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6"/>
  </p:notesMasterIdLst>
  <p:sldIdLst>
    <p:sldId id="267" r:id="rId4"/>
    <p:sldId id="275" r:id="rId5"/>
    <p:sldId id="294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270" r:id="rId15"/>
    <p:sldId id="278" r:id="rId16"/>
    <p:sldId id="276" r:id="rId17"/>
    <p:sldId id="279" r:id="rId18"/>
    <p:sldId id="282" r:id="rId19"/>
    <p:sldId id="291" r:id="rId20"/>
    <p:sldId id="292" r:id="rId21"/>
    <p:sldId id="281" r:id="rId22"/>
    <p:sldId id="293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F6389-04B1-4C78-BEFB-CAA1AEC7D0CB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01B57-3F62-4BEA-8FA1-27DF6F8D6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5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96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13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606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0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7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7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77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56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20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19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3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image" Target="../media/image23.gif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hyperlink" Target="https://chudep.com.vn/wp-content/uploads/2016/04/cach-viet-chu-d.jpg" TargetMode="External"/><Relationship Id="rId4" Type="http://schemas.openxmlformats.org/officeDocument/2006/relationships/hyperlink" Target="https://chudep.com.vn/wp-content/uploads/2016/04/cach-viet-chu-e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" Target="slide8.xml"/><Relationship Id="rId7" Type="http://schemas.openxmlformats.org/officeDocument/2006/relationships/slide" Target="slide7.xml"/><Relationship Id="rId12" Type="http://schemas.openxmlformats.org/officeDocument/2006/relationships/slide" Target="slide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11" Type="http://schemas.openxmlformats.org/officeDocument/2006/relationships/slide" Target="slide14.xml"/><Relationship Id="rId5" Type="http://schemas.openxmlformats.org/officeDocument/2006/relationships/slide" Target="slide6.xml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742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48808" y="62896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25613" y="2020452"/>
            <a:ext cx="5526449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20 –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4</a:t>
            </a:r>
          </a:p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Q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9466908-3545-4421-B890-7DCC1DBD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1999" cy="6421902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:a16="http://schemas.microsoft.com/office/drawing/2014/main" id="{93BA7411-58B4-49C5-AA4E-33A90DDE8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D5CE0AD-4D52-4C1B-B500-01000787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3">
            <a:extLst>
              <a:ext uri="{FF2B5EF4-FFF2-40B4-BE49-F238E27FC236}">
                <a16:creationId xmlns:a16="http://schemas.microsoft.com/office/drawing/2014/main" id="{DA48120A-ADFE-47B1-9443-D44CCFE8165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9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38CA1BA0-9F70-4AF5-AFF9-C95682A5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6" y="5743575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81332B50-DF95-43D1-8652-B7305665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77958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1555FB-D0AA-4C86-BCE7-19E0C0F8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BB47C91-338D-4B38-81B4-C4E991ED2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FCABA88-1298-46B0-8100-77C4979D8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94141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D9379C-EEA7-47FF-800F-DC64D6EF60FE}"/>
              </a:ext>
            </a:extLst>
          </p:cNvPr>
          <p:cNvSpPr txBox="1"/>
          <p:nvPr/>
        </p:nvSpPr>
        <p:spPr>
          <a:xfrm>
            <a:off x="4768947" y="1603717"/>
            <a:ext cx="6578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</a:rPr>
              <a:t>Chữ</a:t>
            </a:r>
            <a:r>
              <a:rPr lang="en-US" sz="8000" b="1" dirty="0"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solidFill>
                  <a:schemeClr val="bg1"/>
                </a:solidFill>
              </a:rPr>
              <a:t>hoa</a:t>
            </a:r>
            <a:r>
              <a:rPr lang="en-US" sz="8000" b="1" dirty="0">
                <a:solidFill>
                  <a:schemeClr val="bg1"/>
                </a:solidFill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68855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020478-6E10-4638-9C4E-3FC8AE4A79A0}"/>
              </a:ext>
            </a:extLst>
          </p:cNvPr>
          <p:cNvSpPr txBox="1"/>
          <p:nvPr/>
        </p:nvSpPr>
        <p:spPr>
          <a:xfrm>
            <a:off x="3976255" y="382849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 hoa </a:t>
            </a:r>
            <a:r>
              <a:rPr lang="en-US" sz="3600" b="1" noProof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41" y="1630380"/>
            <a:ext cx="416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32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32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32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32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7" y="2519126"/>
            <a:ext cx="6172178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vừa</a:t>
            </a:r>
            <a:r>
              <a:rPr lang="en-US" sz="3200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3018746"/>
            <a:ext cx="21675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4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6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73308"/>
            <a:ext cx="28786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5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 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00" y="3701444"/>
            <a:ext cx="626454" cy="53687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</a:t>
            </a: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Viết chữ hoa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8ECE4E5-7E6C-459E-8BE4-7380B2C7D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60" y="1270825"/>
            <a:ext cx="4230894" cy="50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60"/>
                            </p:stCondLst>
                            <p:childTnLst>
                              <p:par>
                                <p:cTn id="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2" grpId="0"/>
      <p:bldP spid="23" grpId="0"/>
      <p:bldP spid="24" grpId="0"/>
      <p:bldP spid="25" grpId="0" build="allAtOnce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B0A614BA-DFAE-48D8-B88E-C7A9AF97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8" y="1102820"/>
            <a:ext cx="48814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045075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046663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035550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5" y="2050453"/>
            <a:ext cx="7074565" cy="4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nhỏ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000" y="2734415"/>
            <a:ext cx="3079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2 ô li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rưỡi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888" y="3502702"/>
            <a:ext cx="3079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b) 3 ô li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352" y="4227791"/>
            <a:ext cx="33546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c) 5 ô 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C82CF-0DCD-4E68-8C66-345CB1783902}"/>
              </a:ext>
            </a:extLst>
          </p:cNvPr>
          <p:cNvSpPr txBox="1"/>
          <p:nvPr/>
        </p:nvSpPr>
        <p:spPr>
          <a:xfrm>
            <a:off x="4078962" y="567204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 hoa Q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352" y="2790454"/>
            <a:ext cx="629124" cy="56298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1E59DF0-CB87-433A-9CDE-1670737A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35" y="2067004"/>
            <a:ext cx="3592341" cy="35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95C851-AD88-4505-9534-1A28E93EDB5D}"/>
              </a:ext>
            </a:extLst>
          </p:cNvPr>
          <p:cNvSpPr txBox="1"/>
          <p:nvPr/>
        </p:nvSpPr>
        <p:spPr>
          <a:xfrm>
            <a:off x="3976255" y="382849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 hoa Q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1" y="1991110"/>
            <a:ext cx="47757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Q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158210" y="3767997"/>
            <a:ext cx="71007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O)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làn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).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599019" y="1216566"/>
            <a:ext cx="523907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Chữ Q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55818" y="2628848"/>
            <a:ext cx="523907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B756A0F-2A42-4E66-928A-3CB15B99E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99" y="1216566"/>
            <a:ext cx="4299497" cy="51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309546" y="271097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VIẾT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ECFCC-6284-41FF-B60E-A517DDAD8C97}"/>
              </a:ext>
            </a:extLst>
          </p:cNvPr>
          <p:cNvSpPr txBox="1"/>
          <p:nvPr/>
        </p:nvSpPr>
        <p:spPr>
          <a:xfrm>
            <a:off x="7199047" y="1287244"/>
            <a:ext cx="486826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đặt bút trên đường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kẻ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ngang 6, đưa bút sang trái, viết nét cong kín, phần cuối lượn vào trong bụng chữ, đến đường kẻ 4 thì lượn lên một chút rồi dừng bút (như chữ hoa O)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Từ điểm dừng bút của nét 1, lia bút xuống gần đường kẻ 2 (trong chữ O), viết nét lượn ngang từ trong lòng chữ ra ngoài; dừng bút trên đường kẻ 2.</a:t>
            </a:r>
            <a:br>
              <a:rPr lang="vi-VN" dirty="0">
                <a:hlinkClick r:id="rId4"/>
              </a:rPr>
            </a:br>
            <a:br>
              <a:rPr lang="vi-VN" sz="2400" dirty="0">
                <a:hlinkClick r:id="rId5"/>
              </a:rPr>
            </a:b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P3Q1R6UX1VBuNTZts6jDoZXHOPr7ywC">
            <a:hlinkClick r:id="" action="ppaction://media"/>
            <a:extLst>
              <a:ext uri="{FF2B5EF4-FFF2-40B4-BE49-F238E27FC236}">
                <a16:creationId xmlns:a16="http://schemas.microsoft.com/office/drawing/2014/main" id="{4A1A70A9-B193-4640-9BC6-3FA870A8A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83567"/>
            <a:ext cx="7076049" cy="40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1FD3A75-DA4F-44B0-988A-796D79CF8FB8}"/>
              </a:ext>
            </a:extLst>
          </p:cNvPr>
          <p:cNvGrpSpPr/>
          <p:nvPr/>
        </p:nvGrpSpPr>
        <p:grpSpPr>
          <a:xfrm>
            <a:off x="5174410" y="2090660"/>
            <a:ext cx="6326442" cy="4767340"/>
            <a:chOff x="-591423" y="1707337"/>
            <a:chExt cx="7679682" cy="5787085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55C4E75F-C7CA-46CA-BDB8-705EAC0B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" name="图片 13">
              <a:extLst>
                <a:ext uri="{FF2B5EF4-FFF2-40B4-BE49-F238E27FC236}">
                  <a16:creationId xmlns:a16="http://schemas.microsoft.com/office/drawing/2014/main" id="{A1F85501-3363-4EFC-8F83-897B03347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A6DF4BA-FFEE-4233-8224-82C3727848E4}"/>
              </a:ext>
            </a:extLst>
          </p:cNvPr>
          <p:cNvSpPr/>
          <p:nvPr/>
        </p:nvSpPr>
        <p:spPr>
          <a:xfrm>
            <a:off x="2335996" y="764720"/>
            <a:ext cx="75200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5736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>
            <a:extLst>
              <a:ext uri="{FF2B5EF4-FFF2-40B4-BE49-F238E27FC236}">
                <a16:creationId xmlns:a16="http://schemas.microsoft.com/office/drawing/2014/main" id="{4EBC87FE-FD79-4618-9461-6F07ABB2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229" y="-123992"/>
            <a:ext cx="8996570" cy="132556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bảng con chữ hoa Q cỡ vừa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361E428-6880-447C-B080-76A0B6A71632}"/>
              </a:ext>
            </a:extLst>
          </p:cNvPr>
          <p:cNvSpPr txBox="1"/>
          <p:nvPr/>
        </p:nvSpPr>
        <p:spPr>
          <a:xfrm>
            <a:off x="5049075" y="2640219"/>
            <a:ext cx="29817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>
                <a:solidFill>
                  <a:schemeClr val="bg1"/>
                </a:solidFill>
                <a:latin typeface="HP001 4 hàng" panose="020B0603050302020204" pitchFamily="34" charset="0"/>
              </a:rPr>
              <a:t>Ơ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1B6A15A-F260-4D4A-A467-12D2A863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15" y="1422157"/>
            <a:ext cx="5111770" cy="42342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9971F8-B432-4E4C-92C9-8CEA2516A497}"/>
              </a:ext>
            </a:extLst>
          </p:cNvPr>
          <p:cNvSpPr txBox="1"/>
          <p:nvPr/>
        </p:nvSpPr>
        <p:spPr>
          <a:xfrm>
            <a:off x="5300867" y="2531171"/>
            <a:ext cx="2729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b="1">
                <a:solidFill>
                  <a:schemeClr val="bg1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8425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BD0256C8-DBC6-4791-B48E-3835CA52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4" y="540436"/>
            <a:ext cx="9183756" cy="132556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bảng con chữ hoa Q cỡ nhỏ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E62FBEE-EA0C-427A-90CF-BD6B147E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10" y="1557076"/>
            <a:ext cx="7373379" cy="374384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E9FDE4F-371A-4F9C-B4C4-CB5EE2DC7736}"/>
              </a:ext>
            </a:extLst>
          </p:cNvPr>
          <p:cNvSpPr txBox="1"/>
          <p:nvPr/>
        </p:nvSpPr>
        <p:spPr>
          <a:xfrm>
            <a:off x="4863545" y="2882639"/>
            <a:ext cx="29817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>
                <a:solidFill>
                  <a:schemeClr val="bg1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998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047AE2-B75E-412F-9635-E33328E0C77C}"/>
              </a:ext>
            </a:extLst>
          </p:cNvPr>
          <p:cNvGrpSpPr/>
          <p:nvPr/>
        </p:nvGrpSpPr>
        <p:grpSpPr>
          <a:xfrm>
            <a:off x="3509403" y="1662221"/>
            <a:ext cx="6838709" cy="1521236"/>
            <a:chOff x="418676" y="2043956"/>
            <a:chExt cx="6222341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FFFC9-D14C-442F-B2FD-CBAB2DB1E318}"/>
                </a:ext>
              </a:extLst>
            </p:cNvPr>
            <p:cNvSpPr txBox="1"/>
            <p:nvPr/>
          </p:nvSpPr>
          <p:spPr>
            <a:xfrm>
              <a:off x="459102" y="2321727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HP001 4 hàng" panose="020B0603050302020204" pitchFamily="34" charset="0"/>
                </a:rPr>
                <a:t>Quê h</a:t>
              </a:r>
              <a:r>
                <a:rPr lang="vi-VN" sz="3600" b="1">
                  <a:latin typeface="HP001 4 hàng" panose="020B0603050302020204" pitchFamily="34" charset="0"/>
                </a:rPr>
                <a:t>ư</a:t>
              </a:r>
              <a:r>
                <a:rPr lang="en-US" sz="3600" b="1">
                  <a:latin typeface="HP001 4 hàng" panose="020B0603050302020204" pitchFamily="34" charset="0"/>
                </a:rPr>
                <a:t>ơng đổi mới từng ngày.</a:t>
              </a:r>
              <a:endParaRPr lang="en-US" sz="3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4C63952-B745-4961-B571-F865D1B107CF}"/>
              </a:ext>
            </a:extLst>
          </p:cNvPr>
          <p:cNvSpPr txBox="1"/>
          <p:nvPr/>
        </p:nvSpPr>
        <p:spPr>
          <a:xfrm>
            <a:off x="1059245" y="-60622"/>
            <a:ext cx="8894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Q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90424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Viết ứng dụng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5672081" y="4678046"/>
            <a:ext cx="4281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Q, h, 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4956292" y="3117548"/>
            <a:ext cx="3050386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Q.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698019" y="4189373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537320" y="2898069"/>
            <a:ext cx="5944165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cái nào được viết hoa?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537320" y="3490350"/>
            <a:ext cx="90341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 cách giữa các chữ ghi tiếng như thế nào?</a:t>
            </a: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581750" y="4485831"/>
            <a:ext cx="59441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Những chữ cái nào cao 2.5 ô li ?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02CAC-F1AE-4BDF-A664-FDA5E4568B58}"/>
              </a:ext>
            </a:extLst>
          </p:cNvPr>
          <p:cNvSpPr txBox="1"/>
          <p:nvPr/>
        </p:nvSpPr>
        <p:spPr>
          <a:xfrm>
            <a:off x="581749" y="4993372"/>
            <a:ext cx="59441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Những chữ cái nào cao 2 ô li ?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5672081" y="5144794"/>
            <a:ext cx="4281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đ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1987DCD-C1CC-4F98-8CC7-A1788E9D4A47}"/>
              </a:ext>
            </a:extLst>
          </p:cNvPr>
          <p:cNvSpPr txBox="1"/>
          <p:nvPr/>
        </p:nvSpPr>
        <p:spPr>
          <a:xfrm>
            <a:off x="581748" y="5508152"/>
            <a:ext cx="59441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Những chữ cái nào cao 1,5 ô li ?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20BEC8E4-189B-49BD-AF43-6BD9C48D55D4}"/>
              </a:ext>
            </a:extLst>
          </p:cNvPr>
          <p:cNvSpPr txBox="1"/>
          <p:nvPr/>
        </p:nvSpPr>
        <p:spPr>
          <a:xfrm>
            <a:off x="5672081" y="5665548"/>
            <a:ext cx="4281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t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747038" y="38891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" y="0"/>
            <a:ext cx="11975771" cy="68580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936" y="633054"/>
            <a:ext cx="8107017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Viết câu ứng dụng: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1745560" y="3017344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h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mới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53EDA5-B47A-4F58-A8E8-83043EF7B3E3}"/>
              </a:ext>
            </a:extLst>
          </p:cNvPr>
          <p:cNvSpPr txBox="1"/>
          <p:nvPr/>
        </p:nvSpPr>
        <p:spPr>
          <a:xfrm>
            <a:off x="1648030" y="438128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bg1"/>
                </a:solidFill>
                <a:latin typeface="HP001 4 hàng" panose="020B0603050302020204" pitchFamily="34" charset="0"/>
              </a:rPr>
              <a:t>Quê h</a:t>
            </a:r>
            <a:r>
              <a:rPr lang="vi-VN" sz="3200" b="1" i="1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i="1">
                <a:solidFill>
                  <a:schemeClr val="bg1"/>
                </a:solidFill>
                <a:latin typeface="HP001 4 hàng" panose="020B0603050302020204" pitchFamily="34" charset="0"/>
              </a:rPr>
              <a:t>ơng đổi mới từng ngày.</a:t>
            </a: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BBD091-5750-414C-AFA1-69DF5A12BE96}"/>
              </a:ext>
            </a:extLst>
          </p:cNvPr>
          <p:cNvSpPr/>
          <p:nvPr/>
        </p:nvSpPr>
        <p:spPr>
          <a:xfrm>
            <a:off x="1800664" y="839791"/>
            <a:ext cx="887097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9E227C2-BD93-4542-A134-D098906D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72" y="2915941"/>
            <a:ext cx="453224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FF114DB-2E1D-4C3F-B635-628DD4D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166"/>
            <a:ext cx="12192000" cy="6407834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758D0923-97DE-43C9-865D-8FE69520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E4CC7D-7407-437D-B53E-F3445F7BE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72221-AAF0-42E1-B6B8-1494ED6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0FAE0F-8279-4FB7-82FD-5691EE50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FB4B7C-8FEA-4112-9D2A-A26EB3539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7911BE3-59C2-484D-9068-D0BEA521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030"/>
            <a:ext cx="12192000" cy="6435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08B5C-1458-4FF8-AA94-971745B8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16" y="4945699"/>
            <a:ext cx="11901268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3200" dirty="0"/>
              <a:t>Tên phù thủy độc ác, nham hiểm đã bắt cóc hết sinh vật biển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hãy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giúp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nàng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tiên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cứu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sinh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vật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biển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nhé</a:t>
            </a:r>
            <a:r>
              <a:rPr lang="en-US" altLang="en-US" sz="3200" dirty="0"/>
              <a:t>!</a:t>
            </a:r>
          </a:p>
          <a:p>
            <a:pPr algn="ctr"/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8678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031ACEC-8B13-4AF5-99AD-8F33F92E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2000" cy="6421902"/>
          </a:xfrm>
          <a:prstGeom prst="rect">
            <a:avLst/>
          </a:prstGeom>
        </p:spPr>
      </p:pic>
      <p:pic>
        <p:nvPicPr>
          <p:cNvPr id="4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C8C4127-3724-4EE3-9CD0-06F7B98A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29544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DA83EDE-A7A9-4AA0-8618-BECA2A1C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965067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2CBF87D2-DA66-4CA4-9E31-F0586D736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FDBC4E7F-2D04-4824-8852-6536AE804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2" y="46482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014528CF-CA32-4ABA-8F51-3B6632BA8BFC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</a:t>
            </a:r>
            <a:r>
              <a:rPr lang="en-US" sz="1200">
                <a:solidFill>
                  <a:schemeClr val="bg1"/>
                </a:solidFill>
                <a:hlinkClick r:id="rId12" action="ppaction://hlinksldjump"/>
              </a:rPr>
              <a:t>NHÀ</a:t>
            </a:r>
            <a:r>
              <a:rPr lang="en-US" sz="1200">
                <a:solidFill>
                  <a:schemeClr val="bg1"/>
                </a:solidFill>
              </a:rPr>
              <a:t> THÔI</a:t>
            </a:r>
          </a:p>
        </p:txBody>
      </p:sp>
    </p:spTree>
    <p:extLst>
      <p:ext uri="{BB962C8B-B14F-4D97-AF65-F5344CB8AC3E}">
        <p14:creationId xmlns:p14="http://schemas.microsoft.com/office/powerpoint/2010/main" val="27305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36"/>
            <a:ext cx="12192000" cy="641826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5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4210" y="6397160"/>
            <a:ext cx="423789" cy="46084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8" y="4054581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920756CA-EFF3-4591-8938-746E7F02DA1D}"/>
              </a:ext>
            </a:extLst>
          </p:cNvPr>
          <p:cNvSpPr/>
          <p:nvPr/>
        </p:nvSpPr>
        <p:spPr>
          <a:xfrm>
            <a:off x="740229" y="1442536"/>
            <a:ext cx="6678955" cy="222032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9934B2F-3BA7-4073-A71F-007FCE90CCD8}"/>
              </a:ext>
            </a:extLst>
          </p:cNvPr>
          <p:cNvSpPr/>
          <p:nvPr/>
        </p:nvSpPr>
        <p:spPr>
          <a:xfrm>
            <a:off x="4920759" y="3941412"/>
            <a:ext cx="5181183" cy="280070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hoa</a:t>
            </a:r>
            <a:r>
              <a:rPr lang="en-US" sz="4000" dirty="0">
                <a:solidFill>
                  <a:srgbClr val="C00000"/>
                </a:solidFill>
              </a:rPr>
              <a:t> P </a:t>
            </a:r>
            <a:r>
              <a:rPr lang="en-US" sz="4000" dirty="0" err="1">
                <a:solidFill>
                  <a:srgbClr val="C00000"/>
                </a:solidFill>
              </a:rPr>
              <a:t>cỡ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vừa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cao</a:t>
            </a:r>
            <a:r>
              <a:rPr lang="en-US" sz="4000" dirty="0">
                <a:solidFill>
                  <a:srgbClr val="C00000"/>
                </a:solidFill>
              </a:rPr>
              <a:t> 5 ô li.</a:t>
            </a:r>
          </a:p>
        </p:txBody>
      </p:sp>
    </p:spTree>
    <p:extLst>
      <p:ext uri="{BB962C8B-B14F-4D97-AF65-F5344CB8AC3E}">
        <p14:creationId xmlns:p14="http://schemas.microsoft.com/office/powerpoint/2010/main" val="42924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:a16="http://schemas.microsoft.com/office/drawing/2014/main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6716256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id="{A8C576A0-2CB6-4EB0-8468-FC0044BC7320}"/>
              </a:ext>
            </a:extLst>
          </p:cNvPr>
          <p:cNvSpPr/>
          <p:nvPr/>
        </p:nvSpPr>
        <p:spPr>
          <a:xfrm>
            <a:off x="5008565" y="4171950"/>
            <a:ext cx="5891664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2,5 ô li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A3B9906-2E25-4AC8-BD4E-CDABB6743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12192000" cy="6393766"/>
          </a:xfrm>
          <a:prstGeom prst="rect">
            <a:avLst/>
          </a:prstGeom>
        </p:spPr>
      </p:pic>
      <p:sp>
        <p:nvSpPr>
          <p:cNvPr id="4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96BF485-6A7F-458D-86CC-C7BFA0754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6614" y="6381610"/>
            <a:ext cx="441386" cy="476389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5" y="4519848"/>
            <a:ext cx="974728" cy="16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id="{18406EBC-5937-42C0-9225-2674D89F07B1}"/>
              </a:ext>
            </a:extLst>
          </p:cNvPr>
          <p:cNvSpPr/>
          <p:nvPr/>
        </p:nvSpPr>
        <p:spPr>
          <a:xfrm>
            <a:off x="2236762" y="1065673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24DC5B6E-B690-4B19-8FF3-759F3C9D59EA}"/>
              </a:ext>
            </a:extLst>
          </p:cNvPr>
          <p:cNvSpPr/>
          <p:nvPr/>
        </p:nvSpPr>
        <p:spPr>
          <a:xfrm>
            <a:off x="5231551" y="4394693"/>
            <a:ext cx="647276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sp>
        <p:nvSpPr>
          <p:cNvPr id="4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879E94D-6129-4B6E-B0B0-256BE8DF7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2332" y="6400614"/>
            <a:ext cx="415667" cy="457385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21" y="3891159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F2C1B16-D18C-4A22-9506-C1085C46EB06}"/>
              </a:ext>
            </a:extLst>
          </p:cNvPr>
          <p:cNvSpPr/>
          <p:nvPr/>
        </p:nvSpPr>
        <p:spPr>
          <a:xfrm>
            <a:off x="1868604" y="533401"/>
            <a:ext cx="5742018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8226121-B697-488B-B480-5F8439E48FEF}"/>
              </a:ext>
            </a:extLst>
          </p:cNvPr>
          <p:cNvSpPr/>
          <p:nvPr/>
        </p:nvSpPr>
        <p:spPr>
          <a:xfrm>
            <a:off x="5074670" y="2926080"/>
            <a:ext cx="6889349" cy="394541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561</Words>
  <Application>Microsoft Office PowerPoint</Application>
  <PresentationFormat>Widescreen</PresentationFormat>
  <Paragraphs>69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HP001 4 hàng</vt:lpstr>
      <vt:lpstr>Impact</vt:lpstr>
      <vt:lpstr>Times New Roman</vt:lpstr>
      <vt:lpstr>UTM Avo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hoa Q cỡ vừa</vt:lpstr>
      <vt:lpstr>Viết bảng con chữ hoa Q cỡ nhỏ</vt:lpstr>
      <vt:lpstr>PowerPoint Presentation</vt:lpstr>
      <vt:lpstr>Viết câu ứng dụng: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51</cp:revision>
  <dcterms:created xsi:type="dcterms:W3CDTF">2021-11-01T08:16:43Z</dcterms:created>
  <dcterms:modified xsi:type="dcterms:W3CDTF">2021-12-19T02:45:58Z</dcterms:modified>
</cp:coreProperties>
</file>