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83" r:id="rId4"/>
    <p:sldId id="285" r:id="rId5"/>
    <p:sldId id="286" r:id="rId6"/>
    <p:sldId id="290" r:id="rId7"/>
    <p:sldId id="291" r:id="rId8"/>
    <p:sldId id="292" r:id="rId9"/>
    <p:sldId id="268" r:id="rId10"/>
    <p:sldId id="275" r:id="rId11"/>
    <p:sldId id="278" r:id="rId12"/>
    <p:sldId id="279" r:id="rId13"/>
    <p:sldId id="280" r:id="rId14"/>
    <p:sldId id="284" r:id="rId15"/>
    <p:sldId id="269" r:id="rId16"/>
    <p:sldId id="270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40C8BB"/>
    <a:srgbClr val="FF7707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C0FCC-5A26-4B89-817E-87A99AC3911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96C04-CEDC-457D-8196-097499DC8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7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thủy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8D293-DFAE-4303-927D-FFAC7E7E375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2692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thủy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8D293-DFAE-4303-927D-FFAC7E7E3753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99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7063-0B86-4DB2-B583-72174A7F0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D8DDA-50FD-43C0-AFED-0BA3A1320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75962-7685-416C-8CC5-23DCF579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93DCC-2330-44EA-98B3-51011E868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4235B-F158-4961-B6F2-0D2328D8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9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8534-99E5-4ECF-A062-85AE6761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9B11A-9FD1-4978-994E-F5FA0BDE8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813B2-68C2-4FF0-9488-10AC083D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16CC7-F6A0-4C4C-AFEF-53ABEA0EF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C9469-A8A4-4A35-862D-B977072D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26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40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1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CCD86-7AA0-447D-B29A-B6F9266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98FC9-0276-40F0-A588-CD411DC19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20870-82F4-48C9-B2DE-64889AFCF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B7A44-3EBE-47E9-BBC3-87936E839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294689-241E-42BA-9204-D031E5584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7B853A-CCCA-4927-B826-99DE3CB6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6300B3-5ADB-4ACC-A892-643EDCB0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161AC9-1B27-4933-9311-899D0A35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1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EA901-924F-4A44-B53B-1D87889DE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ECA898-51E3-43C4-A185-732EDB9AE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F31C9-463E-4161-B8DA-9AB24C7E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E8916-3172-4FB4-B47D-EC88BFB2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89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AC5D91-BD5F-4D77-9BD0-7AA35225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79188-D6BC-44F0-B07C-8E30D188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EFEF4-8584-4EAC-B5DE-D38A956B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74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4C28-A972-4090-9F54-BAAD4C7BD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E0635-2E69-40D5-BC94-4C97B0FC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48F6E-6CAB-494C-9EFB-B5B90FC98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6CBEA-5BFF-462D-967C-A9BE0DCD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EABE8-F85A-40F8-B48F-553B7345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D8906-0914-4113-8B76-931F6735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88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12BB-BDB1-4BCC-A522-65E9E109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E7830F-4D65-4413-BC6D-9016D609C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897C9-BB17-4C31-A08B-3E38A5296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39A02-B989-417F-8353-EF147532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79894-F771-4771-B7CE-615D0A45E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4FF91-5B4E-4BFB-9969-422EB3B8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7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067F-7C46-4D6A-9A92-4D7BC819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0CA4-FFAF-4164-8631-6DCF68D92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2EC22-9D5C-4F64-B7F0-F9863272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46A6E-7656-4F2C-890E-695E5273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7068F-8DFF-4130-BB57-381220D9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07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98E62B-737A-41D7-B39E-683E16178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51FD-682B-4344-90CA-5FF3C7C16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341D4-A446-47A8-8E60-4533ECB8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BB5B5-9A52-42EC-A893-D95F463BD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7175B-F631-46A3-A461-16C134518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29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38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13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76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0440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85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4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22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07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49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3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43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4D053-1809-4349-86A7-B07689CA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77122-F523-4779-8414-631AA1569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12B5C-7AD6-4A0C-864B-64F3B5CB2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26C44-C5B0-4C26-A27C-018224218D0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82448-925E-486F-BB8D-6007C8794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2DBAC-07C3-4952-A782-62B71C2FD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7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8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5.xml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12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4.wdp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slide" Target="slide3.xml"/><Relationship Id="rId2" Type="http://schemas.openxmlformats.org/officeDocument/2006/relationships/audio" Target="../media/media2.m4a"/><Relationship Id="rId16" Type="http://schemas.openxmlformats.org/officeDocument/2006/relationships/image" Target="../media/image20.png"/><Relationship Id="rId1" Type="http://schemas.microsoft.com/office/2007/relationships/media" Target="../media/media2.m4a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4.wdp"/><Relationship Id="rId18" Type="http://schemas.openxmlformats.org/officeDocument/2006/relationships/slide" Target="slide3.xm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media2.m4a"/><Relationship Id="rId16" Type="http://schemas.openxmlformats.org/officeDocument/2006/relationships/image" Target="../media/image27.png"/><Relationship Id="rId1" Type="http://schemas.microsoft.com/office/2007/relationships/media" Target="../media/media2.m4a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738592" y="181195"/>
            <a:ext cx="2742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348808" y="628964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842A95-399D-4474-B72F-D28BF99CB2CF}"/>
              </a:ext>
            </a:extLst>
          </p:cNvPr>
          <p:cNvSpPr/>
          <p:nvPr/>
        </p:nvSpPr>
        <p:spPr>
          <a:xfrm>
            <a:off x="2177387" y="2598013"/>
            <a:ext cx="69598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1: </a:t>
            </a:r>
            <a:r>
              <a:rPr lang="en-US" sz="60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ơ</a:t>
            </a:r>
            <a:r>
              <a:rPr lang="en-US" sz="60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</a:t>
            </a:r>
            <a:endParaRPr lang="en-US" sz="6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CB2351-D32D-4395-8A68-E6582E564FFE}"/>
              </a:ext>
            </a:extLst>
          </p:cNvPr>
          <p:cNvSpPr/>
          <p:nvPr/>
        </p:nvSpPr>
        <p:spPr>
          <a:xfrm>
            <a:off x="3014724" y="1763980"/>
            <a:ext cx="55264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20 – </a:t>
            </a:r>
            <a:r>
              <a:rPr lang="en-US" sz="5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894014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620727F4-3998-4ED8-B57F-F51A65E71CE6}"/>
              </a:ext>
            </a:extLst>
          </p:cNvPr>
          <p:cNvSpPr/>
          <p:nvPr/>
        </p:nvSpPr>
        <p:spPr>
          <a:xfrm>
            <a:off x="4074863" y="1113934"/>
            <a:ext cx="3826173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A2773-D796-4DD4-8950-1C6596F8B465}"/>
              </a:ext>
            </a:extLst>
          </p:cNvPr>
          <p:cNvSpPr txBox="1"/>
          <p:nvPr/>
        </p:nvSpPr>
        <p:spPr>
          <a:xfrm>
            <a:off x="4721989" y="1350493"/>
            <a:ext cx="27398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tay giữ trang vở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435" y="418780"/>
            <a:ext cx="39709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1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000" b="1" kern="0" dirty="0">
                <a:solidFill>
                  <a:srgbClr val="FF0000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lang="zh-CN" altLang="en-US" sz="3000" b="1" kern="0" dirty="0">
              <a:solidFill>
                <a:srgbClr val="FF0000"/>
              </a:solidFill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28775D-DEC4-4130-8E8D-A4A81868BA1B}"/>
              </a:ext>
            </a:extLst>
          </p:cNvPr>
          <p:cNvGrpSpPr/>
          <p:nvPr/>
        </p:nvGrpSpPr>
        <p:grpSpPr>
          <a:xfrm>
            <a:off x="3674771" y="3594122"/>
            <a:ext cx="3690453" cy="3294851"/>
            <a:chOff x="7271396" y="3464736"/>
            <a:chExt cx="4920604" cy="3294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组合 40">
            <a:extLst>
              <a:ext uri="{FF2B5EF4-FFF2-40B4-BE49-F238E27FC236}">
                <a16:creationId xmlns:a16="http://schemas.microsoft.com/office/drawing/2014/main" id="{F1E476E0-F293-455B-BD02-D22D2B311D3D}"/>
              </a:ext>
            </a:extLst>
          </p:cNvPr>
          <p:cNvGrpSpPr/>
          <p:nvPr/>
        </p:nvGrpSpPr>
        <p:grpSpPr>
          <a:xfrm rot="21020369">
            <a:off x="43719" y="2243763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:a16="http://schemas.microsoft.com/office/drawing/2014/main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r">
                <a:defRPr/>
              </a:pPr>
              <a:r>
                <a:rPr lang="en-US" altLang="zh-CN" sz="1400" dirty="0">
                  <a:solidFill>
                    <a:srgbClr val="FFFFFF"/>
                  </a:solidFill>
                  <a:latin typeface="Calibri" panose="020F0502020204030204" pitchFamily="34" charset="0"/>
                </a:rPr>
                <a:t>ADD YOUR TITLE</a:t>
              </a:r>
              <a:endParaRPr lang="zh-CN" altLang="en-US" sz="14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D56A83C-C656-46FA-BE4B-297BC44219DB}"/>
              </a:ext>
            </a:extLst>
          </p:cNvPr>
          <p:cNvSpPr txBox="1"/>
          <p:nvPr/>
        </p:nvSpPr>
        <p:spPr>
          <a:xfrm>
            <a:off x="721773" y="2854708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lưng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đặt thoải mái, đúng vị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:a16="http://schemas.microsoft.com/office/drawing/2014/main" id="{36B825CD-B689-4EEA-9AA9-E8AF981183C6}"/>
              </a:ext>
            </a:extLst>
          </p:cNvPr>
          <p:cNvSpPr/>
          <p:nvPr/>
        </p:nvSpPr>
        <p:spPr>
          <a:xfrm rot="38486">
            <a:off x="7439810" y="2713867"/>
            <a:ext cx="3893141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4AC33F-3DF3-47C5-B924-DFE4F9711D4D}"/>
              </a:ext>
            </a:extLst>
          </p:cNvPr>
          <p:cNvSpPr txBox="1"/>
          <p:nvPr/>
        </p:nvSpPr>
        <p:spPr>
          <a:xfrm>
            <a:off x="8064733" y="3033741"/>
            <a:ext cx="3176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cách từ mắt đến vở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đến 30 cm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8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20" grpId="0"/>
      <p:bldP spid="21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69" y="2397203"/>
            <a:ext cx="2887461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EE2CC9-EEED-4887-A9DC-16EED9DE9AB0}"/>
              </a:ext>
            </a:extLst>
          </p:cNvPr>
          <p:cNvSpPr txBox="1"/>
          <p:nvPr/>
        </p:nvSpPr>
        <p:spPr>
          <a:xfrm>
            <a:off x="3128267" y="610849"/>
            <a:ext cx="5365827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 ô li</a:t>
            </a:r>
            <a:endParaRPr lang="en-US" sz="3600" b="1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896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9109EAF0-5BA5-4FEC-AC2C-C6E959AE5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97" y="443001"/>
            <a:ext cx="9985703" cy="6645965"/>
          </a:xfrm>
          <a:prstGeom prst="rect">
            <a:avLst/>
          </a:prstGeom>
        </p:spPr>
      </p:pic>
      <p:sp>
        <p:nvSpPr>
          <p:cNvPr id="5" name="Text Box 154">
            <a:extLst>
              <a:ext uri="{FF2B5EF4-FFF2-40B4-BE49-F238E27FC236}">
                <a16:creationId xmlns:a16="http://schemas.microsoft.com/office/drawing/2014/main" id="{05489CA7-D012-4A4E-A618-BE66DC715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425" y="687744"/>
            <a:ext cx="638012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   Thứ    ngày    tháng    năm 2021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sng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Chính tả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0"/>
            </a:endParaRPr>
          </a:p>
          <a:p>
            <a:pPr lvl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  Nghe – viết: </a:t>
            </a:r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Trâu </a:t>
            </a:r>
            <a:r>
              <a:rPr lang="vi-VN" sz="24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endParaRPr kumimoji="0" lang="en-US" altLang="en-US" sz="24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HP001 4 hàng" panose="020B06030503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      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      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      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     </a:t>
            </a:r>
            <a:b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</a:b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   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0"/>
            </a:endParaRPr>
          </a:p>
        </p:txBody>
      </p:sp>
      <p:sp>
        <p:nvSpPr>
          <p:cNvPr id="6" name="Text Box 155">
            <a:extLst>
              <a:ext uri="{FF2B5EF4-FFF2-40B4-BE49-F238E27FC236}">
                <a16:creationId xmlns:a16="http://schemas.microsoft.com/office/drawing/2014/main" id="{8C9BCF73-0513-4552-BB92-9DBBC1BC5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4646" y="2500086"/>
            <a:ext cx="595289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   </a:t>
            </a:r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Trâu </a:t>
            </a:r>
            <a:r>
              <a:rPr lang="vi-VN" sz="24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 ta bảo trâu này</a:t>
            </a:r>
            <a:b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</a:br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Trâu ra ngoài ruộng trâu cày với ta</a:t>
            </a:r>
          </a:p>
          <a:p>
            <a:pPr>
              <a:lnSpc>
                <a:spcPct val="120000"/>
              </a:lnSpc>
            </a:pPr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Cấy cày vốn nghiệp nông gia</a:t>
            </a:r>
            <a:b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</a:br>
            <a:endParaRPr kumimoji="0" lang="en-US" altLang="en-US" sz="24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HP001 4 hàng" panose="020B0603050302020204" pitchFamily="34" charset="0"/>
            </a:endParaRPr>
          </a:p>
        </p:txBody>
      </p:sp>
      <p:sp>
        <p:nvSpPr>
          <p:cNvPr id="7" name="Text Box 156">
            <a:extLst>
              <a:ext uri="{FF2B5EF4-FFF2-40B4-BE49-F238E27FC236}">
                <a16:creationId xmlns:a16="http://schemas.microsoft.com/office/drawing/2014/main" id="{9E150275-78F0-461A-AF9B-AE4831260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097" y="3855002"/>
            <a:ext cx="6097646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   </a:t>
            </a:r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Ta đây trâu đấy, ai mà quản công</a:t>
            </a:r>
          </a:p>
          <a:p>
            <a:pPr>
              <a:lnSpc>
                <a:spcPct val="120000"/>
              </a:lnSpc>
            </a:pPr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Bao giờ cây lúa còn bông                                       </a:t>
            </a:r>
          </a:p>
          <a:p>
            <a:pPr>
              <a:lnSpc>
                <a:spcPct val="120000"/>
              </a:lnSpc>
            </a:pPr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Thì còn ngọn cỏ ngoài đồng trâu ăn.</a:t>
            </a:r>
            <a:b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</a:br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          Ca dao</a:t>
            </a:r>
            <a:endParaRPr lang="en-US" sz="2400" b="1">
              <a:solidFill>
                <a:srgbClr val="002060"/>
              </a:solidFill>
              <a:latin typeface="HP001 4 hàng" panose="020B0603050302020204" pitchFamily="34" charset="0"/>
            </a:endParaRPr>
          </a:p>
          <a:p>
            <a:pPr marL="0" marR="0" lvl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751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143F0D2-079F-4D97-838D-796EDFDAF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8" y="406400"/>
            <a:ext cx="11321144" cy="4920344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FD8950D-4D36-4794-B237-53D07BE9561F}"/>
              </a:ext>
            </a:extLst>
          </p:cNvPr>
          <p:cNvSpPr/>
          <p:nvPr/>
        </p:nvSpPr>
        <p:spPr>
          <a:xfrm>
            <a:off x="4664765" y="2866572"/>
            <a:ext cx="967409" cy="49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S</a:t>
            </a:r>
            <a:r>
              <a:rPr lang="en-US" sz="2400" dirty="0" err="1">
                <a:solidFill>
                  <a:schemeClr val="tx1"/>
                </a:solidFill>
              </a:rPr>
              <a:t>uốt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98B1E788-AE2B-409B-83EB-1ABBA3297777}"/>
              </a:ext>
            </a:extLst>
          </p:cNvPr>
          <p:cNvSpPr/>
          <p:nvPr/>
        </p:nvSpPr>
        <p:spPr>
          <a:xfrm>
            <a:off x="6679095" y="3329935"/>
            <a:ext cx="1325218" cy="49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dirty="0" err="1">
                <a:solidFill>
                  <a:schemeClr val="tx1"/>
                </a:solidFill>
              </a:rPr>
              <a:t>ướng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D3004EF0-C155-4E5B-91D8-A835A80B096C}"/>
              </a:ext>
            </a:extLst>
          </p:cNvPr>
          <p:cNvSpPr/>
          <p:nvPr/>
        </p:nvSpPr>
        <p:spPr>
          <a:xfrm>
            <a:off x="9187543" y="3603181"/>
            <a:ext cx="2569029" cy="5370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Con ve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88F86B8-505F-4D04-A8C8-5A6F10F5D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50" y="3849924"/>
            <a:ext cx="11006322" cy="3008076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226217C3-501D-44AE-BAF1-3D248C3285D6}"/>
              </a:ext>
            </a:extLst>
          </p:cNvPr>
          <p:cNvSpPr/>
          <p:nvPr/>
        </p:nvSpPr>
        <p:spPr>
          <a:xfrm>
            <a:off x="6219576" y="4847773"/>
            <a:ext cx="999243" cy="49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x</a:t>
            </a:r>
            <a:r>
              <a:rPr lang="en-US" sz="2800" dirty="0" err="1">
                <a:solidFill>
                  <a:srgbClr val="FF0000"/>
                </a:solidFill>
              </a:rPr>
              <a:t>iết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87A8D389-8623-4CA2-8815-FA0BB15A19D0}"/>
              </a:ext>
            </a:extLst>
          </p:cNvPr>
          <p:cNvSpPr/>
          <p:nvPr/>
        </p:nvSpPr>
        <p:spPr>
          <a:xfrm>
            <a:off x="6096000" y="5339440"/>
            <a:ext cx="999243" cy="49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</a:t>
            </a:r>
            <a:r>
              <a:rPr lang="en-US" sz="2400" dirty="0" err="1">
                <a:solidFill>
                  <a:srgbClr val="FF0000"/>
                </a:solidFill>
              </a:rPr>
              <a:t>iếc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511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8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C6114A3-8AC6-4359-AAA1-073DE413E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36"/>
            <a:ext cx="12049836" cy="3338793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7DECBB8-1F6E-4DE1-A78F-E2E7836DA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48" y="2902857"/>
            <a:ext cx="13009064" cy="2772227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2E021C2C-3FF1-433A-922D-6ED716CC06E0}"/>
              </a:ext>
            </a:extLst>
          </p:cNvPr>
          <p:cNvSpPr/>
          <p:nvPr/>
        </p:nvSpPr>
        <p:spPr>
          <a:xfrm>
            <a:off x="4899647" y="1639860"/>
            <a:ext cx="284816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6846774A-DA1D-47EE-8C19-5F70D3AA333C}"/>
              </a:ext>
            </a:extLst>
          </p:cNvPr>
          <p:cNvSpPr/>
          <p:nvPr/>
        </p:nvSpPr>
        <p:spPr>
          <a:xfrm>
            <a:off x="2008086" y="1639859"/>
            <a:ext cx="284816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23A7AA34-AC33-4DDD-8168-19F4C53C4839}"/>
              </a:ext>
            </a:extLst>
          </p:cNvPr>
          <p:cNvSpPr/>
          <p:nvPr/>
        </p:nvSpPr>
        <p:spPr>
          <a:xfrm>
            <a:off x="6255218" y="1639858"/>
            <a:ext cx="284816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09AF9021-4CAC-4CF3-A97F-948D5930671C}"/>
              </a:ext>
            </a:extLst>
          </p:cNvPr>
          <p:cNvSpPr/>
          <p:nvPr/>
        </p:nvSpPr>
        <p:spPr>
          <a:xfrm>
            <a:off x="8606176" y="1639858"/>
            <a:ext cx="284816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FF0ABF15-A583-4846-AB2D-6F3DBD31F480}"/>
              </a:ext>
            </a:extLst>
          </p:cNvPr>
          <p:cNvSpPr/>
          <p:nvPr/>
        </p:nvSpPr>
        <p:spPr>
          <a:xfrm>
            <a:off x="1843315" y="3966666"/>
            <a:ext cx="783772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0B2E5209-4473-45DF-99B0-D801B7757426}"/>
              </a:ext>
            </a:extLst>
          </p:cNvPr>
          <p:cNvSpPr/>
          <p:nvPr/>
        </p:nvSpPr>
        <p:spPr>
          <a:xfrm>
            <a:off x="5021945" y="3981180"/>
            <a:ext cx="783772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6FFE69C2-2D29-4F32-8D52-5E34B3FCBC8F}"/>
              </a:ext>
            </a:extLst>
          </p:cNvPr>
          <p:cNvSpPr/>
          <p:nvPr/>
        </p:nvSpPr>
        <p:spPr>
          <a:xfrm>
            <a:off x="7379995" y="3980352"/>
            <a:ext cx="783772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EE3D753-FC94-4611-A64E-8AD7B119BBD0}"/>
              </a:ext>
            </a:extLst>
          </p:cNvPr>
          <p:cNvSpPr/>
          <p:nvPr/>
        </p:nvSpPr>
        <p:spPr>
          <a:xfrm>
            <a:off x="9151258" y="3966665"/>
            <a:ext cx="783772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6614203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136BC35-2D50-4EAB-B810-594D697E1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34"/>
            <a:ext cx="12192000" cy="64015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77864" y="2813447"/>
            <a:ext cx="5949706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9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Đi</a:t>
            </a:r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9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siêu</a:t>
            </a:r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9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thị</a:t>
            </a:r>
            <a:endParaRPr lang="en-US" sz="9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mix_11m49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6767" y="-1143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1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FA4C20C-84BA-48B9-92F3-F9A85CE70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" y="436728"/>
            <a:ext cx="12172683" cy="642127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213600" y="4964655"/>
            <a:ext cx="4978401" cy="1905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" b="6835"/>
          <a:stretch/>
        </p:blipFill>
        <p:spPr>
          <a:xfrm>
            <a:off x="1" y="4606951"/>
            <a:ext cx="2641601" cy="2262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" b="6835"/>
          <a:stretch/>
        </p:blipFill>
        <p:spPr>
          <a:xfrm>
            <a:off x="-2659242" y="4595296"/>
            <a:ext cx="2641601" cy="226270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35" y="4302381"/>
            <a:ext cx="1398867" cy="13988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" b="6835"/>
          <a:stretch/>
        </p:blipFill>
        <p:spPr>
          <a:xfrm>
            <a:off x="-2659242" y="4546717"/>
            <a:ext cx="2641601" cy="2262704"/>
          </a:xfrm>
          <a:prstGeom prst="rect">
            <a:avLst/>
          </a:prstGeom>
        </p:spPr>
      </p:pic>
      <p:sp>
        <p:nvSpPr>
          <p:cNvPr id="38" name="Right Arrow 37">
            <a:hlinkClick r:id="rId6" action="ppaction://hlinksldjump"/>
          </p:cNvPr>
          <p:cNvSpPr/>
          <p:nvPr/>
        </p:nvSpPr>
        <p:spPr>
          <a:xfrm>
            <a:off x="5381928" y="3292404"/>
            <a:ext cx="1831672" cy="151967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2" b="12308" l="86154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93" t="2593" r="3777" b="87037"/>
          <a:stretch/>
        </p:blipFill>
        <p:spPr>
          <a:xfrm>
            <a:off x="10566400" y="641444"/>
            <a:ext cx="1117600" cy="5868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60" b="22012" l="18154" r="25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59" t="2593" r="73111" b="79629"/>
          <a:stretch/>
        </p:blipFill>
        <p:spPr>
          <a:xfrm>
            <a:off x="2092873" y="519000"/>
            <a:ext cx="1158327" cy="12192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154" b="47219" l="41462" r="50692">
                        <a14:foregroundMark x1="43000" y1="27337" x2="44462" y2="27929"/>
                        <a14:foregroundMark x1="47615" y1="27692" x2="48615" y2="27811"/>
                        <a14:foregroundMark x1="48615" y1="29467" x2="48231" y2="40592"/>
                        <a14:foregroundMark x1="43385" y1="31361" x2="43538" y2="40947"/>
                        <a14:foregroundMark x1="44538" y1="32426" x2="45000" y2="44024"/>
                        <a14:foregroundMark x1="42846" y1="44734" x2="44615" y2="44970"/>
                        <a14:foregroundMark x1="48000" y1="34201" x2="48000" y2="34911"/>
                        <a14:foregroundMark x1="41615" y1="37515" x2="41692" y2="44379"/>
                        <a14:foregroundMark x1="49692" y1="30178" x2="50077" y2="32544"/>
                        <a14:foregroundMark x1="42538" y1="26864" x2="44692" y2="27101"/>
                        <a14:foregroundMark x1="47231" y1="27219" x2="47231" y2="28166"/>
                        <a14:foregroundMark x1="47308" y1="27456" x2="48923" y2="27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64" t="26266" r="49306" b="54073"/>
          <a:stretch/>
        </p:blipFill>
        <p:spPr>
          <a:xfrm>
            <a:off x="4948190" y="1941539"/>
            <a:ext cx="1230873" cy="14224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586" b="46509" l="86769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402" t="27999" r="2968" b="54223"/>
          <a:stretch/>
        </p:blipFill>
        <p:spPr>
          <a:xfrm>
            <a:off x="10668000" y="2131091"/>
            <a:ext cx="1117600" cy="1219200"/>
          </a:xfrm>
          <a:prstGeom prst="rect">
            <a:avLst/>
          </a:prstGeom>
        </p:spPr>
      </p:pic>
      <p:pic>
        <p:nvPicPr>
          <p:cNvPr id="54" name="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2" b="12308" l="86154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93" t="2593" r="3777" b="87037"/>
          <a:stretch/>
        </p:blipFill>
        <p:spPr>
          <a:xfrm>
            <a:off x="8702492" y="5984196"/>
            <a:ext cx="1117600" cy="711200"/>
          </a:xfrm>
          <a:prstGeom prst="rect">
            <a:avLst/>
          </a:prstGeom>
        </p:spPr>
      </p:pic>
      <p:pic>
        <p:nvPicPr>
          <p:cNvPr id="55" name="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t="2593" r="73111" b="79629"/>
          <a:stretch/>
        </p:blipFill>
        <p:spPr>
          <a:xfrm>
            <a:off x="7520414" y="5862191"/>
            <a:ext cx="812204" cy="854888"/>
          </a:xfrm>
          <a:prstGeom prst="ellipse">
            <a:avLst/>
          </a:prstGeom>
        </p:spPr>
      </p:pic>
      <p:pic>
        <p:nvPicPr>
          <p:cNvPr id="56" name="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154" b="47219" l="41462" r="50692">
                        <a14:foregroundMark x1="43000" y1="27337" x2="44462" y2="27929"/>
                        <a14:foregroundMark x1="47615" y1="27692" x2="48615" y2="27811"/>
                        <a14:foregroundMark x1="48615" y1="29467" x2="48231" y2="40592"/>
                        <a14:foregroundMark x1="43385" y1="31361" x2="43538" y2="40947"/>
                        <a14:foregroundMark x1="44538" y1="32426" x2="45000" y2="44024"/>
                        <a14:foregroundMark x1="42846" y1="44734" x2="44615" y2="44970"/>
                        <a14:foregroundMark x1="48000" y1="34201" x2="48000" y2="34911"/>
                        <a14:foregroundMark x1="41615" y1="37515" x2="41692" y2="44379"/>
                        <a14:foregroundMark x1="49692" y1="30178" x2="50077" y2="32544"/>
                        <a14:foregroundMark x1="42538" y1="26864" x2="44692" y2="27101"/>
                        <a14:foregroundMark x1="47231" y1="27219" x2="47231" y2="28166"/>
                        <a14:foregroundMark x1="47308" y1="27456" x2="48923" y2="27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64" t="26266" r="49306" b="54073"/>
          <a:stretch/>
        </p:blipFill>
        <p:spPr>
          <a:xfrm>
            <a:off x="10118851" y="5911362"/>
            <a:ext cx="718965" cy="830837"/>
          </a:xfrm>
          <a:prstGeom prst="rect">
            <a:avLst/>
          </a:prstGeom>
        </p:spPr>
      </p:pic>
      <p:pic>
        <p:nvPicPr>
          <p:cNvPr id="57" name="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2" t="27999" r="2968" b="54223"/>
          <a:stretch/>
        </p:blipFill>
        <p:spPr>
          <a:xfrm>
            <a:off x="11232948" y="5862191"/>
            <a:ext cx="795501" cy="867820"/>
          </a:xfrm>
          <a:prstGeom prst="ellipse">
            <a:avLst/>
          </a:prstGeom>
        </p:spPr>
      </p:pic>
      <p:sp>
        <p:nvSpPr>
          <p:cNvPr id="18" name="Oval 17">
            <a:hlinkClick r:id="rId12" action="ppaction://hlinksldjump"/>
          </p:cNvPr>
          <p:cNvSpPr/>
          <p:nvPr/>
        </p:nvSpPr>
        <p:spPr>
          <a:xfrm>
            <a:off x="7578497" y="5096001"/>
            <a:ext cx="696036" cy="61899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8" name="Oval 57">
            <a:hlinkClick r:id="rId13" action="ppaction://hlinksldjump"/>
          </p:cNvPr>
          <p:cNvSpPr/>
          <p:nvPr/>
        </p:nvSpPr>
        <p:spPr>
          <a:xfrm>
            <a:off x="8913274" y="5115132"/>
            <a:ext cx="696036" cy="61899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9" name="Oval 58">
            <a:hlinkClick r:id="rId13" action="ppaction://hlinksldjump"/>
          </p:cNvPr>
          <p:cNvSpPr/>
          <p:nvPr/>
        </p:nvSpPr>
        <p:spPr>
          <a:xfrm>
            <a:off x="10141781" y="5133805"/>
            <a:ext cx="696036" cy="61899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0" name="Oval 59" hidden="1">
            <a:hlinkClick r:id="rId14" action="ppaction://hlinksldjump"/>
          </p:cNvPr>
          <p:cNvSpPr/>
          <p:nvPr/>
        </p:nvSpPr>
        <p:spPr>
          <a:xfrm>
            <a:off x="11282681" y="5205529"/>
            <a:ext cx="696036" cy="61899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60" b="22012" l="18154" r="25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59" t="2593" r="73111" b="79629"/>
          <a:stretch/>
        </p:blipFill>
        <p:spPr>
          <a:xfrm rot="20539202">
            <a:off x="439774" y="4495891"/>
            <a:ext cx="1158327" cy="1219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866">
            <a:off x="934512" y="4358700"/>
            <a:ext cx="772576" cy="76171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154" b="47219" l="41462" r="50692">
                        <a14:foregroundMark x1="43000" y1="27337" x2="44462" y2="27929"/>
                        <a14:foregroundMark x1="47615" y1="27692" x2="48615" y2="27811"/>
                        <a14:foregroundMark x1="48615" y1="29467" x2="48231" y2="40592"/>
                        <a14:foregroundMark x1="43385" y1="31361" x2="43538" y2="40947"/>
                        <a14:foregroundMark x1="44538" y1="32426" x2="45000" y2="44024"/>
                        <a14:foregroundMark x1="42846" y1="44734" x2="44615" y2="44970"/>
                        <a14:foregroundMark x1="48000" y1="34201" x2="48000" y2="34911"/>
                        <a14:foregroundMark x1="41615" y1="37515" x2="41692" y2="44379"/>
                        <a14:foregroundMark x1="49692" y1="30178" x2="50077" y2="32544"/>
                        <a14:foregroundMark x1="42538" y1="26864" x2="44692" y2="27101"/>
                        <a14:foregroundMark x1="47231" y1="27219" x2="47231" y2="28166"/>
                        <a14:foregroundMark x1="47308" y1="27456" x2="48923" y2="27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64" t="26266" r="49306" b="54073"/>
          <a:stretch/>
        </p:blipFill>
        <p:spPr>
          <a:xfrm>
            <a:off x="1708069" y="4287329"/>
            <a:ext cx="741411" cy="85677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2" b="12308" l="86154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93" t="2593" r="3777" b="87037"/>
          <a:stretch/>
        </p:blipFill>
        <p:spPr>
          <a:xfrm>
            <a:off x="732151" y="4595527"/>
            <a:ext cx="1117600" cy="7112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586" b="46509" l="86769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402" t="27999" r="2968" b="54223"/>
          <a:stretch/>
        </p:blipFill>
        <p:spPr>
          <a:xfrm>
            <a:off x="580637" y="4100127"/>
            <a:ext cx="1098936" cy="1198839"/>
          </a:xfrm>
          <a:prstGeom prst="rect">
            <a:avLst/>
          </a:prstGeom>
        </p:spPr>
      </p:pic>
      <p:pic>
        <p:nvPicPr>
          <p:cNvPr id="36" name="vỏ x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" b="6835"/>
          <a:stretch/>
        </p:blipFill>
        <p:spPr>
          <a:xfrm>
            <a:off x="19317" y="4618375"/>
            <a:ext cx="2641601" cy="226270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232" y="4076948"/>
            <a:ext cx="2664063" cy="2778883"/>
            <a:chOff x="152400" y="3227495"/>
            <a:chExt cx="1998047" cy="2084162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8" b="6835"/>
            <a:stretch/>
          </p:blipFill>
          <p:spPr>
            <a:xfrm>
              <a:off x="152400" y="3607613"/>
              <a:ext cx="1981201" cy="1697028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451" y="3379186"/>
              <a:ext cx="1049150" cy="104915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0" b="22012" l="18154" r="259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59" t="2593" r="73111" b="79629"/>
            <a:stretch/>
          </p:blipFill>
          <p:spPr>
            <a:xfrm rot="20539202">
              <a:off x="482230" y="3524318"/>
              <a:ext cx="868745" cy="9144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2866">
              <a:off x="853284" y="3421425"/>
              <a:ext cx="579432" cy="571284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154" b="47219" l="41462" r="50692">
                          <a14:foregroundMark x1="43000" y1="27337" x2="44462" y2="27929"/>
                          <a14:foregroundMark x1="47615" y1="27692" x2="48615" y2="27811"/>
                          <a14:foregroundMark x1="48615" y1="29467" x2="48231" y2="40592"/>
                          <a14:foregroundMark x1="43385" y1="31361" x2="43538" y2="40947"/>
                          <a14:foregroundMark x1="44538" y1="32426" x2="45000" y2="44024"/>
                          <a14:foregroundMark x1="42846" y1="44734" x2="44615" y2="44970"/>
                          <a14:foregroundMark x1="48000" y1="34201" x2="48000" y2="34911"/>
                          <a14:foregroundMark x1="41615" y1="37515" x2="41692" y2="44379"/>
                          <a14:foregroundMark x1="49692" y1="30178" x2="50077" y2="32544"/>
                          <a14:foregroundMark x1="42538" y1="26864" x2="44692" y2="27101"/>
                          <a14:foregroundMark x1="47231" y1="27219" x2="47231" y2="28166"/>
                          <a14:foregroundMark x1="47308" y1="27456" x2="48923" y2="271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64" t="26266" r="49306" b="54073"/>
            <a:stretch/>
          </p:blipFill>
          <p:spPr>
            <a:xfrm>
              <a:off x="1433452" y="3367897"/>
              <a:ext cx="556058" cy="642582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32" b="12308" l="86154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93" t="2593" r="3777" b="87037"/>
            <a:stretch/>
          </p:blipFill>
          <p:spPr>
            <a:xfrm>
              <a:off x="701513" y="3599045"/>
              <a:ext cx="838200" cy="5334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586" b="46509" l="86769" r="96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02" t="27999" r="2968" b="54223"/>
            <a:stretch/>
          </p:blipFill>
          <p:spPr>
            <a:xfrm>
              <a:off x="587878" y="3227495"/>
              <a:ext cx="824202" cy="899129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8" b="6835"/>
            <a:stretch/>
          </p:blipFill>
          <p:spPr>
            <a:xfrm>
              <a:off x="169246" y="3614629"/>
              <a:ext cx="1981201" cy="1697028"/>
            </a:xfrm>
            <a:prstGeom prst="rect">
              <a:avLst/>
            </a:prstGeom>
          </p:spPr>
        </p:pic>
      </p:grpSp>
      <p:sp>
        <p:nvSpPr>
          <p:cNvPr id="73" name="Oval 72">
            <a:hlinkClick r:id="rId14" action="ppaction://hlinksldjump"/>
          </p:cNvPr>
          <p:cNvSpPr/>
          <p:nvPr/>
        </p:nvSpPr>
        <p:spPr>
          <a:xfrm>
            <a:off x="11282681" y="5191784"/>
            <a:ext cx="696036" cy="61899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0471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30071E-6 L 0.21805 -4.3007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30071E-6 L 0.21805 -4.3007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-0.11719 0.595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8" y="2978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3.58025E-6 L -0.31215 0.357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1787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2.22222E-6 L -0.39392 2.22222E-6 C -0.57066 2.22222E-6 -0.7875 0.17129 -0.7875 0.31018 L -0.7875 0.62068 " pathEditMode="relative" rAng="0" ptsTypes="AA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75" y="3101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3457E-6 L -0.41111 -1.23457E-6 C -0.59548 -1.23457E-6 -0.82205 0.08333 -0.82205 0.15093 L -0.82205 0.30216 " pathEditMode="relative" rAng="0" ptsTypes="AAAA">
                                      <p:cBhvr>
                                        <p:cTn id="8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11" y="1509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58025E-6 L 1.05018 -3.58025E-6 " pathEditMode="relative" rAng="0" ptsTypes="AA">
                                      <p:cBhvr>
                                        <p:cTn id="13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3" grpId="0" animBg="1"/>
      <p:bldP spid="38" grpId="0" animBg="1"/>
      <p:bldP spid="18" grpId="0" animBg="1"/>
      <p:bldP spid="58" grpId="0" animBg="1"/>
      <p:bldP spid="59" grpId="0" animBg="1"/>
      <p:bldP spid="60" grpId="0" animBg="1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 hidden="1">
            <a:hlinkClick r:id="rId5" action="ppaction://hlinksldjump"/>
          </p:cNvPr>
          <p:cNvSpPr/>
          <p:nvPr/>
        </p:nvSpPr>
        <p:spPr>
          <a:xfrm>
            <a:off x="11282681" y="5205529"/>
            <a:ext cx="696036" cy="61899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9" name="Hình ảnh 2">
            <a:extLst>
              <a:ext uri="{FF2B5EF4-FFF2-40B4-BE49-F238E27FC236}">
                <a16:creationId xmlns:a16="http://schemas.microsoft.com/office/drawing/2014/main" id="{7525A880-1990-422B-8E52-41E82B888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424071"/>
            <a:ext cx="12189024" cy="6433929"/>
          </a:xfrm>
          <a:prstGeom prst="rect">
            <a:avLst/>
          </a:prstGeom>
        </p:spPr>
      </p:pic>
      <p:sp>
        <p:nvSpPr>
          <p:cNvPr id="40" name="Snip Diagonal Corner Rectangle 3">
            <a:extLst>
              <a:ext uri="{FF2B5EF4-FFF2-40B4-BE49-F238E27FC236}">
                <a16:creationId xmlns:a16="http://schemas.microsoft.com/office/drawing/2014/main" id="{0D162574-9145-45A0-87DF-B80E07BD1C7F}"/>
              </a:ext>
            </a:extLst>
          </p:cNvPr>
          <p:cNvSpPr/>
          <p:nvPr/>
        </p:nvSpPr>
        <p:spPr>
          <a:xfrm>
            <a:off x="0" y="446095"/>
            <a:ext cx="12189024" cy="155741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Khi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lưu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 </a:t>
            </a:r>
          </a:p>
          <a:p>
            <a:pPr algn="ctr" defTabSz="914377">
              <a:defRPr/>
            </a:pP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:</a:t>
            </a:r>
            <a:endParaRPr lang="vi-VN" sz="32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5C06ACF-E1FE-4D2B-9174-279E96521230}"/>
              </a:ext>
            </a:extLst>
          </p:cNvPr>
          <p:cNvSpPr/>
          <p:nvPr/>
        </p:nvSpPr>
        <p:spPr>
          <a:xfrm>
            <a:off x="18141" y="2123695"/>
            <a:ext cx="5844742" cy="810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E43E6B-7A9D-4F53-80F9-CDB464AAD78A}"/>
              </a:ext>
            </a:extLst>
          </p:cNvPr>
          <p:cNvSpPr/>
          <p:nvPr/>
        </p:nvSpPr>
        <p:spPr>
          <a:xfrm>
            <a:off x="6202754" y="2101749"/>
            <a:ext cx="5844742" cy="810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C45C3B3-CCFE-4B8D-A03B-94F0EE900D53}"/>
              </a:ext>
            </a:extLst>
          </p:cNvPr>
          <p:cNvSpPr/>
          <p:nvPr/>
        </p:nvSpPr>
        <p:spPr>
          <a:xfrm>
            <a:off x="1" y="3151160"/>
            <a:ext cx="6017020" cy="810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tiên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2FD1560-5566-41FD-92F2-D623C19FBBB5}"/>
              </a:ext>
            </a:extLst>
          </p:cNvPr>
          <p:cNvSpPr/>
          <p:nvPr/>
        </p:nvSpPr>
        <p:spPr>
          <a:xfrm>
            <a:off x="6249368" y="3089589"/>
            <a:ext cx="5798128" cy="810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</a:t>
            </a:r>
            <a:r>
              <a:rPr lang="vi-VN" sz="2400">
                <a:solidFill>
                  <a:schemeClr val="tx1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400">
                <a:solidFill>
                  <a:schemeClr val="tx1"/>
                </a:solidFill>
                <a:latin typeface="+mj-lt"/>
                <a:cs typeface="Times New Roman" pitchFamily="18" charset="0"/>
              </a:rPr>
              <a:t>Tất cả các ý trên đều đúng.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EC65391-4068-4758-9E1E-68671620B4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44832" y="3194994"/>
            <a:ext cx="804536" cy="74008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E311CB0-E1D1-45A8-9080-2D4F59E37F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969" y="3089589"/>
            <a:ext cx="804743" cy="743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23018F4-88A8-44E1-9E4D-ED118C7B10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916" y="2157130"/>
            <a:ext cx="804743" cy="743349"/>
          </a:xfrm>
          <a:prstGeom prst="rect">
            <a:avLst/>
          </a:prstGeom>
        </p:spPr>
      </p:pic>
      <p:sp>
        <p:nvSpPr>
          <p:cNvPr id="48" name="Cloud 47">
            <a:hlinkClick r:id="rId9" action="ppaction://hlinksldjump"/>
            <a:extLst>
              <a:ext uri="{FF2B5EF4-FFF2-40B4-BE49-F238E27FC236}">
                <a16:creationId xmlns:a16="http://schemas.microsoft.com/office/drawing/2014/main" id="{73C7843D-2572-4055-85FA-D26A4A701487}"/>
              </a:ext>
            </a:extLst>
          </p:cNvPr>
          <p:cNvSpPr/>
          <p:nvPr/>
        </p:nvSpPr>
        <p:spPr>
          <a:xfrm>
            <a:off x="4667495" y="4646017"/>
            <a:ext cx="2359211" cy="11613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23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60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9294EAAC-C575-4AAC-A39E-70495B316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464990"/>
            <a:ext cx="12189024" cy="6393009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4124A2E-80AA-461A-90CB-CCFDCD42EE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465175"/>
            <a:ext cx="1086500" cy="1182927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1D43DC76-FBCE-4A21-8563-1ABC10EA0D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5211899"/>
            <a:ext cx="812889" cy="885032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E5AE3596-3E8F-4DC2-98BF-881F58E7A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826434"/>
            <a:ext cx="520391" cy="566575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BB23A3D9-601E-4AD9-91B0-6FD024E14F04}"/>
              </a:ext>
            </a:extLst>
          </p:cNvPr>
          <p:cNvSpPr/>
          <p:nvPr/>
        </p:nvSpPr>
        <p:spPr>
          <a:xfrm>
            <a:off x="131233" y="690327"/>
            <a:ext cx="11929534" cy="134319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 defTabSz="914377">
              <a:defRPr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Khi trình bày bài thơ lục bát, ta cần lưu ý điều gì?</a:t>
            </a:r>
          </a:p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76E73FF2-A8F6-49BD-AF8C-EB66165F4019}"/>
              </a:ext>
            </a:extLst>
          </p:cNvPr>
          <p:cNvSpPr/>
          <p:nvPr/>
        </p:nvSpPr>
        <p:spPr>
          <a:xfrm>
            <a:off x="1110219" y="3579524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6 tiếng lùi vào 2 ô</a:t>
            </a:r>
          </a:p>
          <a:p>
            <a:pPr defTabSz="914377">
              <a:defRPr/>
            </a:pP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8 tiếng lùi vào 1 ô.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39">
            <a:extLst>
              <a:ext uri="{FF2B5EF4-FFF2-40B4-BE49-F238E27FC236}">
                <a16:creationId xmlns:a16="http://schemas.microsoft.com/office/drawing/2014/main" id="{C03B53A5-6759-4482-9757-0B299F606860}"/>
              </a:ext>
            </a:extLst>
          </p:cNvPr>
          <p:cNvSpPr/>
          <p:nvPr/>
        </p:nvSpPr>
        <p:spPr>
          <a:xfrm>
            <a:off x="-683346" y="5598240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40">
            <a:extLst>
              <a:ext uri="{FF2B5EF4-FFF2-40B4-BE49-F238E27FC236}">
                <a16:creationId xmlns:a16="http://schemas.microsoft.com/office/drawing/2014/main" id="{63DBC97A-2E5E-4807-9972-8360D4AFE9F9}"/>
              </a:ext>
            </a:extLst>
          </p:cNvPr>
          <p:cNvSpPr/>
          <p:nvPr/>
        </p:nvSpPr>
        <p:spPr>
          <a:xfrm>
            <a:off x="13632601" y="5398544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41">
            <a:extLst>
              <a:ext uri="{FF2B5EF4-FFF2-40B4-BE49-F238E27FC236}">
                <a16:creationId xmlns:a16="http://schemas.microsoft.com/office/drawing/2014/main" id="{AA86BD43-3A5A-44B7-9B3D-F18FFFC2FB50}"/>
              </a:ext>
            </a:extLst>
          </p:cNvPr>
          <p:cNvSpPr/>
          <p:nvPr/>
        </p:nvSpPr>
        <p:spPr>
          <a:xfrm>
            <a:off x="6130615" y="264957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Tất cả đều lùi vào 1 ô.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42">
            <a:extLst>
              <a:ext uri="{FF2B5EF4-FFF2-40B4-BE49-F238E27FC236}">
                <a16:creationId xmlns:a16="http://schemas.microsoft.com/office/drawing/2014/main" id="{24B7492C-0A98-4958-A4A5-882E9DAA0B46}"/>
              </a:ext>
            </a:extLst>
          </p:cNvPr>
          <p:cNvSpPr/>
          <p:nvPr/>
        </p:nvSpPr>
        <p:spPr>
          <a:xfrm>
            <a:off x="1110221" y="265902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189" indent="-457189" defTabSz="914377">
              <a:buAutoNum type="alphaUcPeriod"/>
              <a:defRPr/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Tất cả các câu đều lùi vào 2 ô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43">
            <a:extLst>
              <a:ext uri="{FF2B5EF4-FFF2-40B4-BE49-F238E27FC236}">
                <a16:creationId xmlns:a16="http://schemas.microsoft.com/office/drawing/2014/main" id="{9A689DE7-8DE8-4BF9-977E-4429B7A8DF22}"/>
              </a:ext>
            </a:extLst>
          </p:cNvPr>
          <p:cNvSpPr/>
          <p:nvPr/>
        </p:nvSpPr>
        <p:spPr>
          <a:xfrm>
            <a:off x="6130615" y="353875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 bày tự do.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6">
            <a:extLst>
              <a:ext uri="{FF2B5EF4-FFF2-40B4-BE49-F238E27FC236}">
                <a16:creationId xmlns:a16="http://schemas.microsoft.com/office/drawing/2014/main" id="{26044BC7-0BAD-41C0-A6E4-D5DBD365A51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53530" y="3579524"/>
            <a:ext cx="940871" cy="752643"/>
          </a:xfrm>
          <a:prstGeom prst="rect">
            <a:avLst/>
          </a:prstGeom>
        </p:spPr>
      </p:pic>
      <p:pic>
        <p:nvPicPr>
          <p:cNvPr id="14" name="Picture 50">
            <a:extLst>
              <a:ext uri="{FF2B5EF4-FFF2-40B4-BE49-F238E27FC236}">
                <a16:creationId xmlns:a16="http://schemas.microsoft.com/office/drawing/2014/main" id="{4A872E89-E57D-4774-AE65-63CEB832B9F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692391"/>
            <a:ext cx="804536" cy="704088"/>
          </a:xfrm>
          <a:prstGeom prst="rect">
            <a:avLst/>
          </a:prstGeom>
        </p:spPr>
      </p:pic>
      <p:pic>
        <p:nvPicPr>
          <p:cNvPr id="15" name="Picture 48">
            <a:extLst>
              <a:ext uri="{FF2B5EF4-FFF2-40B4-BE49-F238E27FC236}">
                <a16:creationId xmlns:a16="http://schemas.microsoft.com/office/drawing/2014/main" id="{953B9219-B4DC-4AB8-8E67-E908A38852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579524"/>
            <a:ext cx="804743" cy="707197"/>
          </a:xfrm>
          <a:prstGeom prst="rect">
            <a:avLst/>
          </a:prstGeom>
        </p:spPr>
      </p:pic>
      <p:pic>
        <p:nvPicPr>
          <p:cNvPr id="16" name="Picture 52">
            <a:extLst>
              <a:ext uri="{FF2B5EF4-FFF2-40B4-BE49-F238E27FC236}">
                <a16:creationId xmlns:a16="http://schemas.microsoft.com/office/drawing/2014/main" id="{22A13150-C4F0-43BA-B39C-5AF2FA6849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690836"/>
            <a:ext cx="804743" cy="707197"/>
          </a:xfrm>
          <a:prstGeom prst="rect">
            <a:avLst/>
          </a:prstGeom>
        </p:spPr>
      </p:pic>
      <p:sp>
        <p:nvSpPr>
          <p:cNvPr id="17" name="Cloud 56">
            <a:hlinkClick r:id="rId17" action="ppaction://hlinksldjump"/>
            <a:extLst>
              <a:ext uri="{FF2B5EF4-FFF2-40B4-BE49-F238E27FC236}">
                <a16:creationId xmlns:a16="http://schemas.microsoft.com/office/drawing/2014/main" id="{252B1419-5A35-42A0-9911-AD0D06CFFBA3}"/>
              </a:ext>
            </a:extLst>
          </p:cNvPr>
          <p:cNvSpPr/>
          <p:nvPr/>
        </p:nvSpPr>
        <p:spPr>
          <a:xfrm>
            <a:off x="4667495" y="539854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KĐ_bắt_đầu_2015.mp3">
            <a:hlinkClick r:id="" action="ppaction://media"/>
            <a:extLst>
              <a:ext uri="{FF2B5EF4-FFF2-40B4-BE49-F238E27FC236}">
                <a16:creationId xmlns:a16="http://schemas.microsoft.com/office/drawing/2014/main" id="{42BBCDAF-3BD4-4F20-900C-FCA4B3B8A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233" y="8272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2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8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6D545F7-5EB8-40A7-87F5-B2D5120ACC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463743"/>
            <a:ext cx="12189024" cy="636696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9E62974-C5EC-4ADB-925B-0E9F56E720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328693"/>
            <a:ext cx="1086500" cy="1182927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1BC17E06-DD19-4A48-BC86-1DF9AFC8A5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5075417"/>
            <a:ext cx="812889" cy="885032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DABF085D-7065-43BD-B4B9-1828C7A64E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689952"/>
            <a:ext cx="520391" cy="566575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7DAF47EF-EAE4-4B44-96CA-31AC05499181}"/>
              </a:ext>
            </a:extLst>
          </p:cNvPr>
          <p:cNvSpPr/>
          <p:nvPr/>
        </p:nvSpPr>
        <p:spPr>
          <a:xfrm>
            <a:off x="-1" y="601474"/>
            <a:ext cx="12060767" cy="17625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 k chỉ được đứng trước những âm nào?</a:t>
            </a:r>
            <a:endParaRPr lang="en-US" sz="3200" b="1" i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83B832B3-9485-44F1-A697-11FBFA146FF2}"/>
              </a:ext>
            </a:extLst>
          </p:cNvPr>
          <p:cNvSpPr/>
          <p:nvPr/>
        </p:nvSpPr>
        <p:spPr>
          <a:xfrm>
            <a:off x="6119338" y="3437734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e; ê; i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39">
            <a:extLst>
              <a:ext uri="{FF2B5EF4-FFF2-40B4-BE49-F238E27FC236}">
                <a16:creationId xmlns:a16="http://schemas.microsoft.com/office/drawing/2014/main" id="{51A9D782-4186-463E-85FD-39E603EEDE6E}"/>
              </a:ext>
            </a:extLst>
          </p:cNvPr>
          <p:cNvSpPr/>
          <p:nvPr/>
        </p:nvSpPr>
        <p:spPr>
          <a:xfrm>
            <a:off x="-683346" y="5461758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40">
            <a:extLst>
              <a:ext uri="{FF2B5EF4-FFF2-40B4-BE49-F238E27FC236}">
                <a16:creationId xmlns:a16="http://schemas.microsoft.com/office/drawing/2014/main" id="{10EFAD2D-0397-46EF-A38B-968EA30F411B}"/>
              </a:ext>
            </a:extLst>
          </p:cNvPr>
          <p:cNvSpPr/>
          <p:nvPr/>
        </p:nvSpPr>
        <p:spPr>
          <a:xfrm>
            <a:off x="13632601" y="526206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41">
            <a:extLst>
              <a:ext uri="{FF2B5EF4-FFF2-40B4-BE49-F238E27FC236}">
                <a16:creationId xmlns:a16="http://schemas.microsoft.com/office/drawing/2014/main" id="{9B14E580-F09B-4FFC-8F06-22AB4D848BCA}"/>
              </a:ext>
            </a:extLst>
          </p:cNvPr>
          <p:cNvSpPr/>
          <p:nvPr/>
        </p:nvSpPr>
        <p:spPr>
          <a:xfrm>
            <a:off x="6130615" y="251309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e, ê, i, u, ư</a:t>
            </a:r>
            <a:r>
              <a:rPr lang="vi-VN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42">
            <a:extLst>
              <a:ext uri="{FF2B5EF4-FFF2-40B4-BE49-F238E27FC236}">
                <a16:creationId xmlns:a16="http://schemas.microsoft.com/office/drawing/2014/main" id="{3BCEFA9A-2F5C-4FD9-AF63-26CBE47BFC3D}"/>
              </a:ext>
            </a:extLst>
          </p:cNvPr>
          <p:cNvSpPr/>
          <p:nvPr/>
        </p:nvSpPr>
        <p:spPr>
          <a:xfrm>
            <a:off x="1110221" y="339808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Tất cả các âm đều được.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43">
            <a:extLst>
              <a:ext uri="{FF2B5EF4-FFF2-40B4-BE49-F238E27FC236}">
                <a16:creationId xmlns:a16="http://schemas.microsoft.com/office/drawing/2014/main" id="{917E8251-6F52-4C53-B568-160E6D207AA9}"/>
              </a:ext>
            </a:extLst>
          </p:cNvPr>
          <p:cNvSpPr/>
          <p:nvPr/>
        </p:nvSpPr>
        <p:spPr>
          <a:xfrm>
            <a:off x="1110219" y="252355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a, ă, â, o,ô,ơ,u,ư,…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6">
            <a:extLst>
              <a:ext uri="{FF2B5EF4-FFF2-40B4-BE49-F238E27FC236}">
                <a16:creationId xmlns:a16="http://schemas.microsoft.com/office/drawing/2014/main" id="{628CFFCC-A7B3-4891-80D5-3E6D73E6ED0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97142" y="3823142"/>
            <a:ext cx="459076" cy="367235"/>
          </a:xfrm>
          <a:prstGeom prst="rect">
            <a:avLst/>
          </a:prstGeom>
        </p:spPr>
      </p:pic>
      <p:pic>
        <p:nvPicPr>
          <p:cNvPr id="14" name="Picture 50">
            <a:extLst>
              <a:ext uri="{FF2B5EF4-FFF2-40B4-BE49-F238E27FC236}">
                <a16:creationId xmlns:a16="http://schemas.microsoft.com/office/drawing/2014/main" id="{8FEC10A0-5D76-4466-AB32-8F8992FAF7A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614750" y="3783488"/>
            <a:ext cx="402268" cy="352044"/>
          </a:xfrm>
          <a:prstGeom prst="rect">
            <a:avLst/>
          </a:prstGeom>
        </p:spPr>
      </p:pic>
      <p:pic>
        <p:nvPicPr>
          <p:cNvPr id="15" name="Picture 48">
            <a:extLst>
              <a:ext uri="{FF2B5EF4-FFF2-40B4-BE49-F238E27FC236}">
                <a16:creationId xmlns:a16="http://schemas.microsoft.com/office/drawing/2014/main" id="{23164E5A-F2DD-43BF-90B2-A3829F347B1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3" y="2898713"/>
            <a:ext cx="424235" cy="372812"/>
          </a:xfrm>
          <a:prstGeom prst="rect">
            <a:avLst/>
          </a:prstGeom>
        </p:spPr>
      </p:pic>
      <p:pic>
        <p:nvPicPr>
          <p:cNvPr id="16" name="Picture 52">
            <a:extLst>
              <a:ext uri="{FF2B5EF4-FFF2-40B4-BE49-F238E27FC236}">
                <a16:creationId xmlns:a16="http://schemas.microsoft.com/office/drawing/2014/main" id="{D3B05797-3A6B-48A8-8FD2-CD743F4BAF5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827" y="2868217"/>
            <a:ext cx="447587" cy="393333"/>
          </a:xfrm>
          <a:prstGeom prst="rect">
            <a:avLst/>
          </a:prstGeom>
        </p:spPr>
      </p:pic>
      <p:sp>
        <p:nvSpPr>
          <p:cNvPr id="17" name="Cloud 56">
            <a:hlinkClick r:id="rId18" action="ppaction://hlinksldjump"/>
            <a:extLst>
              <a:ext uri="{FF2B5EF4-FFF2-40B4-BE49-F238E27FC236}">
                <a16:creationId xmlns:a16="http://schemas.microsoft.com/office/drawing/2014/main" id="{9F3A0C34-0508-4356-B49E-5D57573AFD85}"/>
              </a:ext>
            </a:extLst>
          </p:cNvPr>
          <p:cNvSpPr/>
          <p:nvPr/>
        </p:nvSpPr>
        <p:spPr>
          <a:xfrm>
            <a:off x="4667495" y="52620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KĐ_bắt_đầu_2015.mp3">
            <a:hlinkClick r:id="" action="ppaction://media"/>
            <a:extLst>
              <a:ext uri="{FF2B5EF4-FFF2-40B4-BE49-F238E27FC236}">
                <a16:creationId xmlns:a16="http://schemas.microsoft.com/office/drawing/2014/main" id="{12ABFCD9-1FB1-4404-AABF-C08B83572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1233" y="6907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6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8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BD195D4-BDB1-42C7-9CDE-220384D1E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464" y="747748"/>
            <a:ext cx="10075145" cy="577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583538C-EBF2-4234-906A-2086D5607E56}"/>
              </a:ext>
            </a:extLst>
          </p:cNvPr>
          <p:cNvSpPr txBox="1"/>
          <p:nvPr/>
        </p:nvSpPr>
        <p:spPr>
          <a:xfrm>
            <a:off x="109766" y="1271809"/>
            <a:ext cx="612537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01638">
              <a:spcBef>
                <a:spcPts val="300"/>
              </a:spcBef>
              <a:spcAft>
                <a:spcPts val="300"/>
              </a:spcAft>
            </a:pP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600" dirty="0">
                <a:latin typeface="+mj-lt"/>
                <a:cs typeface="Times New Roman" panose="02020603050405020304" pitchFamily="18" charset="0"/>
              </a:rPr>
              <a:t>ơ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bảo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này</a:t>
            </a:r>
            <a:br>
              <a:rPr lang="en-US" sz="2600" dirty="0">
                <a:latin typeface="+mj-lt"/>
                <a:cs typeface="Times New Roman" panose="02020603050405020304" pitchFamily="18" charset="0"/>
              </a:rPr>
            </a:b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ruộng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cày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ta</a:t>
            </a:r>
          </a:p>
          <a:p>
            <a:pPr indent="401638">
              <a:spcBef>
                <a:spcPts val="300"/>
              </a:spcBef>
              <a:spcAft>
                <a:spcPts val="300"/>
              </a:spcAft>
            </a:pP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Cấy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cày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vốn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nông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gia</a:t>
            </a:r>
            <a:br>
              <a:rPr lang="en-US" sz="2600" dirty="0">
                <a:latin typeface="+mj-lt"/>
                <a:cs typeface="Times New Roman" panose="02020603050405020304" pitchFamily="18" charset="0"/>
              </a:rPr>
            </a:br>
            <a:r>
              <a:rPr lang="en-US" sz="2600" dirty="0">
                <a:latin typeface="+mj-lt"/>
                <a:cs typeface="Times New Roman" panose="02020603050405020304" pitchFamily="18" charset="0"/>
              </a:rPr>
              <a:t>Ta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, ai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quản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công</a:t>
            </a:r>
            <a:endParaRPr lang="en-US" sz="2600" dirty="0">
              <a:latin typeface="+mj-lt"/>
              <a:cs typeface="Times New Roman" panose="02020603050405020304" pitchFamily="18" charset="0"/>
            </a:endParaRPr>
          </a:p>
          <a:p>
            <a:pPr indent="401638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latin typeface="+mj-lt"/>
                <a:cs typeface="Times New Roman" panose="02020603050405020304" pitchFamily="18" charset="0"/>
              </a:rPr>
              <a:t>Bao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lúa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bông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                          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cỏ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2800" dirty="0">
                <a:latin typeface="+mj-lt"/>
                <a:cs typeface="Times New Roman" panose="02020603050405020304" pitchFamily="18" charset="0"/>
              </a:rPr>
            </a:br>
            <a:r>
              <a:rPr lang="en-US" sz="2800" dirty="0">
                <a:latin typeface="+mj-lt"/>
                <a:cs typeface="Times New Roman" panose="02020603050405020304" pitchFamily="18" charset="0"/>
              </a:rPr>
              <a:t>                                              Ca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dao</a:t>
            </a:r>
            <a:endParaRPr lang="en-US" sz="28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33C3BD-8B63-444A-9F08-A5BC9C8C1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01" y="722818"/>
            <a:ext cx="4047822" cy="648134"/>
          </a:xfrm>
        </p:spPr>
        <p:txBody>
          <a:bodyPr anchor="ctr">
            <a:noAutofit/>
          </a:bodyPr>
          <a:lstStyle/>
          <a:p>
            <a:pPr indent="401638" algn="ctr"/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i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59FECF-7CD7-490E-AE14-9161EBD7EED8}"/>
              </a:ext>
            </a:extLst>
          </p:cNvPr>
          <p:cNvCxnSpPr>
            <a:cxnSpLocks/>
          </p:cNvCxnSpPr>
          <p:nvPr/>
        </p:nvCxnSpPr>
        <p:spPr>
          <a:xfrm>
            <a:off x="6148667" y="803563"/>
            <a:ext cx="0" cy="60544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DCB1B88-5855-46BA-BA7C-84B1872A07E7}"/>
              </a:ext>
            </a:extLst>
          </p:cNvPr>
          <p:cNvSpPr txBox="1"/>
          <p:nvPr/>
        </p:nvSpPr>
        <p:spPr>
          <a:xfrm>
            <a:off x="6451655" y="1687422"/>
            <a:ext cx="56803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5118E5DB-9B38-4192-A5E0-BCC98AB55A8D}"/>
              </a:ext>
            </a:extLst>
          </p:cNvPr>
          <p:cNvSpPr/>
          <p:nvPr/>
        </p:nvSpPr>
        <p:spPr>
          <a:xfrm>
            <a:off x="6615122" y="874661"/>
            <a:ext cx="5129644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1. Bài</a:t>
            </a:r>
            <a:r>
              <a:rPr lang="vi-VN" altLang="zh-CN" sz="2400" b="1" kern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ca dao</a:t>
            </a:r>
            <a:r>
              <a:rPr lang="vi-VN" altLang="zh-CN" sz="2400" b="1" kern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v</a:t>
            </a:r>
            <a:r>
              <a:rPr lang="vi-VN" altLang="zh-CN" sz="2400" b="1" kern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i</a:t>
            </a:r>
            <a:r>
              <a:rPr lang="en-US" altLang="zh-CN" sz="2400" b="1" kern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ết</a:t>
            </a:r>
            <a:r>
              <a:rPr lang="vi-VN" altLang="zh-CN" sz="2400" b="1" kern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vi-VN" altLang="zh-CN" sz="2400" b="1" kern="0" dirty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về điều </a:t>
            </a:r>
            <a:r>
              <a:rPr lang="vi-VN" altLang="zh-CN" sz="2400" b="1" kern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gì?</a:t>
            </a:r>
            <a:endParaRPr lang="vi-VN" altLang="zh-CN" sz="2400" b="1" kern="0" dirty="0">
              <a:solidFill>
                <a:prstClr val="black"/>
              </a:solidFill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1200DAC7-D4CE-4A42-9AAA-EB097B152121}"/>
              </a:ext>
            </a:extLst>
          </p:cNvPr>
          <p:cNvSpPr/>
          <p:nvPr/>
        </p:nvSpPr>
        <p:spPr>
          <a:xfrm>
            <a:off x="6290941" y="615755"/>
            <a:ext cx="5129644" cy="53523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2. </a:t>
            </a:r>
            <a:r>
              <a:rPr lang="en-US" altLang="zh-CN" sz="2400" b="1" kern="0" dirty="0" err="1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Tên</a:t>
            </a:r>
            <a:r>
              <a:rPr lang="en-US" altLang="zh-CN" sz="2400" b="1" kern="0" dirty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400" b="1" kern="0" dirty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được</a:t>
            </a:r>
            <a:r>
              <a:rPr lang="en-US" altLang="zh-CN" sz="2400" b="1" kern="0" dirty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400" b="1" kern="0" dirty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ở </a:t>
            </a:r>
            <a:r>
              <a:rPr lang="en-US" altLang="zh-CN" sz="2400" b="1" kern="0" dirty="0" err="1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vị</a:t>
            </a:r>
            <a:r>
              <a:rPr lang="en-US" altLang="zh-CN" sz="2400" b="1" kern="0" dirty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trí</a:t>
            </a:r>
            <a:r>
              <a:rPr lang="en-US" altLang="zh-CN" sz="2400" b="1" kern="0" dirty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vi-VN" altLang="zh-CN" sz="2400" b="1" kern="0" dirty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84DF11-25E6-4FC9-9707-9B6E4D469076}"/>
              </a:ext>
            </a:extLst>
          </p:cNvPr>
          <p:cNvSpPr txBox="1"/>
          <p:nvPr/>
        </p:nvSpPr>
        <p:spPr>
          <a:xfrm>
            <a:off x="6109603" y="1303674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Tên bài được viết giữa trang vở. 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DF472390-350A-4AD0-ADEB-838567ED1B27}"/>
              </a:ext>
            </a:extLst>
          </p:cNvPr>
          <p:cNvSpPr/>
          <p:nvPr/>
        </p:nvSpPr>
        <p:spPr>
          <a:xfrm>
            <a:off x="6290941" y="1881608"/>
            <a:ext cx="5190657" cy="5895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3. </a:t>
            </a:r>
            <a:r>
              <a:rPr lang="en-US" altLang="zh-CN" sz="2400" b="1" kern="0" dirty="0" err="1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400" b="1" kern="0" dirty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vi-VN" altLang="zh-CN" sz="2400" b="1" kern="0" dirty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có</a:t>
            </a:r>
            <a:r>
              <a:rPr lang="en-US" altLang="zh-CN" sz="2400" b="1" kern="0" dirty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mấy</a:t>
            </a:r>
            <a:r>
              <a:rPr lang="en-US" altLang="zh-CN" sz="2400" b="1" kern="0" dirty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vi-VN" altLang="zh-CN" sz="2400" b="1" kern="0" dirty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r>
              <a:rPr lang="en-US" altLang="zh-CN" sz="2400" b="1" kern="0" dirty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endParaRPr lang="vi-VN" altLang="zh-CN" sz="2400" b="1" kern="0" dirty="0">
              <a:solidFill>
                <a:prstClr val="black"/>
              </a:solidFill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6FC04B-7EDE-49C4-A4DC-3ECA2E5112CC}"/>
              </a:ext>
            </a:extLst>
          </p:cNvPr>
          <p:cNvSpPr txBox="1"/>
          <p:nvPr/>
        </p:nvSpPr>
        <p:spPr>
          <a:xfrm>
            <a:off x="6350885" y="2590016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748B796C-A799-4FC9-BA99-305566B2B420}"/>
              </a:ext>
            </a:extLst>
          </p:cNvPr>
          <p:cNvSpPr/>
          <p:nvPr/>
        </p:nvSpPr>
        <p:spPr>
          <a:xfrm>
            <a:off x="6335124" y="3163474"/>
            <a:ext cx="5129644" cy="56813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4. Mỗi dòng có mấy tiếng</a:t>
            </a:r>
            <a:r>
              <a:rPr lang="vi-VN" altLang="zh-CN" sz="2400" b="1" kern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endParaRPr lang="vi-VN" altLang="zh-CN" sz="2400" b="1" kern="0" dirty="0">
              <a:solidFill>
                <a:prstClr val="black"/>
              </a:solidFill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B242FA-9B44-4D6F-961F-0A0B62E7DCB7}"/>
              </a:ext>
            </a:extLst>
          </p:cNvPr>
          <p:cNvSpPr txBox="1"/>
          <p:nvPr/>
        </p:nvSpPr>
        <p:spPr>
          <a:xfrm>
            <a:off x="6033788" y="3848019"/>
            <a:ext cx="5853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Dòng trên 6 tiếng, dòng dưới 8 tiếng . </a:t>
            </a: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3043E901-61A9-451B-A950-F7BA5F103550}"/>
              </a:ext>
            </a:extLst>
          </p:cNvPr>
          <p:cNvSpPr/>
          <p:nvPr/>
        </p:nvSpPr>
        <p:spPr>
          <a:xfrm>
            <a:off x="6372432" y="5034474"/>
            <a:ext cx="5129644" cy="5529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5. Chữ đầu dòng viết như thế nào</a:t>
            </a:r>
            <a:r>
              <a:rPr lang="vi-VN" altLang="zh-CN" sz="2400" b="1" kern="0">
                <a:solidFill>
                  <a:prstClr val="black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endParaRPr lang="vi-VN" altLang="zh-CN" sz="2400" b="1" kern="0" dirty="0">
              <a:solidFill>
                <a:prstClr val="black"/>
              </a:solidFill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5F9BC5-4172-4AD2-BE09-A40EA58C49B5}"/>
              </a:ext>
            </a:extLst>
          </p:cNvPr>
          <p:cNvSpPr txBox="1"/>
          <p:nvPr/>
        </p:nvSpPr>
        <p:spPr>
          <a:xfrm>
            <a:off x="6121785" y="5758453"/>
            <a:ext cx="5680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Viết hoa. Câu 6 tiếng lùi vào 2 ô, câu 8 tiếng lùi vào 1 ô.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69C71B-22FB-42AB-A558-FD4BB7B0A1CC}"/>
              </a:ext>
            </a:extLst>
          </p:cNvPr>
          <p:cNvCxnSpPr>
            <a:cxnSpLocks/>
          </p:cNvCxnSpPr>
          <p:nvPr/>
        </p:nvCxnSpPr>
        <p:spPr>
          <a:xfrm>
            <a:off x="660871" y="1687422"/>
            <a:ext cx="61459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656E9D-E0E9-48F3-86D8-0BA081C071CF}"/>
              </a:ext>
            </a:extLst>
          </p:cNvPr>
          <p:cNvCxnSpPr>
            <a:cxnSpLocks/>
          </p:cNvCxnSpPr>
          <p:nvPr/>
        </p:nvCxnSpPr>
        <p:spPr>
          <a:xfrm>
            <a:off x="244617" y="2098216"/>
            <a:ext cx="61459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1DF184-97AC-401D-BA75-7A376D0D8517}"/>
              </a:ext>
            </a:extLst>
          </p:cNvPr>
          <p:cNvCxnSpPr>
            <a:cxnSpLocks/>
          </p:cNvCxnSpPr>
          <p:nvPr/>
        </p:nvCxnSpPr>
        <p:spPr>
          <a:xfrm>
            <a:off x="687374" y="2523235"/>
            <a:ext cx="44970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935227-53CC-4488-A7AF-20083918C9AF}"/>
              </a:ext>
            </a:extLst>
          </p:cNvPr>
          <p:cNvCxnSpPr>
            <a:cxnSpLocks/>
          </p:cNvCxnSpPr>
          <p:nvPr/>
        </p:nvCxnSpPr>
        <p:spPr>
          <a:xfrm>
            <a:off x="176503" y="2964083"/>
            <a:ext cx="42904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6CCC952-B313-4BD0-BDA6-450D1852C5CA}"/>
              </a:ext>
            </a:extLst>
          </p:cNvPr>
          <p:cNvCxnSpPr>
            <a:cxnSpLocks/>
          </p:cNvCxnSpPr>
          <p:nvPr/>
        </p:nvCxnSpPr>
        <p:spPr>
          <a:xfrm>
            <a:off x="669604" y="3404789"/>
            <a:ext cx="458744" cy="1095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5B30340-2559-4E51-93A5-C8C7DD33AD01}"/>
              </a:ext>
            </a:extLst>
          </p:cNvPr>
          <p:cNvCxnSpPr>
            <a:cxnSpLocks/>
          </p:cNvCxnSpPr>
          <p:nvPr/>
        </p:nvCxnSpPr>
        <p:spPr>
          <a:xfrm>
            <a:off x="168993" y="3834767"/>
            <a:ext cx="51895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A38FDD6-171A-4DE9-81E8-22EDDE53793B}"/>
              </a:ext>
            </a:extLst>
          </p:cNvPr>
          <p:cNvCxnSpPr>
            <a:cxnSpLocks/>
          </p:cNvCxnSpPr>
          <p:nvPr/>
        </p:nvCxnSpPr>
        <p:spPr>
          <a:xfrm>
            <a:off x="3469896" y="4465899"/>
            <a:ext cx="44970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7D50816-AFE8-491A-BF05-E0497D146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76" y="4253948"/>
            <a:ext cx="3420249" cy="2604051"/>
          </a:xfrm>
          <a:prstGeom prst="rect">
            <a:avLst/>
          </a:prstGeom>
        </p:spPr>
      </p:pic>
      <p:cxnSp>
        <p:nvCxnSpPr>
          <p:cNvPr id="25" name="Đường kết nối Mũi tên Thẳng 24">
            <a:extLst>
              <a:ext uri="{FF2B5EF4-FFF2-40B4-BE49-F238E27FC236}">
                <a16:creationId xmlns:a16="http://schemas.microsoft.com/office/drawing/2014/main" id="{247837EA-DBD4-4BAA-A589-E544C12EEF9B}"/>
              </a:ext>
            </a:extLst>
          </p:cNvPr>
          <p:cNvCxnSpPr/>
          <p:nvPr/>
        </p:nvCxnSpPr>
        <p:spPr>
          <a:xfrm>
            <a:off x="6290941" y="4657810"/>
            <a:ext cx="53313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B134382F-029E-4DB6-A7DD-F865C0869220}"/>
              </a:ext>
            </a:extLst>
          </p:cNvPr>
          <p:cNvSpPr/>
          <p:nvPr/>
        </p:nvSpPr>
        <p:spPr>
          <a:xfrm>
            <a:off x="6950651" y="4451703"/>
            <a:ext cx="2199854" cy="4122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lục bát</a:t>
            </a:r>
          </a:p>
        </p:txBody>
      </p:sp>
    </p:spTree>
    <p:extLst>
      <p:ext uri="{BB962C8B-B14F-4D97-AF65-F5344CB8AC3E}">
        <p14:creationId xmlns:p14="http://schemas.microsoft.com/office/powerpoint/2010/main" val="48558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 animBg="1"/>
      <p:bldP spid="8" grpId="1" animBg="1"/>
      <p:bldP spid="9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59FECF-7CD7-490E-AE14-9161EBD7EED8}"/>
              </a:ext>
            </a:extLst>
          </p:cNvPr>
          <p:cNvCxnSpPr>
            <a:cxnSpLocks/>
          </p:cNvCxnSpPr>
          <p:nvPr/>
        </p:nvCxnSpPr>
        <p:spPr>
          <a:xfrm>
            <a:off x="7123407" y="630652"/>
            <a:ext cx="0" cy="60544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DCB1B88-5855-46BA-BA7C-84B1872A07E7}"/>
              </a:ext>
            </a:extLst>
          </p:cNvPr>
          <p:cNvSpPr txBox="1"/>
          <p:nvPr/>
        </p:nvSpPr>
        <p:spPr>
          <a:xfrm>
            <a:off x="7359848" y="1885025"/>
            <a:ext cx="311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ruộng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5118E5DB-9B38-4192-A5E0-BCC98AB55A8D}"/>
              </a:ext>
            </a:extLst>
          </p:cNvPr>
          <p:cNvSpPr/>
          <p:nvPr/>
        </p:nvSpPr>
        <p:spPr>
          <a:xfrm>
            <a:off x="8112562" y="810706"/>
            <a:ext cx="2663785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51215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LUYỆN</a:t>
            </a:r>
            <a:r>
              <a:rPr kumimoji="0" lang="en-US" altLang="zh-CN" sz="24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rPr>
              <a:t> TỪ KHÓ</a:t>
            </a:r>
            <a:endParaRPr kumimoji="0" lang="vi-VN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84DF11-25E6-4FC9-9707-9B6E4D469076}"/>
              </a:ext>
            </a:extLst>
          </p:cNvPr>
          <p:cNvSpPr txBox="1"/>
          <p:nvPr/>
        </p:nvSpPr>
        <p:spPr>
          <a:xfrm>
            <a:off x="7359848" y="2537503"/>
            <a:ext cx="389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vốn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nghiệp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6FC04B-7EDE-49C4-A4DC-3ECA2E5112CC}"/>
              </a:ext>
            </a:extLst>
          </p:cNvPr>
          <p:cNvSpPr txBox="1"/>
          <p:nvPr/>
        </p:nvSpPr>
        <p:spPr>
          <a:xfrm>
            <a:off x="7359848" y="3134650"/>
            <a:ext cx="311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quản 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B242FA-9B44-4D6F-961F-0A0B62E7DCB7}"/>
              </a:ext>
            </a:extLst>
          </p:cNvPr>
          <p:cNvSpPr txBox="1"/>
          <p:nvPr/>
        </p:nvSpPr>
        <p:spPr>
          <a:xfrm>
            <a:off x="7359848" y="3657870"/>
            <a:ext cx="291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B435DAE-0D8C-4A74-A70E-2D2A09A15FC3}"/>
              </a:ext>
            </a:extLst>
          </p:cNvPr>
          <p:cNvSpPr txBox="1"/>
          <p:nvPr/>
        </p:nvSpPr>
        <p:spPr>
          <a:xfrm>
            <a:off x="383271" y="1271809"/>
            <a:ext cx="640184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01638"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600" dirty="0">
                <a:latin typeface="+mj-lt"/>
                <a:cs typeface="Times New Roman" panose="02020603050405020304" pitchFamily="18" charset="0"/>
              </a:rPr>
              <a:t>ơ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bảo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này</a:t>
            </a:r>
            <a:br>
              <a:rPr lang="en-US" sz="2600" dirty="0">
                <a:latin typeface="+mj-lt"/>
                <a:cs typeface="Times New Roman" panose="02020603050405020304" pitchFamily="18" charset="0"/>
              </a:rPr>
            </a:b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ruộng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cày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ta</a:t>
            </a:r>
          </a:p>
          <a:p>
            <a:pPr indent="401638"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Cấy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cày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vốn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nông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gia</a:t>
            </a:r>
            <a:br>
              <a:rPr lang="en-US" sz="2600" dirty="0">
                <a:latin typeface="+mj-lt"/>
                <a:cs typeface="Times New Roman" panose="02020603050405020304" pitchFamily="18" charset="0"/>
              </a:rPr>
            </a:br>
            <a:r>
              <a:rPr lang="en-US" sz="2600" dirty="0">
                <a:latin typeface="+mj-lt"/>
                <a:cs typeface="Times New Roman" panose="02020603050405020304" pitchFamily="18" charset="0"/>
              </a:rPr>
              <a:t>Ta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, ai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quản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công</a:t>
            </a:r>
            <a:endParaRPr lang="en-US" sz="2600" dirty="0">
              <a:latin typeface="+mj-lt"/>
              <a:cs typeface="Times New Roman" panose="02020603050405020304" pitchFamily="18" charset="0"/>
            </a:endParaRPr>
          </a:p>
          <a:p>
            <a:pPr indent="401638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+mj-lt"/>
                <a:cs typeface="Times New Roman" panose="02020603050405020304" pitchFamily="18" charset="0"/>
              </a:rPr>
              <a:t>Bao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lúa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bông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            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cỏ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2600" dirty="0">
                <a:latin typeface="+mj-lt"/>
                <a:cs typeface="Times New Roman" panose="02020603050405020304" pitchFamily="18" charset="0"/>
              </a:rPr>
            </a:br>
            <a:r>
              <a:rPr lang="en-US" sz="2600" dirty="0">
                <a:latin typeface="+mj-lt"/>
                <a:cs typeface="Times New Roman" panose="02020603050405020304" pitchFamily="18" charset="0"/>
              </a:rPr>
              <a:t>                                                     Ca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dao</a:t>
            </a:r>
            <a:endParaRPr lang="en-US" sz="2600" dirty="0">
              <a:latin typeface="+mj-lt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B7E5BAE-85B0-41F7-BF61-0B40E1954361}"/>
              </a:ext>
            </a:extLst>
          </p:cNvPr>
          <p:cNvSpPr txBox="1">
            <a:spLocks/>
          </p:cNvSpPr>
          <p:nvPr/>
        </p:nvSpPr>
        <p:spPr>
          <a:xfrm>
            <a:off x="643627" y="493486"/>
            <a:ext cx="4102308" cy="778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01638" algn="ctr"/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Trâu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i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1EDC962-D5FF-42FE-BF63-3AD5934AB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887" y="4472685"/>
            <a:ext cx="3420249" cy="198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1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2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533</Words>
  <Application>Microsoft Office PowerPoint</Application>
  <PresentationFormat>Màn hình rộng</PresentationFormat>
  <Paragraphs>96</Paragraphs>
  <Slides>15</Slides>
  <Notes>2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15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华康海报体W12(P)</vt:lpstr>
      <vt:lpstr>Office Theme</vt:lpstr>
      <vt:lpstr>Custom Design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Trâu ơi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AutoBVT</cp:lastModifiedBy>
  <cp:revision>58</cp:revision>
  <dcterms:created xsi:type="dcterms:W3CDTF">2021-11-01T08:16:43Z</dcterms:created>
  <dcterms:modified xsi:type="dcterms:W3CDTF">2021-12-19T02:34:58Z</dcterms:modified>
</cp:coreProperties>
</file>