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327" r:id="rId3"/>
    <p:sldId id="408" r:id="rId4"/>
    <p:sldId id="441" r:id="rId5"/>
    <p:sldId id="444" r:id="rId6"/>
    <p:sldId id="442" r:id="rId7"/>
    <p:sldId id="443" r:id="rId8"/>
    <p:sldId id="445"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55" d="100"/>
          <a:sy n="55" d="100"/>
        </p:scale>
        <p:origin x="564" y="9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900">
                <a:solidFill>
                  <a:schemeClr val="tx1"/>
                </a:solidFill>
                <a:latin typeface="Calibri" panose="020F0502020204030204" pitchFamily="34" charset="0"/>
              </a:defRPr>
            </a:lvl1pPr>
            <a:lvl2pPr marL="742950" indent="-285750">
              <a:defRPr sz="2900">
                <a:solidFill>
                  <a:schemeClr val="tx1"/>
                </a:solidFill>
                <a:latin typeface="Calibri" panose="020F0502020204030204" pitchFamily="34" charset="0"/>
              </a:defRPr>
            </a:lvl2pPr>
            <a:lvl3pPr marL="1143000" indent="-228600">
              <a:defRPr sz="2900">
                <a:solidFill>
                  <a:schemeClr val="tx1"/>
                </a:solidFill>
                <a:latin typeface="Calibri" panose="020F0502020204030204" pitchFamily="34" charset="0"/>
              </a:defRPr>
            </a:lvl3pPr>
            <a:lvl4pPr marL="1600200" indent="-228600">
              <a:defRPr sz="2900">
                <a:solidFill>
                  <a:schemeClr val="tx1"/>
                </a:solidFill>
                <a:latin typeface="Calibri" panose="020F0502020204030204" pitchFamily="34" charset="0"/>
              </a:defRPr>
            </a:lvl4pPr>
            <a:lvl5pPr marL="2057400" indent="-228600">
              <a:defRPr sz="2900">
                <a:solidFill>
                  <a:schemeClr val="tx1"/>
                </a:solidFill>
                <a:latin typeface="Calibri" panose="020F0502020204030204" pitchFamily="34" charset="0"/>
              </a:defRPr>
            </a:lvl5pPr>
            <a:lvl6pPr marL="2514600" indent="-228600" eaLnBrk="0" fontAlgn="base" hangingPunct="0">
              <a:spcBef>
                <a:spcPct val="0"/>
              </a:spcBef>
              <a:spcAft>
                <a:spcPct val="0"/>
              </a:spcAft>
              <a:defRPr sz="2900">
                <a:solidFill>
                  <a:schemeClr val="tx1"/>
                </a:solidFill>
                <a:latin typeface="Calibri" panose="020F0502020204030204" pitchFamily="34" charset="0"/>
              </a:defRPr>
            </a:lvl6pPr>
            <a:lvl7pPr marL="2971800" indent="-228600" eaLnBrk="0" fontAlgn="base" hangingPunct="0">
              <a:spcBef>
                <a:spcPct val="0"/>
              </a:spcBef>
              <a:spcAft>
                <a:spcPct val="0"/>
              </a:spcAft>
              <a:defRPr sz="2900">
                <a:solidFill>
                  <a:schemeClr val="tx1"/>
                </a:solidFill>
                <a:latin typeface="Calibri" panose="020F0502020204030204" pitchFamily="34" charset="0"/>
              </a:defRPr>
            </a:lvl7pPr>
            <a:lvl8pPr marL="3429000" indent="-228600" eaLnBrk="0" fontAlgn="base" hangingPunct="0">
              <a:spcBef>
                <a:spcPct val="0"/>
              </a:spcBef>
              <a:spcAft>
                <a:spcPct val="0"/>
              </a:spcAft>
              <a:defRPr sz="2900">
                <a:solidFill>
                  <a:schemeClr val="tx1"/>
                </a:solidFill>
                <a:latin typeface="Calibri" panose="020F0502020204030204" pitchFamily="34" charset="0"/>
              </a:defRPr>
            </a:lvl8pPr>
            <a:lvl9pPr marL="3886200" indent="-228600" eaLnBrk="0" fontAlgn="base" hangingPunct="0">
              <a:spcBef>
                <a:spcPct val="0"/>
              </a:spcBef>
              <a:spcAft>
                <a:spcPct val="0"/>
              </a:spcAft>
              <a:defRPr sz="29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7A68C4C-A931-40F0-82BE-2EC9D43501A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04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vi-VN" altLang="en-US" smtClean="0">
              <a:cs typeface="Arial" panose="020B0604020202020204" pitchFamily="34" charset="0"/>
            </a:endParaRPr>
          </a:p>
        </p:txBody>
      </p:sp>
    </p:spTree>
    <p:extLst>
      <p:ext uri="{BB962C8B-B14F-4D97-AF65-F5344CB8AC3E}">
        <p14:creationId xmlns:p14="http://schemas.microsoft.com/office/powerpoint/2010/main" val="1080641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BF8D443-51EC-47B3-9865-B4145415CE0B}"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617642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9C44D15-F489-497F-A027-C3BD5E8ADA60}"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451566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658641C-07E8-4958-AA9D-68467B63444A}"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434240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F49FBB9-B30E-4C83-B5ED-832947F139D4}"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911512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F45C964-5195-429F-A253-C2E292259BFA}"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4047843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47DFBA8-B2DE-495E-91DD-FF6DD2BC10F1}"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237936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7937017-13EB-4DB3-B2AD-ECBDDCC0C7DD}"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1275198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64AEFA1-DD92-4E59-B6FF-67B54A21D1C1}"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037690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28A255F-BDBD-467F-B547-EF7BABE70F54}"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7265485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FA80A92-CE13-4AC4-90B0-6DC92EF79C6D}"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5512992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4C37EAA-8D78-4797-87E4-CBCEBDC58FAA}"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17055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814388" y="366713"/>
            <a:ext cx="14647862"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814388" y="2133600"/>
            <a:ext cx="14647862"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4388" y="8326438"/>
            <a:ext cx="37973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defTabSz="914400" eaLnBrk="1" hangingPunct="1">
              <a:defRPr sz="2200">
                <a:solidFill>
                  <a:srgbClr val="000000"/>
                </a:solidFill>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29" name="Rectangle 5"/>
          <p:cNvSpPr>
            <a:spLocks noGrp="1" noChangeArrowheads="1"/>
          </p:cNvSpPr>
          <p:nvPr>
            <p:ph type="ftr" sz="quarter" idx="3"/>
          </p:nvPr>
        </p:nvSpPr>
        <p:spPr bwMode="auto">
          <a:xfrm>
            <a:off x="5561013" y="8326438"/>
            <a:ext cx="515461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defTabSz="914400" eaLnBrk="1" hangingPunct="1">
              <a:defRPr sz="2200">
                <a:solidFill>
                  <a:srgbClr val="000000"/>
                </a:solidFill>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30" name="Rectangle 6"/>
          <p:cNvSpPr>
            <a:spLocks noGrp="1" noChangeArrowheads="1"/>
          </p:cNvSpPr>
          <p:nvPr>
            <p:ph type="sldNum" sz="quarter" idx="4"/>
          </p:nvPr>
        </p:nvSpPr>
        <p:spPr bwMode="auto">
          <a:xfrm>
            <a:off x="11664950" y="8326438"/>
            <a:ext cx="37973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defTabSz="914400" eaLnBrk="1" hangingPunct="1">
              <a:defRPr sz="2200">
                <a:solidFill>
                  <a:srgbClr val="000000"/>
                </a:solidFill>
                <a:latin typeface="Arial"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C1AF787-7AA7-4280-A08A-AE6C470AC201}" type="slidenum">
              <a:rPr kumimoji="0" lang="en-US" altLang="en-US" sz="2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2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154522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8.xml"/><Relationship Id="rId1" Type="http://schemas.openxmlformats.org/officeDocument/2006/relationships/tags" Target="../tags/tag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6096000"/>
            <a:ext cx="1532049" cy="198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975519" y="3505200"/>
            <a:ext cx="143256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38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KỂ </a:t>
            </a:r>
            <a:r>
              <a:rPr lang="en-US" sz="3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CHUYỆN: BỘ LÔNG RỰC RỠ CỦA CHIM THIÊN ĐƯỜNG</a:t>
            </a:r>
          </a:p>
        </p:txBody>
      </p:sp>
      <p:pic>
        <p:nvPicPr>
          <p:cNvPr id="2056" name="Picture 5"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descr="BƯỚM 58"/>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417220" flipH="1">
            <a:off x="2536385" y="6183135"/>
            <a:ext cx="1086631" cy="7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 name="Group 13"/>
          <p:cNvGrpSpPr/>
          <p:nvPr/>
        </p:nvGrpSpPr>
        <p:grpSpPr>
          <a:xfrm>
            <a:off x="4617134" y="1016255"/>
            <a:ext cx="6943119" cy="1609788"/>
            <a:chOff x="4539228" y="210532"/>
            <a:chExt cx="6825969" cy="1609788"/>
          </a:xfrm>
        </p:grpSpPr>
        <p:grpSp>
          <p:nvGrpSpPr>
            <p:cNvPr id="15" name="Group 14"/>
            <p:cNvGrpSpPr/>
            <p:nvPr/>
          </p:nvGrpSpPr>
          <p:grpSpPr>
            <a:xfrm>
              <a:off x="4539228" y="210532"/>
              <a:ext cx="6825969" cy="1609788"/>
              <a:chOff x="4539228" y="210532"/>
              <a:chExt cx="6825969" cy="1609788"/>
            </a:xfrm>
          </p:grpSpPr>
          <p:sp>
            <p:nvSpPr>
              <p:cNvPr id="17" name="TextBox 16"/>
              <p:cNvSpPr txBox="1"/>
              <p:nvPr/>
            </p:nvSpPr>
            <p:spPr>
              <a:xfrm>
                <a:off x="4539228" y="210532"/>
                <a:ext cx="6825969" cy="646331"/>
              </a:xfrm>
              <a:prstGeom prst="rect">
                <a:avLst/>
              </a:prstGeom>
              <a:noFill/>
            </p:spPr>
            <p:txBody>
              <a:bodyPr wrap="none" rtlCol="0">
                <a:spAutoFit/>
              </a:bodyPr>
              <a:lstStyle/>
              <a:p>
                <a:r>
                  <a:rPr lang="en-US" sz="3600" dirty="0" err="1" smtClean="0">
                    <a:solidFill>
                      <a:srgbClr val="0000CC"/>
                    </a:solidFill>
                    <a:latin typeface="Times New Roman" pitchFamily="18" charset="0"/>
                    <a:cs typeface="Times New Roman" pitchFamily="18" charset="0"/>
                  </a:rPr>
                  <a:t>Thứ</a:t>
                </a:r>
                <a:r>
                  <a:rPr lang="en-US" sz="3600" dirty="0">
                    <a:solidFill>
                      <a:srgbClr val="0000CC"/>
                    </a:solidFill>
                    <a:latin typeface="Times New Roman" pitchFamily="18" charset="0"/>
                    <a:cs typeface="Times New Roman" pitchFamily="18" charset="0"/>
                  </a:rPr>
                  <a:t> </a:t>
                </a:r>
                <a:r>
                  <a:rPr lang="en-US" sz="3600" dirty="0" err="1" smtClean="0">
                    <a:solidFill>
                      <a:srgbClr val="0000CC"/>
                    </a:solidFill>
                    <a:latin typeface="Times New Roman" pitchFamily="18" charset="0"/>
                    <a:cs typeface="Times New Roman" pitchFamily="18" charset="0"/>
                  </a:rPr>
                  <a:t>Tư</a:t>
                </a:r>
                <a:r>
                  <a:rPr lang="en-US" sz="3600" dirty="0" smtClean="0">
                    <a:solidFill>
                      <a:srgbClr val="0000CC"/>
                    </a:solidFill>
                    <a:latin typeface="Times New Roman" pitchFamily="18" charset="0"/>
                    <a:cs typeface="Times New Roman" pitchFamily="18" charset="0"/>
                  </a:rPr>
                  <a:t>  </a:t>
                </a:r>
                <a:r>
                  <a:rPr lang="en-US" sz="3600" dirty="0" err="1" smtClean="0">
                    <a:solidFill>
                      <a:srgbClr val="0000CC"/>
                    </a:solidFill>
                    <a:latin typeface="Times New Roman" pitchFamily="18" charset="0"/>
                    <a:cs typeface="Times New Roman" pitchFamily="18" charset="0"/>
                  </a:rPr>
                  <a:t>ngày</a:t>
                </a:r>
                <a:r>
                  <a:rPr lang="en-US" sz="3600" dirty="0" smtClean="0">
                    <a:solidFill>
                      <a:srgbClr val="0000CC"/>
                    </a:solidFill>
                    <a:latin typeface="Times New Roman" pitchFamily="18" charset="0"/>
                    <a:cs typeface="Times New Roman" pitchFamily="18" charset="0"/>
                  </a:rPr>
                  <a:t> 13 </a:t>
                </a:r>
                <a:r>
                  <a:rPr lang="en-US" sz="3600" dirty="0" err="1" smtClean="0">
                    <a:solidFill>
                      <a:srgbClr val="0000CC"/>
                    </a:solidFill>
                    <a:latin typeface="Times New Roman" pitchFamily="18" charset="0"/>
                    <a:cs typeface="Times New Roman" pitchFamily="18" charset="0"/>
                  </a:rPr>
                  <a:t>tháng</a:t>
                </a:r>
                <a:r>
                  <a:rPr lang="en-US" sz="3600" dirty="0">
                    <a:solidFill>
                      <a:srgbClr val="0000CC"/>
                    </a:solidFill>
                    <a:latin typeface="Times New Roman" pitchFamily="18" charset="0"/>
                    <a:cs typeface="Times New Roman" pitchFamily="18" charset="0"/>
                  </a:rPr>
                  <a:t> </a:t>
                </a:r>
                <a:r>
                  <a:rPr lang="en-US" sz="3600" dirty="0" smtClean="0">
                    <a:solidFill>
                      <a:srgbClr val="0000CC"/>
                    </a:solidFill>
                    <a:latin typeface="Times New Roman" pitchFamily="18" charset="0"/>
                    <a:cs typeface="Times New Roman" pitchFamily="18" charset="0"/>
                  </a:rPr>
                  <a:t>11 </a:t>
                </a:r>
                <a:r>
                  <a:rPr lang="en-US" sz="3600" dirty="0" err="1" smtClean="0">
                    <a:solidFill>
                      <a:srgbClr val="0000CC"/>
                    </a:solidFill>
                    <a:latin typeface="Times New Roman" pitchFamily="18" charset="0"/>
                    <a:cs typeface="Times New Roman" pitchFamily="18" charset="0"/>
                  </a:rPr>
                  <a:t>năm</a:t>
                </a:r>
                <a:r>
                  <a:rPr lang="en-US" sz="3600" dirty="0">
                    <a:solidFill>
                      <a:srgbClr val="0000CC"/>
                    </a:solidFill>
                    <a:latin typeface="Times New Roman" pitchFamily="18" charset="0"/>
                    <a:cs typeface="Times New Roman" pitchFamily="18" charset="0"/>
                  </a:rPr>
                  <a:t> </a:t>
                </a:r>
                <a:r>
                  <a:rPr lang="en-US" sz="3600" dirty="0" smtClean="0">
                    <a:solidFill>
                      <a:srgbClr val="0000CC"/>
                    </a:solidFill>
                    <a:latin typeface="Times New Roman" pitchFamily="18" charset="0"/>
                    <a:cs typeface="Times New Roman" pitchFamily="18" charset="0"/>
                  </a:rPr>
                  <a:t>2024</a:t>
                </a:r>
                <a:endParaRPr lang="en-US" sz="3600" dirty="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3" cy="1077218"/>
              </a:xfrm>
              <a:prstGeom prst="rect">
                <a:avLst/>
              </a:prstGeom>
              <a:noFill/>
            </p:spPr>
            <p:txBody>
              <a:bodyPr wrap="none" rtlCol="0">
                <a:spAutoFit/>
              </a:bodyPr>
              <a:lstStyle/>
              <a:p>
                <a:endParaRPr lang="en-US" sz="3200" b="1" dirty="0" smtClean="0">
                  <a:solidFill>
                    <a:srgbClr val="FF0066"/>
                  </a:solidFill>
                  <a:latin typeface="Times New Roman" pitchFamily="18" charset="0"/>
                  <a:cs typeface="Times New Roman" pitchFamily="18" charset="0"/>
                </a:endParaRPr>
              </a:p>
              <a:p>
                <a:r>
                  <a:rPr lang="en-US" sz="3200" b="1" dirty="0" smtClean="0">
                    <a:solidFill>
                      <a:srgbClr val="FF0066"/>
                    </a:solidFill>
                    <a:latin typeface="Times New Roman" pitchFamily="18" charset="0"/>
                    <a:cs typeface="Times New Roman" pitchFamily="18" charset="0"/>
                  </a:rPr>
                  <a:t>TIẾNG </a:t>
                </a:r>
                <a:r>
                  <a:rPr lang="en-US" sz="3200" b="1" dirty="0">
                    <a:solidFill>
                      <a:srgbClr val="FF0066"/>
                    </a:solidFill>
                    <a:latin typeface="Times New Roman" pitchFamily="18" charset="0"/>
                    <a:cs typeface="Times New Roman" pitchFamily="18" charset="0"/>
                  </a:rPr>
                  <a:t>VIỆT</a:t>
                </a:r>
              </a:p>
            </p:txBody>
          </p:sp>
        </p:grpSp>
        <p:cxnSp>
          <p:nvCxnSpPr>
            <p:cNvPr id="16" name="Straight Connector 15"/>
            <p:cNvCxnSpPr/>
            <p:nvPr/>
          </p:nvCxnSpPr>
          <p:spPr>
            <a:xfrm>
              <a:off x="6826235" y="1785077"/>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822418" y="585536"/>
            <a:ext cx="2001702" cy="461665"/>
            <a:chOff x="6707300" y="646495"/>
            <a:chExt cx="1967927" cy="461665"/>
          </a:xfrm>
        </p:grpSpPr>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4" name="Group 3">
            <a:extLst>
              <a:ext uri="{FF2B5EF4-FFF2-40B4-BE49-F238E27FC236}">
                <a16:creationId xmlns:a16="http://schemas.microsoft.com/office/drawing/2014/main" id="{0A4B9FA2-63E7-4285-A1D3-6A67A8F29ADA}"/>
              </a:ext>
            </a:extLst>
          </p:cNvPr>
          <p:cNvGrpSpPr/>
          <p:nvPr/>
        </p:nvGrpSpPr>
        <p:grpSpPr>
          <a:xfrm>
            <a:off x="1508919" y="1645920"/>
            <a:ext cx="13792199" cy="646331"/>
            <a:chOff x="1508919" y="1645920"/>
            <a:chExt cx="13792199" cy="646331"/>
          </a:xfrm>
        </p:grpSpPr>
        <p:sp>
          <p:nvSpPr>
            <p:cNvPr id="10" name="Rectangle 9"/>
            <p:cNvSpPr/>
            <p:nvPr/>
          </p:nvSpPr>
          <p:spPr>
            <a:xfrm>
              <a:off x="1508919" y="1645920"/>
              <a:ext cx="13792199" cy="646331"/>
            </a:xfrm>
            <a:prstGeom prst="rect">
              <a:avLst/>
            </a:prstGeom>
          </p:spPr>
          <p:txBody>
            <a:bodyPr wrap="square">
              <a:spAutoFit/>
            </a:bodyPr>
            <a:lstStyle/>
            <a:p>
              <a:r>
                <a:rPr lang="en-US" sz="3600" b="1">
                  <a:solidFill>
                    <a:srgbClr val="FF0066"/>
                  </a:solidFill>
                  <a:latin typeface="Times New Roman" pitchFamily="18" charset="0"/>
                  <a:cs typeface="Times New Roman" pitchFamily="18" charset="0"/>
                </a:rPr>
                <a:t>1. Nghe và kể lại câu chuyện.</a:t>
              </a:r>
            </a:p>
          </p:txBody>
        </p:sp>
        <p:cxnSp>
          <p:nvCxnSpPr>
            <p:cNvPr id="11" name="Straight Connector 10"/>
            <p:cNvCxnSpPr>
              <a:cxnSpLocks/>
            </p:cNvCxnSpPr>
            <p:nvPr/>
          </p:nvCxnSpPr>
          <p:spPr>
            <a:xfrm>
              <a:off x="1693354" y="2277011"/>
              <a:ext cx="5577840"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1" name="Rectangle 95"/>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
        <p:nvSpPr>
          <p:cNvPr id="20" name="TextBox 19">
            <a:extLst>
              <a:ext uri="{FF2B5EF4-FFF2-40B4-BE49-F238E27FC236}">
                <a16:creationId xmlns:a16="http://schemas.microsoft.com/office/drawing/2014/main" id="{A8F67677-793D-4721-92B3-1A107676EB9E}"/>
              </a:ext>
            </a:extLst>
          </p:cNvPr>
          <p:cNvSpPr txBox="1"/>
          <p:nvPr/>
        </p:nvSpPr>
        <p:spPr>
          <a:xfrm>
            <a:off x="518319" y="2432887"/>
            <a:ext cx="15316200" cy="6395918"/>
          </a:xfrm>
          <a:prstGeom prst="rect">
            <a:avLst/>
          </a:prstGeom>
          <a:noFill/>
        </p:spPr>
        <p:txBody>
          <a:bodyPr wrap="square">
            <a:spAutoFit/>
          </a:bodyPr>
          <a:lstStyle/>
          <a:p>
            <a:pPr algn="ctr">
              <a:lnSpc>
                <a:spcPct val="110000"/>
              </a:lnSpc>
              <a:spcAft>
                <a:spcPts val="200"/>
              </a:spcAft>
            </a:pPr>
            <a:r>
              <a:rPr lang="en-US" sz="2600" b="1">
                <a:effectLst/>
                <a:latin typeface="Times New Roman" panose="02020603050405020304" pitchFamily="18" charset="0"/>
                <a:ea typeface="Calibri" panose="020F0502020204030204" pitchFamily="34" charset="0"/>
                <a:cs typeface="Times New Roman" panose="02020603050405020304" pitchFamily="18" charset="0"/>
              </a:rPr>
              <a:t>Bộ lông rực rỡ của chim thiên đường</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1. Chim thiên đường tha rác về lót ổ để chuẩn bị cho mùa đông sắp đến.</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2. Tìm được chiếc lá sồi đỏ thắm, nó ngậm vào miệng mang về. Qua tổ sáo đen, sáo đen ngỏ lời xin. Thiên đường vui vẻ tặng chiếc lá cho bạn.</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3. Thiên đường bay tiếp và tìm được một cành hoa lau màu tím hồng. Lúc tổ kiến, bầy chim non rối rít gọi, muốn được xem hoa lau. Thiên đường không nỡ mang cành hoa về, lại bay đi kiếm cành lá khác.</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4. Một lúc lâu sau, thiên đường mới tìm được một cụm cỏ mật khô, vàng rượi. Về qua tổ chim mai hoa, nó thấy cái tổ trống tuềnh toàng, mai hoa lại đang ốm, nó mủi lòng, gài cụm cỏ mật che gió cho bạn.</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5. Không ngờ ngay hôm ấy, trời trở lạnh. Gió lạnh lùa vào chiếc tổ sơ sài của chim thiên đường. Bộ lông của nó xù lên, xơ xác.</a:t>
            </a:r>
          </a:p>
          <a:p>
            <a:pPr indent="396875" algn="just">
              <a:lnSpc>
                <a:spcPct val="110000"/>
              </a:lnSpc>
              <a:spcAft>
                <a:spcPts val="200"/>
              </a:spcAft>
            </a:pPr>
            <a:r>
              <a:rPr lang="en-US" sz="2600" spc="-20">
                <a:effectLst/>
                <a:latin typeface="Times New Roman" panose="02020603050405020304" pitchFamily="18" charset="0"/>
                <a:ea typeface="Calibri" panose="020F0502020204030204" pitchFamily="34" charset="0"/>
                <a:cs typeface="Times New Roman" panose="02020603050405020304" pitchFamily="18" charset="0"/>
              </a:rPr>
              <a:t>6. Chèo bẻo bay qua, thấy thế, vội báo cho các bạn đến giúp thiên đường lót ổ. Chèo bẻo còn có sáng kiến được các bạn tán thưởng. Chúng rút từ bộ cánh những chiếc lông đủ màu sắc, góp lại thành chiếc áo tặng thiên đường.</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7. Từ đó, thiên đường luôn khoác trên mình tấm áo nhiều màu rực rỡ, vật kỉ niệm thiêng liêng của tình bạn.</a:t>
            </a:r>
          </a:p>
          <a:p>
            <a:pPr algn="just">
              <a:lnSpc>
                <a:spcPct val="110000"/>
              </a:lnSpc>
              <a:spcAft>
                <a:spcPts val="2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a:effectLst/>
                <a:latin typeface="Times New Roman" panose="02020603050405020304" pitchFamily="18" charset="0"/>
                <a:ea typeface="Calibri" panose="020F0502020204030204" pitchFamily="34" charset="0"/>
                <a:cs typeface="Times New Roman" panose="02020603050405020304" pitchFamily="18" charset="0"/>
              </a:rPr>
              <a:t>TRẦN HOÀI DƯƠNG</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822418" y="585536"/>
            <a:ext cx="2001702" cy="461665"/>
            <a:chOff x="6707300" y="646495"/>
            <a:chExt cx="1967927" cy="461665"/>
          </a:xfrm>
        </p:grpSpPr>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613249" y="1839114"/>
            <a:ext cx="11430000" cy="677108"/>
            <a:chOff x="1508919" y="1888664"/>
            <a:chExt cx="10183091" cy="677108"/>
          </a:xfrm>
        </p:grpSpPr>
        <p:sp>
          <p:nvSpPr>
            <p:cNvPr id="10" name="Rectangle 9"/>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Trao đổi về nội dung câu chuyện.</a:t>
              </a:r>
            </a:p>
          </p:txBody>
        </p:sp>
        <p:cxnSp>
          <p:nvCxnSpPr>
            <p:cNvPr id="11" name="Straight Connector 10"/>
            <p:cNvCxnSpPr>
              <a:cxnSpLocks/>
            </p:cNvCxnSpPr>
            <p:nvPr/>
          </p:nvCxnSpPr>
          <p:spPr>
            <a:xfrm>
              <a:off x="1673234" y="2519755"/>
              <a:ext cx="6352863" cy="46017"/>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95">
            <a:extLst>
              <a:ext uri="{FF2B5EF4-FFF2-40B4-BE49-F238E27FC236}">
                <a16:creationId xmlns:a16="http://schemas.microsoft.com/office/drawing/2014/main" id="{B361A78E-5651-4A14-9A38-57203A068406}"/>
              </a:ext>
            </a:extLst>
          </p:cNvPr>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
        <p:nvSpPr>
          <p:cNvPr id="20" name="Rectangle 19">
            <a:extLst>
              <a:ext uri="{FF2B5EF4-FFF2-40B4-BE49-F238E27FC236}">
                <a16:creationId xmlns:a16="http://schemas.microsoft.com/office/drawing/2014/main" id="{20D0EB1E-BDE8-40D4-BC2D-6B2673CD5414}"/>
              </a:ext>
            </a:extLst>
          </p:cNvPr>
          <p:cNvSpPr/>
          <p:nvPr/>
        </p:nvSpPr>
        <p:spPr>
          <a:xfrm>
            <a:off x="899319" y="2532210"/>
            <a:ext cx="21336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 Gợi ý:</a:t>
            </a:r>
          </a:p>
        </p:txBody>
      </p:sp>
      <p:sp>
        <p:nvSpPr>
          <p:cNvPr id="22" name="Rectangle 21">
            <a:extLst>
              <a:ext uri="{FF2B5EF4-FFF2-40B4-BE49-F238E27FC236}">
                <a16:creationId xmlns:a16="http://schemas.microsoft.com/office/drawing/2014/main" id="{B068EF97-D2C0-40A5-8615-C7D3530B2AEC}"/>
              </a:ext>
            </a:extLst>
          </p:cNvPr>
          <p:cNvSpPr/>
          <p:nvPr/>
        </p:nvSpPr>
        <p:spPr>
          <a:xfrm>
            <a:off x="4481" y="3259721"/>
            <a:ext cx="14401800"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     a) Chim thiên đường làm gì để chuẩn bị cho mùa đông đang tới?</a:t>
            </a:r>
            <a:endParaRPr lang="vi-VN" sz="3600" b="1">
              <a:solidFill>
                <a:srgbClr val="0000CC"/>
              </a:solidFill>
              <a:latin typeface="Times New Roman" pitchFamily="18" charset="0"/>
              <a:cs typeface="Times New Roman" pitchFamily="18" charset="0"/>
            </a:endParaRPr>
          </a:p>
        </p:txBody>
      </p:sp>
      <p:sp>
        <p:nvSpPr>
          <p:cNvPr id="23" name="Rectangle 22">
            <a:extLst>
              <a:ext uri="{FF2B5EF4-FFF2-40B4-BE49-F238E27FC236}">
                <a16:creationId xmlns:a16="http://schemas.microsoft.com/office/drawing/2014/main" id="{C54099B9-A73A-4D53-AAA9-22853B4990E9}"/>
              </a:ext>
            </a:extLst>
          </p:cNvPr>
          <p:cNvSpPr/>
          <p:nvPr/>
        </p:nvSpPr>
        <p:spPr>
          <a:xfrm>
            <a:off x="518319" y="3904168"/>
            <a:ext cx="14401800"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     Tha rác về lót ổ, chuẩn bị cho mùa đông sắp đến. </a:t>
            </a:r>
            <a:endParaRPr lang="vi-VN" sz="3600">
              <a:solidFill>
                <a:srgbClr val="FF0000"/>
              </a:solidFill>
              <a:latin typeface="Times New Roman" pitchFamily="18" charset="0"/>
              <a:cs typeface="Times New Roman" pitchFamily="18" charset="0"/>
            </a:endParaRPr>
          </a:p>
        </p:txBody>
      </p:sp>
      <p:sp>
        <p:nvSpPr>
          <p:cNvPr id="24" name="Rectangle 23">
            <a:extLst>
              <a:ext uri="{FF2B5EF4-FFF2-40B4-BE49-F238E27FC236}">
                <a16:creationId xmlns:a16="http://schemas.microsoft.com/office/drawing/2014/main" id="{AAC250C7-E239-4DDC-AB10-5FA2B84A8DAD}"/>
              </a:ext>
            </a:extLst>
          </p:cNvPr>
          <p:cNvSpPr/>
          <p:nvPr/>
        </p:nvSpPr>
        <p:spPr>
          <a:xfrm>
            <a:off x="21362" y="4813943"/>
            <a:ext cx="14401800" cy="2693494"/>
          </a:xfrm>
          <a:prstGeom prst="rect">
            <a:avLst/>
          </a:prstGeom>
        </p:spPr>
        <p:txBody>
          <a:bodyPr wrap="square">
            <a:spAutoFit/>
          </a:bodyPr>
          <a:lstStyle/>
          <a:p>
            <a:pPr algn="just">
              <a:lnSpc>
                <a:spcPct val="120000"/>
              </a:lnSpc>
            </a:pPr>
            <a:r>
              <a:rPr lang="en-US" sz="3600" b="1">
                <a:solidFill>
                  <a:srgbClr val="0000CC"/>
                </a:solidFill>
                <a:latin typeface="Times New Roman" pitchFamily="18" charset="0"/>
                <a:cs typeface="Times New Roman" pitchFamily="18" charset="0"/>
              </a:rPr>
              <a:t>     b) Vì sao chim thiên đường cho đi những vật nó kiếm được:</a:t>
            </a:r>
          </a:p>
          <a:p>
            <a:pPr algn="just">
              <a:lnSpc>
                <a:spcPct val="120000"/>
              </a:lnSpc>
            </a:pPr>
            <a:r>
              <a:rPr lang="en-US" sz="3600" b="1">
                <a:solidFill>
                  <a:srgbClr val="0000CC"/>
                </a:solidFill>
                <a:latin typeface="Times New Roman" pitchFamily="18" charset="0"/>
                <a:cs typeface="Times New Roman" pitchFamily="18" charset="0"/>
              </a:rPr>
              <a:t>	- Khi bay qua tổ sáo đen?</a:t>
            </a:r>
          </a:p>
          <a:p>
            <a:pPr algn="just">
              <a:lnSpc>
                <a:spcPct val="120000"/>
              </a:lnSpc>
            </a:pPr>
            <a:r>
              <a:rPr lang="en-US" sz="3600" b="1">
                <a:solidFill>
                  <a:srgbClr val="0000CC"/>
                </a:solidFill>
                <a:latin typeface="Times New Roman" pitchFamily="18" charset="0"/>
                <a:cs typeface="Times New Roman" pitchFamily="18" charset="0"/>
              </a:rPr>
              <a:t>	- Khi gặp bầy gõ kiến?</a:t>
            </a:r>
          </a:p>
          <a:p>
            <a:pPr algn="just">
              <a:lnSpc>
                <a:spcPct val="120000"/>
              </a:lnSpc>
            </a:pPr>
            <a:r>
              <a:rPr lang="en-US" sz="3600" b="1">
                <a:solidFill>
                  <a:srgbClr val="0000CC"/>
                </a:solidFill>
                <a:latin typeface="Times New Roman" pitchFamily="18" charset="0"/>
                <a:cs typeface="Times New Roman" pitchFamily="18" charset="0"/>
              </a:rPr>
              <a:t>	- Khi đến tổ của chim mai hoa? </a:t>
            </a:r>
            <a:endParaRPr lang="vi-VN" sz="3600" b="1">
              <a:solidFill>
                <a:srgbClr val="0000CC"/>
              </a:solidFill>
              <a:latin typeface="Times New Roman" pitchFamily="18" charset="0"/>
              <a:cs typeface="Times New Roman" pitchFamily="18" charset="0"/>
            </a:endParaRPr>
          </a:p>
        </p:txBody>
      </p:sp>
      <p:sp>
        <p:nvSpPr>
          <p:cNvPr id="25" name="Rectangle 24">
            <a:extLst>
              <a:ext uri="{FF2B5EF4-FFF2-40B4-BE49-F238E27FC236}">
                <a16:creationId xmlns:a16="http://schemas.microsoft.com/office/drawing/2014/main" id="{7BF27EF0-049E-441D-B556-9E7967238C53}"/>
              </a:ext>
            </a:extLst>
          </p:cNvPr>
          <p:cNvSpPr/>
          <p:nvPr/>
        </p:nvSpPr>
        <p:spPr>
          <a:xfrm>
            <a:off x="6978008" y="5605797"/>
            <a:ext cx="4446446"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Vì sáo đen ngỏ lời xin. </a:t>
            </a:r>
            <a:endParaRPr lang="vi-VN" sz="3600">
              <a:solidFill>
                <a:srgbClr val="FF0000"/>
              </a:solidFill>
              <a:latin typeface="Times New Roman" pitchFamily="18" charset="0"/>
              <a:cs typeface="Times New Roman" pitchFamily="18" charset="0"/>
            </a:endParaRPr>
          </a:p>
        </p:txBody>
      </p:sp>
      <p:sp>
        <p:nvSpPr>
          <p:cNvPr id="26" name="Rectangle 25">
            <a:extLst>
              <a:ext uri="{FF2B5EF4-FFF2-40B4-BE49-F238E27FC236}">
                <a16:creationId xmlns:a16="http://schemas.microsoft.com/office/drawing/2014/main" id="{4C3734E7-E399-46DC-8E17-4B5547FDA457}"/>
              </a:ext>
            </a:extLst>
          </p:cNvPr>
          <p:cNvSpPr/>
          <p:nvPr/>
        </p:nvSpPr>
        <p:spPr>
          <a:xfrm>
            <a:off x="6999370" y="6284284"/>
            <a:ext cx="8282608"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Vì bầy chim non muốn được xem hoa lau. </a:t>
            </a:r>
            <a:endParaRPr lang="vi-VN" sz="3600">
              <a:solidFill>
                <a:srgbClr val="FF0000"/>
              </a:solidFill>
              <a:latin typeface="Times New Roman" pitchFamily="18" charset="0"/>
              <a:cs typeface="Times New Roman" pitchFamily="18" charset="0"/>
            </a:endParaRPr>
          </a:p>
        </p:txBody>
      </p:sp>
      <p:sp>
        <p:nvSpPr>
          <p:cNvPr id="27" name="Rectangle 26">
            <a:extLst>
              <a:ext uri="{FF2B5EF4-FFF2-40B4-BE49-F238E27FC236}">
                <a16:creationId xmlns:a16="http://schemas.microsoft.com/office/drawing/2014/main" id="{89C69219-5A8C-4F1F-82BD-E23D656F0B2B}"/>
              </a:ext>
            </a:extLst>
          </p:cNvPr>
          <p:cNvSpPr/>
          <p:nvPr/>
        </p:nvSpPr>
        <p:spPr>
          <a:xfrm>
            <a:off x="1902002" y="7481515"/>
            <a:ext cx="10972800"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Vì thấy chim mai hoa đang ốm, tổ chim lại tuềnh toàng. </a:t>
            </a:r>
            <a:endParaRPr lang="vi-VN" sz="36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0710395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P spid="23" grpId="0"/>
      <p:bldP spid="24" grpId="0"/>
      <p:bldP spid="25" grpId="0"/>
      <p:bldP spid="26" grpId="0"/>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822418" y="585536"/>
            <a:ext cx="2001702" cy="461665"/>
            <a:chOff x="6707300" y="646495"/>
            <a:chExt cx="1967927" cy="461665"/>
          </a:xfrm>
        </p:grpSpPr>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762013"/>
            <a:ext cx="11430000" cy="677108"/>
            <a:chOff x="1508919" y="1888664"/>
            <a:chExt cx="10183091" cy="677108"/>
          </a:xfrm>
        </p:grpSpPr>
        <p:sp>
          <p:nvSpPr>
            <p:cNvPr id="10" name="Rectangle 9"/>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Trao đổi về nội dung câu chuyện.</a:t>
              </a:r>
            </a:p>
          </p:txBody>
        </p:sp>
        <p:cxnSp>
          <p:nvCxnSpPr>
            <p:cNvPr id="11" name="Straight Connector 10"/>
            <p:cNvCxnSpPr>
              <a:cxnSpLocks/>
            </p:cNvCxnSpPr>
            <p:nvPr/>
          </p:nvCxnSpPr>
          <p:spPr>
            <a:xfrm>
              <a:off x="1673234" y="2519755"/>
              <a:ext cx="635286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95">
            <a:extLst>
              <a:ext uri="{FF2B5EF4-FFF2-40B4-BE49-F238E27FC236}">
                <a16:creationId xmlns:a16="http://schemas.microsoft.com/office/drawing/2014/main" id="{B361A78E-5651-4A14-9A38-57203A068406}"/>
              </a:ext>
            </a:extLst>
          </p:cNvPr>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
        <p:nvSpPr>
          <p:cNvPr id="20" name="Rectangle 19">
            <a:extLst>
              <a:ext uri="{FF2B5EF4-FFF2-40B4-BE49-F238E27FC236}">
                <a16:creationId xmlns:a16="http://schemas.microsoft.com/office/drawing/2014/main" id="{20D0EB1E-BDE8-40D4-BC2D-6B2673CD5414}"/>
              </a:ext>
            </a:extLst>
          </p:cNvPr>
          <p:cNvSpPr/>
          <p:nvPr/>
        </p:nvSpPr>
        <p:spPr>
          <a:xfrm>
            <a:off x="879757" y="2678325"/>
            <a:ext cx="21336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 Gợi ý:</a:t>
            </a:r>
          </a:p>
        </p:txBody>
      </p:sp>
      <p:sp>
        <p:nvSpPr>
          <p:cNvPr id="22" name="Rectangle 21">
            <a:extLst>
              <a:ext uri="{FF2B5EF4-FFF2-40B4-BE49-F238E27FC236}">
                <a16:creationId xmlns:a16="http://schemas.microsoft.com/office/drawing/2014/main" id="{B068EF97-D2C0-40A5-8615-C7D3530B2AEC}"/>
              </a:ext>
            </a:extLst>
          </p:cNvPr>
          <p:cNvSpPr/>
          <p:nvPr/>
        </p:nvSpPr>
        <p:spPr>
          <a:xfrm>
            <a:off x="442119" y="3259721"/>
            <a:ext cx="14401800"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     c) Gió lạnh đột ngột ùa về, chim thiên đường gặp khó khăn gì?</a:t>
            </a:r>
            <a:endParaRPr lang="vi-VN" sz="3600" b="1">
              <a:solidFill>
                <a:srgbClr val="0000CC"/>
              </a:solidFill>
              <a:latin typeface="Times New Roman" pitchFamily="18" charset="0"/>
              <a:cs typeface="Times New Roman" pitchFamily="18" charset="0"/>
            </a:endParaRPr>
          </a:p>
        </p:txBody>
      </p:sp>
      <p:sp>
        <p:nvSpPr>
          <p:cNvPr id="23" name="Rectangle 22">
            <a:extLst>
              <a:ext uri="{FF2B5EF4-FFF2-40B4-BE49-F238E27FC236}">
                <a16:creationId xmlns:a16="http://schemas.microsoft.com/office/drawing/2014/main" id="{C54099B9-A73A-4D53-AAA9-22853B4990E9}"/>
              </a:ext>
            </a:extLst>
          </p:cNvPr>
          <p:cNvSpPr/>
          <p:nvPr/>
        </p:nvSpPr>
        <p:spPr>
          <a:xfrm>
            <a:off x="783893" y="3936532"/>
            <a:ext cx="14401800"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     Gió lúa vào tổ làm lông của thiên đường xù lên, xơ xác vì lạnh. </a:t>
            </a:r>
            <a:endParaRPr lang="vi-VN" sz="3600">
              <a:solidFill>
                <a:srgbClr val="FF0000"/>
              </a:solidFill>
              <a:latin typeface="Times New Roman" pitchFamily="18" charset="0"/>
              <a:cs typeface="Times New Roman" pitchFamily="18" charset="0"/>
            </a:endParaRPr>
          </a:p>
        </p:txBody>
      </p:sp>
      <p:sp>
        <p:nvSpPr>
          <p:cNvPr id="24" name="Rectangle 23">
            <a:extLst>
              <a:ext uri="{FF2B5EF4-FFF2-40B4-BE49-F238E27FC236}">
                <a16:creationId xmlns:a16="http://schemas.microsoft.com/office/drawing/2014/main" id="{AAC250C7-E239-4DDC-AB10-5FA2B84A8DAD}"/>
              </a:ext>
            </a:extLst>
          </p:cNvPr>
          <p:cNvSpPr/>
          <p:nvPr/>
        </p:nvSpPr>
        <p:spPr>
          <a:xfrm>
            <a:off x="401197" y="4596775"/>
            <a:ext cx="14401800" cy="699102"/>
          </a:xfrm>
          <a:prstGeom prst="rect">
            <a:avLst/>
          </a:prstGeom>
        </p:spPr>
        <p:txBody>
          <a:bodyPr wrap="square">
            <a:spAutoFit/>
          </a:bodyPr>
          <a:lstStyle/>
          <a:p>
            <a:pPr algn="just">
              <a:lnSpc>
                <a:spcPct val="120000"/>
              </a:lnSpc>
            </a:pPr>
            <a:r>
              <a:rPr lang="en-US" sz="3600" b="1">
                <a:solidFill>
                  <a:srgbClr val="0000CC"/>
                </a:solidFill>
                <a:latin typeface="Times New Roman" pitchFamily="18" charset="0"/>
                <a:cs typeface="Times New Roman" pitchFamily="18" charset="0"/>
              </a:rPr>
              <a:t>     d) Chèo bẻo loan tin cho các bạn đến giúp chim thiên đường làm gì?</a:t>
            </a:r>
            <a:endParaRPr lang="vi-VN" sz="3600" b="1">
              <a:solidFill>
                <a:srgbClr val="0000CC"/>
              </a:solidFill>
              <a:latin typeface="Times New Roman" pitchFamily="18" charset="0"/>
              <a:cs typeface="Times New Roman" pitchFamily="18" charset="0"/>
            </a:endParaRPr>
          </a:p>
        </p:txBody>
      </p:sp>
      <p:sp>
        <p:nvSpPr>
          <p:cNvPr id="27" name="Rectangle 26">
            <a:extLst>
              <a:ext uri="{FF2B5EF4-FFF2-40B4-BE49-F238E27FC236}">
                <a16:creationId xmlns:a16="http://schemas.microsoft.com/office/drawing/2014/main" id="{89C69219-5A8C-4F1F-82BD-E23D656F0B2B}"/>
              </a:ext>
            </a:extLst>
          </p:cNvPr>
          <p:cNvSpPr/>
          <p:nvPr/>
        </p:nvSpPr>
        <p:spPr>
          <a:xfrm>
            <a:off x="1473323" y="5426615"/>
            <a:ext cx="13258800" cy="1266950"/>
          </a:xfrm>
          <a:prstGeom prst="rect">
            <a:avLst/>
          </a:prstGeom>
        </p:spPr>
        <p:txBody>
          <a:bodyPr wrap="square">
            <a:spAutoFit/>
          </a:bodyPr>
          <a:lstStyle/>
          <a:p>
            <a:pPr>
              <a:lnSpc>
                <a:spcPct val="110000"/>
              </a:lnSpc>
            </a:pPr>
            <a:r>
              <a:rPr lang="en-US" sz="3600">
                <a:solidFill>
                  <a:srgbClr val="FF0000"/>
                </a:solidFill>
                <a:latin typeface="Times New Roman" pitchFamily="18" charset="0"/>
                <a:cs typeface="Times New Roman" pitchFamily="18" charset="0"/>
              </a:rPr>
              <a:t>Lót</a:t>
            </a:r>
            <a:r>
              <a:rPr lang="en-US"/>
              <a:t> </a:t>
            </a:r>
            <a:r>
              <a:rPr lang="en-US" sz="3600">
                <a:solidFill>
                  <a:srgbClr val="FF0000"/>
                </a:solidFill>
                <a:latin typeface="Times New Roman" pitchFamily="18" charset="0"/>
                <a:cs typeface="Times New Roman" pitchFamily="18" charset="0"/>
              </a:rPr>
              <a:t>ổ thật ấm cho chim thiên đường. Các bạn còn góp những chiếc lông đủ màu sắc thành chiếc áo tặng chim thiên đường.</a:t>
            </a:r>
            <a:endParaRPr lang="vi-VN" sz="3600">
              <a:solidFill>
                <a:srgbClr val="FF0000"/>
              </a:solidFill>
              <a:latin typeface="Times New Roman" pitchFamily="18" charset="0"/>
              <a:cs typeface="Times New Roman" pitchFamily="18" charset="0"/>
            </a:endParaRPr>
          </a:p>
        </p:txBody>
      </p:sp>
      <p:sp>
        <p:nvSpPr>
          <p:cNvPr id="19" name="Rectangle 18">
            <a:extLst>
              <a:ext uri="{FF2B5EF4-FFF2-40B4-BE49-F238E27FC236}">
                <a16:creationId xmlns:a16="http://schemas.microsoft.com/office/drawing/2014/main" id="{CC7E6F7F-B193-4125-8FE2-76BEFB85AD73}"/>
              </a:ext>
            </a:extLst>
          </p:cNvPr>
          <p:cNvSpPr/>
          <p:nvPr/>
        </p:nvSpPr>
        <p:spPr>
          <a:xfrm>
            <a:off x="401197" y="6682885"/>
            <a:ext cx="14401800" cy="699102"/>
          </a:xfrm>
          <a:prstGeom prst="rect">
            <a:avLst/>
          </a:prstGeom>
        </p:spPr>
        <p:txBody>
          <a:bodyPr wrap="square">
            <a:spAutoFit/>
          </a:bodyPr>
          <a:lstStyle/>
          <a:p>
            <a:pPr algn="just">
              <a:lnSpc>
                <a:spcPct val="120000"/>
              </a:lnSpc>
            </a:pPr>
            <a:r>
              <a:rPr lang="en-US" sz="3600" b="1">
                <a:solidFill>
                  <a:srgbClr val="0000CC"/>
                </a:solidFill>
                <a:latin typeface="Times New Roman" pitchFamily="18" charset="0"/>
                <a:cs typeface="Times New Roman" pitchFamily="18" charset="0"/>
              </a:rPr>
              <a:t>     e) Chiếc áo chim thiên đường luôn khoác trên mình thể hiện điều gì?</a:t>
            </a:r>
            <a:endParaRPr lang="vi-VN" sz="3600" b="1">
              <a:solidFill>
                <a:srgbClr val="0000CC"/>
              </a:solidFill>
              <a:latin typeface="Times New Roman" pitchFamily="18" charset="0"/>
              <a:cs typeface="Times New Roman" pitchFamily="18" charset="0"/>
            </a:endParaRPr>
          </a:p>
        </p:txBody>
      </p:sp>
      <p:sp>
        <p:nvSpPr>
          <p:cNvPr id="21" name="Rectangle 20">
            <a:extLst>
              <a:ext uri="{FF2B5EF4-FFF2-40B4-BE49-F238E27FC236}">
                <a16:creationId xmlns:a16="http://schemas.microsoft.com/office/drawing/2014/main" id="{5F5F03CE-8A6B-406A-92D8-81D932CA1EA6}"/>
              </a:ext>
            </a:extLst>
          </p:cNvPr>
          <p:cNvSpPr/>
          <p:nvPr/>
        </p:nvSpPr>
        <p:spPr>
          <a:xfrm>
            <a:off x="1473323" y="7527965"/>
            <a:ext cx="13258800"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Vật kỉ niệm thiêng liêng của tình bạn.</a:t>
            </a:r>
            <a:endParaRPr lang="vi-VN" sz="36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5180607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7" grpId="0"/>
      <p:bldP spid="19"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822418" y="585536"/>
            <a:ext cx="2001702" cy="461665"/>
            <a:chOff x="6707300" y="646495"/>
            <a:chExt cx="1967927" cy="461665"/>
          </a:xfrm>
        </p:grpSpPr>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11430000" cy="677108"/>
            <a:chOff x="1508919" y="1888664"/>
            <a:chExt cx="10183091" cy="677108"/>
          </a:xfrm>
        </p:grpSpPr>
        <p:sp>
          <p:nvSpPr>
            <p:cNvPr id="10" name="Rectangle 9"/>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3. Kể chuyện trong nhóm.</a:t>
              </a:r>
            </a:p>
          </p:txBody>
        </p:sp>
        <p:cxnSp>
          <p:nvCxnSpPr>
            <p:cNvPr id="11" name="Straight Connector 10"/>
            <p:cNvCxnSpPr/>
            <p:nvPr/>
          </p:nvCxnSpPr>
          <p:spPr>
            <a:xfrm>
              <a:off x="1673234" y="2519755"/>
              <a:ext cx="4677308"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356519" y="2610182"/>
            <a:ext cx="13868400" cy="1846659"/>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Chúng ta cùng thảo luận nhóm, kể chuyện trong nhóm. Các bạn trong nhóm góp ý chân thành cho bạn mình sau khi nghe bạn kể chuyện.</a:t>
            </a:r>
          </a:p>
        </p:txBody>
      </p:sp>
      <p:grpSp>
        <p:nvGrpSpPr>
          <p:cNvPr id="20" name="Group 19"/>
          <p:cNvGrpSpPr/>
          <p:nvPr/>
        </p:nvGrpSpPr>
        <p:grpSpPr>
          <a:xfrm>
            <a:off x="1508919" y="4826938"/>
            <a:ext cx="11430000" cy="677108"/>
            <a:chOff x="1508919" y="1888664"/>
            <a:chExt cx="10183091" cy="677108"/>
          </a:xfrm>
        </p:grpSpPr>
        <p:sp>
          <p:nvSpPr>
            <p:cNvPr id="22" name="Rectangle 21"/>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Kể chuyện trước lớp</a:t>
              </a:r>
            </a:p>
          </p:txBody>
        </p:sp>
        <p:cxnSp>
          <p:nvCxnSpPr>
            <p:cNvPr id="23" name="Straight Connector 22"/>
            <p:cNvCxnSpPr/>
            <p:nvPr/>
          </p:nvCxnSpPr>
          <p:spPr>
            <a:xfrm>
              <a:off x="1673234" y="2519755"/>
              <a:ext cx="41804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4" name="Rectangle 23"/>
          <p:cNvSpPr/>
          <p:nvPr/>
        </p:nvSpPr>
        <p:spPr>
          <a:xfrm>
            <a:off x="1341438" y="5874143"/>
            <a:ext cx="13868400" cy="1261884"/>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Các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nhóm</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cử</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đại</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diện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kể</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trước</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lớp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Cả</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lớp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cùng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nghe</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góp</a:t>
            </a:r>
            <a:r>
              <a:rPr lang="en-US" sz="3800" b="1" dirty="0">
                <a:solidFill>
                  <a:srgbClr val="0000CC"/>
                </a:solidFill>
                <a:latin typeface="Times New Roman" pitchFamily="18" charset="0"/>
                <a:cs typeface="Times New Roman" pitchFamily="18" charset="0"/>
              </a:rPr>
              <a:t> ý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bạn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điều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chỉnh</a:t>
            </a:r>
            <a:r>
              <a:rPr lang="en-US" sz="3800" b="1" dirty="0">
                <a:solidFill>
                  <a:srgbClr val="0000CC"/>
                </a:solidFill>
                <a:latin typeface="Times New Roman" pitchFamily="18" charset="0"/>
                <a:cs typeface="Times New Roman" pitchFamily="18" charset="0"/>
              </a:rPr>
              <a:t>.</a:t>
            </a:r>
          </a:p>
        </p:txBody>
      </p:sp>
      <p:sp>
        <p:nvSpPr>
          <p:cNvPr id="21" name="Rectangle 95">
            <a:extLst>
              <a:ext uri="{FF2B5EF4-FFF2-40B4-BE49-F238E27FC236}">
                <a16:creationId xmlns:a16="http://schemas.microsoft.com/office/drawing/2014/main" id="{36A03B2E-ED0F-4056-AA48-ECFC66D1D408}"/>
              </a:ext>
            </a:extLst>
          </p:cNvPr>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Tree>
    <p:extLst>
      <p:ext uri="{BB962C8B-B14F-4D97-AF65-F5344CB8AC3E}">
        <p14:creationId xmlns:p14="http://schemas.microsoft.com/office/powerpoint/2010/main" val="58791886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822418" y="585536"/>
            <a:ext cx="2001702" cy="461665"/>
            <a:chOff x="6707300" y="646495"/>
            <a:chExt cx="1967927" cy="461665"/>
          </a:xfrm>
        </p:grpSpPr>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804944"/>
            <a:ext cx="11430000" cy="677108"/>
            <a:chOff x="1508919" y="1888664"/>
            <a:chExt cx="10183091" cy="677108"/>
          </a:xfrm>
        </p:grpSpPr>
        <p:sp>
          <p:nvSpPr>
            <p:cNvPr id="10" name="Rectangle 9"/>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5. Câu chuyện giúp em hiểu điều gì?.</a:t>
              </a:r>
            </a:p>
          </p:txBody>
        </p:sp>
        <p:cxnSp>
          <p:nvCxnSpPr>
            <p:cNvPr id="11" name="Straight Connector 10"/>
            <p:cNvCxnSpPr>
              <a:cxnSpLocks/>
            </p:cNvCxnSpPr>
            <p:nvPr/>
          </p:nvCxnSpPr>
          <p:spPr>
            <a:xfrm>
              <a:off x="1673234" y="2519755"/>
              <a:ext cx="6692300"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27919" y="2743200"/>
            <a:ext cx="14401800" cy="3785652"/>
          </a:xfrm>
          <a:prstGeom prst="rect">
            <a:avLst/>
          </a:prstGeom>
        </p:spPr>
        <p:txBody>
          <a:bodyPr wrap="square">
            <a:spAutoFit/>
          </a:bodyPr>
          <a:lstStyle/>
          <a:p>
            <a:pPr algn="just"/>
            <a:r>
              <a:rPr lang="en-US" sz="4000">
                <a:solidFill>
                  <a:srgbClr val="0000CC"/>
                </a:solidFill>
                <a:latin typeface="Times New Roman" pitchFamily="18" charset="0"/>
                <a:cs typeface="Times New Roman" pitchFamily="18" charset="0"/>
              </a:rPr>
              <a:t>     Ca ngợi tấm lòng nhân ái, chia sẻ khó khăn cùng đồng loại của chim thiên đường và cách ứng xử đẹp đẽ của bè bạn (hoặc ca ngợi nhân vật chim thiên đường luôn yêu thương, sẵn sàng chia sẻ niềm vui, khó khăn cùng đồng loại; ca ngợi "chiếc áo" rực rỡ sắc màu của chim thiên đường - vật kỉ niệm thiêng liêng của tình bạn đẹp đẽ, đáng trân trọng...)</a:t>
            </a:r>
            <a:r>
              <a:rPr lang="vi-VN" sz="4000">
                <a:solidFill>
                  <a:srgbClr val="0000CC"/>
                </a:solidFill>
                <a:latin typeface="Times New Roman" pitchFamily="18" charset="0"/>
                <a:cs typeface="Times New Roman" pitchFamily="18" charset="0"/>
              </a:rPr>
              <a:t>.</a:t>
            </a:r>
          </a:p>
        </p:txBody>
      </p:sp>
      <p:sp>
        <p:nvSpPr>
          <p:cNvPr id="19" name="Rectangle 95">
            <a:extLst>
              <a:ext uri="{FF2B5EF4-FFF2-40B4-BE49-F238E27FC236}">
                <a16:creationId xmlns:a16="http://schemas.microsoft.com/office/drawing/2014/main" id="{053E0A7F-4B8C-4A45-BA64-2C6F0F2C727A}"/>
              </a:ext>
            </a:extLst>
          </p:cNvPr>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Tree>
    <p:extLst>
      <p:ext uri="{BB962C8B-B14F-4D97-AF65-F5344CB8AC3E}">
        <p14:creationId xmlns:p14="http://schemas.microsoft.com/office/powerpoint/2010/main" val="174535126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7863" y="388938"/>
            <a:ext cx="1492091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3338513" y="3810000"/>
            <a:ext cx="9601200" cy="1430338"/>
          </a:xfrm>
          <a:prstGeom prst="rect">
            <a:avLst/>
          </a:prstGeom>
        </p:spPr>
        <p:txBody>
          <a:bodyPr wrap="none" fromWordArt="1">
            <a:prstTxWarp prst="textPlain">
              <a:avLst>
                <a:gd name="adj" fmla="val 50000"/>
              </a:avLst>
            </a:prstTxWarp>
          </a:bodyPr>
          <a:lstStyle/>
          <a:p>
            <a:pPr marL="0" marR="0" lvl="0" indent="0" algn="ctr" defTabSz="1450975" rtl="0" eaLnBrk="0" fontAlgn="base" latinLnBrk="0" hangingPunct="0">
              <a:lnSpc>
                <a:spcPct val="100000"/>
              </a:lnSpc>
              <a:spcBef>
                <a:spcPct val="0"/>
              </a:spcBef>
              <a:spcAft>
                <a:spcPct val="0"/>
              </a:spcAft>
              <a:buClrTx/>
              <a:buSzTx/>
              <a:buFontTx/>
              <a:buNone/>
              <a:tabLst/>
              <a:defRPr/>
            </a:pPr>
            <a:r>
              <a:rPr kumimoji="0" lang="en-US" sz="5700" b="1" i="0" u="none" strike="noStrike" kern="10" cap="none" spc="0" normalizeH="0" baseline="0" noProof="0" smtClean="0">
                <a:ln w="19050">
                  <a:solidFill>
                    <a:srgbClr val="FFFF00"/>
                  </a:solidFill>
                  <a:round/>
                  <a:headEnd/>
                  <a:tailEnd/>
                </a:ln>
                <a:solidFill>
                  <a:srgbClr val="FF0000"/>
                </a:solidFill>
                <a:effectLst>
                  <a:outerShdw dist="35921" dir="2700000" algn="ctr" rotWithShape="0">
                    <a:srgbClr val="990000"/>
                  </a:outerShdw>
                </a:effectLst>
                <a:uLnTx/>
                <a:uFillTx/>
                <a:latin typeface="Arial" panose="020B0604020202020204" pitchFamily="34" charset="0"/>
                <a:ea typeface="+mn-ea"/>
                <a:cs typeface="Arial" panose="020B0604020202020204" pitchFamily="34" charset="0"/>
              </a:rPr>
              <a:t>Giáo viên: Nguyễn Thị Liên </a:t>
            </a:r>
          </a:p>
          <a:p>
            <a:pPr marL="0" marR="0" lvl="0" indent="0" algn="ctr" defTabSz="1450975" rtl="0" eaLnBrk="0" fontAlgn="base" latinLnBrk="0" hangingPunct="0">
              <a:lnSpc>
                <a:spcPct val="100000"/>
              </a:lnSpc>
              <a:spcBef>
                <a:spcPct val="0"/>
              </a:spcBef>
              <a:spcAft>
                <a:spcPct val="0"/>
              </a:spcAft>
              <a:buClrTx/>
              <a:buSzTx/>
              <a:buFontTx/>
              <a:buNone/>
              <a:tabLst/>
              <a:defRPr/>
            </a:pPr>
            <a:r>
              <a:rPr kumimoji="0" lang="en-US" sz="5700" b="1" i="0" u="none" strike="noStrike" kern="10" cap="none" spc="0" normalizeH="0" baseline="0" noProof="0" smtClean="0">
                <a:ln w="19050">
                  <a:solidFill>
                    <a:srgbClr val="FFFF00"/>
                  </a:solidFill>
                  <a:round/>
                  <a:headEnd/>
                  <a:tailEnd/>
                </a:ln>
                <a:solidFill>
                  <a:srgbClr val="FF0000"/>
                </a:solidFill>
                <a:effectLst>
                  <a:outerShdw dist="35921" dir="2700000" algn="ctr" rotWithShape="0">
                    <a:srgbClr val="990000"/>
                  </a:outerShdw>
                </a:effectLst>
                <a:uLnTx/>
                <a:uFillTx/>
                <a:latin typeface="Arial" panose="020B0604020202020204" pitchFamily="34" charset="0"/>
                <a:ea typeface="+mn-ea"/>
                <a:cs typeface="Arial" panose="020B0604020202020204" pitchFamily="34" charset="0"/>
              </a:rPr>
              <a:t>Lớp 3B</a:t>
            </a:r>
          </a:p>
        </p:txBody>
      </p:sp>
    </p:spTree>
    <p:custDataLst>
      <p:tags r:id="rId1"/>
    </p:custDataLst>
    <p:extLst>
      <p:ext uri="{BB962C8B-B14F-4D97-AF65-F5344CB8AC3E}">
        <p14:creationId xmlns:p14="http://schemas.microsoft.com/office/powerpoint/2010/main" val="18421001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9939</TotalTime>
  <Words>767</Words>
  <Application>Microsoft Office PowerPoint</Application>
  <PresentationFormat>Custom</PresentationFormat>
  <Paragraphs>52</Paragraphs>
  <Slides>7</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Times New Roman</vt: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1100</cp:revision>
  <dcterms:created xsi:type="dcterms:W3CDTF">2008-09-09T22:52:10Z</dcterms:created>
  <dcterms:modified xsi:type="dcterms:W3CDTF">2025-04-14T15:32:30Z</dcterms:modified>
</cp:coreProperties>
</file>