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331" r:id="rId3"/>
    <p:sldId id="260" r:id="rId4"/>
    <p:sldId id="332" r:id="rId5"/>
    <p:sldId id="330" r:id="rId6"/>
    <p:sldId id="333" r:id="rId7"/>
    <p:sldId id="334" r:id="rId8"/>
    <p:sldId id="335" r:id="rId9"/>
    <p:sldId id="336" r:id="rId10"/>
    <p:sldId id="337" r:id="rId11"/>
    <p:sldId id="338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g.nv2510hung.nv2510" initials="h" lastIdx="2" clrIdx="0">
    <p:extLst>
      <p:ext uri="{19B8F6BF-5375-455C-9EA6-DF929625EA0E}">
        <p15:presenceInfo xmlns:p15="http://schemas.microsoft.com/office/powerpoint/2012/main" xmlns="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8T16:59:35.392" idx="2">
    <p:pos x="6622" y="0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31315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982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227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07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2462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59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772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4861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83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085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EB65114B-0196-8FB7-4100-C673FE0BA7C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hoc10.vn/doc-sach/toan-3-tap-1/1/132/11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hoc10.vn/doc-sach/toan-3-tap-1/1/132/11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hoc10.vn/doc-sach/toan-3-tap-1/1/132/11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hyperlink" Target="https://hoc10.vn/doc-sach/toan-3-tap-1/1/132/11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hoc10.vn/doc-sach/toan-3-tap-1/1/132/11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hyperlink" Target="https://hoc10.vn/doc-sach/toan-3-tap-1/1/132/11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xmlns="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316051" y="819963"/>
            <a:ext cx="11862502" cy="453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SzPts val="990"/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00000"/>
              </a:lnSpc>
              <a:buSzPts val="990"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SzPts val="990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3A</a:t>
            </a:r>
          </a:p>
          <a:p>
            <a:pPr algn="ctr">
              <a:lnSpc>
                <a:spcPct val="100000"/>
              </a:lnSpc>
              <a:buSzPts val="990"/>
            </a:pPr>
            <a:endParaRPr lang="en-US" sz="3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SzPts val="990"/>
            </a:pPr>
            <a:endParaRPr lang="en-US" sz="3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GV: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Ngô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Thị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xmlns="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xmlns="" id="{5989F6B9-F8AB-5FBC-55F4-997C5C39531B}"/>
              </a:ext>
            </a:extLst>
          </p:cNvPr>
          <p:cNvSpPr txBox="1"/>
          <p:nvPr/>
        </p:nvSpPr>
        <p:spPr>
          <a:xfrm>
            <a:off x="1760460" y="915591"/>
            <a:ext cx="918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Một sân bóng rổ có dạng hình chữ nhật với chiều dài 28 m, chiều rộng ngắn hơn chiều dài 13 m. Tính chu vi của sân bóng rổ đó.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384CB9-7D42-F19C-7FD0-706223A236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52" t="22071" r="9048" b="6899"/>
          <a:stretch/>
        </p:blipFill>
        <p:spPr>
          <a:xfrm>
            <a:off x="2001969" y="2416701"/>
            <a:ext cx="8188061" cy="40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xmlns="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0EEB9452-AD55-E821-4987-8F24EC0D3A45}"/>
                  </a:ext>
                </a:extLst>
              </p:cNvPr>
              <p:cNvSpPr/>
              <p:nvPr/>
            </p:nvSpPr>
            <p:spPr>
              <a:xfrm>
                <a:off x="2883017" y="2262230"/>
                <a:ext cx="6019565" cy="3122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err="1">
                    <a:latin typeface="UTM Avo" panose="02040603050506020204" pitchFamily="18" charset="0"/>
                  </a:rPr>
                  <a:t>Bài</a:t>
                </a:r>
                <a:r>
                  <a:rPr lang="en-US" sz="2400" b="1" dirty="0">
                    <a:latin typeface="UTM Avo" panose="02040603050506020204" pitchFamily="18" charset="0"/>
                  </a:rPr>
                  <a:t> </a:t>
                </a:r>
                <a:r>
                  <a:rPr lang="en-US" sz="2400" b="1" dirty="0" err="1">
                    <a:latin typeface="UTM Avo" panose="02040603050506020204" pitchFamily="18" charset="0"/>
                  </a:rPr>
                  <a:t>giải</a:t>
                </a:r>
                <a:endParaRPr lang="en-US" sz="2200" dirty="0">
                  <a:latin typeface="UTM Avo" panose="0204060305050602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UTM Avo" panose="02040603050506020204" pitchFamily="18" charset="0"/>
                  </a:rPr>
                  <a:t>Chiều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rộng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sân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bóng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dài</a:t>
                </a:r>
                <a:r>
                  <a:rPr lang="en-US" sz="2200" dirty="0">
                    <a:latin typeface="UTM Avo" panose="020406030505060202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latin typeface="UTM Avo" panose="02040603050506020204" pitchFamily="18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13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15 (m)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latin typeface="UTM Avo" panose="02040603050506020204" pitchFamily="18" charset="0"/>
                  </a:rPr>
                  <a:t>Chu vi </a:t>
                </a:r>
                <a:r>
                  <a:rPr lang="en-US" sz="220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sân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bóng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latin typeface="UTM Avo" panose="02040603050506020204" pitchFamily="18" charset="0"/>
                  </a:rPr>
                  <a:t>(28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15)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86 (m)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err="1">
                    <a:latin typeface="UTM Avo" panose="02040603050506020204" pitchFamily="18" charset="0"/>
                  </a:rPr>
                  <a:t>Đáp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</a:rPr>
                  <a:t>: </a:t>
                </a:r>
                <a:r>
                  <a:rPr lang="en-US" sz="2200">
                    <a:latin typeface="UTM Avo" panose="02040603050506020204" pitchFamily="18" charset="0"/>
                  </a:rPr>
                  <a:t>86 m.</a:t>
                </a:r>
                <a:endParaRPr lang="en-US" sz="2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EB9452-AD55-E821-4987-8F24EC0D3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17" y="2262230"/>
                <a:ext cx="6019565" cy="3122714"/>
              </a:xfrm>
              <a:prstGeom prst="rect">
                <a:avLst/>
              </a:prstGeom>
              <a:blipFill>
                <a:blip r:embed="rId5"/>
                <a:stretch>
                  <a:fillRect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11">
            <a:extLst>
              <a:ext uri="{FF2B5EF4-FFF2-40B4-BE49-F238E27FC236}">
                <a16:creationId xmlns:a16="http://schemas.microsoft.com/office/drawing/2014/main" xmlns="" id="{B5BA676A-FCED-E921-8891-E15506596951}"/>
              </a:ext>
            </a:extLst>
          </p:cNvPr>
          <p:cNvSpPr txBox="1"/>
          <p:nvPr/>
        </p:nvSpPr>
        <p:spPr>
          <a:xfrm>
            <a:off x="1760460" y="915591"/>
            <a:ext cx="918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Một sân bóng rổ có dạng hình chữ nhật với chiều dài 28 m, chiều rộng ngắn hơn chiều dài 13 m. Tính chu vi của sân bóng rổ đó.</a:t>
            </a:r>
          </a:p>
        </p:txBody>
      </p:sp>
    </p:spTree>
    <p:extLst>
      <p:ext uri="{BB962C8B-B14F-4D97-AF65-F5344CB8AC3E}">
        <p14:creationId xmlns:p14="http://schemas.microsoft.com/office/powerpoint/2010/main" val="40445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BD5B61-1D9C-FDB1-6553-D259E76B1D5E}"/>
              </a:ext>
            </a:extLst>
          </p:cNvPr>
          <p:cNvSpPr txBox="1"/>
          <p:nvPr/>
        </p:nvSpPr>
        <p:spPr>
          <a:xfrm>
            <a:off x="497756" y="989112"/>
            <a:ext cx="8491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 sát tranh minh </a:t>
            </a:r>
            <a:r>
              <a:rPr lang="pt-BR" sz="2400" dirty="0" smtClean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họa, thảo luận tình huống nêu trong tranh.</a:t>
            </a:r>
            <a:endParaRPr lang="pt-BR" sz="2400" dirty="0"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7F8183-B189-2741-7AED-3ADB0C6ABF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89" t="4995" r="8306" b="5752"/>
          <a:stretch/>
        </p:blipFill>
        <p:spPr>
          <a:xfrm>
            <a:off x="2808666" y="1642506"/>
            <a:ext cx="8554065" cy="4407772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1268569" y="1450777"/>
            <a:ext cx="5003441" cy="2142427"/>
          </a:xfrm>
          <a:prstGeom prst="wedgeEllipseCallout">
            <a:avLst>
              <a:gd name="adj1" fmla="val 47853"/>
              <a:gd name="adj2" fmla="val 330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Mảnh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vườn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nhật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Bao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nhiêu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lưới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thì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đủ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rào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xung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quanh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mảnh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vườn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này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37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35C06F-E029-9970-6B67-B7929DA3A074}"/>
              </a:ext>
            </a:extLst>
          </p:cNvPr>
          <p:cNvSpPr/>
          <p:nvPr/>
        </p:nvSpPr>
        <p:spPr>
          <a:xfrm>
            <a:off x="5267459" y="2112135"/>
            <a:ext cx="62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  <a:ea typeface="Times New Roman" panose="02020603050405020304" pitchFamily="18" charset="0"/>
              </a:rPr>
              <a:t>               Chu vi </a:t>
            </a:r>
            <a:r>
              <a:rPr lang="en-US" sz="2400" dirty="0" err="1" smtClean="0">
                <a:latin typeface="UTM Avo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  <a:ea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UTM Avo" panose="02040603050506020204" pitchFamily="18" charset="0"/>
                <a:ea typeface="Times New Roman" panose="02020603050405020304" pitchFamily="18" charset="0"/>
              </a:rPr>
              <a:t> ABCD 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016BB992-CBFB-0907-4F6E-321F8F2E584C}"/>
                  </a:ext>
                </a:extLst>
              </p:cNvPr>
              <p:cNvSpPr/>
              <p:nvPr/>
            </p:nvSpPr>
            <p:spPr>
              <a:xfrm>
                <a:off x="6555346" y="2712299"/>
                <a:ext cx="396669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    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14 (cm</a:t>
                </a:r>
                <a:r>
                  <a:rPr lang="en-US" sz="2400" dirty="0" smtClean="0">
                    <a:latin typeface="UTM Avo" panose="02040603050506020204" pitchFamily="18" charset="0"/>
                    <a:ea typeface="Times New Roman" panose="02020603050405020304" pitchFamily="18" charset="0"/>
                  </a:rPr>
                  <a:t>)           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16BB992-CBFB-0907-4F6E-321F8F2E5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346" y="2712299"/>
                <a:ext cx="3966693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9211" r="-1536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D4396C32-81D8-3994-E09A-58B93D04469C}"/>
                  </a:ext>
                </a:extLst>
              </p:cNvPr>
              <p:cNvSpPr/>
              <p:nvPr/>
            </p:nvSpPr>
            <p:spPr>
              <a:xfrm>
                <a:off x="6349285" y="3173964"/>
                <a:ext cx="4069722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200" dirty="0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hoặc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2200" i="0" dirty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 + 2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14 (cm).</a:t>
                </a:r>
                <a:endParaRPr lang="en-US" sz="2200" dirty="0">
                  <a:effectLst/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396C32-81D8-3994-E09A-58B93D044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285" y="3173964"/>
                <a:ext cx="4069722" cy="600164"/>
              </a:xfrm>
              <a:prstGeom prst="rect">
                <a:avLst/>
              </a:prstGeom>
              <a:blipFill rotWithShape="1">
                <a:blip r:embed="rId5"/>
                <a:stretch>
                  <a:fillRect l="-300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DD3650-77FE-8541-15B1-E78A89C669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15" t="14344" r="52829" b="63698"/>
          <a:stretch/>
        </p:blipFill>
        <p:spPr>
          <a:xfrm>
            <a:off x="678625" y="1801459"/>
            <a:ext cx="4287131" cy="2033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920249-2BB8-328F-8385-FA87AA9115D3}"/>
              </a:ext>
            </a:extLst>
          </p:cNvPr>
          <p:cNvSpPr txBox="1"/>
          <p:nvPr/>
        </p:nvSpPr>
        <p:spPr>
          <a:xfrm>
            <a:off x="1455315" y="2565458"/>
            <a:ext cx="8036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anose="02040603050506020204" pitchFamily="18" charset="0"/>
              </a:rPr>
              <a:t>Muốn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chu</a:t>
            </a:r>
            <a:r>
              <a:rPr lang="en-US" sz="2800" dirty="0">
                <a:latin typeface="UTM Avo" panose="02040603050506020204" pitchFamily="18" charset="0"/>
              </a:rPr>
              <a:t> vi </a:t>
            </a:r>
            <a:r>
              <a:rPr lang="en-US" sz="2800" dirty="0" err="1">
                <a:latin typeface="UTM Avo" panose="02040603050506020204" pitchFamily="18" charset="0"/>
              </a:rPr>
              <a:t>hình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nhật</a:t>
            </a:r>
            <a:r>
              <a:rPr lang="en-US" sz="2800" dirty="0">
                <a:latin typeface="UTM Avo" panose="02040603050506020204" pitchFamily="18" charset="0"/>
              </a:rPr>
              <a:t> ta </a:t>
            </a:r>
            <a:r>
              <a:rPr lang="en-US" sz="2800" dirty="0" err="1">
                <a:latin typeface="UTM Avo" panose="02040603050506020204" pitchFamily="18" charset="0"/>
              </a:rPr>
              <a:t>lấy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chiều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cộng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chiều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rộng</a:t>
            </a:r>
            <a:r>
              <a:rPr lang="en-US" sz="2800" dirty="0">
                <a:latin typeface="UTM Avo" panose="02040603050506020204" pitchFamily="18" charset="0"/>
              </a:rPr>
              <a:t> (</a:t>
            </a:r>
            <a:r>
              <a:rPr lang="en-US" sz="2800" dirty="0" err="1">
                <a:latin typeface="UTM Avo" panose="02040603050506020204" pitchFamily="18" charset="0"/>
              </a:rPr>
              <a:t>cùng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vị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đo</a:t>
            </a:r>
            <a:r>
              <a:rPr lang="en-US" sz="2800" dirty="0">
                <a:latin typeface="UTM Avo" panose="02040603050506020204" pitchFamily="18" charset="0"/>
              </a:rPr>
              <a:t>) </a:t>
            </a:r>
            <a:r>
              <a:rPr lang="en-US" sz="2800" dirty="0" err="1">
                <a:latin typeface="UTM Avo" panose="02040603050506020204" pitchFamily="18" charset="0"/>
              </a:rPr>
              <a:t>rồi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nhân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smtClean="0">
                <a:latin typeface="UTM Avo" panose="02040603050506020204" pitchFamily="18" charset="0"/>
              </a:rPr>
              <a:t>2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0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xmlns="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xmlns="" id="{5989F6B9-F8AB-5FBC-55F4-997C5C39531B}"/>
              </a:ext>
            </a:extLst>
          </p:cNvPr>
          <p:cNvSpPr txBox="1"/>
          <p:nvPr/>
        </p:nvSpPr>
        <p:spPr>
          <a:xfrm>
            <a:off x="1760459" y="998965"/>
            <a:ext cx="99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Tính chu vi các hình chữ nhật</a:t>
            </a:r>
            <a:r>
              <a:rPr lang="en-US" sz="2800" b="1" dirty="0">
                <a:latin typeface="UTM Avo" panose="02040603050506020204" pitchFamily="18" charset="0"/>
                <a:ea typeface="Calibri" panose="020F0502020204030204" pitchFamily="34" charset="0"/>
              </a:rPr>
              <a:t> s</a:t>
            </a: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2B7BCF-0E9A-F684-CAF3-7C35CC69A0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32" t="23615" r="31774" b="7820"/>
          <a:stretch/>
        </p:blipFill>
        <p:spPr>
          <a:xfrm>
            <a:off x="2306958" y="1799303"/>
            <a:ext cx="7842667" cy="32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xmlns="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xmlns="" id="{5989F6B9-F8AB-5FBC-55F4-997C5C39531B}"/>
              </a:ext>
            </a:extLst>
          </p:cNvPr>
          <p:cNvSpPr txBox="1"/>
          <p:nvPr/>
        </p:nvSpPr>
        <p:spPr>
          <a:xfrm>
            <a:off x="1760459" y="998965"/>
            <a:ext cx="99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Tính chu vi các hình chữ nhật</a:t>
            </a:r>
            <a:r>
              <a:rPr lang="en-US" sz="2800" b="1" dirty="0">
                <a:latin typeface="UTM Avo" panose="02040603050506020204" pitchFamily="18" charset="0"/>
                <a:ea typeface="Calibri" panose="020F0502020204030204" pitchFamily="34" charset="0"/>
              </a:rPr>
              <a:t> s</a:t>
            </a: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2B7BCF-0E9A-F684-CAF3-7C35CC69A0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32" t="23615" r="63471" b="28297"/>
          <a:stretch/>
        </p:blipFill>
        <p:spPr>
          <a:xfrm>
            <a:off x="637847" y="1722362"/>
            <a:ext cx="2975826" cy="20179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597C1A-594A-F55B-F812-09B6DC0181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68" t="25955" r="34738" b="10486"/>
          <a:stretch/>
        </p:blipFill>
        <p:spPr>
          <a:xfrm>
            <a:off x="637847" y="4027638"/>
            <a:ext cx="3002429" cy="252233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E1C6413-C928-8103-CCCB-F2C693946589}"/>
              </a:ext>
            </a:extLst>
          </p:cNvPr>
          <p:cNvCxnSpPr>
            <a:cxnSpLocks/>
          </p:cNvCxnSpPr>
          <p:nvPr/>
        </p:nvCxnSpPr>
        <p:spPr>
          <a:xfrm>
            <a:off x="637847" y="3876209"/>
            <a:ext cx="833198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1FB8D438-8D66-F2BB-8BC7-8A1BB5B79FFC}"/>
                  </a:ext>
                </a:extLst>
              </p:cNvPr>
              <p:cNvSpPr/>
              <p:nvPr/>
            </p:nvSpPr>
            <p:spPr>
              <a:xfrm>
                <a:off x="3808571" y="1540680"/>
                <a:ext cx="5442471" cy="190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dirty="0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Chu 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dirty="0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(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28 (cm</a:t>
                </a:r>
                <a:r>
                  <a:rPr lang="en-US" sz="2400" dirty="0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dirty="0">
                    <a:effectLst/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effectLst/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2400" dirty="0" err="1" smtClean="0">
                    <a:effectLst/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 smtClean="0">
                    <a:effectLst/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effectLst/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effectLst/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: 28 cm</a:t>
                </a:r>
                <a:endParaRPr lang="en-US" sz="2400" dirty="0">
                  <a:effectLst/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FB8D438-8D66-F2BB-8BC7-8A1BB5B79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71" y="1540680"/>
                <a:ext cx="5442471" cy="1908215"/>
              </a:xfrm>
              <a:prstGeom prst="rect">
                <a:avLst/>
              </a:prstGeom>
              <a:blipFill rotWithShape="1">
                <a:blip r:embed="rId6"/>
                <a:stretch>
                  <a:fillRect b="-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B0814A23-471D-3B02-FA40-F033CDEB1D93}"/>
                  </a:ext>
                </a:extLst>
              </p:cNvPr>
              <p:cNvSpPr/>
              <p:nvPr/>
            </p:nvSpPr>
            <p:spPr>
              <a:xfrm>
                <a:off x="3808570" y="3894704"/>
                <a:ext cx="5442471" cy="190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dirty="0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Chu 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dirty="0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(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60)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200 (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sz="2400" dirty="0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2400" dirty="0" err="1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200 </a:t>
                </a:r>
                <a:r>
                  <a:rPr lang="en-US" sz="2400" dirty="0" err="1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endPara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14A23-471D-3B02-FA40-F033CDEB1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70" y="3894704"/>
                <a:ext cx="5442471" cy="1908215"/>
              </a:xfrm>
              <a:prstGeom prst="rect">
                <a:avLst/>
              </a:prstGeom>
              <a:blipFill rotWithShape="1">
                <a:blip r:embed="rId7"/>
                <a:stretch>
                  <a:fillRect b="-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47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xmlns="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xmlns="" id="{5989F6B9-F8AB-5FBC-55F4-997C5C39531B}"/>
              </a:ext>
            </a:extLst>
          </p:cNvPr>
          <p:cNvSpPr txBox="1"/>
          <p:nvPr/>
        </p:nvSpPr>
        <p:spPr>
          <a:xfrm>
            <a:off x="1760460" y="915591"/>
            <a:ext cx="10141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Tính chu vi hình chữ nhật có chiều dài 12 m, chiều rộng 8 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8A3F9989-E2C6-AB46-8D94-8771EBBAE05B}"/>
                  </a:ext>
                </a:extLst>
              </p:cNvPr>
              <p:cNvSpPr/>
              <p:nvPr/>
            </p:nvSpPr>
            <p:spPr>
              <a:xfrm>
                <a:off x="6001555" y="2369714"/>
                <a:ext cx="4356730" cy="1800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b="1" dirty="0" err="1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dirty="0" smtClean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40 (m)</a:t>
                </a:r>
                <a:endParaRPr lang="en-US" sz="2400" dirty="0"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tabLst>
                    <a:tab pos="2221230" algn="l"/>
                  </a:tabLst>
                </a:pP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40 m.</a:t>
                </a:r>
                <a:endParaRPr lang="en-US" sz="2400" dirty="0">
                  <a:effectLst/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3F9989-E2C6-AB46-8D94-8771EBBAE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555" y="2369714"/>
                <a:ext cx="4356730" cy="1800493"/>
              </a:xfrm>
              <a:prstGeom prst="rect">
                <a:avLst/>
              </a:prstGeom>
              <a:blipFill rotWithShape="1">
                <a:blip r:embed="rId5"/>
                <a:stretch>
                  <a:fillRect t="-2712" b="-7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Process 8">
            <a:extLst>
              <a:ext uri="{FF2B5EF4-FFF2-40B4-BE49-F238E27FC236}">
                <a16:creationId xmlns:a16="http://schemas.microsoft.com/office/drawing/2014/main" xmlns="" id="{90514FB9-A0DA-396C-1E22-FD5C41BDF073}"/>
              </a:ext>
            </a:extLst>
          </p:cNvPr>
          <p:cNvSpPr/>
          <p:nvPr/>
        </p:nvSpPr>
        <p:spPr>
          <a:xfrm>
            <a:off x="1760460" y="3127115"/>
            <a:ext cx="3500378" cy="1629677"/>
          </a:xfrm>
          <a:prstGeom prst="flowChartProcess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C82981-E394-FDDF-BE43-FE7353FFA5D0}"/>
              </a:ext>
            </a:extLst>
          </p:cNvPr>
          <p:cNvSpPr txBox="1"/>
          <p:nvPr/>
        </p:nvSpPr>
        <p:spPr>
          <a:xfrm>
            <a:off x="3111116" y="2632890"/>
            <a:ext cx="126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12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1D276B4-74ED-28C4-B90F-4BAF59085338}"/>
              </a:ext>
            </a:extLst>
          </p:cNvPr>
          <p:cNvSpPr txBox="1"/>
          <p:nvPr/>
        </p:nvSpPr>
        <p:spPr>
          <a:xfrm>
            <a:off x="987235" y="3711120"/>
            <a:ext cx="126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8 m</a:t>
            </a:r>
          </a:p>
        </p:txBody>
      </p:sp>
    </p:spTree>
    <p:extLst>
      <p:ext uri="{BB962C8B-B14F-4D97-AF65-F5344CB8AC3E}">
        <p14:creationId xmlns:p14="http://schemas.microsoft.com/office/powerpoint/2010/main" val="20970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4079B4-9644-2226-69C2-A03DDF66410C}"/>
              </a:ext>
            </a:extLst>
          </p:cNvPr>
          <p:cNvSpPr txBox="1"/>
          <p:nvPr/>
        </p:nvSpPr>
        <p:spPr>
          <a:xfrm>
            <a:off x="0" y="893806"/>
            <a:ext cx="2918322" cy="8154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78B9D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CHÚ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78B9D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Ý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78B9D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7F40CE-10A7-5F75-9C20-BEFAF33E6864}"/>
              </a:ext>
            </a:extLst>
          </p:cNvPr>
          <p:cNvSpPr/>
          <p:nvPr/>
        </p:nvSpPr>
        <p:spPr>
          <a:xfrm>
            <a:off x="663637" y="1760081"/>
            <a:ext cx="10437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221230" algn="l"/>
              </a:tabLst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tabLst>
                <a:tab pos="2221230" algn="l"/>
              </a:tabLst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tabLst>
                <a:tab pos="2221230" algn="l"/>
              </a:tabLst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tabLst>
                <a:tab pos="2221230" algn="l"/>
              </a:tabLst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0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xmlns="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xmlns="" id="{5989F6B9-F8AB-5FBC-55F4-997C5C39531B}"/>
              </a:ext>
            </a:extLst>
          </p:cNvPr>
          <p:cNvSpPr txBox="1"/>
          <p:nvPr/>
        </p:nvSpPr>
        <p:spPr>
          <a:xfrm>
            <a:off x="1760460" y="915591"/>
            <a:ext cx="10141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Tính chu vi tấm lướt thép có dạng hình chữ nhật như hình dưới đây: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AFF4D6-68BE-2A14-0A8C-94D48A0A33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2" t="43595" r="46547" b="20346"/>
          <a:stretch/>
        </p:blipFill>
        <p:spPr>
          <a:xfrm>
            <a:off x="637847" y="1973943"/>
            <a:ext cx="5711463" cy="1607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933EBF38-AB27-E3E6-05C3-971FCBA0D9EB}"/>
                  </a:ext>
                </a:extLst>
              </p:cNvPr>
              <p:cNvSpPr/>
              <p:nvPr/>
            </p:nvSpPr>
            <p:spPr>
              <a:xfrm>
                <a:off x="1540043" y="3873422"/>
                <a:ext cx="5581974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tabLst>
                    <a:tab pos="2221230" algn="l"/>
                  </a:tabLst>
                </a:pPr>
                <a:r>
                  <a:rPr lang="en-US" sz="2400" b="1" u="sng" dirty="0" err="1">
                    <a:latin typeface="UTM Avo" panose="02040603050506020204" pitchFamily="18" charset="0"/>
                  </a:rPr>
                  <a:t>Bài</a:t>
                </a:r>
                <a:r>
                  <a:rPr lang="en-US" sz="2400" b="1" u="sng" dirty="0">
                    <a:latin typeface="UTM Avo" panose="02040603050506020204" pitchFamily="18" charset="0"/>
                  </a:rPr>
                  <a:t> </a:t>
                </a:r>
                <a:r>
                  <a:rPr lang="en-US" sz="2400" b="1" u="sng" dirty="0" err="1">
                    <a:latin typeface="UTM Avo" panose="02040603050506020204" pitchFamily="18" charset="0"/>
                  </a:rPr>
                  <a:t>giải</a:t>
                </a:r>
                <a:endParaRPr lang="en-US" sz="2200" b="1" u="sng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tabLst>
                    <a:tab pos="2221230" algn="l"/>
                  </a:tabLst>
                </a:pP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tấm</a:t>
                </a: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lưới</a:t>
                </a: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thép</a:t>
                </a: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tabLst>
                    <a:tab pos="2221230" algn="l"/>
                  </a:tabLst>
                </a:pPr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(10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 (m)</a:t>
                </a:r>
              </a:p>
              <a:p>
                <a:pPr algn="ctr">
                  <a:lnSpc>
                    <a:spcPct val="150000"/>
                  </a:lnSpc>
                  <a:tabLst>
                    <a:tab pos="2221230" algn="l"/>
                  </a:tabLst>
                </a:pP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Đáp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DengXian"/>
                    <a:cs typeface="Times New Roman" panose="02020603050405020304" pitchFamily="18" charset="0"/>
                  </a:rPr>
                  <a:t>: 24 m.</a:t>
                </a:r>
                <a:endParaRPr lang="en-US" sz="2200" dirty="0">
                  <a:effectLst/>
                  <a:latin typeface="UTM Avo" panose="02040603050506020204" pitchFamily="18" charset="0"/>
                  <a:ea typeface="DengXi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33EBF38-AB27-E3E6-05C3-971FCBA0D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43" y="3873422"/>
                <a:ext cx="5581974" cy="2169825"/>
              </a:xfrm>
              <a:prstGeom prst="rect">
                <a:avLst/>
              </a:prstGeom>
              <a:blipFill rotWithShape="1">
                <a:blip r:embed="rId6"/>
                <a:stretch>
                  <a:fillRect b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52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289</TotalTime>
  <Words>466</Words>
  <Application>Microsoft Office PowerPoint</Application>
  <PresentationFormat>Custom</PresentationFormat>
  <Paragraphs>51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subject>9Slide.vn</dc:subject>
  <dc:creator>ZZ</dc:creator>
  <dc:description>9Slide.vn</dc:description>
  <cp:lastModifiedBy>Admin</cp:lastModifiedBy>
  <cp:revision>27</cp:revision>
  <dcterms:modified xsi:type="dcterms:W3CDTF">2025-04-15T00:51:41Z</dcterms:modified>
  <cp:category>9Slide.vn</cp:category>
</cp:coreProperties>
</file>