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81" r:id="rId3"/>
    <p:sldId id="364" r:id="rId4"/>
    <p:sldId id="344" r:id="rId5"/>
    <p:sldId id="361" r:id="rId6"/>
    <p:sldId id="356" r:id="rId7"/>
    <p:sldId id="363" r:id="rId8"/>
    <p:sldId id="362" r:id="rId9"/>
    <p:sldId id="360" r:id="rId10"/>
    <p:sldId id="348" r:id="rId11"/>
    <p:sldId id="352" r:id="rId12"/>
    <p:sldId id="276" r:id="rId13"/>
    <p:sldId id="275" r:id="rId14"/>
  </p:sldIdLst>
  <p:sldSz cx="12192000" cy="6858000"/>
  <p:notesSz cx="6858000" cy="9144000"/>
  <p:embeddedFontLst>
    <p:embeddedFont>
      <p:font typeface="UTM Avo" panose="02040603050506020204" pitchFamily="18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ip64yhF0r7J0CaSH6C3hFLdlXQ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BEA"/>
    <a:srgbClr val="75B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/>
    <p:restoredTop sz="94585"/>
  </p:normalViewPr>
  <p:slideViewPr>
    <p:cSldViewPr snapToGrid="0">
      <p:cViewPr varScale="1">
        <p:scale>
          <a:sx n="105" d="100"/>
          <a:sy n="105" d="100"/>
        </p:scale>
        <p:origin x="6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42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1/1/678/85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hyperlink" Target="https://www.youtube.com/@hoc1biet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1/1/678/85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1/1/678/85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5;p1">
            <a:extLst>
              <a:ext uri="{FF2B5EF4-FFF2-40B4-BE49-F238E27FC236}">
                <a16:creationId xmlns:a16="http://schemas.microsoft.com/office/drawing/2014/main" id="{04997C8A-9E83-13FD-80B9-F2ED615C8F0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68046" y="2009376"/>
            <a:ext cx="9855907" cy="376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lnSpc>
                <a:spcPct val="150000"/>
              </a:lnSpc>
              <a:buSzPts val="5200"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Tuần</a:t>
            </a:r>
            <a:r>
              <a:rPr lang="en-US" sz="4800" b="1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11 </a:t>
            </a:r>
            <a:b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</a:b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3: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văn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thể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hiện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tình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cảm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cảm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xúc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(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Thực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hành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)</a:t>
            </a:r>
            <a:endParaRPr sz="4800" b="1" dirty="0">
              <a:solidFill>
                <a:srgbClr val="00206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E605A-D04E-8DAC-543C-D3386EC51CA5}"/>
              </a:ext>
            </a:extLst>
          </p:cNvPr>
          <p:cNvSpPr txBox="1"/>
          <p:nvPr/>
        </p:nvSpPr>
        <p:spPr>
          <a:xfrm>
            <a:off x="8423255" y="265463"/>
            <a:ext cx="3490452" cy="1005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lnSpc>
                <a:spcPts val="3840"/>
              </a:lnSpc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</a:rPr>
              <a:t>TIẾNG VIỆT 5</a:t>
            </a:r>
          </a:p>
          <a:p>
            <a:pPr algn="r" defTabSz="914377">
              <a:lnSpc>
                <a:spcPts val="3840"/>
              </a:lnSpc>
              <a:defRPr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  <a:cs typeface="Arial" panose="020B0604020202020204" pitchFamily="34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76A031A1-B68B-630B-C7DE-0A013FFAE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4">
            <a:extLst>
              <a:ext uri="{FF2B5EF4-FFF2-40B4-BE49-F238E27FC236}">
                <a16:creationId xmlns:a16="http://schemas.microsoft.com/office/drawing/2014/main" id="{C3A2E739-95B8-4D27-B536-E6AE0DEB7990}"/>
              </a:ext>
            </a:extLst>
          </p:cNvPr>
          <p:cNvSpPr/>
          <p:nvPr/>
        </p:nvSpPr>
        <p:spPr>
          <a:xfrm>
            <a:off x="787398" y="2596470"/>
            <a:ext cx="3228901" cy="23720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Hoàn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bài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viết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8" name="Rounded Rectangle 4">
            <a:extLst>
              <a:ext uri="{FF2B5EF4-FFF2-40B4-BE49-F238E27FC236}">
                <a16:creationId xmlns:a16="http://schemas.microsoft.com/office/drawing/2014/main" id="{028FF135-386B-30A9-D447-B612FFA766BB}"/>
              </a:ext>
            </a:extLst>
          </p:cNvPr>
          <p:cNvSpPr/>
          <p:nvPr/>
        </p:nvSpPr>
        <p:spPr>
          <a:xfrm>
            <a:off x="4481549" y="2596470"/>
            <a:ext cx="3228901" cy="23720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Chia sẻ với người thân về bài.</a:t>
            </a:r>
            <a:endParaRPr lang="en-US" sz="2400" dirty="0"/>
          </a:p>
        </p:txBody>
      </p:sp>
      <p:sp>
        <p:nvSpPr>
          <p:cNvPr id="59" name="Rounded Rectangle 4">
            <a:extLst>
              <a:ext uri="{FF2B5EF4-FFF2-40B4-BE49-F238E27FC236}">
                <a16:creationId xmlns:a16="http://schemas.microsoft.com/office/drawing/2014/main" id="{86E0EB12-3651-C18C-905A-8B1999D66126}"/>
              </a:ext>
            </a:extLst>
          </p:cNvPr>
          <p:cNvSpPr/>
          <p:nvPr/>
        </p:nvSpPr>
        <p:spPr>
          <a:xfrm>
            <a:off x="8173700" y="2584293"/>
            <a:ext cx="3228901" cy="23720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chemeClr val="tx1"/>
                </a:solidFill>
                <a:ea typeface="Calibri" panose="020F0502020204030204" pitchFamily="34" charset="0"/>
              </a:rPr>
              <a:t>Đọc trước bài </a:t>
            </a:r>
            <a:r>
              <a:rPr lang="nl-NL" sz="2400" i="1" dirty="0">
                <a:solidFill>
                  <a:schemeClr val="tx1"/>
                </a:solidFill>
                <a:ea typeface="Calibri" panose="020F0502020204030204" pitchFamily="34" charset="0"/>
              </a:rPr>
              <a:t>Em đọc sách báo</a:t>
            </a:r>
            <a:r>
              <a:rPr lang="nl-NL" sz="2400" dirty="0">
                <a:solidFill>
                  <a:schemeClr val="tx1"/>
                </a:solidFill>
                <a:ea typeface="Calibri" panose="020F0502020204030204" pitchFamily="34" charset="0"/>
              </a:rPr>
              <a:t> tr85.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Freeform 20">
            <a:extLst>
              <a:ext uri="{FF2B5EF4-FFF2-40B4-BE49-F238E27FC236}">
                <a16:creationId xmlns:a16="http://schemas.microsoft.com/office/drawing/2014/main" id="{D149C923-96CD-DF83-9695-697034A2D529}"/>
              </a:ext>
            </a:extLst>
          </p:cNvPr>
          <p:cNvSpPr/>
          <p:nvPr/>
        </p:nvSpPr>
        <p:spPr>
          <a:xfrm>
            <a:off x="9574617" y="2150814"/>
            <a:ext cx="703820" cy="785294"/>
          </a:xfrm>
          <a:custGeom>
            <a:avLst/>
            <a:gdLst/>
            <a:ahLst/>
            <a:cxnLst/>
            <a:rect l="l" t="t" r="r" b="b"/>
            <a:pathLst>
              <a:path w="1561225" h="1741953">
                <a:moveTo>
                  <a:pt x="0" y="0"/>
                </a:moveTo>
                <a:lnTo>
                  <a:pt x="1561225" y="0"/>
                </a:lnTo>
                <a:lnTo>
                  <a:pt x="1561225" y="1741953"/>
                </a:lnTo>
                <a:lnTo>
                  <a:pt x="0" y="17419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15">
            <a:extLst>
              <a:ext uri="{FF2B5EF4-FFF2-40B4-BE49-F238E27FC236}">
                <a16:creationId xmlns:a16="http://schemas.microsoft.com/office/drawing/2014/main" id="{866FE42D-74AD-6694-E5A0-B827C208537E}"/>
              </a:ext>
            </a:extLst>
          </p:cNvPr>
          <p:cNvSpPr/>
          <p:nvPr/>
        </p:nvSpPr>
        <p:spPr>
          <a:xfrm>
            <a:off x="5862374" y="2203823"/>
            <a:ext cx="467249" cy="785293"/>
          </a:xfrm>
          <a:custGeom>
            <a:avLst/>
            <a:gdLst/>
            <a:ahLst/>
            <a:cxnLst/>
            <a:rect l="l" t="t" r="r" b="b"/>
            <a:pathLst>
              <a:path w="1036462" h="1741953">
                <a:moveTo>
                  <a:pt x="0" y="0"/>
                </a:moveTo>
                <a:lnTo>
                  <a:pt x="1036462" y="0"/>
                </a:lnTo>
                <a:lnTo>
                  <a:pt x="1036462" y="1741953"/>
                </a:lnTo>
                <a:lnTo>
                  <a:pt x="0" y="17419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14">
            <a:extLst>
              <a:ext uri="{FF2B5EF4-FFF2-40B4-BE49-F238E27FC236}">
                <a16:creationId xmlns:a16="http://schemas.microsoft.com/office/drawing/2014/main" id="{272E66E6-565C-76AB-78AA-562003ADF0E5}"/>
              </a:ext>
            </a:extLst>
          </p:cNvPr>
          <p:cNvSpPr/>
          <p:nvPr/>
        </p:nvSpPr>
        <p:spPr>
          <a:xfrm rot="21143076">
            <a:off x="2067607" y="2244653"/>
            <a:ext cx="668481" cy="785294"/>
          </a:xfrm>
          <a:custGeom>
            <a:avLst/>
            <a:gdLst/>
            <a:ahLst/>
            <a:cxnLst/>
            <a:rect l="l" t="t" r="r" b="b"/>
            <a:pathLst>
              <a:path w="1482837" h="1741953">
                <a:moveTo>
                  <a:pt x="0" y="0"/>
                </a:moveTo>
                <a:lnTo>
                  <a:pt x="1482837" y="0"/>
                </a:lnTo>
                <a:lnTo>
                  <a:pt x="1482837" y="1741953"/>
                </a:lnTo>
                <a:lnTo>
                  <a:pt x="0" y="17419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672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C2D6A12-42FC-6EEB-211F-6EFE707163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CC235432-3923-A218-D229-6C73B339B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F80A2B-15F3-AA57-0C5C-AF88504B9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B1500DEA-9A9F-4BA8-9D90-3066BB89B321}"/>
              </a:ext>
            </a:extLst>
          </p:cNvPr>
          <p:cNvSpPr/>
          <p:nvPr/>
        </p:nvSpPr>
        <p:spPr>
          <a:xfrm flipH="1">
            <a:off x="-273906" y="4599707"/>
            <a:ext cx="13634978" cy="2258293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3"/>
            <a:stretch>
              <a:fillRect b="-99999"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D66AAF6-D6A1-2135-EB5D-C5F1CF93D532}"/>
              </a:ext>
            </a:extLst>
          </p:cNvPr>
          <p:cNvSpPr/>
          <p:nvPr/>
        </p:nvSpPr>
        <p:spPr>
          <a:xfrm>
            <a:off x="2115441" y="1714759"/>
            <a:ext cx="7912939" cy="4135208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F91BB449-BEBC-9F72-F24C-0A2F531CFEB4}"/>
              </a:ext>
            </a:extLst>
          </p:cNvPr>
          <p:cNvSpPr/>
          <p:nvPr/>
        </p:nvSpPr>
        <p:spPr>
          <a:xfrm>
            <a:off x="2825340" y="5173697"/>
            <a:ext cx="479144" cy="893508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5"/>
                </a:lnTo>
                <a:lnTo>
                  <a:pt x="0" y="1418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FDB6BEAD-564E-40D5-CF44-20EF5EAE75B6}"/>
              </a:ext>
            </a:extLst>
          </p:cNvPr>
          <p:cNvSpPr/>
          <p:nvPr/>
        </p:nvSpPr>
        <p:spPr>
          <a:xfrm rot="-376988">
            <a:off x="2348276" y="5164691"/>
            <a:ext cx="445979" cy="983777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7B3F9318-B6B7-22F7-8A42-426667D6C4BC}"/>
              </a:ext>
            </a:extLst>
          </p:cNvPr>
          <p:cNvSpPr/>
          <p:nvPr/>
        </p:nvSpPr>
        <p:spPr>
          <a:xfrm>
            <a:off x="10259065" y="3492068"/>
            <a:ext cx="1280711" cy="2654322"/>
          </a:xfrm>
          <a:custGeom>
            <a:avLst/>
            <a:gdLst/>
            <a:ahLst/>
            <a:cxnLst/>
            <a:rect l="l" t="t" r="r" b="b"/>
            <a:pathLst>
              <a:path w="2887700" h="5984870">
                <a:moveTo>
                  <a:pt x="0" y="0"/>
                </a:moveTo>
                <a:lnTo>
                  <a:pt x="2887700" y="0"/>
                </a:lnTo>
                <a:lnTo>
                  <a:pt x="2887700" y="5984871"/>
                </a:lnTo>
                <a:lnTo>
                  <a:pt x="0" y="59848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8227EA45-C2F3-9ABC-8091-69485605C593}"/>
              </a:ext>
            </a:extLst>
          </p:cNvPr>
          <p:cNvSpPr/>
          <p:nvPr/>
        </p:nvSpPr>
        <p:spPr>
          <a:xfrm rot="-287761">
            <a:off x="5246212" y="1470090"/>
            <a:ext cx="1699577" cy="489337"/>
          </a:xfrm>
          <a:custGeom>
            <a:avLst/>
            <a:gdLst/>
            <a:ahLst/>
            <a:cxnLst/>
            <a:rect l="l" t="t" r="r" b="b"/>
            <a:pathLst>
              <a:path w="2698005" h="776801">
                <a:moveTo>
                  <a:pt x="0" y="0"/>
                </a:moveTo>
                <a:lnTo>
                  <a:pt x="2698006" y="0"/>
                </a:lnTo>
                <a:lnTo>
                  <a:pt x="2698006" y="776801"/>
                </a:lnTo>
                <a:lnTo>
                  <a:pt x="0" y="7768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376EC920-2813-CA23-5E96-8285C9A2B239}"/>
              </a:ext>
            </a:extLst>
          </p:cNvPr>
          <p:cNvSpPr/>
          <p:nvPr/>
        </p:nvSpPr>
        <p:spPr>
          <a:xfrm>
            <a:off x="898356" y="4869614"/>
            <a:ext cx="1096380" cy="1359852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909EC0C-8C1E-B09D-D513-F4269D5F5FAC}"/>
              </a:ext>
            </a:extLst>
          </p:cNvPr>
          <p:cNvSpPr/>
          <p:nvPr/>
        </p:nvSpPr>
        <p:spPr>
          <a:xfrm>
            <a:off x="9074533" y="3367429"/>
            <a:ext cx="1184532" cy="2778961"/>
          </a:xfrm>
          <a:custGeom>
            <a:avLst/>
            <a:gdLst/>
            <a:ahLst/>
            <a:cxnLst/>
            <a:rect l="l" t="t" r="r" b="b"/>
            <a:pathLst>
              <a:path w="2670841" h="6265903">
                <a:moveTo>
                  <a:pt x="0" y="0"/>
                </a:moveTo>
                <a:lnTo>
                  <a:pt x="2670841" y="0"/>
                </a:lnTo>
                <a:lnTo>
                  <a:pt x="2670841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317714-03CE-F0DA-7789-160722971FA8}"/>
              </a:ext>
            </a:extLst>
          </p:cNvPr>
          <p:cNvSpPr txBox="1"/>
          <p:nvPr/>
        </p:nvSpPr>
        <p:spPr>
          <a:xfrm>
            <a:off x="2532385" y="2082628"/>
            <a:ext cx="7127229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việc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đôi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thảo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luận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vấn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đề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70D07E-3D07-2D5C-9AE7-88E990A82EFF}"/>
              </a:ext>
            </a:extLst>
          </p:cNvPr>
          <p:cNvSpPr txBox="1"/>
          <p:nvPr/>
        </p:nvSpPr>
        <p:spPr>
          <a:xfrm>
            <a:off x="3535169" y="3305568"/>
            <a:ext cx="5072270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Hãy viết 2 - 3 câu thể hiện cảm xúc của em khi biết bạn thân của em đạt giải nhất cuộc thi viết chữ đẹp cấp quận/ huyện.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06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349DFB75-BA6E-1EC2-7487-5E3C7B4C3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AEA68E-BAC7-A6E2-9CC4-546063D63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DB728F19-41F6-46F4-2F4D-8AB8F408204E}"/>
              </a:ext>
            </a:extLst>
          </p:cNvPr>
          <p:cNvSpPr/>
          <p:nvPr/>
        </p:nvSpPr>
        <p:spPr>
          <a:xfrm flipH="1">
            <a:off x="-167062" y="4938065"/>
            <a:ext cx="12370911" cy="2330753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3"/>
            <a:stretch>
              <a:fillRect l="-6877" r="-6877" b="-99999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D405E98-6C69-CDF3-E207-50E951C27179}"/>
              </a:ext>
            </a:extLst>
          </p:cNvPr>
          <p:cNvSpPr/>
          <p:nvPr/>
        </p:nvSpPr>
        <p:spPr>
          <a:xfrm rot="-102264">
            <a:off x="2229073" y="1940055"/>
            <a:ext cx="7421120" cy="3762821"/>
          </a:xfrm>
          <a:custGeom>
            <a:avLst/>
            <a:gdLst/>
            <a:ahLst/>
            <a:cxnLst/>
            <a:rect l="l" t="t" r="r" b="b"/>
            <a:pathLst>
              <a:path w="13807118" h="7000792">
                <a:moveTo>
                  <a:pt x="0" y="0"/>
                </a:moveTo>
                <a:lnTo>
                  <a:pt x="13807118" y="0"/>
                </a:lnTo>
                <a:lnTo>
                  <a:pt x="13807118" y="7000793"/>
                </a:lnTo>
                <a:lnTo>
                  <a:pt x="0" y="7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964EDBD-4AC9-566F-A6B5-14ED9D158671}"/>
              </a:ext>
            </a:extLst>
          </p:cNvPr>
          <p:cNvSpPr/>
          <p:nvPr/>
        </p:nvSpPr>
        <p:spPr>
          <a:xfrm>
            <a:off x="9676201" y="3650905"/>
            <a:ext cx="1207588" cy="2683528"/>
          </a:xfrm>
          <a:custGeom>
            <a:avLst/>
            <a:gdLst/>
            <a:ahLst/>
            <a:cxnLst/>
            <a:rect l="l" t="t" r="r" b="b"/>
            <a:pathLst>
              <a:path w="1916994" h="4259986">
                <a:moveTo>
                  <a:pt x="0" y="0"/>
                </a:moveTo>
                <a:lnTo>
                  <a:pt x="1916993" y="0"/>
                </a:lnTo>
                <a:lnTo>
                  <a:pt x="1916993" y="4259986"/>
                </a:lnTo>
                <a:lnTo>
                  <a:pt x="0" y="42599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CB536C5-1517-0FA5-916B-A439A72EA2CC}"/>
              </a:ext>
            </a:extLst>
          </p:cNvPr>
          <p:cNvSpPr/>
          <p:nvPr/>
        </p:nvSpPr>
        <p:spPr>
          <a:xfrm flipH="1">
            <a:off x="8461008" y="3885233"/>
            <a:ext cx="1270523" cy="2449201"/>
          </a:xfrm>
          <a:custGeom>
            <a:avLst/>
            <a:gdLst/>
            <a:ahLst/>
            <a:cxnLst/>
            <a:rect l="l" t="t" r="r" b="b"/>
            <a:pathLst>
              <a:path w="2016901" h="3888002">
                <a:moveTo>
                  <a:pt x="2016901" y="0"/>
                </a:moveTo>
                <a:lnTo>
                  <a:pt x="0" y="0"/>
                </a:lnTo>
                <a:lnTo>
                  <a:pt x="0" y="3888001"/>
                </a:lnTo>
                <a:lnTo>
                  <a:pt x="2016901" y="3888001"/>
                </a:lnTo>
                <a:lnTo>
                  <a:pt x="201690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E4FB23C-49E2-0F55-EF09-1FAB4481CD99}"/>
              </a:ext>
            </a:extLst>
          </p:cNvPr>
          <p:cNvSpPr/>
          <p:nvPr/>
        </p:nvSpPr>
        <p:spPr>
          <a:xfrm>
            <a:off x="569041" y="3377592"/>
            <a:ext cx="2757255" cy="2956842"/>
          </a:xfrm>
          <a:custGeom>
            <a:avLst/>
            <a:gdLst/>
            <a:ahLst/>
            <a:cxnLst/>
            <a:rect l="l" t="t" r="r" b="b"/>
            <a:pathLst>
              <a:path w="5212098" h="5589381">
                <a:moveTo>
                  <a:pt x="0" y="0"/>
                </a:moveTo>
                <a:lnTo>
                  <a:pt x="5212098" y="0"/>
                </a:lnTo>
                <a:lnTo>
                  <a:pt x="5212098" y="5589381"/>
                </a:lnTo>
                <a:lnTo>
                  <a:pt x="0" y="5589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0BE3BEF-BBB2-8F79-57AD-BF247AA3A338}"/>
              </a:ext>
            </a:extLst>
          </p:cNvPr>
          <p:cNvSpPr/>
          <p:nvPr/>
        </p:nvSpPr>
        <p:spPr>
          <a:xfrm rot="228514">
            <a:off x="5154093" y="1694092"/>
            <a:ext cx="1571079" cy="451685"/>
          </a:xfrm>
          <a:custGeom>
            <a:avLst/>
            <a:gdLst/>
            <a:ahLst/>
            <a:cxnLst/>
            <a:rect l="l" t="t" r="r" b="b"/>
            <a:pathLst>
              <a:path w="2494020" h="717031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DEF7E33-A510-89D5-6048-18D3A6C2AB1A}"/>
              </a:ext>
            </a:extLst>
          </p:cNvPr>
          <p:cNvSpPr/>
          <p:nvPr/>
        </p:nvSpPr>
        <p:spPr>
          <a:xfrm>
            <a:off x="6187180" y="5066919"/>
            <a:ext cx="479144" cy="893508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05053A4E-4921-6087-E297-A36492E0D321}"/>
              </a:ext>
            </a:extLst>
          </p:cNvPr>
          <p:cNvSpPr/>
          <p:nvPr/>
        </p:nvSpPr>
        <p:spPr>
          <a:xfrm rot="-376988">
            <a:off x="5019240" y="5088369"/>
            <a:ext cx="445979" cy="983777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AFA6C6-4185-BFA5-558E-9A4F0B0F4A17}"/>
              </a:ext>
            </a:extLst>
          </p:cNvPr>
          <p:cNvSpPr txBox="1"/>
          <p:nvPr/>
        </p:nvSpPr>
        <p:spPr>
          <a:xfrm>
            <a:off x="3406454" y="2507316"/>
            <a:ext cx="5368976" cy="194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solidFill>
                  <a:srgbClr val="C00000"/>
                </a:solidFill>
                <a:latin typeface="+mj-lt"/>
              </a:rPr>
              <a:t>HOẠT ĐỘNG 1: </a:t>
            </a:r>
          </a:p>
          <a:p>
            <a:pPr algn="ctr">
              <a:lnSpc>
                <a:spcPct val="150000"/>
              </a:lnSpc>
            </a:pPr>
            <a:r>
              <a:rPr lang="en-US" sz="4300" b="1" dirty="0">
                <a:latin typeface="+mj-lt"/>
              </a:rPr>
              <a:t>CHUẨN BỊ </a:t>
            </a:r>
          </a:p>
        </p:txBody>
      </p:sp>
    </p:spTree>
    <p:extLst>
      <p:ext uri="{BB962C8B-B14F-4D97-AF65-F5344CB8AC3E}">
        <p14:creationId xmlns:p14="http://schemas.microsoft.com/office/powerpoint/2010/main" val="80111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233A18-7B41-E3E3-AB80-A8A7C730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A323DB54-DD8C-D484-1C7C-09E6C35D89AE}"/>
              </a:ext>
            </a:extLst>
          </p:cNvPr>
          <p:cNvSpPr/>
          <p:nvPr/>
        </p:nvSpPr>
        <p:spPr>
          <a:xfrm>
            <a:off x="515985" y="1966660"/>
            <a:ext cx="2524609" cy="45063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sung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B4554593-444F-14AE-2694-E821DB3F839C}"/>
              </a:ext>
            </a:extLst>
          </p:cNvPr>
          <p:cNvSpPr/>
          <p:nvPr/>
        </p:nvSpPr>
        <p:spPr>
          <a:xfrm>
            <a:off x="3326717" y="1966661"/>
            <a:ext cx="2524607" cy="4506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F59453C-2171-9E0D-F1B2-AEC59F79D619}"/>
              </a:ext>
            </a:extLst>
          </p:cNvPr>
          <p:cNvSpPr>
            <a:spLocks noChangeAspect="1"/>
          </p:cNvSpPr>
          <p:nvPr/>
        </p:nvSpPr>
        <p:spPr>
          <a:xfrm>
            <a:off x="1502823" y="1643324"/>
            <a:ext cx="539400" cy="506840"/>
          </a:xfrm>
          <a:prstGeom prst="ellipse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2304105">
              <a:defRPr/>
            </a:pPr>
            <a:r>
              <a:rPr lang="en-US" sz="2100" b="1" dirty="0">
                <a:solidFill>
                  <a:srgbClr val="FFFFFF"/>
                </a:solidFill>
                <a:latin typeface="+mj-lt"/>
              </a:rPr>
              <a:t>!</a:t>
            </a: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F9A0B867-820A-6FB4-4B4C-93C0E137A198}"/>
              </a:ext>
            </a:extLst>
          </p:cNvPr>
          <p:cNvSpPr/>
          <p:nvPr/>
        </p:nvSpPr>
        <p:spPr>
          <a:xfrm>
            <a:off x="6137445" y="1966661"/>
            <a:ext cx="2524609" cy="45063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n-US" sz="2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FE4A8D13-216B-C7BC-9D72-274F6FA5FEE5}"/>
              </a:ext>
            </a:extLst>
          </p:cNvPr>
          <p:cNvSpPr/>
          <p:nvPr/>
        </p:nvSpPr>
        <p:spPr>
          <a:xfrm>
            <a:off x="8948176" y="1966660"/>
            <a:ext cx="2740241" cy="4506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10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Viết xong, đọc lại, sửa các lỗi về cấu tạo và nội dung đoạn văn, lỗi dùng từ, đặt câu, chính tả,… </a:t>
            </a:r>
            <a:endParaRPr lang="en-US" sz="210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D6507F-B761-0F1E-FBC4-ABD792C9A13D}"/>
              </a:ext>
            </a:extLst>
          </p:cNvPr>
          <p:cNvSpPr txBox="1"/>
          <p:nvPr/>
        </p:nvSpPr>
        <p:spPr>
          <a:xfrm>
            <a:off x="5215144" y="1241133"/>
            <a:ext cx="176171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latin typeface="+mj-lt"/>
              </a:rPr>
              <a:t>LƯU </a:t>
            </a:r>
            <a:r>
              <a:rPr lang="en-US" sz="2100" b="1" dirty="0" err="1">
                <a:latin typeface="+mj-lt"/>
              </a:rPr>
              <a:t>Ý</a:t>
            </a:r>
            <a:r>
              <a:rPr lang="en-US" sz="2100" b="1" dirty="0">
                <a:latin typeface="+mj-lt"/>
              </a:rPr>
              <a:t>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36893F-B3E0-130A-F102-1E001710ADF8}"/>
              </a:ext>
            </a:extLst>
          </p:cNvPr>
          <p:cNvSpPr>
            <a:spLocks noChangeAspect="1"/>
          </p:cNvSpPr>
          <p:nvPr/>
        </p:nvSpPr>
        <p:spPr>
          <a:xfrm>
            <a:off x="4319319" y="1643324"/>
            <a:ext cx="539400" cy="506840"/>
          </a:xfrm>
          <a:prstGeom prst="ellipse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2304105">
              <a:defRPr/>
            </a:pPr>
            <a:r>
              <a:rPr lang="en-US" sz="2100" b="1">
                <a:solidFill>
                  <a:srgbClr val="FFFFFF"/>
                </a:solidFill>
                <a:latin typeface="+mj-lt"/>
              </a:rPr>
              <a:t>!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86C037E-7DEB-9037-42FE-EF2F0FDB1C60}"/>
              </a:ext>
            </a:extLst>
          </p:cNvPr>
          <p:cNvSpPr>
            <a:spLocks noChangeAspect="1"/>
          </p:cNvSpPr>
          <p:nvPr/>
        </p:nvSpPr>
        <p:spPr>
          <a:xfrm>
            <a:off x="7130049" y="1643324"/>
            <a:ext cx="539400" cy="506840"/>
          </a:xfrm>
          <a:prstGeom prst="ellipse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2304105">
              <a:defRPr/>
            </a:pPr>
            <a:r>
              <a:rPr lang="en-US" sz="2100" b="1">
                <a:solidFill>
                  <a:srgbClr val="FFFFFF"/>
                </a:solidFill>
                <a:latin typeface="+mj-lt"/>
              </a:rPr>
              <a:t>!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8B70AEA-732B-C1AD-0752-BCDC7DA53E3B}"/>
              </a:ext>
            </a:extLst>
          </p:cNvPr>
          <p:cNvSpPr>
            <a:spLocks noChangeAspect="1"/>
          </p:cNvSpPr>
          <p:nvPr/>
        </p:nvSpPr>
        <p:spPr>
          <a:xfrm>
            <a:off x="10048596" y="1643324"/>
            <a:ext cx="539400" cy="506840"/>
          </a:xfrm>
          <a:prstGeom prst="ellipse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2304105">
              <a:defRPr/>
            </a:pPr>
            <a:r>
              <a:rPr lang="en-US" sz="2100" b="1">
                <a:solidFill>
                  <a:srgbClr val="FFFFFF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6760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D6EC45-B39F-4EA5-B68E-7827B29BD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4">
            <a:extLst>
              <a:ext uri="{FF2B5EF4-FFF2-40B4-BE49-F238E27FC236}">
                <a16:creationId xmlns:a16="http://schemas.microsoft.com/office/drawing/2014/main" id="{5B1DC2CE-4037-3AF9-2443-609D79A0AA9E}"/>
              </a:ext>
            </a:extLst>
          </p:cNvPr>
          <p:cNvSpPr/>
          <p:nvPr/>
        </p:nvSpPr>
        <p:spPr>
          <a:xfrm flipH="1">
            <a:off x="-167062" y="4938065"/>
            <a:ext cx="12370911" cy="2330753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3"/>
            <a:stretch>
              <a:fillRect l="-6877" r="-6877" b="-99999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6A4A6E4-DC9F-1D82-0B16-84842EEAF91B}"/>
              </a:ext>
            </a:extLst>
          </p:cNvPr>
          <p:cNvSpPr/>
          <p:nvPr/>
        </p:nvSpPr>
        <p:spPr>
          <a:xfrm>
            <a:off x="2339443" y="1919935"/>
            <a:ext cx="7513113" cy="3949624"/>
          </a:xfrm>
          <a:custGeom>
            <a:avLst/>
            <a:gdLst/>
            <a:ahLst/>
            <a:cxnLst/>
            <a:rect l="l" t="t" r="r" b="b"/>
            <a:pathLst>
              <a:path w="13807118" h="7258366">
                <a:moveTo>
                  <a:pt x="0" y="0"/>
                </a:moveTo>
                <a:lnTo>
                  <a:pt x="13807118" y="0"/>
                </a:lnTo>
                <a:lnTo>
                  <a:pt x="13807118" y="7258366"/>
                </a:lnTo>
                <a:lnTo>
                  <a:pt x="0" y="72583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398" t="-59570" r="-8011" b="-77383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800E925-F68F-3176-AC58-5AC407A0A49D}"/>
              </a:ext>
            </a:extLst>
          </p:cNvPr>
          <p:cNvSpPr/>
          <p:nvPr/>
        </p:nvSpPr>
        <p:spPr>
          <a:xfrm>
            <a:off x="9143419" y="5461023"/>
            <a:ext cx="479144" cy="893508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1" y="0"/>
                </a:lnTo>
                <a:lnTo>
                  <a:pt x="760621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98C722D-F43A-565E-DD70-E9C0E520835D}"/>
              </a:ext>
            </a:extLst>
          </p:cNvPr>
          <p:cNvSpPr/>
          <p:nvPr/>
        </p:nvSpPr>
        <p:spPr>
          <a:xfrm rot="-376988">
            <a:off x="8506214" y="5482473"/>
            <a:ext cx="445979" cy="983777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6CB118E-8D0F-1935-6292-9BD9FFBFFDAF}"/>
              </a:ext>
            </a:extLst>
          </p:cNvPr>
          <p:cNvSpPr/>
          <p:nvPr/>
        </p:nvSpPr>
        <p:spPr>
          <a:xfrm>
            <a:off x="1066263" y="2156309"/>
            <a:ext cx="1682465" cy="3947132"/>
          </a:xfrm>
          <a:custGeom>
            <a:avLst/>
            <a:gdLst/>
            <a:ahLst/>
            <a:cxnLst/>
            <a:rect l="l" t="t" r="r" b="b"/>
            <a:pathLst>
              <a:path w="2670841" h="6265903">
                <a:moveTo>
                  <a:pt x="0" y="0"/>
                </a:moveTo>
                <a:lnTo>
                  <a:pt x="2670841" y="0"/>
                </a:lnTo>
                <a:lnTo>
                  <a:pt x="2670841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E9C6F2C-0FA6-527F-1371-5F9323AD34B7}"/>
              </a:ext>
            </a:extLst>
          </p:cNvPr>
          <p:cNvSpPr/>
          <p:nvPr/>
        </p:nvSpPr>
        <p:spPr>
          <a:xfrm rot="-433512">
            <a:off x="5139134" y="1667148"/>
            <a:ext cx="1758517" cy="505574"/>
          </a:xfrm>
          <a:custGeom>
            <a:avLst/>
            <a:gdLst/>
            <a:ahLst/>
            <a:cxnLst/>
            <a:rect l="l" t="t" r="r" b="b"/>
            <a:pathLst>
              <a:path w="2791571" h="802577">
                <a:moveTo>
                  <a:pt x="0" y="0"/>
                </a:moveTo>
                <a:lnTo>
                  <a:pt x="2791572" y="0"/>
                </a:lnTo>
                <a:lnTo>
                  <a:pt x="2791572" y="802577"/>
                </a:lnTo>
                <a:lnTo>
                  <a:pt x="0" y="8025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405118A-6F66-FFDC-AC95-BD2600B00CBE}"/>
              </a:ext>
            </a:extLst>
          </p:cNvPr>
          <p:cNvSpPr/>
          <p:nvPr/>
        </p:nvSpPr>
        <p:spPr>
          <a:xfrm>
            <a:off x="9761295" y="5127848"/>
            <a:ext cx="1096380" cy="1359852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C23D74-A14A-2573-3159-6D1614D6D9EE}"/>
              </a:ext>
            </a:extLst>
          </p:cNvPr>
          <p:cNvSpPr txBox="1"/>
          <p:nvPr/>
        </p:nvSpPr>
        <p:spPr>
          <a:xfrm>
            <a:off x="3060509" y="2997300"/>
            <a:ext cx="6064196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2,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17" name="Rectangle: Rounded Corners 15">
            <a:extLst>
              <a:ext uri="{FF2B5EF4-FFF2-40B4-BE49-F238E27FC236}">
                <a16:creationId xmlns:a16="http://schemas.microsoft.com/office/drawing/2014/main" id="{EFA86894-71BB-56D4-53FE-819093DE50FC}"/>
              </a:ext>
            </a:extLst>
          </p:cNvPr>
          <p:cNvSpPr/>
          <p:nvPr/>
        </p:nvSpPr>
        <p:spPr>
          <a:xfrm>
            <a:off x="4201604" y="2309780"/>
            <a:ext cx="3633576" cy="8249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</a:rPr>
              <a:t>BÀI TẬP </a:t>
            </a:r>
          </a:p>
        </p:txBody>
      </p:sp>
    </p:spTree>
    <p:extLst>
      <p:ext uri="{BB962C8B-B14F-4D97-AF65-F5344CB8AC3E}">
        <p14:creationId xmlns:p14="http://schemas.microsoft.com/office/powerpoint/2010/main" val="178384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459000-6210-BB8B-2D87-54810A249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5736553D-E748-9833-3F27-B2D2A132EC1B}"/>
              </a:ext>
            </a:extLst>
          </p:cNvPr>
          <p:cNvSpPr/>
          <p:nvPr/>
        </p:nvSpPr>
        <p:spPr>
          <a:xfrm flipH="1">
            <a:off x="-167062" y="4938065"/>
            <a:ext cx="12370911" cy="2330753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3"/>
            <a:stretch>
              <a:fillRect l="-6877" r="-6877" b="-99999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1449C6C-5C0B-6C29-C68A-C42C59B67C52}"/>
              </a:ext>
            </a:extLst>
          </p:cNvPr>
          <p:cNvSpPr/>
          <p:nvPr/>
        </p:nvSpPr>
        <p:spPr>
          <a:xfrm rot="-102264">
            <a:off x="2229073" y="1940055"/>
            <a:ext cx="7421120" cy="3762821"/>
          </a:xfrm>
          <a:custGeom>
            <a:avLst/>
            <a:gdLst/>
            <a:ahLst/>
            <a:cxnLst/>
            <a:rect l="l" t="t" r="r" b="b"/>
            <a:pathLst>
              <a:path w="13807118" h="7000792">
                <a:moveTo>
                  <a:pt x="0" y="0"/>
                </a:moveTo>
                <a:lnTo>
                  <a:pt x="13807118" y="0"/>
                </a:lnTo>
                <a:lnTo>
                  <a:pt x="13807118" y="7000793"/>
                </a:lnTo>
                <a:lnTo>
                  <a:pt x="0" y="7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C3E341A-F7B3-1213-61C6-79E09E64E0A2}"/>
              </a:ext>
            </a:extLst>
          </p:cNvPr>
          <p:cNvSpPr/>
          <p:nvPr/>
        </p:nvSpPr>
        <p:spPr>
          <a:xfrm>
            <a:off x="10162632" y="3725155"/>
            <a:ext cx="1207588" cy="2683528"/>
          </a:xfrm>
          <a:custGeom>
            <a:avLst/>
            <a:gdLst/>
            <a:ahLst/>
            <a:cxnLst/>
            <a:rect l="l" t="t" r="r" b="b"/>
            <a:pathLst>
              <a:path w="1916994" h="4259986">
                <a:moveTo>
                  <a:pt x="0" y="0"/>
                </a:moveTo>
                <a:lnTo>
                  <a:pt x="1916993" y="0"/>
                </a:lnTo>
                <a:lnTo>
                  <a:pt x="1916993" y="4259986"/>
                </a:lnTo>
                <a:lnTo>
                  <a:pt x="0" y="42599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292F7F8-B669-9EC1-937F-80FC20C10950}"/>
              </a:ext>
            </a:extLst>
          </p:cNvPr>
          <p:cNvSpPr/>
          <p:nvPr/>
        </p:nvSpPr>
        <p:spPr>
          <a:xfrm flipH="1">
            <a:off x="8947439" y="3959483"/>
            <a:ext cx="1270523" cy="2449201"/>
          </a:xfrm>
          <a:custGeom>
            <a:avLst/>
            <a:gdLst/>
            <a:ahLst/>
            <a:cxnLst/>
            <a:rect l="l" t="t" r="r" b="b"/>
            <a:pathLst>
              <a:path w="2016901" h="3888002">
                <a:moveTo>
                  <a:pt x="2016901" y="0"/>
                </a:moveTo>
                <a:lnTo>
                  <a:pt x="0" y="0"/>
                </a:lnTo>
                <a:lnTo>
                  <a:pt x="0" y="3888001"/>
                </a:lnTo>
                <a:lnTo>
                  <a:pt x="2016901" y="3888001"/>
                </a:lnTo>
                <a:lnTo>
                  <a:pt x="201690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2D6A14F-FD4B-01BC-EC11-1CA46ED4CB19}"/>
              </a:ext>
            </a:extLst>
          </p:cNvPr>
          <p:cNvSpPr/>
          <p:nvPr/>
        </p:nvSpPr>
        <p:spPr>
          <a:xfrm>
            <a:off x="569041" y="3725154"/>
            <a:ext cx="2433153" cy="2609279"/>
          </a:xfrm>
          <a:custGeom>
            <a:avLst/>
            <a:gdLst/>
            <a:ahLst/>
            <a:cxnLst/>
            <a:rect l="l" t="t" r="r" b="b"/>
            <a:pathLst>
              <a:path w="5212098" h="5589381">
                <a:moveTo>
                  <a:pt x="0" y="0"/>
                </a:moveTo>
                <a:lnTo>
                  <a:pt x="5212098" y="0"/>
                </a:lnTo>
                <a:lnTo>
                  <a:pt x="5212098" y="5589381"/>
                </a:lnTo>
                <a:lnTo>
                  <a:pt x="0" y="5589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5975BA2-9BF7-A060-3E9D-F5DB8D9BA412}"/>
              </a:ext>
            </a:extLst>
          </p:cNvPr>
          <p:cNvSpPr/>
          <p:nvPr/>
        </p:nvSpPr>
        <p:spPr>
          <a:xfrm rot="228514">
            <a:off x="5154093" y="1694092"/>
            <a:ext cx="1571079" cy="451685"/>
          </a:xfrm>
          <a:custGeom>
            <a:avLst/>
            <a:gdLst/>
            <a:ahLst/>
            <a:cxnLst/>
            <a:rect l="l" t="t" r="r" b="b"/>
            <a:pathLst>
              <a:path w="2494020" h="717031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7B742A3-197B-F859-A87A-71E2FBC2B9D1}"/>
              </a:ext>
            </a:extLst>
          </p:cNvPr>
          <p:cNvSpPr/>
          <p:nvPr/>
        </p:nvSpPr>
        <p:spPr>
          <a:xfrm>
            <a:off x="6187180" y="5066919"/>
            <a:ext cx="479144" cy="893508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DF84BD8-EB6C-171C-387A-D10436F22EAC}"/>
              </a:ext>
            </a:extLst>
          </p:cNvPr>
          <p:cNvSpPr/>
          <p:nvPr/>
        </p:nvSpPr>
        <p:spPr>
          <a:xfrm rot="-376988">
            <a:off x="5019240" y="5088369"/>
            <a:ext cx="445979" cy="983777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FC25DC-9EF9-B40E-665F-AAADB610E724}"/>
              </a:ext>
            </a:extLst>
          </p:cNvPr>
          <p:cNvSpPr txBox="1"/>
          <p:nvPr/>
        </p:nvSpPr>
        <p:spPr>
          <a:xfrm>
            <a:off x="2557970" y="2525765"/>
            <a:ext cx="6771033" cy="1819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+mj-lt"/>
              </a:rPr>
              <a:t>HOẠT ĐỘNG 2: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+mj-lt"/>
              </a:rPr>
              <a:t>LUYỆN VIẾT ĐOẠN VĂN </a:t>
            </a:r>
          </a:p>
        </p:txBody>
      </p:sp>
    </p:spTree>
    <p:extLst>
      <p:ext uri="{BB962C8B-B14F-4D97-AF65-F5344CB8AC3E}">
        <p14:creationId xmlns:p14="http://schemas.microsoft.com/office/powerpoint/2010/main" val="369962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5D56FD-6CFE-51C0-8F80-DC5FEA60B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>
            <a:extLst>
              <a:ext uri="{FF2B5EF4-FFF2-40B4-BE49-F238E27FC236}">
                <a16:creationId xmlns:a16="http://schemas.microsoft.com/office/drawing/2014/main" id="{52C8AA6B-1677-4F3D-F49B-C9C6691D1324}"/>
              </a:ext>
            </a:extLst>
          </p:cNvPr>
          <p:cNvSpPr/>
          <p:nvPr/>
        </p:nvSpPr>
        <p:spPr>
          <a:xfrm flipH="1">
            <a:off x="-167062" y="4938065"/>
            <a:ext cx="12370911" cy="2330753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3"/>
            <a:stretch>
              <a:fillRect l="-6877" r="-6877" b="-99999"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27D2F823-4CD8-A952-6309-CD78ABB2EEDA}"/>
              </a:ext>
            </a:extLst>
          </p:cNvPr>
          <p:cNvSpPr/>
          <p:nvPr/>
        </p:nvSpPr>
        <p:spPr>
          <a:xfrm>
            <a:off x="2321245" y="1929668"/>
            <a:ext cx="7394296" cy="3902490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237F81E2-A0AE-1792-BBDE-3226C076D4DC}"/>
              </a:ext>
            </a:extLst>
          </p:cNvPr>
          <p:cNvSpPr/>
          <p:nvPr/>
        </p:nvSpPr>
        <p:spPr>
          <a:xfrm>
            <a:off x="2984838" y="5169440"/>
            <a:ext cx="479144" cy="893508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1" y="0"/>
                </a:lnTo>
                <a:lnTo>
                  <a:pt x="760621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73C02AB6-DE62-1C75-059A-7544364AF020}"/>
              </a:ext>
            </a:extLst>
          </p:cNvPr>
          <p:cNvSpPr/>
          <p:nvPr/>
        </p:nvSpPr>
        <p:spPr>
          <a:xfrm rot="-376988">
            <a:off x="2462699" y="5192342"/>
            <a:ext cx="445979" cy="983777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334D6E59-9BAD-99DA-94D4-D6B839171006}"/>
              </a:ext>
            </a:extLst>
          </p:cNvPr>
          <p:cNvSpPr/>
          <p:nvPr/>
        </p:nvSpPr>
        <p:spPr>
          <a:xfrm>
            <a:off x="9286973" y="2127132"/>
            <a:ext cx="2301804" cy="3820421"/>
          </a:xfrm>
          <a:custGeom>
            <a:avLst/>
            <a:gdLst/>
            <a:ahLst/>
            <a:cxnLst/>
            <a:rect l="l" t="t" r="r" b="b"/>
            <a:pathLst>
              <a:path w="3654015" h="6064755">
                <a:moveTo>
                  <a:pt x="0" y="0"/>
                </a:moveTo>
                <a:lnTo>
                  <a:pt x="3654015" y="0"/>
                </a:lnTo>
                <a:lnTo>
                  <a:pt x="3654015" y="6064755"/>
                </a:lnTo>
                <a:lnTo>
                  <a:pt x="0" y="60647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2DF30D3D-E49B-810A-B92E-CCB9BA964B23}"/>
              </a:ext>
            </a:extLst>
          </p:cNvPr>
          <p:cNvSpPr/>
          <p:nvPr/>
        </p:nvSpPr>
        <p:spPr>
          <a:xfrm rot="336252">
            <a:off x="5296923" y="1695272"/>
            <a:ext cx="1598153" cy="468791"/>
          </a:xfrm>
          <a:custGeom>
            <a:avLst/>
            <a:gdLst/>
            <a:ahLst/>
            <a:cxnLst/>
            <a:rect l="l" t="t" r="r" b="b"/>
            <a:pathLst>
              <a:path w="2536999" h="744186">
                <a:moveTo>
                  <a:pt x="0" y="0"/>
                </a:moveTo>
                <a:lnTo>
                  <a:pt x="2536998" y="0"/>
                </a:lnTo>
                <a:lnTo>
                  <a:pt x="2536998" y="744186"/>
                </a:lnTo>
                <a:lnTo>
                  <a:pt x="0" y="7441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628EB05B-2AFD-C2DC-DC15-A0172DB06A45}"/>
              </a:ext>
            </a:extLst>
          </p:cNvPr>
          <p:cNvSpPr/>
          <p:nvPr/>
        </p:nvSpPr>
        <p:spPr>
          <a:xfrm>
            <a:off x="1008472" y="4703096"/>
            <a:ext cx="1096380" cy="1359852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7" y="0"/>
                </a:lnTo>
                <a:lnTo>
                  <a:pt x="1740457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E9D743-3FFF-2665-E8B7-0000669E58BF}"/>
              </a:ext>
            </a:extLst>
          </p:cNvPr>
          <p:cNvSpPr txBox="1"/>
          <p:nvPr/>
        </p:nvSpPr>
        <p:spPr>
          <a:xfrm>
            <a:off x="3043579" y="2520037"/>
            <a:ext cx="61048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304105">
              <a:defRPr/>
            </a:pPr>
            <a:r>
              <a:rPr lang="en-US" sz="2600" b="1" dirty="0">
                <a:solidFill>
                  <a:schemeClr val="tx1"/>
                </a:solidFill>
                <a:latin typeface="+mj-lt"/>
              </a:rPr>
              <a:t>HOẠT ĐỘNG CẢ LỚP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2B2C91-A80A-3113-3C69-DC5B886D79DE}"/>
              </a:ext>
            </a:extLst>
          </p:cNvPr>
          <p:cNvSpPr txBox="1"/>
          <p:nvPr/>
        </p:nvSpPr>
        <p:spPr>
          <a:xfrm>
            <a:off x="2948722" y="3071339"/>
            <a:ext cx="6294553" cy="1807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16" indent="-360016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ổ chức cho HS viết bài </a:t>
            </a:r>
            <a:r>
              <a:rPr lang="en-US" sz="26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vi-VN" sz="2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016" indent="-360016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 đọc lại bài, sửa lỗi và hoàn thiện bài viết</a:t>
            </a:r>
            <a:r>
              <a:rPr lang="en-US" sz="2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77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306</Words>
  <Application>Microsoft Office PowerPoint</Application>
  <PresentationFormat>Widescreen</PresentationFormat>
  <Paragraphs>28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UTM Avo</vt:lpstr>
      <vt:lpstr>Arial</vt:lpstr>
      <vt:lpstr>Calibri</vt:lpstr>
      <vt:lpstr>2_Office Theme</vt:lpstr>
      <vt:lpstr>Tuần 11  Bài viết 3: Luyện viết đoạn văn thể hiện tình cảm, cảm xúc (Thực hành viết)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Monkey</cp:lastModifiedBy>
  <cp:revision>116</cp:revision>
  <dcterms:created xsi:type="dcterms:W3CDTF">2023-10-19T01:39:18Z</dcterms:created>
  <dcterms:modified xsi:type="dcterms:W3CDTF">2024-12-16T08:19:27Z</dcterms:modified>
</cp:coreProperties>
</file>