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95"/>
  </p:notesMasterIdLst>
  <p:sldIdLst>
    <p:sldId id="256" r:id="rId3"/>
    <p:sldId id="398" r:id="rId4"/>
    <p:sldId id="400" r:id="rId5"/>
    <p:sldId id="401" r:id="rId6"/>
    <p:sldId id="393" r:id="rId7"/>
    <p:sldId id="403" r:id="rId8"/>
    <p:sldId id="402" r:id="rId9"/>
    <p:sldId id="404" r:id="rId10"/>
    <p:sldId id="405" r:id="rId11"/>
    <p:sldId id="408" r:id="rId12"/>
    <p:sldId id="409" r:id="rId13"/>
    <p:sldId id="614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417" r:id="rId22"/>
    <p:sldId id="418" r:id="rId23"/>
    <p:sldId id="613" r:id="rId24"/>
    <p:sldId id="419" r:id="rId25"/>
    <p:sldId id="420" r:id="rId26"/>
    <p:sldId id="421" r:id="rId27"/>
    <p:sldId id="422" r:id="rId28"/>
    <p:sldId id="424" r:id="rId29"/>
    <p:sldId id="423" r:id="rId30"/>
    <p:sldId id="426" r:id="rId31"/>
    <p:sldId id="427" r:id="rId32"/>
    <p:sldId id="431" r:id="rId33"/>
    <p:sldId id="612" r:id="rId34"/>
    <p:sldId id="429" r:id="rId35"/>
    <p:sldId id="430" r:id="rId36"/>
    <p:sldId id="425" r:id="rId37"/>
    <p:sldId id="432" r:id="rId38"/>
    <p:sldId id="433" r:id="rId39"/>
    <p:sldId id="434" r:id="rId40"/>
    <p:sldId id="435" r:id="rId41"/>
    <p:sldId id="436" r:id="rId42"/>
    <p:sldId id="563" r:id="rId43"/>
    <p:sldId id="559" r:id="rId44"/>
    <p:sldId id="562" r:id="rId45"/>
    <p:sldId id="561" r:id="rId46"/>
    <p:sldId id="564" r:id="rId47"/>
    <p:sldId id="565" r:id="rId48"/>
    <p:sldId id="566" r:id="rId49"/>
    <p:sldId id="567" r:id="rId50"/>
    <p:sldId id="611" r:id="rId51"/>
    <p:sldId id="437" r:id="rId52"/>
    <p:sldId id="438" r:id="rId53"/>
    <p:sldId id="453" r:id="rId54"/>
    <p:sldId id="454" r:id="rId55"/>
    <p:sldId id="455" r:id="rId56"/>
    <p:sldId id="456" r:id="rId57"/>
    <p:sldId id="457" r:id="rId58"/>
    <p:sldId id="458" r:id="rId59"/>
    <p:sldId id="459" r:id="rId60"/>
    <p:sldId id="460" r:id="rId61"/>
    <p:sldId id="461" r:id="rId62"/>
    <p:sldId id="550" r:id="rId63"/>
    <p:sldId id="552" r:id="rId64"/>
    <p:sldId id="553" r:id="rId65"/>
    <p:sldId id="554" r:id="rId66"/>
    <p:sldId id="555" r:id="rId67"/>
    <p:sldId id="556" r:id="rId68"/>
    <p:sldId id="557" r:id="rId69"/>
    <p:sldId id="610" r:id="rId70"/>
    <p:sldId id="462" r:id="rId71"/>
    <p:sldId id="463" r:id="rId72"/>
    <p:sldId id="464" r:id="rId73"/>
    <p:sldId id="465" r:id="rId74"/>
    <p:sldId id="466" r:id="rId75"/>
    <p:sldId id="467" r:id="rId76"/>
    <p:sldId id="468" r:id="rId77"/>
    <p:sldId id="469" r:id="rId78"/>
    <p:sldId id="609" r:id="rId79"/>
    <p:sldId id="470" r:id="rId80"/>
    <p:sldId id="471" r:id="rId81"/>
    <p:sldId id="472" r:id="rId82"/>
    <p:sldId id="473" r:id="rId83"/>
    <p:sldId id="475" r:id="rId84"/>
    <p:sldId id="476" r:id="rId85"/>
    <p:sldId id="477" r:id="rId86"/>
    <p:sldId id="478" r:id="rId87"/>
    <p:sldId id="486" r:id="rId88"/>
    <p:sldId id="573" r:id="rId89"/>
    <p:sldId id="570" r:id="rId90"/>
    <p:sldId id="574" r:id="rId91"/>
    <p:sldId id="572" r:id="rId92"/>
    <p:sldId id="568" r:id="rId93"/>
    <p:sldId id="571" r:id="rId94"/>
    <p:sldId id="608" r:id="rId95"/>
    <p:sldId id="480" r:id="rId96"/>
    <p:sldId id="481" r:id="rId97"/>
    <p:sldId id="482" r:id="rId98"/>
    <p:sldId id="483" r:id="rId99"/>
    <p:sldId id="485" r:id="rId100"/>
    <p:sldId id="479" r:id="rId101"/>
    <p:sldId id="494" r:id="rId102"/>
    <p:sldId id="487" r:id="rId103"/>
    <p:sldId id="575" r:id="rId104"/>
    <p:sldId id="576" r:id="rId105"/>
    <p:sldId id="577" r:id="rId106"/>
    <p:sldId id="578" r:id="rId107"/>
    <p:sldId id="579" r:id="rId108"/>
    <p:sldId id="580" r:id="rId109"/>
    <p:sldId id="607" r:id="rId110"/>
    <p:sldId id="488" r:id="rId111"/>
    <p:sldId id="489" r:id="rId112"/>
    <p:sldId id="484" r:id="rId113"/>
    <p:sldId id="490" r:id="rId114"/>
    <p:sldId id="491" r:id="rId115"/>
    <p:sldId id="492" r:id="rId116"/>
    <p:sldId id="493" r:id="rId117"/>
    <p:sldId id="495" r:id="rId118"/>
    <p:sldId id="496" r:id="rId119"/>
    <p:sldId id="606" r:id="rId120"/>
    <p:sldId id="497" r:id="rId121"/>
    <p:sldId id="498" r:id="rId122"/>
    <p:sldId id="499" r:id="rId123"/>
    <p:sldId id="500" r:id="rId124"/>
    <p:sldId id="581" r:id="rId125"/>
    <p:sldId id="584" r:id="rId126"/>
    <p:sldId id="585" r:id="rId127"/>
    <p:sldId id="586" r:id="rId128"/>
    <p:sldId id="583" r:id="rId129"/>
    <p:sldId id="587" r:id="rId130"/>
    <p:sldId id="501" r:id="rId131"/>
    <p:sldId id="502" r:id="rId132"/>
    <p:sldId id="503" r:id="rId133"/>
    <p:sldId id="504" r:id="rId134"/>
    <p:sldId id="505" r:id="rId135"/>
    <p:sldId id="506" r:id="rId136"/>
    <p:sldId id="507" r:id="rId137"/>
    <p:sldId id="508" r:id="rId138"/>
    <p:sldId id="605" r:id="rId139"/>
    <p:sldId id="509" r:id="rId140"/>
    <p:sldId id="510" r:id="rId141"/>
    <p:sldId id="511" r:id="rId142"/>
    <p:sldId id="512" r:id="rId143"/>
    <p:sldId id="588" r:id="rId144"/>
    <p:sldId id="589" r:id="rId145"/>
    <p:sldId id="514" r:id="rId146"/>
    <p:sldId id="515" r:id="rId147"/>
    <p:sldId id="590" r:id="rId148"/>
    <p:sldId id="591" r:id="rId149"/>
    <p:sldId id="516" r:id="rId150"/>
    <p:sldId id="517" r:id="rId151"/>
    <p:sldId id="518" r:id="rId152"/>
    <p:sldId id="519" r:id="rId153"/>
    <p:sldId id="520" r:id="rId154"/>
    <p:sldId id="521" r:id="rId155"/>
    <p:sldId id="522" r:id="rId156"/>
    <p:sldId id="592" r:id="rId157"/>
    <p:sldId id="593" r:id="rId158"/>
    <p:sldId id="594" r:id="rId159"/>
    <p:sldId id="595" r:id="rId160"/>
    <p:sldId id="596" r:id="rId161"/>
    <p:sldId id="597" r:id="rId162"/>
    <p:sldId id="604" r:id="rId163"/>
    <p:sldId id="523" r:id="rId164"/>
    <p:sldId id="524" r:id="rId165"/>
    <p:sldId id="525" r:id="rId166"/>
    <p:sldId id="526" r:id="rId167"/>
    <p:sldId id="527" r:id="rId168"/>
    <p:sldId id="528" r:id="rId169"/>
    <p:sldId id="529" r:id="rId170"/>
    <p:sldId id="530" r:id="rId171"/>
    <p:sldId id="531" r:id="rId172"/>
    <p:sldId id="532" r:id="rId173"/>
    <p:sldId id="533" r:id="rId174"/>
    <p:sldId id="534" r:id="rId175"/>
    <p:sldId id="535" r:id="rId176"/>
    <p:sldId id="601" r:id="rId177"/>
    <p:sldId id="599" r:id="rId178"/>
    <p:sldId id="600" r:id="rId179"/>
    <p:sldId id="603" r:id="rId180"/>
    <p:sldId id="536" r:id="rId181"/>
    <p:sldId id="537" r:id="rId182"/>
    <p:sldId id="538" r:id="rId183"/>
    <p:sldId id="539" r:id="rId184"/>
    <p:sldId id="540" r:id="rId185"/>
    <p:sldId id="541" r:id="rId186"/>
    <p:sldId id="542" r:id="rId187"/>
    <p:sldId id="544" r:id="rId188"/>
    <p:sldId id="543" r:id="rId189"/>
    <p:sldId id="545" r:id="rId190"/>
    <p:sldId id="546" r:id="rId191"/>
    <p:sldId id="547" r:id="rId192"/>
    <p:sldId id="548" r:id="rId193"/>
    <p:sldId id="602" r:id="rId194"/>
  </p:sldIdLst>
  <p:sldSz cx="12192000" cy="6858000"/>
  <p:notesSz cx="6858000" cy="9144000"/>
  <p:embeddedFontLst>
    <p:embeddedFont>
      <p:font typeface="Calibri Light" panose="020F0302020204030204" pitchFamily="34" charset="0"/>
      <p:regular r:id="rId196"/>
      <p:italic r:id="rId197"/>
    </p:embeddedFont>
    <p:embeddedFont>
      <p:font typeface="Calibri" panose="020F0502020204030204" pitchFamily="34" charset="0"/>
      <p:regular r:id="rId198"/>
      <p:bold r:id="rId199"/>
      <p:italic r:id="rId200"/>
      <p:boldItalic r:id="rId201"/>
    </p:embeddedFont>
    <p:embeddedFont>
      <p:font typeface="Tahoma" panose="020B0604030504040204" pitchFamily="34" charset="0"/>
      <p:regular r:id="rId202"/>
      <p:bold r:id="rId203"/>
    </p:embeddedFont>
    <p:embeddedFont>
      <p:font typeface="Adobe Gothic Std B" panose="020B0800000000000000" charset="-128"/>
      <p:bold r:id="rId204"/>
    </p:embeddedFont>
    <p:embeddedFont>
      <p:font typeface="Segoe UI" panose="020B0502040204020203" pitchFamily="34" charset="0"/>
      <p:regular r:id="rId205"/>
      <p:bold r:id="rId206"/>
      <p:italic r:id="rId207"/>
      <p:boldItalic r:id="rId2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g Anh" initials="HA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0E3"/>
    <a:srgbClr val="B2D234"/>
    <a:srgbClr val="74549E"/>
    <a:srgbClr val="9D85BE"/>
    <a:srgbClr val="9F87C0"/>
    <a:srgbClr val="C2B3D7"/>
    <a:srgbClr val="E9DBC3"/>
    <a:srgbClr val="FFFFFF"/>
    <a:srgbClr val="6DCFF6"/>
    <a:srgbClr val="F3E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1" autoAdjust="0"/>
    <p:restoredTop sz="76167" autoAdjust="0"/>
  </p:normalViewPr>
  <p:slideViewPr>
    <p:cSldViewPr snapToGrid="0">
      <p:cViewPr>
        <p:scale>
          <a:sx n="50" d="100"/>
          <a:sy n="50" d="100"/>
        </p:scale>
        <p:origin x="1277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font" Target="fonts/font10.fntdata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font" Target="fonts/font2.fntdata"/><Relationship Id="rId206" Type="http://schemas.openxmlformats.org/officeDocument/2006/relationships/font" Target="fonts/font11.fntdata"/><Relationship Id="rId201" Type="http://schemas.openxmlformats.org/officeDocument/2006/relationships/font" Target="fonts/font6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theme" Target="theme/theme1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font" Target="fonts/font3.fntdata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font" Target="fonts/font7.fntdata"/><Relationship Id="rId207" Type="http://schemas.openxmlformats.org/officeDocument/2006/relationships/font" Target="fonts/font12.fnt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font" Target="fonts/font4.fntdata"/><Relationship Id="rId203" Type="http://schemas.openxmlformats.org/officeDocument/2006/relationships/font" Target="fonts/font8.fntdata"/><Relationship Id="rId208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notesMaster" Target="notesMasters/notesMaster1.xml"/><Relationship Id="rId209" Type="http://schemas.openxmlformats.org/officeDocument/2006/relationships/commentAuthors" Target="commentAuthors.xml"/><Relationship Id="rId190" Type="http://schemas.openxmlformats.org/officeDocument/2006/relationships/slide" Target="slides/slide188.xml"/><Relationship Id="rId204" Type="http://schemas.openxmlformats.org/officeDocument/2006/relationships/font" Target="fonts/font9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presProps" Target="presProp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font" Target="fonts/font1.fntdata"/><Relationship Id="rId200" Type="http://schemas.openxmlformats.org/officeDocument/2006/relationships/font" Target="fonts/font5.fntdata"/><Relationship Id="rId16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AFF6F-08C7-4966-9F33-FCC1EB8E810B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C0E4C-4EB0-4365-AF36-CEE1FBB676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in</a:t>
            </a:r>
          </a:p>
          <a:p>
            <a:r>
              <a:rPr lang="en-US" dirty="0"/>
              <a:t>greetings and talk about how they feel?</a:t>
            </a:r>
          </a:p>
          <a:p>
            <a:r>
              <a:rPr lang="en-US" dirty="0"/>
              <a:t>Ask them how they feel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624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pointing</a:t>
            </a:r>
          </a:p>
          <a:p>
            <a:r>
              <a:rPr lang="en-US" dirty="0"/>
              <a:t>to different parts of your body and asking students to</a:t>
            </a:r>
          </a:p>
          <a:p>
            <a:r>
              <a:rPr lang="en-US" dirty="0"/>
              <a:t>name them.</a:t>
            </a:r>
          </a:p>
          <a:p>
            <a:r>
              <a:rPr lang="en-US" dirty="0"/>
              <a:t>Students should say [Head].</a:t>
            </a:r>
          </a:p>
          <a:p>
            <a:r>
              <a:rPr lang="en-US" dirty="0"/>
              <a:t>Help students if they have forgotten the names of</a:t>
            </a:r>
          </a:p>
          <a:p>
            <a:r>
              <a:rPr lang="en-US" dirty="0"/>
              <a:t>body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Review parts of the body with students by pointing</a:t>
            </a:r>
            <a:endParaRPr lang="en-US" dirty="0"/>
          </a:p>
          <a:p>
            <a:r>
              <a:rPr lang="en-US" dirty="0">
                <a:sym typeface="+mn-ea"/>
              </a:rPr>
              <a:t>to different parts of your body and asking students to</a:t>
            </a:r>
            <a:endParaRPr lang="en-US" dirty="0"/>
          </a:p>
          <a:p>
            <a:r>
              <a:rPr lang="en-US" dirty="0">
                <a:sym typeface="+mn-ea"/>
              </a:rPr>
              <a:t>name them.</a:t>
            </a:r>
            <a:endParaRPr lang="en-US" dirty="0"/>
          </a:p>
          <a:p>
            <a:r>
              <a:rPr lang="en-US" dirty="0">
                <a:sym typeface="+mn-ea"/>
              </a:rPr>
              <a:t>Students should say [Head].</a:t>
            </a:r>
            <a:endParaRPr lang="en-US" dirty="0"/>
          </a:p>
          <a:p>
            <a:r>
              <a:rPr lang="en-US" dirty="0">
                <a:sym typeface="+mn-ea"/>
              </a:rPr>
              <a:t>Help students if they have forgotten the names of</a:t>
            </a:r>
            <a:endParaRPr lang="en-US" dirty="0"/>
          </a:p>
          <a:p>
            <a:r>
              <a:rPr lang="en-US" dirty="0">
                <a:sym typeface="+mn-ea"/>
              </a:rPr>
              <a:t>body parts.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13 on p. 6.</a:t>
            </a:r>
          </a:p>
          <a:p>
            <a:r>
              <a:rPr lang="en-US" dirty="0"/>
              <a:t>Say Let’s listen.</a:t>
            </a:r>
          </a:p>
          <a:p>
            <a:r>
              <a:rPr lang="en-US" dirty="0"/>
              <a:t>Play TR: B12 and have students listen.</a:t>
            </a:r>
          </a:p>
          <a:p>
            <a:r>
              <a:rPr lang="en-US" dirty="0"/>
              <a:t>Then, play TR: B12 again, pausing after each word</a:t>
            </a:r>
          </a:p>
          <a:p>
            <a:r>
              <a:rPr lang="en-US" dirty="0"/>
              <a:t>for students to repeat.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each picture in Activity 14 in random</a:t>
            </a:r>
          </a:p>
          <a:p>
            <a:r>
              <a:rPr lang="en-US" dirty="0"/>
              <a:t>order and have students tell you what it is.</a:t>
            </a:r>
          </a:p>
          <a:p>
            <a:r>
              <a:rPr lang="en-US" dirty="0"/>
              <a:t>Students should say [It’s a nose].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stand up and follow your directions.</a:t>
            </a:r>
          </a:p>
          <a:p>
            <a:r>
              <a:rPr lang="en-US" dirty="0"/>
              <a:t>Sing or use music and act out the song “Head</a:t>
            </a:r>
            <a:r>
              <a:rPr lang="en-US" dirty="0" smtClean="0"/>
              <a:t>, Shoulders</a:t>
            </a:r>
            <a:r>
              <a:rPr lang="en-US" dirty="0"/>
              <a:t>, Knees, and Toes.”</a:t>
            </a:r>
          </a:p>
          <a:p>
            <a:r>
              <a:rPr lang="en-US" dirty="0"/>
              <a:t>Touch the parts of the body and sing.</a:t>
            </a:r>
          </a:p>
          <a:p>
            <a:r>
              <a:rPr lang="en-US" dirty="0"/>
              <a:t>Students should copy your gestures and sing </a:t>
            </a:r>
            <a:r>
              <a:rPr lang="en-US" dirty="0" smtClean="0"/>
              <a:t>the song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body </a:t>
            </a:r>
            <a:r>
              <a:rPr lang="en-US" dirty="0"/>
              <a:t>parts?</a:t>
            </a:r>
          </a:p>
          <a:p>
            <a:r>
              <a:rPr lang="en-US" dirty="0"/>
              <a:t>When each student leaves the class, have </a:t>
            </a:r>
            <a:r>
              <a:rPr lang="en-US" dirty="0" smtClean="0"/>
              <a:t>them touch </a:t>
            </a:r>
            <a:r>
              <a:rPr lang="en-US" dirty="0"/>
              <a:t>or point to one of the parts of the body </a:t>
            </a:r>
            <a:r>
              <a:rPr lang="en-US" dirty="0" smtClean="0"/>
              <a:t>that they </a:t>
            </a:r>
            <a:r>
              <a:rPr lang="en-US" dirty="0"/>
              <a:t>have learned. For example, the first student </a:t>
            </a:r>
            <a:r>
              <a:rPr lang="en-US" dirty="0" smtClean="0"/>
              <a:t>says [</a:t>
            </a:r>
            <a:r>
              <a:rPr lang="en-US" dirty="0"/>
              <a:t>A nose], and the second student says [A mouth].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337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6514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Review numbers one to ten.</a:t>
            </a:r>
          </a:p>
          <a:p>
            <a:r>
              <a:rPr lang="en-US" dirty="0">
                <a:sym typeface="+mn-ea"/>
              </a:rPr>
              <a:t>Students should say One, two, three, four, five, six,</a:t>
            </a:r>
          </a:p>
          <a:p>
            <a:r>
              <a:rPr lang="en-US" dirty="0">
                <a:sym typeface="+mn-ea"/>
              </a:rPr>
              <a:t>seven, eight, nine, 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524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0303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8416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25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227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parts of the body with students by </a:t>
            </a:r>
            <a:r>
              <a:rPr lang="en-US" dirty="0" smtClean="0"/>
              <a:t>pointing to </a:t>
            </a:r>
            <a:r>
              <a:rPr lang="en-US" dirty="0"/>
              <a:t>different parts of your body and asking </a:t>
            </a:r>
            <a:r>
              <a:rPr lang="en-US" dirty="0" smtClean="0"/>
              <a:t>students to </a:t>
            </a:r>
            <a:r>
              <a:rPr lang="en-US" dirty="0"/>
              <a:t>name them. Make use of this time to review the</a:t>
            </a:r>
          </a:p>
          <a:p>
            <a:r>
              <a:rPr lang="en-US" dirty="0"/>
              <a:t>numbers 1 and 2 with the body parts.</a:t>
            </a:r>
          </a:p>
          <a:p>
            <a:r>
              <a:rPr lang="en-US" dirty="0"/>
              <a:t>Students should say [One head/Two hands].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530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Now listen to these numbers.</a:t>
            </a:r>
          </a:p>
          <a:p>
            <a:r>
              <a:rPr lang="en-US" dirty="0"/>
              <a:t>Play TR: B13 and have students listen.</a:t>
            </a:r>
          </a:p>
          <a:p>
            <a:r>
              <a:rPr lang="en-US" dirty="0"/>
              <a:t>Then, play TR: B13 again, pausing after each word</a:t>
            </a:r>
          </a:p>
          <a:p>
            <a:r>
              <a:rPr lang="en-US" dirty="0"/>
              <a:t>for students to repeat.</a:t>
            </a:r>
          </a:p>
          <a:p>
            <a:r>
              <a:rPr lang="en-US" dirty="0"/>
              <a:t>Students should say [Ten].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The number 11 comes after 10. 12 comes after</a:t>
            </a:r>
          </a:p>
          <a:p>
            <a:r>
              <a:rPr lang="en-US" dirty="0"/>
              <a:t>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 from 1 to 12, and have students repeat after</a:t>
            </a:r>
          </a:p>
          <a:p>
            <a:r>
              <a:rPr lang="en-US" dirty="0"/>
              <a:t>you.</a:t>
            </a:r>
          </a:p>
          <a:p>
            <a:r>
              <a:rPr lang="en-US" dirty="0"/>
              <a:t>Students should say One, two, three, four, five, six,</a:t>
            </a:r>
          </a:p>
          <a:p>
            <a:r>
              <a:rPr lang="en-US" dirty="0"/>
              <a:t>seven, eight, nine, ten, eleven, twelve.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TR: B14 and have students listen.</a:t>
            </a:r>
          </a:p>
          <a:p>
            <a:r>
              <a:rPr lang="en-US" dirty="0"/>
              <a:t>Then, play TR: B14 again, pausing after each number</a:t>
            </a:r>
          </a:p>
          <a:p>
            <a:r>
              <a:rPr lang="en-US" dirty="0"/>
              <a:t>for students to repeat.</a:t>
            </a:r>
          </a:p>
          <a:p>
            <a:r>
              <a:rPr lang="en-US" dirty="0"/>
              <a:t>Students should say Eleven. Twelve.</a:t>
            </a:r>
          </a:p>
          <a:p>
            <a:r>
              <a:rPr lang="en-US" dirty="0"/>
              <a:t>Then call for volunteers to read each of the sentences</a:t>
            </a:r>
          </a:p>
          <a:p>
            <a:r>
              <a:rPr lang="en-US" dirty="0"/>
              <a:t>aloud.</a:t>
            </a:r>
          </a:p>
          <a:p>
            <a:r>
              <a:rPr lang="en-US" dirty="0"/>
              <a:t>Students should say I have 11 erasers. She has 12</a:t>
            </a:r>
          </a:p>
          <a:p>
            <a:r>
              <a:rPr lang="en-US" dirty="0"/>
              <a:t>pencils.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17 on p. 7. Say</a:t>
            </a:r>
          </a:p>
          <a:p>
            <a:r>
              <a:rPr lang="en-US" dirty="0"/>
              <a:t>Let’s listen.</a:t>
            </a:r>
          </a:p>
          <a:p>
            <a:r>
              <a:rPr lang="en-US" dirty="0"/>
              <a:t>Play TR: B15 and pause after the first question.</a:t>
            </a:r>
          </a:p>
          <a:p>
            <a:r>
              <a:rPr lang="en-US" dirty="0"/>
              <a:t>Repeat it and pause for students to count.</a:t>
            </a:r>
          </a:p>
          <a:p>
            <a:r>
              <a:rPr lang="en-US" dirty="0"/>
              <a:t>Students should say Eleven blue pens.</a:t>
            </a:r>
          </a:p>
          <a:p>
            <a:r>
              <a:rPr lang="en-US" dirty="0"/>
              <a:t>Then play the rest of TR: B15, again pausing after</a:t>
            </a:r>
          </a:p>
          <a:p>
            <a:r>
              <a:rPr lang="en-US" dirty="0"/>
              <a:t>the question and repeating it for the students if</a:t>
            </a:r>
          </a:p>
          <a:p>
            <a:r>
              <a:rPr lang="en-US" dirty="0"/>
              <a:t>necessary. Check the answers as a class.</a:t>
            </a:r>
          </a:p>
          <a:p>
            <a:r>
              <a:rPr lang="en-US" dirty="0"/>
              <a:t>Students should say Twelve red pens.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the students up into groups. Give each student</a:t>
            </a:r>
          </a:p>
          <a:p>
            <a:r>
              <a:rPr lang="en-US" dirty="0"/>
              <a:t>their own crayons and paper. Each group gets one</a:t>
            </a:r>
          </a:p>
          <a:p>
            <a:r>
              <a:rPr lang="en-US" dirty="0"/>
              <a:t>die.</a:t>
            </a:r>
          </a:p>
          <a:p>
            <a:r>
              <a:rPr lang="en-US" dirty="0"/>
              <a:t>Write the words head, body, arms, hands, legs, and</a:t>
            </a:r>
          </a:p>
          <a:p>
            <a:r>
              <a:rPr lang="en-US" dirty="0"/>
              <a:t>feet on the board.</a:t>
            </a:r>
          </a:p>
          <a:p>
            <a:r>
              <a:rPr lang="en-US" dirty="0"/>
              <a:t>Point to the word head and say Head.</a:t>
            </a:r>
          </a:p>
          <a:p>
            <a:r>
              <a:rPr lang="en-US" dirty="0"/>
              <a:t>Roll a die and say My monster has [three heads].</a:t>
            </a:r>
          </a:p>
          <a:p>
            <a:r>
              <a:rPr lang="en-US" dirty="0"/>
              <a:t>Students should say Three heads.</a:t>
            </a:r>
          </a:p>
          <a:p>
            <a:r>
              <a:rPr lang="en-US" dirty="0"/>
              <a:t>Draw a monster with three heads on the board.</a:t>
            </a:r>
          </a:p>
          <a:p>
            <a:r>
              <a:rPr lang="en-US" dirty="0"/>
              <a:t>Ask each group to roll their die. They should draw as</a:t>
            </a:r>
          </a:p>
          <a:p>
            <a:r>
              <a:rPr lang="en-US" dirty="0"/>
              <a:t>many heads on their paper as appear on their die.</a:t>
            </a:r>
          </a:p>
          <a:p>
            <a:r>
              <a:rPr lang="en-US" dirty="0"/>
              <a:t>Repeat the activity for each part of the body.</a:t>
            </a:r>
          </a:p>
          <a:p>
            <a:r>
              <a:rPr lang="en-US" dirty="0"/>
              <a:t>Students should say My monster has [four arms].</a:t>
            </a:r>
          </a:p>
          <a:p>
            <a:r>
              <a:rPr lang="en-US" dirty="0"/>
              <a:t>If time allows, write fingers and toes on the board</a:t>
            </a:r>
          </a:p>
          <a:p>
            <a:r>
              <a:rPr lang="en-US" dirty="0"/>
              <a:t>and teach students what they mean. Ask students to</a:t>
            </a:r>
          </a:p>
          <a:p>
            <a:r>
              <a:rPr lang="en-US" dirty="0"/>
              <a:t>talk about what their monsters have.</a:t>
            </a:r>
          </a:p>
          <a:p>
            <a:r>
              <a:rPr lang="en-US" dirty="0"/>
              <a:t>Say Now give your monster [eleven] fingers. Give</a:t>
            </a:r>
          </a:p>
          <a:p>
            <a:r>
              <a:rPr lang="en-US" dirty="0"/>
              <a:t>your monster [twelve] toes.</a:t>
            </a:r>
          </a:p>
          <a:p>
            <a:r>
              <a:rPr lang="en-US" dirty="0"/>
              <a:t>Students should say My monster has [eleven fingers].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identify</a:t>
            </a:r>
          </a:p>
          <a:p>
            <a:r>
              <a:rPr lang="en-US" dirty="0"/>
              <a:t>body parts?</a:t>
            </a:r>
          </a:p>
          <a:p>
            <a:r>
              <a:rPr lang="en-US" dirty="0"/>
              <a:t>When each student leaves the class, have </a:t>
            </a:r>
            <a:r>
              <a:rPr lang="en-US" dirty="0" smtClean="0"/>
              <a:t>them touch </a:t>
            </a:r>
            <a:r>
              <a:rPr lang="en-US" dirty="0"/>
              <a:t>or point to one of the parts of the body </a:t>
            </a:r>
            <a:r>
              <a:rPr lang="en-US" dirty="0" smtClean="0"/>
              <a:t>that they </a:t>
            </a:r>
            <a:r>
              <a:rPr lang="en-US" dirty="0"/>
              <a:t>have learned. For example, the first student says</a:t>
            </a:r>
          </a:p>
          <a:p>
            <a:r>
              <a:rPr lang="en-US" dirty="0"/>
              <a:t>[A nose], and the second student says [A mouth].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7856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Now let’s learn about some sounds of</a:t>
            </a:r>
          </a:p>
          <a:p>
            <a:r>
              <a:rPr lang="en-US" dirty="0"/>
              <a:t>English.</a:t>
            </a:r>
          </a:p>
          <a:p>
            <a:r>
              <a:rPr lang="en-US" dirty="0"/>
              <a:t>Have students look at Activity 18 on p.7.</a:t>
            </a:r>
          </a:p>
          <a:p>
            <a:r>
              <a:rPr lang="en-US" dirty="0"/>
              <a:t>Make a few sounds, such as /b/, /p/, and /h/ to </a:t>
            </a:r>
            <a:r>
              <a:rPr lang="en-US" dirty="0" smtClean="0"/>
              <a:t>help students </a:t>
            </a:r>
            <a:r>
              <a:rPr lang="en-US" dirty="0"/>
              <a:t>understand the sounds of English.</a:t>
            </a:r>
          </a:p>
          <a:p>
            <a:r>
              <a:rPr lang="en-US" dirty="0"/>
              <a:t>Say Let’s listen to some new sounds. Play TR: B16</a:t>
            </a:r>
          </a:p>
          <a:p>
            <a:r>
              <a:rPr lang="en-US" dirty="0"/>
              <a:t>Say </a:t>
            </a:r>
            <a:r>
              <a:rPr lang="en-US" i="1" dirty="0"/>
              <a:t>Stand has the /s/ sound.</a:t>
            </a:r>
          </a:p>
          <a:p>
            <a:r>
              <a:rPr lang="en-US" dirty="0"/>
              <a:t>Say the /s/ sound again, and have students </a:t>
            </a:r>
            <a:r>
              <a:rPr lang="en-US" dirty="0" smtClean="0"/>
              <a:t>repeat the </a:t>
            </a:r>
            <a:r>
              <a:rPr lang="en-US" dirty="0"/>
              <a:t>sound and the word.</a:t>
            </a:r>
          </a:p>
          <a:p>
            <a:r>
              <a:rPr lang="en-US" dirty="0"/>
              <a:t>Students should repeat the sound and the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Hello, class! Do you remember these animals?</a:t>
            </a:r>
          </a:p>
          <a:p>
            <a:r>
              <a:rPr lang="en-US" dirty="0"/>
              <a:t>That’s right! They are Eddie the elephant, Freddy the</a:t>
            </a:r>
          </a:p>
          <a:p>
            <a:r>
              <a:rPr lang="en-US" dirty="0"/>
              <a:t>frog, Mia the monkey, and Polly the parrot.</a:t>
            </a:r>
          </a:p>
          <a:p>
            <a:r>
              <a:rPr lang="en-US" dirty="0"/>
              <a:t>Point to each animal as you say its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</a:t>
            </a:r>
            <a:r>
              <a:rPr lang="en-US" i="1" dirty="0"/>
              <a:t>Which has /s/—sit or talk?</a:t>
            </a:r>
          </a:p>
          <a:p>
            <a:r>
              <a:rPr lang="en-US" dirty="0"/>
              <a:t>Students should say Sit.</a:t>
            </a:r>
          </a:p>
          <a:p>
            <a:r>
              <a:rPr lang="en-US" dirty="0"/>
              <a:t>Emphasize the first sound of these words. </a:t>
            </a:r>
            <a:r>
              <a:rPr lang="en-US" dirty="0" smtClean="0"/>
              <a:t>Go through </a:t>
            </a:r>
            <a:r>
              <a:rPr lang="en-US" dirty="0"/>
              <a:t>a few more examples using simple words</a:t>
            </a:r>
          </a:p>
          <a:p>
            <a:r>
              <a:rPr lang="en-US" dirty="0"/>
              <a:t>such as school, sister, and spin.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</a:t>
            </a:r>
            <a:r>
              <a:rPr lang="en-US" i="1" dirty="0"/>
              <a:t>Which has /s/—sit or talk?</a:t>
            </a:r>
          </a:p>
          <a:p>
            <a:r>
              <a:rPr lang="en-US" dirty="0"/>
              <a:t>Students should say Sit.</a:t>
            </a:r>
          </a:p>
          <a:p>
            <a:r>
              <a:rPr lang="en-US" dirty="0"/>
              <a:t>Emphasize the first sound of these words. </a:t>
            </a:r>
            <a:r>
              <a:rPr lang="en-US" dirty="0" smtClean="0"/>
              <a:t>Go through </a:t>
            </a:r>
            <a:r>
              <a:rPr lang="en-US" dirty="0"/>
              <a:t>a few more examples using simple words</a:t>
            </a:r>
          </a:p>
          <a:p>
            <a:r>
              <a:rPr lang="en-US" dirty="0"/>
              <a:t>such as school, sister, and spin.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372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</a:t>
            </a:r>
            <a:r>
              <a:rPr lang="en-US" i="1" dirty="0"/>
              <a:t>Which has /s/—sit or talk?</a:t>
            </a:r>
          </a:p>
          <a:p>
            <a:r>
              <a:rPr lang="en-US" dirty="0"/>
              <a:t>Students should say Sit.</a:t>
            </a:r>
          </a:p>
          <a:p>
            <a:r>
              <a:rPr lang="en-US" dirty="0"/>
              <a:t>Emphasize the first sound of these words. </a:t>
            </a:r>
            <a:r>
              <a:rPr lang="en-US" dirty="0" smtClean="0"/>
              <a:t>Go through </a:t>
            </a:r>
            <a:r>
              <a:rPr lang="en-US" dirty="0"/>
              <a:t>a few more examples using simple words</a:t>
            </a:r>
          </a:p>
          <a:p>
            <a:r>
              <a:rPr lang="en-US" dirty="0"/>
              <a:t>such as school, sister, and spin.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6848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Up has the /ʌ/ sound.</a:t>
            </a:r>
          </a:p>
          <a:p>
            <a:r>
              <a:rPr lang="en-US" dirty="0"/>
              <a:t>Repeat the word, emphasizing the /ʌ/. Have students</a:t>
            </a:r>
          </a:p>
          <a:p>
            <a:r>
              <a:rPr lang="en-US" dirty="0"/>
              <a:t>repeat the sound and the word.</a:t>
            </a:r>
          </a:p>
          <a:p>
            <a:r>
              <a:rPr lang="en-US" dirty="0"/>
              <a:t>Students should repeat the sound and the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Which has /ʌ/—umbrella or pencil?</a:t>
            </a:r>
          </a:p>
          <a:p>
            <a:r>
              <a:rPr lang="en-US" dirty="0"/>
              <a:t>Students should say Umbrella.</a:t>
            </a:r>
          </a:p>
          <a:p>
            <a:r>
              <a:rPr lang="en-US" dirty="0"/>
              <a:t>Emphasize the first sound of these words as you say</a:t>
            </a:r>
          </a:p>
          <a:p>
            <a:r>
              <a:rPr lang="en-US" dirty="0"/>
              <a:t>them. Go through a few more examples using </a:t>
            </a:r>
            <a:r>
              <a:rPr lang="en-US" dirty="0" smtClean="0"/>
              <a:t>simple words</a:t>
            </a:r>
            <a:r>
              <a:rPr lang="en-US" dirty="0"/>
              <a:t>, such as under and unhappy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Which has /ʌ/—umbrella or pencil?</a:t>
            </a:r>
          </a:p>
          <a:p>
            <a:r>
              <a:rPr lang="en-US" dirty="0"/>
              <a:t>Students should say Umbrella.</a:t>
            </a:r>
          </a:p>
          <a:p>
            <a:r>
              <a:rPr lang="en-US" dirty="0"/>
              <a:t>Emphasize the first sound of these words as you say</a:t>
            </a:r>
          </a:p>
          <a:p>
            <a:r>
              <a:rPr lang="en-US" dirty="0"/>
              <a:t>them. Go through a few more examples using </a:t>
            </a:r>
            <a:r>
              <a:rPr lang="en-US" dirty="0" smtClean="0"/>
              <a:t>simple words</a:t>
            </a:r>
            <a:r>
              <a:rPr lang="en-US" dirty="0"/>
              <a:t>, such as under and unhappy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628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ask Which has /ʌ/—umbrella or pencil?</a:t>
            </a:r>
          </a:p>
          <a:p>
            <a:r>
              <a:rPr lang="en-US" dirty="0"/>
              <a:t>Students should say Umbrella.</a:t>
            </a:r>
          </a:p>
          <a:p>
            <a:r>
              <a:rPr lang="en-US" dirty="0"/>
              <a:t>Emphasize the first sound of these words as you say</a:t>
            </a:r>
          </a:p>
          <a:p>
            <a:r>
              <a:rPr lang="en-US" dirty="0"/>
              <a:t>them. Go through a few more examples using </a:t>
            </a:r>
            <a:r>
              <a:rPr lang="en-US" dirty="0" smtClean="0"/>
              <a:t>simple words</a:t>
            </a:r>
            <a:r>
              <a:rPr lang="en-US" dirty="0"/>
              <a:t>, such as under and unhappy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5572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Ss on the board.</a:t>
            </a:r>
          </a:p>
          <a:p>
            <a:r>
              <a:rPr lang="en-US" dirty="0"/>
              <a:t>Ask What letter is this?</a:t>
            </a:r>
          </a:p>
          <a:p>
            <a:r>
              <a:rPr lang="en-US" dirty="0"/>
              <a:t>Students should say S.</a:t>
            </a:r>
          </a:p>
          <a:p>
            <a:r>
              <a:rPr lang="en-US" dirty="0"/>
              <a:t>Then say This letter makes the sound /s/. Have</a:t>
            </a:r>
          </a:p>
          <a:p>
            <a:r>
              <a:rPr lang="en-US" dirty="0"/>
              <a:t>students make the /s/ sound.</a:t>
            </a:r>
          </a:p>
          <a:p>
            <a:r>
              <a:rPr lang="en-US" dirty="0"/>
              <a:t>Ask students to open their books to p. 7. Then say</a:t>
            </a:r>
          </a:p>
          <a:p>
            <a:r>
              <a:rPr lang="en-US" dirty="0"/>
              <a:t>Let’s learn to pronounce /s/. Listen and repeat what</a:t>
            </a:r>
          </a:p>
          <a:p>
            <a:r>
              <a:rPr lang="en-US" dirty="0"/>
              <a:t>you hear.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19 on p. 7. Say</a:t>
            </a:r>
          </a:p>
          <a:p>
            <a:r>
              <a:rPr lang="en-US" dirty="0"/>
              <a:t>Let’s listen to a chant.</a:t>
            </a:r>
          </a:p>
          <a:p>
            <a:r>
              <a:rPr lang="en-US" dirty="0"/>
              <a:t>Play TR: B18 two times.</a:t>
            </a:r>
          </a:p>
          <a:p>
            <a:r>
              <a:rPr lang="en-US" dirty="0"/>
              <a:t>Play the first half of TR: B18.</a:t>
            </a:r>
          </a:p>
          <a:p>
            <a:r>
              <a:rPr lang="en-US" dirty="0"/>
              <a:t>Have students should say the first half of the chant.</a:t>
            </a:r>
          </a:p>
          <a:p>
            <a:r>
              <a:rPr lang="en-US" dirty="0"/>
              <a:t>When it’s comfortable for the students, play the</a:t>
            </a:r>
          </a:p>
          <a:p>
            <a:r>
              <a:rPr lang="en-US" dirty="0"/>
              <a:t>second half of TR: B18.</a:t>
            </a:r>
          </a:p>
          <a:p>
            <a:r>
              <a:rPr lang="en-US" dirty="0"/>
              <a:t>Have students say the second half of the chant.</a:t>
            </a:r>
          </a:p>
          <a:p>
            <a:r>
              <a:rPr lang="en-US" dirty="0"/>
              <a:t>Play TR: B18 and have students say the whole chant.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the class into two groups.</a:t>
            </a:r>
          </a:p>
          <a:p>
            <a:r>
              <a:rPr lang="en-US" dirty="0"/>
              <a:t>Tell students that they can combine two commands</a:t>
            </a:r>
          </a:p>
          <a:p>
            <a:r>
              <a:rPr lang="en-US" dirty="0"/>
              <a:t>by using the word and.</a:t>
            </a:r>
          </a:p>
          <a:p>
            <a:r>
              <a:rPr lang="en-US" dirty="0"/>
              <a:t>Write a few possible actions on the board. For</a:t>
            </a:r>
          </a:p>
          <a:p>
            <a:r>
              <a:rPr lang="en-US" dirty="0"/>
              <a:t>example, write:</a:t>
            </a:r>
          </a:p>
          <a:p>
            <a:r>
              <a:rPr lang="en-US" dirty="0"/>
              <a:t>Stand up, clap, open, close, touch, sit down, raise,</a:t>
            </a:r>
          </a:p>
          <a:p>
            <a:r>
              <a:rPr lang="en-US" dirty="0"/>
              <a:t>look around, say hello, wave goodbye</a:t>
            </a:r>
          </a:p>
          <a:p>
            <a:r>
              <a:rPr lang="en-US" dirty="0"/>
              <a:t>Choose a student from one group to say two</a:t>
            </a:r>
          </a:p>
          <a:p>
            <a:r>
              <a:rPr lang="en-US" dirty="0"/>
              <a:t>commands and have the other group do the actions.</a:t>
            </a:r>
          </a:p>
          <a:p>
            <a:r>
              <a:rPr lang="en-US" dirty="0"/>
              <a:t>A student from Group A should say [Sit down and</a:t>
            </a:r>
          </a:p>
          <a:p>
            <a:r>
              <a:rPr lang="en-US" dirty="0"/>
              <a:t>talk].</a:t>
            </a:r>
          </a:p>
          <a:p>
            <a:r>
              <a:rPr lang="en-US" dirty="0"/>
              <a:t>Students from Group B should sit down and talk</a:t>
            </a:r>
          </a:p>
          <a:p>
            <a:r>
              <a:rPr lang="en-US" dirty="0"/>
              <a:t>among themselves.</a:t>
            </a:r>
          </a:p>
          <a:p>
            <a:r>
              <a:rPr lang="en-US" dirty="0"/>
              <a:t>Repeat with the other group and with other students.</a:t>
            </a:r>
          </a:p>
          <a:p>
            <a:r>
              <a:rPr lang="en-US" dirty="0"/>
              <a:t>Play a few rounds with the other 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students classroom objects and remind </a:t>
            </a:r>
            <a:r>
              <a:rPr lang="en-US" dirty="0" smtClean="0"/>
              <a:t>them what </a:t>
            </a:r>
            <a:r>
              <a:rPr lang="en-US" dirty="0"/>
              <a:t>they are.</a:t>
            </a:r>
          </a:p>
          <a:p>
            <a:r>
              <a:rPr lang="en-US" dirty="0"/>
              <a:t>Say </a:t>
            </a:r>
            <a:r>
              <a:rPr lang="en-US" i="1" dirty="0"/>
              <a:t>Do you remember these objects?</a:t>
            </a:r>
          </a:p>
          <a:p>
            <a:r>
              <a:rPr lang="en-US" dirty="0"/>
              <a:t>Point to each object and name them.</a:t>
            </a:r>
          </a:p>
          <a:p>
            <a:r>
              <a:rPr lang="en-US" dirty="0"/>
              <a:t>Say </a:t>
            </a:r>
            <a:r>
              <a:rPr lang="en-US" i="1" dirty="0"/>
              <a:t>[A book] </a:t>
            </a:r>
            <a:r>
              <a:rPr lang="en-US" dirty="0"/>
              <a:t>or </a:t>
            </a:r>
            <a:r>
              <a:rPr lang="en-US" i="1" dirty="0"/>
              <a:t>[A red book].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Ss in dotted outline on the board. Say Let’s</a:t>
            </a:r>
          </a:p>
          <a:p>
            <a:r>
              <a:rPr lang="en-US" dirty="0"/>
              <a:t>trace the letter s. Model tracing over the outline.</a:t>
            </a:r>
          </a:p>
          <a:p>
            <a:r>
              <a:rPr lang="en-US" dirty="0"/>
              <a:t>Students should find and trace s.</a:t>
            </a:r>
          </a:p>
          <a:p>
            <a:r>
              <a:rPr lang="en-US" dirty="0"/>
              <a:t>Then say Look at the word and picture for stand</a:t>
            </a:r>
          </a:p>
          <a:p>
            <a:r>
              <a:rPr lang="en-US" dirty="0"/>
              <a:t>again. Listen to the sound /s/ and use your pencil to</a:t>
            </a:r>
          </a:p>
          <a:p>
            <a:r>
              <a:rPr lang="en-US" dirty="0"/>
              <a:t>trace the letter s. Play TR: B17 and stop after stand.</a:t>
            </a:r>
          </a:p>
          <a:p>
            <a:r>
              <a:rPr lang="en-US" dirty="0"/>
              <a:t>Students should say Stand.</a:t>
            </a:r>
          </a:p>
          <a:p>
            <a:r>
              <a:rPr lang="en-US" dirty="0"/>
              <a:t>Make sure students trace s two times for stand. Then</a:t>
            </a:r>
          </a:p>
          <a:p>
            <a:r>
              <a:rPr lang="en-US" dirty="0"/>
              <a:t>call on volunteers to say the word aloud. Repeat the</a:t>
            </a:r>
          </a:p>
          <a:p>
            <a:r>
              <a:rPr lang="en-US" dirty="0"/>
              <a:t>activity for u and play the rest of TR: B17.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Ss in dotted outline on the board. Say Let’s</a:t>
            </a:r>
          </a:p>
          <a:p>
            <a:r>
              <a:rPr lang="en-US" dirty="0"/>
              <a:t>trace the letter s. Model tracing over the outline.</a:t>
            </a:r>
          </a:p>
          <a:p>
            <a:r>
              <a:rPr lang="en-US" dirty="0"/>
              <a:t>Students should find and trace s.</a:t>
            </a:r>
          </a:p>
          <a:p>
            <a:r>
              <a:rPr lang="en-US" dirty="0"/>
              <a:t>Then say Look at the word and picture for stand</a:t>
            </a:r>
          </a:p>
          <a:p>
            <a:r>
              <a:rPr lang="en-US" dirty="0"/>
              <a:t>again. Listen to the sound /s/ and use your pencil to</a:t>
            </a:r>
          </a:p>
          <a:p>
            <a:r>
              <a:rPr lang="en-US" dirty="0"/>
              <a:t>trace the letter s. Play TR: B17 and stop after stand.</a:t>
            </a:r>
          </a:p>
          <a:p>
            <a:r>
              <a:rPr lang="en-US" dirty="0"/>
              <a:t>Students should say Stand.</a:t>
            </a:r>
          </a:p>
          <a:p>
            <a:r>
              <a:rPr lang="en-US" dirty="0"/>
              <a:t>Make sure students trace s two times for stand. Then</a:t>
            </a:r>
          </a:p>
          <a:p>
            <a:r>
              <a:rPr lang="en-US" dirty="0"/>
              <a:t>call on volunteers to say the word aloud. Repeat the</a:t>
            </a:r>
          </a:p>
          <a:p>
            <a:r>
              <a:rPr lang="en-US" dirty="0"/>
              <a:t>activity for u and play the rest of TR: B17.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follow and give simple instructions?</a:t>
            </a:r>
          </a:p>
          <a:p>
            <a:r>
              <a:rPr lang="en-US" dirty="0"/>
              <a:t>Have students line up in a row to leave the class.</a:t>
            </a:r>
          </a:p>
          <a:p>
            <a:r>
              <a:rPr lang="en-US" dirty="0"/>
              <a:t>Give the first student an instruction to follow, </a:t>
            </a:r>
            <a:r>
              <a:rPr lang="en-US" dirty="0" smtClean="0"/>
              <a:t>such as </a:t>
            </a:r>
            <a:r>
              <a:rPr lang="en-US" dirty="0"/>
              <a:t>Touch your nose and have that student do that</a:t>
            </a:r>
          </a:p>
          <a:p>
            <a:r>
              <a:rPr lang="en-US" dirty="0"/>
              <a:t>action. Then ask the student to give the next student</a:t>
            </a:r>
          </a:p>
          <a:p>
            <a:r>
              <a:rPr lang="en-US" dirty="0"/>
              <a:t>an instruction for him/her to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858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474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143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670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0525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students follow and give simple instructions?</a:t>
            </a:r>
          </a:p>
          <a:p>
            <a:r>
              <a:rPr lang="en-US" dirty="0" smtClean="0"/>
              <a:t>Have students line up in a row to leave the class.</a:t>
            </a:r>
          </a:p>
          <a:p>
            <a:r>
              <a:rPr lang="en-US" dirty="0" smtClean="0"/>
              <a:t>Give the first student an instruction to follow, such as Touch your nose and have that student do that</a:t>
            </a:r>
          </a:p>
          <a:p>
            <a:r>
              <a:rPr lang="en-US" dirty="0" smtClean="0"/>
              <a:t>action. Then ask the student to give the next student</a:t>
            </a:r>
          </a:p>
          <a:p>
            <a:r>
              <a:rPr lang="en-US" dirty="0" smtClean="0"/>
              <a:t>an instruction for him/her to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0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some of the classroom objects in the class</a:t>
            </a:r>
          </a:p>
          <a:p>
            <a:r>
              <a:rPr lang="en-US" dirty="0"/>
              <a:t>and ask students to name them.</a:t>
            </a:r>
          </a:p>
          <a:p>
            <a:r>
              <a:rPr lang="en-US" dirty="0"/>
              <a:t>Pick up a pen and ask What’s this?</a:t>
            </a:r>
          </a:p>
          <a:p>
            <a:r>
              <a:rPr lang="en-US" dirty="0"/>
              <a:t>Students should say [A pen] or It’s [a pen].</a:t>
            </a:r>
          </a:p>
          <a:p>
            <a:r>
              <a:rPr lang="en-US" dirty="0"/>
              <a:t>Say Listen and circle the item you hear.</a:t>
            </a:r>
          </a:p>
          <a:p>
            <a:r>
              <a:rPr lang="en-US" dirty="0"/>
              <a:t>Have students open their books to page 3.</a:t>
            </a:r>
          </a:p>
          <a:p>
            <a:r>
              <a:rPr lang="en-US" dirty="0"/>
              <a:t>Play TR: B5. Have students circle the correct</a:t>
            </a:r>
          </a:p>
          <a:p>
            <a:r>
              <a:rPr lang="en-US" dirty="0"/>
              <a:t>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9484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numbers 1–12 by showing different </a:t>
            </a:r>
            <a:r>
              <a:rPr lang="en-US" dirty="0" err="1" smtClean="0"/>
              <a:t>numbersof</a:t>
            </a:r>
            <a:r>
              <a:rPr lang="en-US" dirty="0" smtClean="0"/>
              <a:t> </a:t>
            </a:r>
            <a:r>
              <a:rPr lang="en-US" dirty="0"/>
              <a:t>crayons on your desk or by drawing different</a:t>
            </a:r>
          </a:p>
          <a:p>
            <a:r>
              <a:rPr lang="en-US" dirty="0"/>
              <a:t>numbers of lines on the board and asking students </a:t>
            </a:r>
            <a:r>
              <a:rPr lang="en-US" dirty="0" smtClean="0"/>
              <a:t>to say </a:t>
            </a:r>
            <a:r>
              <a:rPr lang="en-US" dirty="0"/>
              <a:t>the number.</a:t>
            </a:r>
          </a:p>
          <a:p>
            <a:r>
              <a:rPr lang="en-US" dirty="0"/>
              <a:t>Students should say [One].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numbers 1–12 by showing different numbers</a:t>
            </a:r>
          </a:p>
          <a:p>
            <a:r>
              <a:rPr lang="en-US" dirty="0"/>
              <a:t>of crayons on your desk or by drawing </a:t>
            </a:r>
            <a:r>
              <a:rPr lang="en-US" dirty="0" smtClean="0"/>
              <a:t>different numbers </a:t>
            </a:r>
            <a:r>
              <a:rPr lang="en-US" dirty="0"/>
              <a:t>of lines on the board and asking students </a:t>
            </a:r>
            <a:r>
              <a:rPr lang="en-US" dirty="0" smtClean="0"/>
              <a:t>to say </a:t>
            </a:r>
            <a:r>
              <a:rPr lang="en-US" dirty="0"/>
              <a:t>the number.</a:t>
            </a:r>
          </a:p>
          <a:p>
            <a:r>
              <a:rPr lang="en-US" dirty="0"/>
              <a:t>Students should say [One].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 from 1 to 12, and have students repeat </a:t>
            </a:r>
            <a:r>
              <a:rPr lang="en-US" dirty="0" smtClean="0"/>
              <a:t>after you</a:t>
            </a:r>
            <a:r>
              <a:rPr lang="en-US" dirty="0"/>
              <a:t>.</a:t>
            </a:r>
          </a:p>
          <a:p>
            <a:r>
              <a:rPr lang="en-US" dirty="0"/>
              <a:t>Students should say One, two, three, four, five, six</a:t>
            </a:r>
            <a:r>
              <a:rPr lang="en-US" dirty="0" smtClean="0"/>
              <a:t>, seven</a:t>
            </a:r>
            <a:r>
              <a:rPr lang="en-US" dirty="0"/>
              <a:t>, eight, nine, ten, eleven, twelve.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166</a:t>
            </a:fld>
            <a:endParaRPr lang="en-US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colors by using the crayons.</a:t>
            </a:r>
          </a:p>
          <a:p>
            <a:r>
              <a:rPr lang="en-US" dirty="0"/>
              <a:t>Hold up a crayon, for example, and say This crayon </a:t>
            </a:r>
            <a:r>
              <a:rPr lang="en-US" dirty="0" smtClean="0"/>
              <a:t>is [</a:t>
            </a:r>
            <a:r>
              <a:rPr lang="en-US" dirty="0"/>
              <a:t>black]. Then hold up a crayon with a different color,</a:t>
            </a:r>
          </a:p>
          <a:p>
            <a:r>
              <a:rPr lang="en-US" dirty="0"/>
              <a:t>say This crayon is and let students name the color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/>
              <a:t>Students should say [Blue].</a:t>
            </a:r>
          </a:p>
          <a:p>
            <a:r>
              <a:rPr lang="en-US" dirty="0"/>
              <a:t>Repeat with the other crayons, and focus on blue</a:t>
            </a:r>
            <a:r>
              <a:rPr lang="en-US" dirty="0" smtClean="0"/>
              <a:t>, red</a:t>
            </a:r>
            <a:r>
              <a:rPr lang="en-US" dirty="0"/>
              <a:t>, and orange in particular.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20 on p. 8 to </a:t>
            </a:r>
            <a:r>
              <a:rPr lang="en-US" dirty="0" smtClean="0"/>
              <a:t>review toys </a:t>
            </a:r>
            <a:r>
              <a:rPr lang="en-US" dirty="0"/>
              <a:t>and classroom objects.</a:t>
            </a:r>
          </a:p>
          <a:p>
            <a:r>
              <a:rPr lang="en-US" dirty="0"/>
              <a:t>Point to one of the books and ask What’s this?</a:t>
            </a:r>
          </a:p>
          <a:p>
            <a:r>
              <a:rPr lang="en-US" dirty="0"/>
              <a:t>Students should say A book.</a:t>
            </a:r>
          </a:p>
          <a:p>
            <a:r>
              <a:rPr lang="en-US" dirty="0"/>
              <a:t>Repeat with the other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20 on p. 8.</a:t>
            </a:r>
          </a:p>
          <a:p>
            <a:r>
              <a:rPr lang="en-US" dirty="0"/>
              <a:t>Say Let’s listen to what they say.</a:t>
            </a:r>
          </a:p>
          <a:p>
            <a:r>
              <a:rPr lang="en-US" dirty="0"/>
              <a:t>Play TR: B19 and have students listen to the</a:t>
            </a:r>
          </a:p>
          <a:p>
            <a:r>
              <a:rPr lang="en-US" dirty="0"/>
              <a:t>dialogue.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two books under the dialogue and </a:t>
            </a:r>
            <a:r>
              <a:rPr lang="en-US" dirty="0" smtClean="0"/>
              <a:t>model the </a:t>
            </a:r>
            <a:r>
              <a:rPr lang="en-US" dirty="0"/>
              <a:t>dialogue again. Then put students in pairs and</a:t>
            </a:r>
          </a:p>
          <a:p>
            <a:r>
              <a:rPr lang="en-US" dirty="0"/>
              <a:t>say Now it’s your turn to talk.</a:t>
            </a:r>
          </a:p>
          <a:p>
            <a:r>
              <a:rPr lang="en-US" dirty="0"/>
              <a:t>Ask students to look at the remaining pictures </a:t>
            </a:r>
            <a:r>
              <a:rPr lang="en-US" dirty="0" smtClean="0"/>
              <a:t>under the </a:t>
            </a:r>
            <a:r>
              <a:rPr lang="en-US" dirty="0"/>
              <a:t>dialogue and take turns asking and </a:t>
            </a:r>
            <a:r>
              <a:rPr lang="en-US" dirty="0" smtClean="0"/>
              <a:t>answering about </a:t>
            </a:r>
            <a:r>
              <a:rPr lang="en-US" dirty="0"/>
              <a:t>how many objects there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170</a:t>
            </a:fld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stand in rows of twelve, each holding</a:t>
            </a:r>
          </a:p>
          <a:p>
            <a:r>
              <a:rPr lang="en-US" dirty="0"/>
              <a:t>one classroom object or toy. In each row, start with</a:t>
            </a:r>
          </a:p>
          <a:p>
            <a:r>
              <a:rPr lang="en-US" dirty="0"/>
              <a:t>the student closest to the front of the class and have</a:t>
            </a:r>
          </a:p>
          <a:p>
            <a:r>
              <a:rPr lang="en-US" dirty="0"/>
              <a:t>him or her say One [eraser].</a:t>
            </a:r>
          </a:p>
          <a:p>
            <a:r>
              <a:rPr lang="en-US" dirty="0"/>
              <a:t>Have the next student in that row say Two [balls].</a:t>
            </a:r>
          </a:p>
          <a:p>
            <a:r>
              <a:rPr lang="en-US" dirty="0"/>
              <a:t>Students should say the number corresponding to</a:t>
            </a:r>
          </a:p>
          <a:p>
            <a:r>
              <a:rPr lang="en-US" dirty="0"/>
              <a:t>their place in the line and the object they are holding</a:t>
            </a:r>
          </a:p>
          <a:p>
            <a:r>
              <a:rPr lang="en-US" dirty="0"/>
              <a:t>in their hands.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each student pick up a classroom object.</a:t>
            </a:r>
          </a:p>
          <a:p>
            <a:r>
              <a:rPr lang="en-US" dirty="0"/>
              <a:t>Divide the students into two groups. Get them into </a:t>
            </a:r>
            <a:r>
              <a:rPr lang="en-US" dirty="0" smtClean="0"/>
              <a:t>a circle</a:t>
            </a:r>
            <a:r>
              <a:rPr lang="en-US" dirty="0"/>
              <a:t>.</a:t>
            </a:r>
          </a:p>
          <a:p>
            <a:r>
              <a:rPr lang="en-US" dirty="0"/>
              <a:t>Say </a:t>
            </a:r>
            <a:r>
              <a:rPr lang="en-US" i="1" dirty="0"/>
              <a:t>Today, we’re going to play a game. Let’s </a:t>
            </a:r>
            <a:r>
              <a:rPr lang="en-US" i="1" dirty="0" smtClean="0"/>
              <a:t>name what </a:t>
            </a:r>
            <a:r>
              <a:rPr lang="en-US" i="1" dirty="0"/>
              <a:t>item each classmate has.</a:t>
            </a:r>
          </a:p>
          <a:p>
            <a:r>
              <a:rPr lang="en-US" dirty="0"/>
              <a:t>Invite two students to stand at the front of the </a:t>
            </a:r>
            <a:r>
              <a:rPr lang="en-US" dirty="0" smtClean="0"/>
              <a:t>class with </a:t>
            </a:r>
            <a:r>
              <a:rPr lang="en-US" dirty="0"/>
              <a:t>you to model the game.</a:t>
            </a:r>
          </a:p>
          <a:p>
            <a:r>
              <a:rPr lang="en-US" dirty="0"/>
              <a:t>The first student should hold up a pen and say </a:t>
            </a:r>
            <a:r>
              <a:rPr lang="en-US" i="1" dirty="0"/>
              <a:t>I </a:t>
            </a:r>
            <a:r>
              <a:rPr lang="en-US" i="1" dirty="0" smtClean="0"/>
              <a:t>have a </a:t>
            </a:r>
            <a:r>
              <a:rPr lang="en-US" i="1" dirty="0"/>
              <a:t>pen.</a:t>
            </a:r>
          </a:p>
          <a:p>
            <a:r>
              <a:rPr lang="en-US" dirty="0"/>
              <a:t>The second student should hold up a book and </a:t>
            </a:r>
            <a:r>
              <a:rPr lang="en-US" dirty="0" smtClean="0"/>
              <a:t>say </a:t>
            </a:r>
            <a:r>
              <a:rPr lang="en-US" i="1" dirty="0" smtClean="0"/>
              <a:t>[</a:t>
            </a:r>
            <a:r>
              <a:rPr lang="en-US" i="1" dirty="0"/>
              <a:t>He] has a pen. I have a book.</a:t>
            </a:r>
          </a:p>
          <a:p>
            <a:r>
              <a:rPr lang="en-US" dirty="0"/>
              <a:t>Hold up an eraser and say </a:t>
            </a:r>
            <a:r>
              <a:rPr lang="en-US" i="1" dirty="0"/>
              <a:t>[He] has a pen. [She] has </a:t>
            </a:r>
            <a:r>
              <a:rPr lang="en-US" i="1" dirty="0" smtClean="0"/>
              <a:t>a book</a:t>
            </a:r>
            <a:r>
              <a:rPr lang="en-US" i="1" dirty="0"/>
              <a:t>. I have an eraser.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Today, we’re going to play Bingo.</a:t>
            </a:r>
          </a:p>
          <a:p>
            <a:r>
              <a:rPr lang="en-US" dirty="0"/>
              <a:t>Give each student a card/paper with a 3x3 grid </a:t>
            </a:r>
            <a:r>
              <a:rPr lang="en-US" dirty="0" smtClean="0"/>
              <a:t>or have </a:t>
            </a:r>
            <a:r>
              <a:rPr lang="en-US" dirty="0"/>
              <a:t>them draw the grid on their card/paper. </a:t>
            </a:r>
            <a:r>
              <a:rPr lang="en-US" dirty="0" smtClean="0"/>
              <a:t>Leave the </a:t>
            </a:r>
            <a:r>
              <a:rPr lang="en-US" dirty="0"/>
              <a:t>middle empty. Give each student crayons in five</a:t>
            </a:r>
          </a:p>
          <a:p>
            <a:r>
              <a:rPr lang="en-US" dirty="0"/>
              <a:t>different colors.</a:t>
            </a:r>
          </a:p>
          <a:p>
            <a:r>
              <a:rPr lang="en-US" dirty="0"/>
              <a:t>Each box must have a different combination of colors.</a:t>
            </a:r>
          </a:p>
          <a:p>
            <a:r>
              <a:rPr lang="en-US" dirty="0"/>
              <a:t>Say Color each box with two different colors</a:t>
            </a:r>
            <a:r>
              <a:rPr lang="en-US" dirty="0" smtClean="0"/>
              <a:t>. </a:t>
            </a:r>
            <a:endParaRPr lang="en-US" dirty="0"/>
          </a:p>
          <a:p>
            <a:r>
              <a:rPr lang="en-US" dirty="0"/>
              <a:t>Randomly call different color combinations and </a:t>
            </a:r>
            <a:r>
              <a:rPr lang="en-US" dirty="0" smtClean="0"/>
              <a:t>have the </a:t>
            </a:r>
            <a:r>
              <a:rPr lang="en-US" dirty="0"/>
              <a:t>students cross out the box on their paper if it </a:t>
            </a:r>
            <a:r>
              <a:rPr lang="en-US" dirty="0" smtClean="0"/>
              <a:t>has those </a:t>
            </a:r>
            <a:r>
              <a:rPr lang="en-US" dirty="0"/>
              <a:t>two colors.</a:t>
            </a:r>
          </a:p>
          <a:p>
            <a:r>
              <a:rPr lang="en-US" dirty="0"/>
              <a:t>Say Blue and yellow.</a:t>
            </a:r>
          </a:p>
          <a:p>
            <a:r>
              <a:rPr lang="en-US" dirty="0"/>
              <a:t>Continue until a student gets 3 boxes in a </a:t>
            </a:r>
            <a:r>
              <a:rPr lang="en-US" dirty="0" smtClean="0"/>
              <a:t>row (</a:t>
            </a:r>
            <a:r>
              <a:rPr lang="en-US" dirty="0"/>
              <a:t>vertically or horizontally). Have them say Bingo. The</a:t>
            </a:r>
          </a:p>
          <a:p>
            <a:r>
              <a:rPr lang="en-US" dirty="0"/>
              <a:t>first student to say Bingo wins.</a:t>
            </a:r>
          </a:p>
          <a:p>
            <a:r>
              <a:rPr lang="en-US" dirty="0"/>
              <a:t>Students with 3 boxes in a row should say </a:t>
            </a:r>
            <a:r>
              <a:rPr lang="en-US" dirty="0" smtClean="0"/>
              <a:t>Bingo!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173</a:t>
            </a:fld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numbers </a:t>
            </a:r>
            <a:r>
              <a:rPr lang="en-US" dirty="0"/>
              <a:t>and colors?</a:t>
            </a:r>
          </a:p>
          <a:p>
            <a:r>
              <a:rPr lang="en-US" dirty="0"/>
              <a:t>As each student leaves the class, hold up a different</a:t>
            </a:r>
          </a:p>
          <a:p>
            <a:r>
              <a:rPr lang="en-US" dirty="0"/>
              <a:t>number of crayons and have the student tell you how</a:t>
            </a:r>
          </a:p>
          <a:p>
            <a:r>
              <a:rPr lang="en-US" dirty="0"/>
              <a:t>many crayons he/she sees and what colors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174</a:t>
            </a:fld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numbers </a:t>
            </a:r>
            <a:r>
              <a:rPr lang="en-US" dirty="0"/>
              <a:t>and colors?</a:t>
            </a:r>
          </a:p>
          <a:p>
            <a:r>
              <a:rPr lang="en-US" dirty="0"/>
              <a:t>As each student leaves the class, hold up a different</a:t>
            </a:r>
          </a:p>
          <a:p>
            <a:r>
              <a:rPr lang="en-US" dirty="0"/>
              <a:t>number of crayons and have the student tell you how</a:t>
            </a:r>
          </a:p>
          <a:p>
            <a:r>
              <a:rPr lang="en-US" dirty="0"/>
              <a:t>many crayons he/she sees and what colors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865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numbers </a:t>
            </a:r>
            <a:r>
              <a:rPr lang="en-US" dirty="0"/>
              <a:t>and colors?</a:t>
            </a:r>
          </a:p>
          <a:p>
            <a:r>
              <a:rPr lang="en-US" dirty="0"/>
              <a:t>As each student leaves the class, hold up a different</a:t>
            </a:r>
          </a:p>
          <a:p>
            <a:r>
              <a:rPr lang="en-US" dirty="0"/>
              <a:t>number of crayons and have the student tell you how</a:t>
            </a:r>
          </a:p>
          <a:p>
            <a:r>
              <a:rPr lang="en-US" dirty="0"/>
              <a:t>many crayons he/she sees and what colors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40306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numbers </a:t>
            </a:r>
            <a:r>
              <a:rPr lang="en-US" dirty="0"/>
              <a:t>and colors?</a:t>
            </a:r>
          </a:p>
          <a:p>
            <a:r>
              <a:rPr lang="en-US" dirty="0"/>
              <a:t>As each student leaves the class, hold up a different</a:t>
            </a:r>
          </a:p>
          <a:p>
            <a:r>
              <a:rPr lang="en-US" dirty="0"/>
              <a:t>number of crayons and have the student tell you how</a:t>
            </a:r>
          </a:p>
          <a:p>
            <a:r>
              <a:rPr lang="en-US" dirty="0"/>
              <a:t>many crayons he/she sees and what colors they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5237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4988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180</a:t>
            </a:fld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numbers 1–12 by showing different numbers</a:t>
            </a:r>
          </a:p>
          <a:p>
            <a:r>
              <a:rPr lang="en-US" dirty="0"/>
              <a:t>of crayons on your desk or by drawing different</a:t>
            </a:r>
          </a:p>
          <a:p>
            <a:r>
              <a:rPr lang="en-US" dirty="0"/>
              <a:t>numbers of lines on the board and asking students to</a:t>
            </a:r>
          </a:p>
          <a:p>
            <a:r>
              <a:rPr lang="en-US" dirty="0"/>
              <a:t>say the number.</a:t>
            </a:r>
          </a:p>
          <a:p>
            <a:r>
              <a:rPr lang="en-US" dirty="0"/>
              <a:t>Students should say [One].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 from 1 to 12, and have students repeat after</a:t>
            </a:r>
          </a:p>
          <a:p>
            <a:r>
              <a:rPr lang="en-US" dirty="0"/>
              <a:t>you.</a:t>
            </a:r>
          </a:p>
          <a:p>
            <a:r>
              <a:rPr lang="en-US" dirty="0"/>
              <a:t>Students should say One, two, three, four, five, six,</a:t>
            </a:r>
          </a:p>
          <a:p>
            <a:r>
              <a:rPr lang="en-US" dirty="0"/>
              <a:t>seven, eight, nine, ten, eleven, twelve.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out lined paper to each student.</a:t>
            </a:r>
          </a:p>
          <a:p>
            <a:r>
              <a:rPr lang="en-US" dirty="0"/>
              <a:t>Say Let’s practice writing some of the letters we</a:t>
            </a:r>
          </a:p>
          <a:p>
            <a:r>
              <a:rPr lang="en-US" dirty="0"/>
              <a:t>know.</a:t>
            </a:r>
          </a:p>
          <a:p>
            <a:r>
              <a:rPr lang="en-US" dirty="0"/>
              <a:t>On the board, write the letter H. Show the students</a:t>
            </a:r>
          </a:p>
          <a:p>
            <a:r>
              <a:rPr lang="en-US" dirty="0"/>
              <a:t>how to draw the first, second, and third strokes.</a:t>
            </a:r>
          </a:p>
          <a:p>
            <a:r>
              <a:rPr lang="en-US" dirty="0"/>
              <a:t>Say This is uppercase (big) H. H is for have and has.</a:t>
            </a:r>
          </a:p>
          <a:p>
            <a:r>
              <a:rPr lang="en-US" dirty="0"/>
              <a:t>Then do the same for the lowercase h.</a:t>
            </a:r>
          </a:p>
          <a:p>
            <a:r>
              <a:rPr lang="en-US" dirty="0"/>
              <a:t>Have students practice writing the letter in uppercase</a:t>
            </a:r>
          </a:p>
          <a:p>
            <a:r>
              <a:rPr lang="en-US" dirty="0"/>
              <a:t>and lowercase.</a:t>
            </a:r>
          </a:p>
          <a:p>
            <a:r>
              <a:rPr lang="en-US" dirty="0"/>
              <a:t>Continue this activity for the letters G, V, E, P, O, T,</a:t>
            </a:r>
          </a:p>
          <a:p>
            <a:r>
              <a:rPr lang="en-US" dirty="0"/>
              <a:t>and 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the school objects and toys on</a:t>
            </a:r>
          </a:p>
          <a:p>
            <a:r>
              <a:rPr lang="en-US" dirty="0"/>
              <a:t>p. 9.</a:t>
            </a:r>
          </a:p>
          <a:p>
            <a:r>
              <a:rPr lang="en-US" dirty="0"/>
              <a:t>Ask What is this?</a:t>
            </a:r>
          </a:p>
          <a:p>
            <a:r>
              <a:rPr lang="en-US" dirty="0"/>
              <a:t>Students should say It’s a [truck].</a:t>
            </a:r>
          </a:p>
          <a:p>
            <a:r>
              <a:rPr lang="en-US" dirty="0"/>
              <a:t>Repeat with the other toys and school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21 on p. 9.</a:t>
            </a:r>
          </a:p>
          <a:p>
            <a:r>
              <a:rPr lang="en-US" dirty="0"/>
              <a:t>Say Let’s listen. Play TR: B20 and have students</a:t>
            </a:r>
          </a:p>
          <a:p>
            <a:r>
              <a:rPr lang="en-US" dirty="0"/>
              <a:t>listen.</a:t>
            </a:r>
          </a:p>
          <a:p>
            <a:r>
              <a:rPr lang="en-US" dirty="0"/>
              <a:t>Then, play TR: B20 again, pausing after each word</a:t>
            </a:r>
          </a:p>
          <a:p>
            <a:r>
              <a:rPr lang="en-US" dirty="0"/>
              <a:t>for students to repeat.</a:t>
            </a:r>
          </a:p>
          <a:p>
            <a:r>
              <a:rPr lang="en-US" dirty="0"/>
              <a:t>Students should say [Red].</a:t>
            </a:r>
          </a:p>
          <a:p>
            <a:r>
              <a:rPr lang="en-US" dirty="0"/>
              <a:t>Then, point to each color in random order and have</a:t>
            </a:r>
          </a:p>
          <a:p>
            <a:r>
              <a:rPr lang="en-US" dirty="0"/>
              <a:t>students tell you what it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boy in Activity 22 on p. 9.</a:t>
            </a:r>
          </a:p>
          <a:p>
            <a:r>
              <a:rPr lang="en-US" dirty="0"/>
              <a:t>Say Let’s listen to what he says. Play TR: B21 and</a:t>
            </a:r>
          </a:p>
          <a:p>
            <a:r>
              <a:rPr lang="en-US" dirty="0"/>
              <a:t>have students listen.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185</a:t>
            </a:fld>
            <a:endParaRPr lang="en-US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put students in pairs and say Now it’s your turn</a:t>
            </a:r>
          </a:p>
          <a:p>
            <a:r>
              <a:rPr lang="en-US" dirty="0"/>
              <a:t>to talk.</a:t>
            </a:r>
          </a:p>
          <a:p>
            <a:r>
              <a:rPr lang="en-US" dirty="0"/>
              <a:t>Ask students in each pair to take turns talking about</a:t>
            </a:r>
          </a:p>
          <a:p>
            <a:r>
              <a:rPr lang="en-US" dirty="0"/>
              <a:t>the crayons in Activity 21.</a:t>
            </a:r>
          </a:p>
          <a:p>
            <a:r>
              <a:rPr lang="en-US" dirty="0"/>
              <a:t>Students should say It’s a [red] crayon.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186</a:t>
            </a:fld>
            <a:endParaRPr lang="en-US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dialogue in Activity 23 on p. 9.</a:t>
            </a:r>
          </a:p>
          <a:p>
            <a:r>
              <a:rPr lang="en-US" dirty="0"/>
              <a:t>Invite a pair of students to read the dialogue and help</a:t>
            </a:r>
          </a:p>
          <a:p>
            <a:r>
              <a:rPr lang="en-US" dirty="0"/>
              <a:t>them with any words they do not know.</a:t>
            </a:r>
          </a:p>
          <a:p>
            <a:r>
              <a:rPr lang="en-US" dirty="0"/>
              <a:t>Student A should say How many green trucks?</a:t>
            </a:r>
          </a:p>
          <a:p>
            <a:r>
              <a:rPr lang="en-US" dirty="0"/>
              <a:t>Student B should say Three green trucks.</a:t>
            </a:r>
          </a:p>
          <a:p>
            <a:r>
              <a:rPr lang="en-US" dirty="0"/>
              <a:t>Point to the three green trucks under the dialogue</a:t>
            </a:r>
          </a:p>
          <a:p>
            <a:r>
              <a:rPr lang="en-US" dirty="0"/>
              <a:t>and model the dialogue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put students in pairs and say Now it’s your turn</a:t>
            </a:r>
          </a:p>
          <a:p>
            <a:r>
              <a:rPr lang="en-US" dirty="0"/>
              <a:t>to talk. Ask students to look at the remaining pictures</a:t>
            </a:r>
          </a:p>
          <a:p>
            <a:r>
              <a:rPr lang="en-US" dirty="0"/>
              <a:t>under the dialogue and take turns asking and</a:t>
            </a:r>
          </a:p>
          <a:p>
            <a:r>
              <a:rPr lang="en-US" dirty="0"/>
              <a:t>answering about how many objects there are.</a:t>
            </a:r>
          </a:p>
          <a:p>
            <a:r>
              <a:rPr lang="en-US" dirty="0"/>
              <a:t>Remind students to also describe the color of the</a:t>
            </a:r>
          </a:p>
          <a:p>
            <a:r>
              <a:rPr lang="en-US" dirty="0"/>
              <a:t>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188</a:t>
            </a:fld>
            <a:endParaRPr lang="en-US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Today we’re going to play Changing Chairs.</a:t>
            </a:r>
          </a:p>
          <a:p>
            <a:r>
              <a:rPr lang="en-US" dirty="0"/>
              <a:t>Stick a piece of paper on each student’s chair with</a:t>
            </a:r>
          </a:p>
          <a:p>
            <a:r>
              <a:rPr lang="en-US" dirty="0"/>
              <a:t>a color written or colored on it. Give each student a</a:t>
            </a:r>
          </a:p>
          <a:p>
            <a:r>
              <a:rPr lang="en-US" dirty="0"/>
              <a:t>crayon corresponding to their chair.</a:t>
            </a:r>
          </a:p>
          <a:p>
            <a:r>
              <a:rPr lang="en-US" dirty="0"/>
              <a:t>Make sure there are at least two of each color for</a:t>
            </a:r>
          </a:p>
          <a:p>
            <a:r>
              <a:rPr lang="en-US" dirty="0"/>
              <a:t>each chair. Arrange chairs in two rows facing each</a:t>
            </a:r>
          </a:p>
          <a:p>
            <a:r>
              <a:rPr lang="en-US" dirty="0"/>
              <a:t>other or in a circle.</a:t>
            </a:r>
          </a:p>
          <a:p>
            <a:r>
              <a:rPr lang="en-US" dirty="0"/>
              <a:t>Ask the students to stand. Walk around the chairs.</a:t>
            </a:r>
          </a:p>
          <a:p>
            <a:r>
              <a:rPr lang="en-US" dirty="0"/>
              <a:t>Say Blue and yellow. Quickly sit down on one of</a:t>
            </a:r>
          </a:p>
          <a:p>
            <a:r>
              <a:rPr lang="en-US" dirty="0"/>
              <a:t>the students’ chairs that is marked blue or yellow.</a:t>
            </a:r>
          </a:p>
          <a:p>
            <a:r>
              <a:rPr lang="en-US" dirty="0"/>
              <a:t>Students holding blue or yellow crayons have to rush</a:t>
            </a:r>
          </a:p>
          <a:p>
            <a:r>
              <a:rPr lang="en-US" dirty="0"/>
              <a:t>to sit on to one of the remaining chairs marked blue</a:t>
            </a:r>
          </a:p>
          <a:p>
            <a:r>
              <a:rPr lang="en-US" dirty="0"/>
              <a:t>or yellow.</a:t>
            </a:r>
          </a:p>
          <a:p>
            <a:r>
              <a:rPr lang="en-US" dirty="0"/>
              <a:t>The student left without a chair has to name another</a:t>
            </a:r>
          </a:p>
          <a:p>
            <a:r>
              <a:rPr lang="en-US" dirty="0"/>
              <a:t>pair of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ask about and identify colors, toys </a:t>
            </a:r>
            <a:r>
              <a:rPr lang="en-US" dirty="0" smtClean="0"/>
              <a:t>and school </a:t>
            </a:r>
            <a:r>
              <a:rPr lang="en-US" dirty="0"/>
              <a:t>objects?</a:t>
            </a:r>
          </a:p>
          <a:p>
            <a:r>
              <a:rPr lang="en-US" dirty="0"/>
              <a:t>When each student leaves the class, name a </a:t>
            </a:r>
            <a:r>
              <a:rPr lang="en-US" dirty="0" smtClean="0"/>
              <a:t>different color </a:t>
            </a:r>
            <a:r>
              <a:rPr lang="en-US" dirty="0"/>
              <a:t>on p. 9 and have the student name </a:t>
            </a:r>
            <a:r>
              <a:rPr lang="en-US" dirty="0" smtClean="0"/>
              <a:t>something that </a:t>
            </a:r>
            <a:r>
              <a:rPr lang="en-US" dirty="0"/>
              <a:t>they see on the page in that color.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90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 today class. Now let’s chant.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the class in the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talk</a:t>
            </a:r>
          </a:p>
          <a:p>
            <a:r>
              <a:rPr lang="en-US" dirty="0"/>
              <a:t>about classroom objects?</a:t>
            </a:r>
          </a:p>
          <a:p>
            <a:r>
              <a:rPr lang="en-US" dirty="0"/>
              <a:t>Point to different classroom objects and ask </a:t>
            </a:r>
            <a:r>
              <a:rPr lang="en-US" dirty="0" smtClean="0"/>
              <a:t>the students </a:t>
            </a:r>
            <a:r>
              <a:rPr lang="en-US" i="1" dirty="0"/>
              <a:t>What is it? </a:t>
            </a:r>
            <a:r>
              <a:rPr lang="en-US" dirty="0"/>
              <a:t>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425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</a:t>
            </a:r>
            <a:r>
              <a:rPr lang="en-US" i="1" dirty="0"/>
              <a:t>Hello, class! Do you remember these animals?</a:t>
            </a:r>
          </a:p>
          <a:p>
            <a:r>
              <a:rPr lang="en-US" dirty="0"/>
              <a:t>That’s right! They are </a:t>
            </a:r>
            <a:r>
              <a:rPr lang="en-US" i="1" dirty="0"/>
              <a:t>Eddie the elephant</a:t>
            </a:r>
            <a:r>
              <a:rPr lang="en-US" dirty="0"/>
              <a:t>, </a:t>
            </a:r>
            <a:r>
              <a:rPr lang="en-US" i="1" dirty="0"/>
              <a:t>Freddy </a:t>
            </a:r>
            <a:r>
              <a:rPr lang="en-US" i="1" dirty="0" smtClean="0"/>
              <a:t>the frog</a:t>
            </a:r>
            <a:r>
              <a:rPr lang="en-US" i="1" dirty="0"/>
              <a:t>, Mia the monkey, and Polly the parrot.</a:t>
            </a:r>
          </a:p>
          <a:p>
            <a:r>
              <a:rPr lang="en-US" dirty="0"/>
              <a:t>Point to each animal as you say its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classroom objects on p. 3.</a:t>
            </a:r>
          </a:p>
          <a:p>
            <a:r>
              <a:rPr lang="en-US" dirty="0"/>
              <a:t>Name the classroom objects and have </a:t>
            </a:r>
            <a:r>
              <a:rPr lang="en-US" dirty="0" smtClean="0"/>
              <a:t>students repeat </a:t>
            </a:r>
            <a:r>
              <a:rPr lang="en-US" dirty="0"/>
              <a:t>after you.</a:t>
            </a:r>
          </a:p>
          <a:p>
            <a:r>
              <a:rPr lang="en-US" dirty="0"/>
              <a:t>Point to each classroom object in random order </a:t>
            </a:r>
            <a:r>
              <a:rPr lang="en-US" dirty="0" smtClean="0"/>
              <a:t>and ask </a:t>
            </a:r>
            <a:r>
              <a:rPr lang="en-US" dirty="0"/>
              <a:t>students to say what it is.</a:t>
            </a:r>
          </a:p>
          <a:p>
            <a:r>
              <a:rPr lang="en-US" dirty="0"/>
              <a:t>Students should say </a:t>
            </a:r>
            <a:r>
              <a:rPr lang="en-US" i="1" dirty="0"/>
              <a:t>[Eraser / An eraser].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classroom items by showing some items to</a:t>
            </a:r>
          </a:p>
          <a:p>
            <a:r>
              <a:rPr lang="en-US" dirty="0"/>
              <a:t>the class and asking students to name them.</a:t>
            </a:r>
          </a:p>
          <a:p>
            <a:r>
              <a:rPr lang="en-US" dirty="0"/>
              <a:t>For example, pick up a pen and ask </a:t>
            </a:r>
            <a:r>
              <a:rPr lang="en-US" i="1" dirty="0"/>
              <a:t>What’s this?</a:t>
            </a:r>
          </a:p>
          <a:p>
            <a:r>
              <a:rPr lang="en-US" dirty="0"/>
              <a:t>Students should say </a:t>
            </a:r>
            <a:r>
              <a:rPr lang="en-US" i="1" dirty="0"/>
              <a:t>It’s a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classroom items by showing some items to</a:t>
            </a:r>
          </a:p>
          <a:p>
            <a:r>
              <a:rPr lang="en-US" dirty="0"/>
              <a:t>the class and asking students to name them.</a:t>
            </a:r>
          </a:p>
          <a:p>
            <a:r>
              <a:rPr lang="en-US" dirty="0"/>
              <a:t>For example, pick up a pen and ask What’s this?</a:t>
            </a:r>
          </a:p>
          <a:p>
            <a:r>
              <a:rPr lang="en-US" dirty="0"/>
              <a:t>Students should say It’s a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the class up into two teams.</a:t>
            </a:r>
          </a:p>
          <a:p>
            <a:r>
              <a:rPr lang="en-US" dirty="0"/>
              <a:t>Bring a student from each team up to the board.</a:t>
            </a:r>
          </a:p>
          <a:p>
            <a:r>
              <a:rPr lang="en-US" dirty="0"/>
              <a:t>Point to an object in the book and have the </a:t>
            </a:r>
            <a:r>
              <a:rPr lang="en-US" dirty="0" smtClean="0"/>
              <a:t>two students </a:t>
            </a:r>
            <a:r>
              <a:rPr lang="en-US" dirty="0"/>
              <a:t>draw the object.</a:t>
            </a:r>
          </a:p>
          <a:p>
            <a:r>
              <a:rPr lang="en-US" dirty="0"/>
              <a:t>Award a point to the first student to guess </a:t>
            </a:r>
            <a:r>
              <a:rPr lang="en-US" dirty="0" smtClean="0"/>
              <a:t>correctly what </a:t>
            </a:r>
            <a:r>
              <a:rPr lang="en-US" dirty="0"/>
              <a:t>the object is.</a:t>
            </a:r>
          </a:p>
          <a:p>
            <a:r>
              <a:rPr lang="en-US" dirty="0"/>
              <a:t>Students should raise their hand and say </a:t>
            </a:r>
            <a:r>
              <a:rPr lang="en-US" i="1" dirty="0"/>
              <a:t>It’s [a pen</a:t>
            </a:r>
            <a:r>
              <a:rPr lang="en-US" i="1" dirty="0" smtClean="0"/>
              <a:t>].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 today class. Now let’s chant.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the class in the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talk</a:t>
            </a:r>
          </a:p>
          <a:p>
            <a:r>
              <a:rPr lang="en-US" dirty="0"/>
              <a:t>about classroom objects?</a:t>
            </a:r>
          </a:p>
          <a:p>
            <a:r>
              <a:rPr lang="en-US" dirty="0"/>
              <a:t>Point to different classroom objects and ask </a:t>
            </a:r>
            <a:r>
              <a:rPr lang="en-US" dirty="0" smtClean="0"/>
              <a:t>the students </a:t>
            </a:r>
            <a:r>
              <a:rPr lang="en-US" i="1" dirty="0"/>
              <a:t>What is it? </a:t>
            </a:r>
            <a:r>
              <a:rPr lang="en-US" dirty="0"/>
              <a:t>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7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Hello, class! Do you remember these animals?</a:t>
            </a:r>
          </a:p>
          <a:p>
            <a:r>
              <a:rPr lang="en-US" dirty="0"/>
              <a:t>That’s right! They are Eddie the elephant, Freddy the</a:t>
            </a:r>
          </a:p>
          <a:p>
            <a:r>
              <a:rPr lang="en-US" dirty="0"/>
              <a:t>frog, Mia the monkey, and Polly the parrot.</a:t>
            </a:r>
          </a:p>
          <a:p>
            <a:r>
              <a:rPr lang="en-US" dirty="0"/>
              <a:t>Point to each animal as you say its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students the classroom objects on p. 3 and</a:t>
            </a:r>
          </a:p>
          <a:p>
            <a:r>
              <a:rPr lang="en-US" dirty="0"/>
              <a:t>remind them what they are.</a:t>
            </a:r>
          </a:p>
          <a:p>
            <a:r>
              <a:rPr lang="en-US" dirty="0"/>
              <a:t>Say Do you remember these objects?</a:t>
            </a:r>
          </a:p>
          <a:p>
            <a:r>
              <a:rPr lang="en-US" dirty="0"/>
              <a:t>Point to each object and name them.</a:t>
            </a:r>
          </a:p>
          <a:p>
            <a:r>
              <a:rPr lang="en-US" dirty="0"/>
              <a:t>Say </a:t>
            </a:r>
            <a:r>
              <a:rPr lang="en-US" i="1" dirty="0"/>
              <a:t>[A book</a:t>
            </a:r>
            <a:r>
              <a:rPr lang="en-US" dirty="0"/>
              <a:t>] or </a:t>
            </a:r>
            <a:r>
              <a:rPr lang="en-US" i="1" dirty="0"/>
              <a:t>[A red book].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classroom items by showing some items to</a:t>
            </a:r>
          </a:p>
          <a:p>
            <a:r>
              <a:rPr lang="en-US" dirty="0"/>
              <a:t>the class and asking students to name them.</a:t>
            </a:r>
          </a:p>
          <a:p>
            <a:r>
              <a:rPr lang="en-US" dirty="0"/>
              <a:t>For example, pick up a pen and ask What’s this?</a:t>
            </a:r>
          </a:p>
          <a:p>
            <a:r>
              <a:rPr lang="en-US" dirty="0"/>
              <a:t>Students should say It’s [a pen].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dialogue in Activity 6 on p. 3.</a:t>
            </a:r>
          </a:p>
          <a:p>
            <a:r>
              <a:rPr lang="en-US" dirty="0"/>
              <a:t>Say Let’s listen to what they say.</a:t>
            </a:r>
          </a:p>
          <a:p>
            <a:r>
              <a:rPr lang="en-US" dirty="0"/>
              <a:t>Play TR: B6.</a:t>
            </a:r>
          </a:p>
          <a:p>
            <a:r>
              <a:rPr lang="en-US" dirty="0"/>
              <a:t>Then put students in pairs and say Now it’s your turn</a:t>
            </a:r>
          </a:p>
          <a:p>
            <a:r>
              <a:rPr lang="en-US" dirty="0"/>
              <a:t>to talk.</a:t>
            </a:r>
          </a:p>
          <a:p>
            <a:r>
              <a:rPr lang="en-US" dirty="0"/>
              <a:t>Students should take turns asking each other what</a:t>
            </a:r>
          </a:p>
          <a:p>
            <a:r>
              <a:rPr lang="en-US" dirty="0"/>
              <a:t>the different items are.</a:t>
            </a:r>
          </a:p>
          <a:p>
            <a:r>
              <a:rPr lang="en-US" dirty="0"/>
              <a:t>Student A should say What is it?</a:t>
            </a:r>
          </a:p>
          <a:p>
            <a:r>
              <a:rPr lang="en-US" dirty="0"/>
              <a:t>Student B should say It’s [a pen].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dialogue in Activity 6 on p. 3.</a:t>
            </a:r>
          </a:p>
          <a:p>
            <a:r>
              <a:rPr lang="en-US" dirty="0"/>
              <a:t>Say Let’s listen to what they say.</a:t>
            </a:r>
          </a:p>
          <a:p>
            <a:r>
              <a:rPr lang="en-US" dirty="0"/>
              <a:t>Play TR: B6.</a:t>
            </a:r>
          </a:p>
          <a:p>
            <a:r>
              <a:rPr lang="en-US" dirty="0"/>
              <a:t>Then put students in pairs and say Now it’s your turn</a:t>
            </a:r>
          </a:p>
          <a:p>
            <a:r>
              <a:rPr lang="en-US" dirty="0"/>
              <a:t>to talk.</a:t>
            </a:r>
          </a:p>
          <a:p>
            <a:r>
              <a:rPr lang="en-US" dirty="0"/>
              <a:t>Students should take turns asking each other what</a:t>
            </a:r>
          </a:p>
          <a:p>
            <a:r>
              <a:rPr lang="en-US" dirty="0"/>
              <a:t>the different items are.</a:t>
            </a:r>
          </a:p>
          <a:p>
            <a:r>
              <a:rPr lang="en-US" dirty="0"/>
              <a:t>Student A should say What is it?</a:t>
            </a:r>
          </a:p>
          <a:p>
            <a:r>
              <a:rPr lang="en-US" dirty="0"/>
              <a:t>Student B should say It’s [a pen].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 today class. Now let’s chant.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the class in the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talk</a:t>
            </a:r>
          </a:p>
          <a:p>
            <a:r>
              <a:rPr lang="en-US" dirty="0"/>
              <a:t>about classroom objects?</a:t>
            </a:r>
          </a:p>
          <a:p>
            <a:r>
              <a:rPr lang="en-US" dirty="0"/>
              <a:t>Point to different classroom objects and ask the</a:t>
            </a:r>
          </a:p>
          <a:p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78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55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58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TR: B2, pausing after each word for</a:t>
            </a:r>
          </a:p>
          <a:p>
            <a:r>
              <a:rPr lang="en-US" dirty="0"/>
              <a:t>students to repeat.</a:t>
            </a:r>
          </a:p>
          <a:p>
            <a:r>
              <a:rPr lang="en-US" dirty="0"/>
              <a:t>Point to the animals in random order and ask</a:t>
            </a:r>
          </a:p>
          <a:p>
            <a:r>
              <a:rPr lang="en-US" dirty="0"/>
              <a:t>students to say what animal it is.</a:t>
            </a:r>
          </a:p>
          <a:p>
            <a:r>
              <a:rPr lang="en-US" dirty="0"/>
              <a:t>Students should say [An elephant]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2685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08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07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96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98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495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What toys do you play with here?</a:t>
            </a:r>
          </a:p>
          <a:p>
            <a:r>
              <a:rPr lang="en-US" dirty="0"/>
              <a:t>If they can’t remember the words for any toys, review</a:t>
            </a:r>
          </a:p>
          <a:p>
            <a:r>
              <a:rPr lang="en-US" dirty="0"/>
              <a:t>the words with them by holding up some toys and</a:t>
            </a:r>
          </a:p>
          <a:p>
            <a:r>
              <a:rPr lang="en-US" dirty="0"/>
              <a:t>asking What is it?</a:t>
            </a:r>
          </a:p>
          <a:p>
            <a:r>
              <a:rPr lang="en-US" dirty="0"/>
              <a:t>Students should say It’s [a ball].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7 on p. 4.</a:t>
            </a:r>
          </a:p>
          <a:p>
            <a:r>
              <a:rPr lang="en-US" dirty="0"/>
              <a:t>Say Listen and circle the item you hear.</a:t>
            </a:r>
          </a:p>
          <a:p>
            <a:r>
              <a:rPr lang="en-US" dirty="0"/>
              <a:t>Play TR: B7 and have students circle the correct</a:t>
            </a:r>
          </a:p>
          <a:p>
            <a:r>
              <a:rPr lang="en-US" dirty="0"/>
              <a:t>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7 on p. 4.</a:t>
            </a:r>
          </a:p>
          <a:p>
            <a:r>
              <a:rPr lang="en-US" dirty="0"/>
              <a:t>Say Listen and circle the item you hear.</a:t>
            </a:r>
          </a:p>
          <a:p>
            <a:r>
              <a:rPr lang="en-US" dirty="0"/>
              <a:t>Play TR: B7 and have students circle the correct</a:t>
            </a:r>
          </a:p>
          <a:p>
            <a:r>
              <a:rPr lang="en-US" dirty="0"/>
              <a:t>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students the pictures in Activity 2 on p. 2.</a:t>
            </a:r>
          </a:p>
          <a:p>
            <a:r>
              <a:rPr lang="en-US" dirty="0"/>
              <a:t>Say Do you remember these actions?</a:t>
            </a:r>
          </a:p>
          <a:p>
            <a:r>
              <a:rPr lang="en-US" dirty="0"/>
              <a:t>Do each action as you say it, and gesture for</a:t>
            </a:r>
          </a:p>
          <a:p>
            <a:r>
              <a:rPr lang="en-US" dirty="0"/>
              <a:t>students to do the action with you. Use props such</a:t>
            </a:r>
          </a:p>
          <a:p>
            <a:r>
              <a:rPr lang="en-US" dirty="0"/>
              <a:t>as a book, if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each picture and have students tell you</a:t>
            </a:r>
          </a:p>
          <a:p>
            <a:r>
              <a:rPr lang="en-US" dirty="0"/>
              <a:t>what it is.</a:t>
            </a:r>
          </a:p>
          <a:p>
            <a:r>
              <a:rPr lang="en-US" dirty="0"/>
              <a:t>Students should say It’s [a teddy bear]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students each toy, have them name the toy,</a:t>
            </a:r>
          </a:p>
          <a:p>
            <a:r>
              <a:rPr lang="en-US" dirty="0"/>
              <a:t>put it in a paper bag, and then randomize the bags.</a:t>
            </a:r>
          </a:p>
          <a:p>
            <a:r>
              <a:rPr lang="en-US" dirty="0"/>
              <a:t>Students should say [A doll].</a:t>
            </a:r>
          </a:p>
          <a:p>
            <a:r>
              <a:rPr lang="en-US" dirty="0"/>
              <a:t>Put pictures of the toys on the whiteboard or write</a:t>
            </a:r>
          </a:p>
          <a:p>
            <a:r>
              <a:rPr lang="en-US" dirty="0"/>
              <a:t>their names on the whiteboard. Name the toys.</a:t>
            </a:r>
          </a:p>
          <a:p>
            <a:r>
              <a:rPr lang="en-US" dirty="0"/>
              <a:t>Say This is [a doll].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form groups of three.</a:t>
            </a:r>
          </a:p>
          <a:p>
            <a:r>
              <a:rPr lang="en-US" dirty="0"/>
              <a:t>Have the first student choose a bag, look into it, and</a:t>
            </a:r>
          </a:p>
          <a:p>
            <a:r>
              <a:rPr lang="en-US" dirty="0"/>
              <a:t>whisper to the second student to tell them what is</a:t>
            </a:r>
          </a:p>
          <a:p>
            <a:r>
              <a:rPr lang="en-US" dirty="0"/>
              <a:t>inside.</a:t>
            </a:r>
          </a:p>
          <a:p>
            <a:r>
              <a:rPr lang="en-US" dirty="0"/>
              <a:t>Students should say I have [a doll].</a:t>
            </a:r>
          </a:p>
          <a:p>
            <a:r>
              <a:rPr lang="en-US" dirty="0"/>
              <a:t>The second student then whispers what it is to the</a:t>
            </a:r>
          </a:p>
          <a:p>
            <a:r>
              <a:rPr lang="en-US" dirty="0"/>
              <a:t>third student.</a:t>
            </a:r>
          </a:p>
          <a:p>
            <a:r>
              <a:rPr lang="en-US" dirty="0"/>
              <a:t>The third student should then run to the board to</a:t>
            </a:r>
          </a:p>
          <a:p>
            <a:r>
              <a:rPr lang="en-US" dirty="0"/>
              <a:t>touch the picture or word belonging to the item in the</a:t>
            </a:r>
          </a:p>
          <a:p>
            <a:r>
              <a:rPr lang="en-US" dirty="0"/>
              <a:t>bag. The first student then shows what’s in the bag</a:t>
            </a:r>
          </a:p>
          <a:p>
            <a:r>
              <a:rPr lang="en-US" dirty="0"/>
              <a:t>and says what it is. If the answers match, the team</a:t>
            </a:r>
          </a:p>
          <a:p>
            <a:r>
              <a:rPr lang="en-US" dirty="0"/>
              <a:t>gets a point.</a:t>
            </a:r>
          </a:p>
          <a:p>
            <a:r>
              <a:rPr lang="en-US" dirty="0"/>
              <a:t>Say Good job!</a:t>
            </a:r>
          </a:p>
          <a:p>
            <a:r>
              <a:rPr lang="en-US" dirty="0"/>
              <a:t>Continue playing until all three students on each</a:t>
            </a:r>
          </a:p>
          <a:p>
            <a:r>
              <a:rPr lang="en-US" dirty="0"/>
              <a:t>team have had a chance to look in one of the bags.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Hide toys (doll, teddy bear, ball, car, etc.) around the</a:t>
            </a:r>
          </a:p>
          <a:p>
            <a:r>
              <a:rPr lang="en-US" dirty="0"/>
              <a:t>classroom.</a:t>
            </a:r>
          </a:p>
          <a:p>
            <a:r>
              <a:rPr lang="en-US" dirty="0"/>
              <a:t>Students then look for the objects.</a:t>
            </a:r>
          </a:p>
          <a:p>
            <a:r>
              <a:rPr lang="en-US" dirty="0"/>
              <a:t>Hide toys (doll, teddy bear, ball, car, etc.) around the</a:t>
            </a:r>
          </a:p>
          <a:p>
            <a:r>
              <a:rPr lang="en-US" dirty="0"/>
              <a:t>classroom.</a:t>
            </a:r>
          </a:p>
          <a:p>
            <a:r>
              <a:rPr lang="en-US" dirty="0"/>
              <a:t>Students then look for the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 today class. Now let’s chant.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the class in the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132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113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062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TR: B3.</a:t>
            </a:r>
          </a:p>
          <a:p>
            <a:r>
              <a:rPr lang="en-US" dirty="0"/>
              <a:t>Have students listen and draw lines to match each</a:t>
            </a:r>
          </a:p>
          <a:p>
            <a:r>
              <a:rPr lang="en-US" dirty="0"/>
              <a:t>number with the correct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370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45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toys?</a:t>
            </a:r>
          </a:p>
          <a:p>
            <a:r>
              <a:rPr lang="en-US" dirty="0"/>
              <a:t>Point to the different toys in Activity 8 on p. 4 and </a:t>
            </a:r>
            <a:r>
              <a:rPr lang="en-US" dirty="0" smtClean="0"/>
              <a:t>ask the </a:t>
            </a:r>
            <a:r>
              <a:rPr lang="en-US" dirty="0"/>
              <a:t>students What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9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25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What toys do you play with here?</a:t>
            </a:r>
          </a:p>
          <a:p>
            <a:r>
              <a:rPr lang="en-US" dirty="0"/>
              <a:t>If they can’t remember the words for any toys, review</a:t>
            </a:r>
          </a:p>
          <a:p>
            <a:r>
              <a:rPr lang="en-US" dirty="0"/>
              <a:t>the words with them by holding up some toys and</a:t>
            </a:r>
          </a:p>
          <a:p>
            <a:r>
              <a:rPr lang="en-US" dirty="0"/>
              <a:t>asking What is it?</a:t>
            </a:r>
          </a:p>
          <a:p>
            <a:r>
              <a:rPr lang="en-US" dirty="0"/>
              <a:t>Students should say It’s [a ball].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the dialogue in Activity 9 on p. 4. Say</a:t>
            </a:r>
          </a:p>
          <a:p>
            <a:r>
              <a:rPr lang="en-US" dirty="0"/>
              <a:t>Let’s listen to what they say.</a:t>
            </a:r>
          </a:p>
          <a:p>
            <a:r>
              <a:rPr lang="en-US" dirty="0"/>
              <a:t>Play TR: B8 and have students listen to the dialogue.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students in pairs and say Now it’s your turn to</a:t>
            </a:r>
          </a:p>
          <a:p>
            <a:r>
              <a:rPr lang="en-US" dirty="0"/>
              <a:t>talk.</a:t>
            </a:r>
          </a:p>
          <a:p>
            <a:r>
              <a:rPr lang="en-US" dirty="0"/>
              <a:t>Students should take turns pointing to a picture and</a:t>
            </a:r>
          </a:p>
          <a:p>
            <a:r>
              <a:rPr lang="en-US" dirty="0"/>
              <a:t>asking each other Is it [a ball]? and answering Yes, it</a:t>
            </a:r>
          </a:p>
          <a:p>
            <a:r>
              <a:rPr lang="en-US" dirty="0"/>
              <a:t>is. / No, it isn’t.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students some flash cards or pictures of</a:t>
            </a:r>
          </a:p>
          <a:p>
            <a:r>
              <a:rPr lang="en-US" dirty="0"/>
              <a:t>toys before putting them all in a bag.</a:t>
            </a:r>
          </a:p>
          <a:p>
            <a:r>
              <a:rPr lang="en-US" dirty="0"/>
              <a:t>Pick one card at random and describe the toy</a:t>
            </a:r>
          </a:p>
          <a:p>
            <a:r>
              <a:rPr lang="en-US" dirty="0"/>
              <a:t>using simple language. Use gestures for illustration</a:t>
            </a:r>
          </a:p>
          <a:p>
            <a:r>
              <a:rPr lang="en-US" dirty="0"/>
              <a:t>whenever possible.</a:t>
            </a:r>
          </a:p>
          <a:p>
            <a:r>
              <a:rPr lang="en-US" dirty="0"/>
              <a:t>Say: It’s red and can run.</a:t>
            </a:r>
          </a:p>
          <a:p>
            <a:r>
              <a:rPr lang="en-US" dirty="0"/>
              <a:t>Students should say Is it [a kite]?</a:t>
            </a:r>
          </a:p>
          <a:p>
            <a:r>
              <a:rPr lang="en-US" dirty="0"/>
              <a:t>Say No, it isn’t.</a:t>
            </a:r>
          </a:p>
          <a:p>
            <a:r>
              <a:rPr lang="en-US" dirty="0"/>
              <a:t>Students should say Is it [a car]?</a:t>
            </a:r>
          </a:p>
          <a:p>
            <a:r>
              <a:rPr lang="en-US" dirty="0"/>
              <a:t>Say Yes, it is.</a:t>
            </a:r>
          </a:p>
          <a:p>
            <a:r>
              <a:rPr lang="en-US" dirty="0"/>
              <a:t>Continue with the other flash cards.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open their books, and then point</a:t>
            </a:r>
          </a:p>
          <a:p>
            <a:r>
              <a:rPr lang="en-US" dirty="0"/>
              <a:t>to the dialogue in Activity 3 on p. 2. Say Let’s listen to</a:t>
            </a:r>
          </a:p>
          <a:p>
            <a:r>
              <a:rPr lang="en-US" dirty="0"/>
              <a:t>what they say.</a:t>
            </a:r>
          </a:p>
          <a:p>
            <a:r>
              <a:rPr lang="en-US" dirty="0"/>
              <a:t>Play TR: B4 and have students listen. Model the</a:t>
            </a:r>
          </a:p>
          <a:p>
            <a:r>
              <a:rPr lang="en-US" dirty="0"/>
              <a:t>dialogue again by using different voices for the boy</a:t>
            </a:r>
          </a:p>
          <a:p>
            <a:r>
              <a:rPr lang="en-US" dirty="0"/>
              <a:t>and girl.</a:t>
            </a:r>
          </a:p>
          <a:p>
            <a:r>
              <a:rPr lang="en-US" dirty="0"/>
              <a:t>Say Now it’s your turn to talk to your classmate.</a:t>
            </a:r>
          </a:p>
          <a:p>
            <a:r>
              <a:rPr lang="en-US" dirty="0"/>
              <a:t>Put students in pairs and have them practice the</a:t>
            </a:r>
          </a:p>
          <a:p>
            <a:r>
              <a:rPr lang="en-US" dirty="0"/>
              <a:t>dialogue using their own names.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the target language for the students on the</a:t>
            </a:r>
          </a:p>
          <a:p>
            <a:r>
              <a:rPr lang="en-US" dirty="0"/>
              <a:t>board. For example, write: This is my doll. I like my</a:t>
            </a:r>
          </a:p>
          <a:p>
            <a:r>
              <a:rPr lang="en-US" dirty="0"/>
              <a:t>doll. It is pretty.</a:t>
            </a:r>
          </a:p>
          <a:p>
            <a:r>
              <a:rPr lang="en-US" dirty="0"/>
              <a:t>Each student should then come to the front of the</a:t>
            </a:r>
          </a:p>
          <a:p>
            <a:r>
              <a:rPr lang="en-US" dirty="0"/>
              <a:t>class and talk about what they have brought to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51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Activity 10 on p. 5.</a:t>
            </a:r>
          </a:p>
          <a:p>
            <a:r>
              <a:rPr lang="en-US" dirty="0"/>
              <a:t>Play TR: B9, pausing after each word for students to</a:t>
            </a:r>
          </a:p>
          <a:p>
            <a:r>
              <a:rPr lang="en-US" dirty="0"/>
              <a:t>repeat.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a family tree on the board. A family tree </a:t>
            </a:r>
            <a:r>
              <a:rPr lang="en-US" dirty="0" smtClean="0"/>
              <a:t>shows the </a:t>
            </a:r>
            <a:r>
              <a:rPr lang="en-US" dirty="0"/>
              <a:t>hierarchy of a family.</a:t>
            </a:r>
          </a:p>
          <a:p>
            <a:r>
              <a:rPr lang="en-US" dirty="0"/>
              <a:t>Illustrate the diagram so that it looks like a tree.</a:t>
            </a:r>
          </a:p>
          <a:p>
            <a:r>
              <a:rPr lang="en-US" dirty="0"/>
              <a:t>Say </a:t>
            </a:r>
            <a:r>
              <a:rPr lang="en-US" i="1" dirty="0"/>
              <a:t>This is a family tree. Let’s fill in the tree with </a:t>
            </a:r>
            <a:r>
              <a:rPr lang="en-US" i="1" dirty="0" smtClean="0"/>
              <a:t>the correct </a:t>
            </a:r>
            <a:r>
              <a:rPr lang="en-US" i="1" dirty="0"/>
              <a:t>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draw their family tree. Walk around </a:t>
            </a:r>
            <a:r>
              <a:rPr lang="en-US" dirty="0" smtClean="0"/>
              <a:t>to make </a:t>
            </a:r>
            <a:r>
              <a:rPr lang="en-US" dirty="0"/>
              <a:t>sure students are following the instructions.</a:t>
            </a:r>
          </a:p>
          <a:p>
            <a:r>
              <a:rPr lang="en-US" dirty="0"/>
              <a:t>Afterward, pair students up and have them ask </a:t>
            </a:r>
            <a:r>
              <a:rPr lang="en-US" dirty="0" smtClean="0"/>
              <a:t>each</a:t>
            </a:r>
            <a:r>
              <a:rPr lang="en-US" baseline="0" dirty="0" smtClean="0"/>
              <a:t> </a:t>
            </a:r>
            <a:r>
              <a:rPr lang="en-US" dirty="0" smtClean="0"/>
              <a:t>other </a:t>
            </a:r>
            <a:r>
              <a:rPr lang="en-US" dirty="0"/>
              <a:t>about their family tree.</a:t>
            </a:r>
          </a:p>
          <a:p>
            <a:r>
              <a:rPr lang="en-US" dirty="0"/>
              <a:t>Students should point to each other’s pictures </a:t>
            </a:r>
            <a:r>
              <a:rPr lang="en-US" dirty="0" smtClean="0"/>
              <a:t>and ask </a:t>
            </a:r>
            <a:r>
              <a:rPr lang="en-US" i="1" dirty="0"/>
              <a:t>Who’s this?</a:t>
            </a:r>
          </a:p>
          <a:p>
            <a:r>
              <a:rPr lang="en-US" dirty="0"/>
              <a:t>Their partner should say</a:t>
            </a:r>
            <a:r>
              <a:rPr lang="en-US" i="1" dirty="0"/>
              <a:t> It’s my [grandmother]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open their books to p. 5 and look</a:t>
            </a:r>
          </a:p>
          <a:p>
            <a:r>
              <a:rPr lang="en-US" dirty="0"/>
              <a:t>at Activity 11.</a:t>
            </a:r>
          </a:p>
          <a:p>
            <a:r>
              <a:rPr lang="en-US" dirty="0"/>
              <a:t>Say Let’s listen to what they say.</a:t>
            </a:r>
          </a:p>
          <a:p>
            <a:r>
              <a:rPr lang="en-US" dirty="0"/>
              <a:t>Play TR: B10 and have students listen to the</a:t>
            </a:r>
          </a:p>
          <a:p>
            <a:r>
              <a:rPr lang="en-US" dirty="0"/>
              <a:t>dialogue. Ask students to repeat after the track.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Now, it’s your turn to talk.</a:t>
            </a:r>
          </a:p>
          <a:p>
            <a:r>
              <a:rPr lang="en-US" dirty="0"/>
              <a:t>Have students pair up. Ask them to look at the</a:t>
            </a:r>
          </a:p>
          <a:p>
            <a:r>
              <a:rPr lang="en-US" dirty="0"/>
              <a:t>pictures in Activity 10 and repeat the dialogue with</a:t>
            </a:r>
          </a:p>
          <a:p>
            <a:r>
              <a:rPr lang="en-US" dirty="0"/>
              <a:t>different family members.</a:t>
            </a:r>
          </a:p>
          <a:p>
            <a:r>
              <a:rPr lang="en-US" dirty="0"/>
              <a:t>Student A should say Who’s this?</a:t>
            </a:r>
          </a:p>
          <a:p>
            <a:r>
              <a:rPr lang="en-US" dirty="0"/>
              <a:t>Student B should say It’s my [brother]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identify</a:t>
            </a:r>
          </a:p>
          <a:p>
            <a:r>
              <a:rPr lang="en-US" dirty="0"/>
              <a:t>family members?</a:t>
            </a:r>
          </a:p>
          <a:p>
            <a:r>
              <a:rPr lang="en-US" dirty="0"/>
              <a:t>Point to the different family members on p. 5 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i="1" dirty="0"/>
              <a:t>Who is it? </a:t>
            </a:r>
            <a:r>
              <a:rPr lang="en-US" dirty="0"/>
              <a:t>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Activity 1 again and write the animals’ names</a:t>
            </a:r>
          </a:p>
          <a:p>
            <a:r>
              <a:rPr lang="en-US" dirty="0"/>
              <a:t>on the board as you read them out loud.</a:t>
            </a:r>
          </a:p>
          <a:p>
            <a:r>
              <a:rPr lang="en-US" dirty="0"/>
              <a:t>Say Eddie, Freddy, Mia, Polly.</a:t>
            </a:r>
          </a:p>
          <a:p>
            <a:r>
              <a:rPr lang="en-US" dirty="0"/>
              <a:t>Ask students to choose the animal they want to be.</a:t>
            </a:r>
          </a:p>
          <a:p>
            <a:r>
              <a:rPr lang="en-US" dirty="0"/>
              <a:t>Have them practice the dialogue again using the</a:t>
            </a:r>
          </a:p>
          <a:p>
            <a:r>
              <a:rPr lang="en-US" dirty="0"/>
              <a:t>names of the animals they have chosen.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73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67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721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84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647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7082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38351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look at the pictures of the four </a:t>
            </a:r>
            <a:r>
              <a:rPr lang="en-US" dirty="0" smtClean="0"/>
              <a:t>rooms in </a:t>
            </a:r>
            <a:r>
              <a:rPr lang="en-US" dirty="0"/>
              <a:t>Activity 12 on p. 5.</a:t>
            </a:r>
          </a:p>
          <a:p>
            <a:r>
              <a:rPr lang="en-US" dirty="0"/>
              <a:t>Say the names of the rooms and have </a:t>
            </a:r>
            <a:r>
              <a:rPr lang="en-US" dirty="0" smtClean="0"/>
              <a:t>students repeat</a:t>
            </a:r>
            <a:r>
              <a:rPr lang="en-US" dirty="0"/>
              <a:t>.</a:t>
            </a:r>
          </a:p>
          <a:p>
            <a:r>
              <a:rPr lang="en-US" dirty="0"/>
              <a:t>Students should say </a:t>
            </a:r>
            <a:r>
              <a:rPr lang="en-US" i="1" dirty="0"/>
              <a:t>It’s [a kitchen].</a:t>
            </a:r>
          </a:p>
          <a:p>
            <a:r>
              <a:rPr lang="en-US" dirty="0"/>
              <a:t>Point to the rooms in random order and </a:t>
            </a:r>
            <a:r>
              <a:rPr lang="en-US" dirty="0" smtClean="0"/>
              <a:t>have students </a:t>
            </a:r>
            <a:r>
              <a:rPr lang="en-US" dirty="0"/>
              <a:t>tell you what room it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open their books to p. 5. Point to</a:t>
            </a:r>
          </a:p>
          <a:p>
            <a:r>
              <a:rPr lang="en-US" dirty="0"/>
              <a:t>the dialogue in Activity 12.</a:t>
            </a:r>
          </a:p>
          <a:p>
            <a:r>
              <a:rPr lang="en-US" dirty="0"/>
              <a:t>Say Let’s listen to what they say.</a:t>
            </a:r>
          </a:p>
          <a:p>
            <a:r>
              <a:rPr lang="en-US" dirty="0"/>
              <a:t>Play TR: B11 and have students listen to the</a:t>
            </a:r>
          </a:p>
          <a:p>
            <a:r>
              <a:rPr lang="en-US" dirty="0"/>
              <a:t>dialogue.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 today class. Now let’s chant.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the class in the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Goodbye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students in pairs and say Now it’s your turn to</a:t>
            </a:r>
          </a:p>
          <a:p>
            <a:r>
              <a:rPr lang="en-US" dirty="0"/>
              <a:t>talk.</a:t>
            </a:r>
          </a:p>
          <a:p>
            <a:r>
              <a:rPr lang="en-US" dirty="0"/>
              <a:t>Ask students to look at the remaining three pictures</a:t>
            </a:r>
          </a:p>
          <a:p>
            <a:r>
              <a:rPr lang="en-US" dirty="0"/>
              <a:t>under the dialogue and take turns asking and</a:t>
            </a:r>
          </a:p>
          <a:p>
            <a:r>
              <a:rPr lang="en-US" dirty="0"/>
              <a:t>answering about where each person is.</a:t>
            </a:r>
          </a:p>
          <a:p>
            <a:r>
              <a:rPr lang="en-US" dirty="0"/>
              <a:t>Student A should point to the second picture and</a:t>
            </a:r>
          </a:p>
          <a:p>
            <a:r>
              <a:rPr lang="en-US" dirty="0"/>
              <a:t>asks Where is [Mother/the mother]?</a:t>
            </a:r>
          </a:p>
          <a:p>
            <a:r>
              <a:rPr lang="en-US" dirty="0"/>
              <a:t>Student B should say In the [bathroom]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family </a:t>
            </a:r>
            <a:r>
              <a:rPr lang="en-US" dirty="0"/>
              <a:t>members?</a:t>
            </a:r>
          </a:p>
          <a:p>
            <a:r>
              <a:rPr lang="en-US" dirty="0"/>
              <a:t>Point to the different family members on p. 5 and ask</a:t>
            </a:r>
          </a:p>
          <a:p>
            <a:r>
              <a:rPr lang="en-US" dirty="0"/>
              <a:t>the students Who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</a:t>
            </a:r>
            <a:r>
              <a:rPr lang="en-US" baseline="0" dirty="0" smtClean="0"/>
              <a:t> </a:t>
            </a:r>
            <a:r>
              <a:rPr lang="en-US" dirty="0" smtClean="0"/>
              <a:t>family </a:t>
            </a:r>
            <a:r>
              <a:rPr lang="en-US" dirty="0"/>
              <a:t>members?</a:t>
            </a:r>
          </a:p>
          <a:p>
            <a:r>
              <a:rPr lang="en-US" dirty="0"/>
              <a:t>Point to the different family members on p. 5 and ask</a:t>
            </a:r>
          </a:p>
          <a:p>
            <a:r>
              <a:rPr lang="en-US" dirty="0"/>
              <a:t>the students Who 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0E4C-4EB0-4365-AF36-CEE1FBB67618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863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492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959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6995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43326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students use the simple present tense to </a:t>
            </a:r>
            <a:r>
              <a:rPr lang="en-US" dirty="0" smtClean="0"/>
              <a:t>identify and </a:t>
            </a:r>
            <a:r>
              <a:rPr lang="en-US" dirty="0"/>
              <a:t>name </a:t>
            </a:r>
            <a:r>
              <a:rPr lang="en-US" dirty="0" smtClean="0"/>
              <a:t>family members?</a:t>
            </a:r>
            <a:endParaRPr lang="en-US" dirty="0"/>
          </a:p>
          <a:p>
            <a:r>
              <a:rPr lang="en-US" dirty="0"/>
              <a:t>Point to the different </a:t>
            </a:r>
            <a:r>
              <a:rPr lang="en-US" dirty="0" smtClean="0"/>
              <a:t>family member </a:t>
            </a:r>
            <a:r>
              <a:rPr lang="en-US" dirty="0"/>
              <a:t>in </a:t>
            </a:r>
            <a:r>
              <a:rPr lang="en-US" dirty="0" smtClean="0"/>
              <a:t>on p. 5 </a:t>
            </a:r>
            <a:r>
              <a:rPr lang="en-US" dirty="0"/>
              <a:t>and </a:t>
            </a:r>
            <a:r>
              <a:rPr lang="en-US" dirty="0" smtClean="0"/>
              <a:t>ask the </a:t>
            </a:r>
            <a:r>
              <a:rPr lang="en-US" dirty="0"/>
              <a:t>students </a:t>
            </a:r>
            <a:r>
              <a:rPr lang="en-US" dirty="0" smtClean="0"/>
              <a:t>Who </a:t>
            </a:r>
            <a:r>
              <a:rPr lang="en-US" dirty="0"/>
              <a:t>is it? as they leave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C0E4C-4EB0-4365-AF36-CEE1FBB676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7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1265667" y="962133"/>
            <a:ext cx="7086000" cy="420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881548" y="1570979"/>
            <a:ext cx="5853200" cy="1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881941" y="2765469"/>
            <a:ext cx="5853200" cy="17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939" y="6066434"/>
            <a:ext cx="1383388" cy="555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59" y="5094177"/>
            <a:ext cx="1766376" cy="249964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3631" y="6626473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/>
              <a:t>25/05/2020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9AB13-0E19-4384-8FC4-560DA9652DE5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383A-A47C-4898-A593-72560BCC392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775" y="1146175"/>
            <a:ext cx="7216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775" y="2971800"/>
            <a:ext cx="10100603" cy="2894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2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4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1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22780" y="763270"/>
            <a:ext cx="9620250" cy="46164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7292975" y="2004060"/>
            <a:ext cx="2911475" cy="23837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Source Sans Pro" panose="020B0503030403020204" pitchFamily="34" charset="0"/>
                <a:cs typeface="Calibri" panose="020F0502020204030204" charset="0"/>
                <a:sym typeface="+mn-ea"/>
              </a:rPr>
              <a:t>Unit 0</a:t>
            </a:r>
            <a:endParaRPr lang="en-US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Source Sans Pro" panose="020B0503030403020204" pitchFamily="34" charset="0"/>
              <a:cs typeface="Calibri" panose="020F0502020204030204" charset="0"/>
            </a:endParaRP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Calibri" panose="020F0502020204030204" charset="0"/>
                <a:ea typeface="Source Sans Pro" panose="020B0503030403020204" pitchFamily="34" charset="0"/>
                <a:cs typeface="Calibri" panose="020F0502020204030204" charset="0"/>
                <a:sym typeface="+mn-ea"/>
              </a:rPr>
              <a:t>Getting Started</a:t>
            </a:r>
          </a:p>
        </p:txBody>
      </p:sp>
      <p:pic>
        <p:nvPicPr>
          <p:cNvPr id="101" name="Picture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1047750" y="501015"/>
            <a:ext cx="4098925" cy="5163820"/>
          </a:xfrm>
          <a:prstGeom prst="rect">
            <a:avLst/>
          </a:prstGeom>
          <a:noFill/>
          <a:ln w="57150">
            <a:solidFill>
              <a:schemeClr val="bg1"/>
            </a:solidFill>
          </a:ln>
          <a:scene3d>
            <a:camera prst="perspective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06748" y="2150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Check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7213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it?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7303135" y="956945"/>
            <a:ext cx="4059555" cy="474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Grandma.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30351" t="11400" r="56237" b="16832"/>
          <a:stretch/>
        </p:blipFill>
        <p:spPr>
          <a:xfrm>
            <a:off x="7767242" y="1016243"/>
            <a:ext cx="3169008" cy="45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05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Sister.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57929" t="16801" r="28581" b="18375"/>
          <a:stretch/>
        </p:blipFill>
        <p:spPr>
          <a:xfrm>
            <a:off x="7779434" y="1397545"/>
            <a:ext cx="3129364" cy="40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46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Father.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71419" t="15644" r="14183" b="17605"/>
          <a:stretch/>
        </p:blipFill>
        <p:spPr>
          <a:xfrm>
            <a:off x="7434739" y="1474070"/>
            <a:ext cx="3157067" cy="39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4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Brother.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44073" t="15643" r="42254" b="18762"/>
          <a:stretch/>
        </p:blipFill>
        <p:spPr>
          <a:xfrm>
            <a:off x="7434739" y="1413971"/>
            <a:ext cx="3028910" cy="39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1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Mother.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85402" t="16415" b="19534"/>
          <a:stretch/>
        </p:blipFill>
        <p:spPr>
          <a:xfrm>
            <a:off x="7457105" y="1373043"/>
            <a:ext cx="3258934" cy="38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Grandpa.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16210" t="17571" r="69599" b="18763"/>
          <a:stretch/>
        </p:blipFill>
        <p:spPr>
          <a:xfrm>
            <a:off x="7398163" y="1499616"/>
            <a:ext cx="3137422" cy="37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90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4269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9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13068" y="80638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878455" y="1733550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feel?</a:t>
            </a:r>
          </a:p>
        </p:txBody>
      </p:sp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4193540" y="2594610"/>
            <a:ext cx="352425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2" name="TextBox 5"/>
          <p:cNvSpPr txBox="1"/>
          <p:nvPr/>
        </p:nvSpPr>
        <p:spPr>
          <a:xfrm>
            <a:off x="3773393" y="5155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cs typeface="+mn-lt"/>
              </a:rPr>
              <a:t>Body Parts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cs typeface="+mn-lt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4"/>
          <a:srcRect r="50772"/>
          <a:stretch>
            <a:fillRect/>
          </a:stretch>
        </p:blipFill>
        <p:spPr>
          <a:xfrm>
            <a:off x="2381885" y="132969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rcRect l="49176" t="-1620" r="1596" b="1620"/>
          <a:stretch>
            <a:fillRect/>
          </a:stretch>
        </p:blipFill>
        <p:spPr>
          <a:xfrm>
            <a:off x="6964680" y="132969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1" name="Picture 10" descr="5.2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3625"/>
            <a:ext cx="12192000" cy="501269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3773393" y="5155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cs typeface="+mn-lt"/>
              </a:rPr>
              <a:t>Body Parts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cs typeface="+mn-lt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440690" y="281051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nose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494280" y="2810510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mouth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4926330" y="2810510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ears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7207250" y="2810510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hair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0006330" y="2810510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eyes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1618615" y="541528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arms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3953510" y="541528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legs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6223000" y="541528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feet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9097645" y="541528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hands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8" name="Picture 17" descr="5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65" y="640715"/>
            <a:ext cx="6641465" cy="734695"/>
          </a:xfrm>
          <a:prstGeom prst="rect">
            <a:avLst/>
          </a:prstGeom>
        </p:spPr>
      </p:pic>
      <p:pic>
        <p:nvPicPr>
          <p:cNvPr id="19" name="Picture 18" descr="5.2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10" y="1104900"/>
            <a:ext cx="11749405" cy="4830445"/>
          </a:xfrm>
          <a:prstGeom prst="rect">
            <a:avLst/>
          </a:prstGeom>
        </p:spPr>
      </p:pic>
      <p:pic>
        <p:nvPicPr>
          <p:cNvPr id="20" name="12 G2SB Track B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3365" y="779780"/>
            <a:ext cx="748030" cy="66167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8" name="Picture 17" descr="C:\Users\ASUS\Desktop\30082022\Unit 0 - Grade 2\Pic\5.3.png5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485" y="574675"/>
            <a:ext cx="5989320" cy="866775"/>
          </a:xfrm>
          <a:prstGeom prst="rect">
            <a:avLst/>
          </a:prstGeom>
        </p:spPr>
      </p:pic>
      <p:pic>
        <p:nvPicPr>
          <p:cNvPr id="19" name="Picture 18" descr="5.2.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0" y="1104900"/>
            <a:ext cx="11749405" cy="483044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1743710" y="1330325"/>
            <a:ext cx="88252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shoulders, knees and toes, knees and toes,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shoulders, knees and toes, knees and toes,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eyes and ears and mouth and nose,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Head, shoulders, knees and toes, knees and toes.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Ankles, elbows, feet and seat, feet and seat,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Ankles, elbows, feet and seat, feet and seat,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hair and hips and chin and cheeks,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Ankles, elbows, feet and seat, feet and seat.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088515" y="613410"/>
            <a:ext cx="81349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Head, Shoulders, Knees, and Toes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833718" y="21284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999105" y="302323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4"/>
          <a:srcRect r="50772"/>
          <a:stretch>
            <a:fillRect/>
          </a:stretch>
        </p:blipFill>
        <p:spPr>
          <a:xfrm>
            <a:off x="45339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rcRect l="49176" t="-1620" r="1596" b="1620"/>
          <a:stretch>
            <a:fillRect/>
          </a:stretch>
        </p:blipFill>
        <p:spPr>
          <a:xfrm>
            <a:off x="859917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911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10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2665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1" name="Picture 10" descr="C:\Users\ASUS\Desktop\30082022\Unit 0 - Grade 2\Pic\5.5.1.png5.5.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6695" y="1742440"/>
            <a:ext cx="11965305" cy="376936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3774028" y="71113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Review Numbers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309880" y="287591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one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569845" y="287591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two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5077460" y="287591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three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7585075" y="287591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four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0092690" y="2875915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five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309880" y="479869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six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2693670" y="479869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seven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5201285" y="479869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eight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7708900" y="479869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nine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10216515" y="4798695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2" name="TextBox 5"/>
          <p:cNvSpPr txBox="1"/>
          <p:nvPr/>
        </p:nvSpPr>
        <p:spPr>
          <a:xfrm>
            <a:off x="3773393" y="5155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Review Body 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cs typeface="+mn-lt"/>
              </a:rPr>
              <a:t>Parts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cs typeface="+mn-lt"/>
            </a:endParaRPr>
          </a:p>
        </p:txBody>
      </p:sp>
      <p:pic>
        <p:nvPicPr>
          <p:cNvPr id="10" name="Picture 9" descr="5.2.1"/>
          <p:cNvPicPr>
            <a:picLocks noChangeAspect="1"/>
          </p:cNvPicPr>
          <p:nvPr/>
        </p:nvPicPr>
        <p:blipFill rotWithShape="1">
          <a:blip r:embed="rId4"/>
          <a:srcRect r="85704" b="62803"/>
          <a:stretch/>
        </p:blipFill>
        <p:spPr>
          <a:xfrm>
            <a:off x="1679748" y="1068324"/>
            <a:ext cx="3172770" cy="3393947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155426" y="4077550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nose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177557" y="4077550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ears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5.2.1"/>
          <p:cNvPicPr>
            <a:picLocks noChangeAspect="1"/>
          </p:cNvPicPr>
          <p:nvPr/>
        </p:nvPicPr>
        <p:blipFill rotWithShape="1">
          <a:blip r:embed="rId4"/>
          <a:srcRect l="38229" t="2672" r="44027" b="60888"/>
          <a:stretch/>
        </p:blipFill>
        <p:spPr>
          <a:xfrm>
            <a:off x="7143539" y="1665730"/>
            <a:ext cx="3023459" cy="255270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4" name="Picture 13" descr="5.2.1"/>
          <p:cNvPicPr>
            <a:picLocks noChangeAspect="1"/>
          </p:cNvPicPr>
          <p:nvPr/>
        </p:nvPicPr>
        <p:blipFill rotWithShape="1">
          <a:blip r:embed="rId4"/>
          <a:srcRect l="29550" t="49060" r="54367" b="13377"/>
          <a:stretch/>
        </p:blipFill>
        <p:spPr>
          <a:xfrm>
            <a:off x="1328929" y="1463040"/>
            <a:ext cx="3910998" cy="3755136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legs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5151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ear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5.2.1"/>
          <p:cNvPicPr>
            <a:picLocks noChangeAspect="1"/>
          </p:cNvPicPr>
          <p:nvPr/>
        </p:nvPicPr>
        <p:blipFill rotWithShape="1">
          <a:blip r:embed="rId4"/>
          <a:srcRect l="38266" t="12281" r="53640" b="65075"/>
          <a:stretch/>
        </p:blipFill>
        <p:spPr>
          <a:xfrm>
            <a:off x="910055" y="1260262"/>
            <a:ext cx="3139176" cy="36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330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eye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5.2.1"/>
          <p:cNvPicPr>
            <a:picLocks noChangeAspect="1"/>
          </p:cNvPicPr>
          <p:nvPr/>
        </p:nvPicPr>
        <p:blipFill rotWithShape="1">
          <a:blip r:embed="rId4"/>
          <a:srcRect l="79436" t="11516" r="11355" b="62929"/>
          <a:stretch/>
        </p:blipFill>
        <p:spPr>
          <a:xfrm>
            <a:off x="796317" y="1259636"/>
            <a:ext cx="3840479" cy="43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24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hands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5.2.1"/>
          <p:cNvPicPr>
            <a:picLocks noChangeAspect="1"/>
          </p:cNvPicPr>
          <p:nvPr/>
        </p:nvPicPr>
        <p:blipFill rotWithShape="1">
          <a:blip r:embed="rId4"/>
          <a:srcRect l="69189" t="52846" r="8890" b="16866"/>
          <a:stretch/>
        </p:blipFill>
        <p:spPr>
          <a:xfrm>
            <a:off x="1752600" y="1874520"/>
            <a:ext cx="5687693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03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feet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5.2.1"/>
          <p:cNvPicPr>
            <a:picLocks noChangeAspect="1"/>
          </p:cNvPicPr>
          <p:nvPr/>
        </p:nvPicPr>
        <p:blipFill rotWithShape="1">
          <a:blip r:embed="rId4"/>
          <a:srcRect l="47605" t="48555" r="34962" b="10808"/>
          <a:stretch/>
        </p:blipFill>
        <p:spPr>
          <a:xfrm>
            <a:off x="938784" y="1280159"/>
            <a:ext cx="4109233" cy="39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37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5" name="TextBox 1"/>
          <p:cNvSpPr txBox="1"/>
          <p:nvPr/>
        </p:nvSpPr>
        <p:spPr>
          <a:xfrm>
            <a:off x="6096000" y="3065614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mouth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5.2.1"/>
          <p:cNvPicPr>
            <a:picLocks noChangeAspect="1"/>
          </p:cNvPicPr>
          <p:nvPr/>
        </p:nvPicPr>
        <p:blipFill rotWithShape="1">
          <a:blip r:embed="rId4"/>
          <a:srcRect l="17694" r="63498" b="67346"/>
          <a:stretch/>
        </p:blipFill>
        <p:spPr>
          <a:xfrm>
            <a:off x="1302326" y="1080514"/>
            <a:ext cx="4528491" cy="323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8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5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40" y="448310"/>
            <a:ext cx="6323965" cy="1024255"/>
          </a:xfrm>
          <a:prstGeom prst="rect">
            <a:avLst/>
          </a:prstGeom>
        </p:spPr>
      </p:pic>
      <p:pic>
        <p:nvPicPr>
          <p:cNvPr id="8" name="13 G2SB Track B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390" y="725805"/>
            <a:ext cx="682625" cy="617855"/>
          </a:xfrm>
          <a:prstGeom prst="rect">
            <a:avLst/>
          </a:prstGeom>
        </p:spPr>
      </p:pic>
      <p:pic>
        <p:nvPicPr>
          <p:cNvPr id="9" name="Picture 8" descr="5.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" y="1508760"/>
            <a:ext cx="12192000" cy="384048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  <a:endParaRPr lang="en-US" altLang="x-none" sz="4400" b="1" dirty="0">
              <a:solidFill>
                <a:schemeClr val="accent2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5.7"/>
          <p:cNvPicPr>
            <a:picLocks noChangeAspect="1"/>
          </p:cNvPicPr>
          <p:nvPr/>
        </p:nvPicPr>
        <p:blipFill>
          <a:blip r:embed="rId4"/>
          <a:srcRect l="8795" t="7722" r="70551" b="56259"/>
          <a:stretch>
            <a:fillRect/>
          </a:stretch>
        </p:blipFill>
        <p:spPr>
          <a:xfrm>
            <a:off x="3131185" y="1847850"/>
            <a:ext cx="2233930" cy="2470150"/>
          </a:xfrm>
          <a:prstGeom prst="rect">
            <a:avLst/>
          </a:prstGeom>
        </p:spPr>
      </p:pic>
      <p:pic>
        <p:nvPicPr>
          <p:cNvPr id="11" name="Picture 10" descr="5.7"/>
          <p:cNvPicPr>
            <a:picLocks noChangeAspect="1"/>
          </p:cNvPicPr>
          <p:nvPr/>
        </p:nvPicPr>
        <p:blipFill>
          <a:blip r:embed="rId4"/>
          <a:srcRect l="9000" t="55324" r="70346" b="8657"/>
          <a:stretch>
            <a:fillRect/>
          </a:stretch>
        </p:blipFill>
        <p:spPr>
          <a:xfrm>
            <a:off x="7204710" y="1847850"/>
            <a:ext cx="2233930" cy="24701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5.7"/>
          <p:cNvPicPr>
            <a:picLocks noChangeAspect="1"/>
          </p:cNvPicPr>
          <p:nvPr/>
        </p:nvPicPr>
        <p:blipFill>
          <a:blip r:embed="rId4"/>
          <a:srcRect l="8795" t="7722" r="70551" b="56259"/>
          <a:stretch>
            <a:fillRect/>
          </a:stretch>
        </p:blipFill>
        <p:spPr>
          <a:xfrm>
            <a:off x="3712845" y="4385310"/>
            <a:ext cx="1229360" cy="1359535"/>
          </a:xfrm>
          <a:prstGeom prst="rect">
            <a:avLst/>
          </a:prstGeom>
        </p:spPr>
      </p:pic>
      <p:pic>
        <p:nvPicPr>
          <p:cNvPr id="11" name="Picture 10" descr="5.7"/>
          <p:cNvPicPr>
            <a:picLocks noChangeAspect="1"/>
          </p:cNvPicPr>
          <p:nvPr/>
        </p:nvPicPr>
        <p:blipFill>
          <a:blip r:embed="rId4"/>
          <a:srcRect l="9000" t="55324" r="70346" b="8657"/>
          <a:stretch>
            <a:fillRect/>
          </a:stretch>
        </p:blipFill>
        <p:spPr>
          <a:xfrm>
            <a:off x="6910705" y="4385310"/>
            <a:ext cx="1229360" cy="1359535"/>
          </a:xfrm>
          <a:prstGeom prst="rect">
            <a:avLst/>
          </a:prstGeom>
        </p:spPr>
      </p:pic>
      <p:pic>
        <p:nvPicPr>
          <p:cNvPr id="9" name="Picture 8" descr="5.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65" y="987425"/>
            <a:ext cx="10304145" cy="32461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5.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491490"/>
            <a:ext cx="5559425" cy="1242060"/>
          </a:xfrm>
          <a:prstGeom prst="rect">
            <a:avLst/>
          </a:prstGeom>
        </p:spPr>
      </p:pic>
      <p:pic>
        <p:nvPicPr>
          <p:cNvPr id="8" name="Picture 7" descr="5.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285" y="1690370"/>
            <a:ext cx="6990080" cy="4432300"/>
          </a:xfrm>
          <a:prstGeom prst="rect">
            <a:avLst/>
          </a:prstGeom>
        </p:spPr>
      </p:pic>
      <p:pic>
        <p:nvPicPr>
          <p:cNvPr id="12" name="14 G2SB Track B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9005" y="695325"/>
            <a:ext cx="812800" cy="74803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6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5" y="664210"/>
            <a:ext cx="6858635" cy="865505"/>
          </a:xfrm>
          <a:prstGeom prst="rect">
            <a:avLst/>
          </a:prstGeom>
        </p:spPr>
      </p:pic>
      <p:pic>
        <p:nvPicPr>
          <p:cNvPr id="10" name="15 G2SB Track B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4575" y="862330"/>
            <a:ext cx="780415" cy="671195"/>
          </a:xfrm>
          <a:prstGeom prst="rect">
            <a:avLst/>
          </a:prstGeom>
        </p:spPr>
      </p:pic>
      <p:pic>
        <p:nvPicPr>
          <p:cNvPr id="11" name="Picture 10" descr="6.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55495"/>
            <a:ext cx="12192000" cy="274637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41300" y="1457325"/>
            <a:ext cx="1805305" cy="919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HEAD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89225" y="1457325"/>
            <a:ext cx="1805305" cy="919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BODY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37150" y="1457325"/>
            <a:ext cx="1805305" cy="919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ARMS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85075" y="1457325"/>
            <a:ext cx="1805305" cy="919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LEGS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33000" y="1457325"/>
            <a:ext cx="1805305" cy="9194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FEET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3065145" y="534670"/>
            <a:ext cx="60617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DRAW YOUR MONSTER</a:t>
            </a:r>
          </a:p>
        </p:txBody>
      </p:sp>
      <p:pic>
        <p:nvPicPr>
          <p:cNvPr id="111" name="Picture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4345305" y="2862580"/>
            <a:ext cx="3501390" cy="29260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833718" y="21284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Check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999105" y="3044190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parts</a:t>
            </a:r>
          </a:p>
        </p:txBody>
      </p:sp>
      <p:pic>
        <p:nvPicPr>
          <p:cNvPr id="109" name="Picture 108"/>
          <p:cNvPicPr/>
          <p:nvPr/>
        </p:nvPicPr>
        <p:blipFill>
          <a:blip r:embed="rId4"/>
          <a:srcRect r="50772"/>
          <a:stretch>
            <a:fillRect/>
          </a:stretch>
        </p:blipFill>
        <p:spPr>
          <a:xfrm>
            <a:off x="45339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rcRect l="49176" t="-1620" r="1596" b="1620"/>
          <a:stretch>
            <a:fillRect/>
          </a:stretch>
        </p:blipFill>
        <p:spPr>
          <a:xfrm>
            <a:off x="859917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991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11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6.3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" y="448310"/>
            <a:ext cx="12192000" cy="958215"/>
          </a:xfrm>
          <a:prstGeom prst="rect">
            <a:avLst/>
          </a:prstGeom>
        </p:spPr>
      </p:pic>
      <p:pic>
        <p:nvPicPr>
          <p:cNvPr id="11" name="Picture 10" descr="6.3.2"/>
          <p:cNvPicPr>
            <a:picLocks noChangeAspect="1"/>
          </p:cNvPicPr>
          <p:nvPr/>
        </p:nvPicPr>
        <p:blipFill>
          <a:blip r:embed="rId7"/>
          <a:srcRect l="9344" r="55792"/>
          <a:stretch>
            <a:fillRect/>
          </a:stretch>
        </p:blipFill>
        <p:spPr>
          <a:xfrm>
            <a:off x="3563620" y="1324610"/>
            <a:ext cx="4250690" cy="2298700"/>
          </a:xfrm>
          <a:prstGeom prst="rect">
            <a:avLst/>
          </a:prstGeom>
        </p:spPr>
      </p:pic>
      <p:pic>
        <p:nvPicPr>
          <p:cNvPr id="12" name="Picture 11" descr="6.3.2"/>
          <p:cNvPicPr>
            <a:picLocks noChangeAspect="1"/>
          </p:cNvPicPr>
          <p:nvPr/>
        </p:nvPicPr>
        <p:blipFill>
          <a:blip r:embed="rId7"/>
          <a:srcRect l="43146" r="5496"/>
          <a:stretch>
            <a:fillRect/>
          </a:stretch>
        </p:blipFill>
        <p:spPr>
          <a:xfrm>
            <a:off x="2792095" y="3545205"/>
            <a:ext cx="6261735" cy="2298700"/>
          </a:xfrm>
          <a:prstGeom prst="rect">
            <a:avLst/>
          </a:prstGeom>
        </p:spPr>
      </p:pic>
      <p:pic>
        <p:nvPicPr>
          <p:cNvPr id="13" name="16 G2SB Track B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825" y="1466215"/>
            <a:ext cx="836930" cy="73723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/s/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667125" y="3064510"/>
            <a:ext cx="2030730" cy="9220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SIT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568440" y="3064510"/>
            <a:ext cx="2030730" cy="92202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TALK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371340" y="4661535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/s/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133600" y="3064510"/>
            <a:ext cx="3564255" cy="9220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TOY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568439" y="3064510"/>
            <a:ext cx="4147599" cy="92202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SCHOOL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287926" y="4349818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3505565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/s/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2133600" y="3064510"/>
            <a:ext cx="3564255" cy="9220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MOUTH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568439" y="3064510"/>
            <a:ext cx="4147599" cy="92202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SPIN</a:t>
            </a:r>
            <a:endParaRPr lang="en-US" sz="5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287926" y="4349818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1998155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6.3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" y="448310"/>
            <a:ext cx="12192000" cy="958215"/>
          </a:xfrm>
          <a:prstGeom prst="rect">
            <a:avLst/>
          </a:prstGeom>
        </p:spPr>
      </p:pic>
      <p:pic>
        <p:nvPicPr>
          <p:cNvPr id="13" name="16 G2SB Track B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6" end="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25" y="1466215"/>
            <a:ext cx="836930" cy="737235"/>
          </a:xfrm>
          <a:prstGeom prst="rect">
            <a:avLst/>
          </a:prstGeom>
        </p:spPr>
      </p:pic>
      <p:pic>
        <p:nvPicPr>
          <p:cNvPr id="7" name="Picture 6" descr="6.3.3"/>
          <p:cNvPicPr>
            <a:picLocks noChangeAspect="1"/>
          </p:cNvPicPr>
          <p:nvPr/>
        </p:nvPicPr>
        <p:blipFill>
          <a:blip r:embed="rId8"/>
          <a:srcRect l="9526" r="56156"/>
          <a:stretch>
            <a:fillRect/>
          </a:stretch>
        </p:blipFill>
        <p:spPr>
          <a:xfrm>
            <a:off x="4064000" y="1254125"/>
            <a:ext cx="4184015" cy="2548255"/>
          </a:xfrm>
          <a:prstGeom prst="rect">
            <a:avLst/>
          </a:prstGeom>
        </p:spPr>
      </p:pic>
      <p:pic>
        <p:nvPicPr>
          <p:cNvPr id="8" name="Picture 7" descr="6.3.3"/>
          <p:cNvPicPr>
            <a:picLocks noChangeAspect="1"/>
          </p:cNvPicPr>
          <p:nvPr/>
        </p:nvPicPr>
        <p:blipFill>
          <a:blip r:embed="rId8"/>
          <a:srcRect l="43839" t="7276" r="1004" b="13157"/>
          <a:stretch>
            <a:fillRect/>
          </a:stretch>
        </p:blipFill>
        <p:spPr>
          <a:xfrm>
            <a:off x="3084195" y="3516630"/>
            <a:ext cx="6724650" cy="202755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/^/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416935" y="3044825"/>
            <a:ext cx="3103245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UMBRELLA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995795" y="3044825"/>
            <a:ext cx="2030730" cy="76835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PENCIL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657090" y="4250690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/^/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713018" y="3044825"/>
            <a:ext cx="1811020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UP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423833" y="3044825"/>
            <a:ext cx="2030730" cy="76835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BOOK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396595" y="4144919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16863612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87178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Which has the /^/ sound?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416935" y="3044825"/>
            <a:ext cx="3103245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BEAR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6995795" y="3044825"/>
            <a:ext cx="2030730" cy="76835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UNDER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700010" y="4144919"/>
            <a:ext cx="622300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3050953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1" name="Picture 10" descr="6.3.2"/>
          <p:cNvPicPr>
            <a:picLocks noChangeAspect="1"/>
          </p:cNvPicPr>
          <p:nvPr/>
        </p:nvPicPr>
        <p:blipFill>
          <a:blip r:embed="rId6"/>
          <a:srcRect l="9344" r="73474"/>
          <a:stretch>
            <a:fillRect/>
          </a:stretch>
        </p:blipFill>
        <p:spPr>
          <a:xfrm>
            <a:off x="1530350" y="1972310"/>
            <a:ext cx="2980690" cy="3270885"/>
          </a:xfrm>
          <a:prstGeom prst="rect">
            <a:avLst/>
          </a:prstGeom>
        </p:spPr>
      </p:pic>
      <p:pic>
        <p:nvPicPr>
          <p:cNvPr id="13" name="16 G2SB Track B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980" y="1379855"/>
            <a:ext cx="836930" cy="73723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3774028" y="79622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Let’s Pronounce</a:t>
            </a:r>
          </a:p>
        </p:txBody>
      </p:sp>
      <p:pic>
        <p:nvPicPr>
          <p:cNvPr id="9" name="Picture 8" descr="6.3.2"/>
          <p:cNvPicPr>
            <a:picLocks noChangeAspect="1"/>
          </p:cNvPicPr>
          <p:nvPr/>
        </p:nvPicPr>
        <p:blipFill>
          <a:blip r:embed="rId6"/>
          <a:srcRect l="25915" t="-4950" r="57401" b="4950"/>
          <a:stretch>
            <a:fillRect/>
          </a:stretch>
        </p:blipFill>
        <p:spPr>
          <a:xfrm>
            <a:off x="7821930" y="1912620"/>
            <a:ext cx="2894330" cy="3270885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5080635" y="2957830"/>
            <a:ext cx="2030730" cy="76835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STAND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6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5" y="621665"/>
            <a:ext cx="12192000" cy="5012690"/>
          </a:xfrm>
          <a:prstGeom prst="rect">
            <a:avLst/>
          </a:prstGeom>
        </p:spPr>
      </p:pic>
      <p:pic>
        <p:nvPicPr>
          <p:cNvPr id="10" name="18 G2SB Track B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575" y="833120"/>
            <a:ext cx="757555" cy="62420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1.3"/>
          <p:cNvPicPr>
            <a:picLocks noChangeAspect="1"/>
          </p:cNvPicPr>
          <p:nvPr/>
        </p:nvPicPr>
        <p:blipFill>
          <a:blip r:embed="rId4"/>
          <a:srcRect b="17046"/>
          <a:stretch>
            <a:fillRect/>
          </a:stretch>
        </p:blipFill>
        <p:spPr>
          <a:xfrm>
            <a:off x="200660" y="2087880"/>
            <a:ext cx="11910695" cy="268224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98425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Eddie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712845" y="968375"/>
            <a:ext cx="18992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Freddy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54431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Mia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9430385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Polly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63429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Do the action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835025" y="186880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STAND UP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641090" y="1868805"/>
            <a:ext cx="1548765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CLAP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5518150" y="1868805"/>
            <a:ext cx="1548765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OPEN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7395210" y="1868805"/>
            <a:ext cx="1548765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CLOSE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9272270" y="1868805"/>
            <a:ext cx="179705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TOUCH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365760" y="290385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SIT DOWN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3171825" y="2903220"/>
            <a:ext cx="1548765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RAISE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5078095" y="290385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SAY HELLO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7913370" y="2903855"/>
            <a:ext cx="391541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WAVE GOODBYE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5257165" y="4120515"/>
            <a:ext cx="1797050" cy="70675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AND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5 0.050463 L 0.105104 0.16870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8125 0.0718518 L 0.371042 0.31963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8" name="TextBox 5"/>
          <p:cNvSpPr txBox="1"/>
          <p:nvPr/>
        </p:nvSpPr>
        <p:spPr>
          <a:xfrm>
            <a:off x="3713068" y="63429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Let’s Trace</a:t>
            </a:r>
          </a:p>
        </p:txBody>
      </p:sp>
      <p:pic>
        <p:nvPicPr>
          <p:cNvPr id="7" name="Picture 6" descr="6.3.2"/>
          <p:cNvPicPr>
            <a:picLocks noChangeAspect="1"/>
          </p:cNvPicPr>
          <p:nvPr/>
        </p:nvPicPr>
        <p:blipFill>
          <a:blip r:embed="rId6"/>
          <a:srcRect l="9344" r="55792"/>
          <a:stretch>
            <a:fillRect/>
          </a:stretch>
        </p:blipFill>
        <p:spPr>
          <a:xfrm>
            <a:off x="3970655" y="1402715"/>
            <a:ext cx="4250690" cy="2298700"/>
          </a:xfrm>
          <a:prstGeom prst="rect">
            <a:avLst/>
          </a:prstGeom>
        </p:spPr>
      </p:pic>
      <p:pic>
        <p:nvPicPr>
          <p:cNvPr id="12" name="Picture 11" descr="6.3.2"/>
          <p:cNvPicPr>
            <a:picLocks noChangeAspect="1"/>
          </p:cNvPicPr>
          <p:nvPr/>
        </p:nvPicPr>
        <p:blipFill>
          <a:blip r:embed="rId6"/>
          <a:srcRect l="43146" r="5496" b="7044"/>
          <a:stretch>
            <a:fillRect/>
          </a:stretch>
        </p:blipFill>
        <p:spPr>
          <a:xfrm>
            <a:off x="3025140" y="3555365"/>
            <a:ext cx="6261735" cy="2136775"/>
          </a:xfrm>
          <a:prstGeom prst="rect">
            <a:avLst/>
          </a:prstGeom>
        </p:spPr>
      </p:pic>
      <p:pic>
        <p:nvPicPr>
          <p:cNvPr id="10" name="16 G2SB Track B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5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980" y="1379855"/>
            <a:ext cx="836930" cy="73723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8" name="TextBox 5"/>
          <p:cNvSpPr txBox="1"/>
          <p:nvPr/>
        </p:nvSpPr>
        <p:spPr>
          <a:xfrm>
            <a:off x="3713068" y="63429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Let’s Trace</a:t>
            </a:r>
          </a:p>
        </p:txBody>
      </p:sp>
      <p:pic>
        <p:nvPicPr>
          <p:cNvPr id="9" name="Picture 8" descr="6.3.3"/>
          <p:cNvPicPr>
            <a:picLocks noChangeAspect="1"/>
          </p:cNvPicPr>
          <p:nvPr/>
        </p:nvPicPr>
        <p:blipFill>
          <a:blip r:embed="rId6"/>
          <a:srcRect l="9526" r="56156"/>
          <a:stretch>
            <a:fillRect/>
          </a:stretch>
        </p:blipFill>
        <p:spPr>
          <a:xfrm>
            <a:off x="4064000" y="1394460"/>
            <a:ext cx="4184015" cy="2548255"/>
          </a:xfrm>
          <a:prstGeom prst="rect">
            <a:avLst/>
          </a:prstGeom>
        </p:spPr>
      </p:pic>
      <p:pic>
        <p:nvPicPr>
          <p:cNvPr id="11" name="Picture 10" descr="6.3.3"/>
          <p:cNvPicPr>
            <a:picLocks noChangeAspect="1"/>
          </p:cNvPicPr>
          <p:nvPr/>
        </p:nvPicPr>
        <p:blipFill>
          <a:blip r:embed="rId6"/>
          <a:srcRect l="43839" t="7276" r="1004" b="13157"/>
          <a:stretch>
            <a:fillRect/>
          </a:stretch>
        </p:blipFill>
        <p:spPr>
          <a:xfrm>
            <a:off x="3084195" y="3656965"/>
            <a:ext cx="6724650" cy="2027555"/>
          </a:xfrm>
          <a:prstGeom prst="rect">
            <a:avLst/>
          </a:prstGeom>
        </p:spPr>
      </p:pic>
      <p:pic>
        <p:nvPicPr>
          <p:cNvPr id="13" name="16 G2SB Track B16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6" end="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25" y="1466215"/>
            <a:ext cx="836930" cy="73723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833718" y="212845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Check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4"/>
          <a:srcRect r="50772"/>
          <a:stretch>
            <a:fillRect/>
          </a:stretch>
        </p:blipFill>
        <p:spPr>
          <a:xfrm>
            <a:off x="45339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4"/>
          <a:srcRect l="49176" t="-1620" r="1596" b="1620"/>
          <a:stretch>
            <a:fillRect/>
          </a:stretch>
        </p:blipFill>
        <p:spPr>
          <a:xfrm>
            <a:off x="8599170" y="1096010"/>
            <a:ext cx="2997200" cy="4665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"/>
          <p:cNvSpPr txBox="1"/>
          <p:nvPr/>
        </p:nvSpPr>
        <p:spPr>
          <a:xfrm>
            <a:off x="2999105" y="3044190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Touch your nose.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7043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Open your mouth.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52596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8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Close</a:t>
            </a:r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 your mouth.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3337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Look around</a:t>
            </a:r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22923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Say hello.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8119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2.2"/>
          <p:cNvPicPr>
            <a:picLocks noChangeAspect="1"/>
          </p:cNvPicPr>
          <p:nvPr/>
        </p:nvPicPr>
        <p:blipFill>
          <a:blip r:embed="rId4"/>
          <a:srcRect l="24828" t="4032" r="52972" b="70748"/>
          <a:stretch>
            <a:fillRect/>
          </a:stretch>
        </p:blipFill>
        <p:spPr>
          <a:xfrm>
            <a:off x="3079115" y="1040130"/>
            <a:ext cx="1807210" cy="1417955"/>
          </a:xfrm>
          <a:prstGeom prst="rect">
            <a:avLst/>
          </a:prstGeom>
        </p:spPr>
      </p:pic>
      <p:sp>
        <p:nvSpPr>
          <p:cNvPr id="16" name="TextBox 5"/>
          <p:cNvSpPr txBox="1"/>
          <p:nvPr/>
        </p:nvSpPr>
        <p:spPr>
          <a:xfrm>
            <a:off x="3162935" y="218567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crayon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733425" y="227330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book</a:t>
            </a:r>
          </a:p>
        </p:txBody>
      </p:sp>
      <p:pic>
        <p:nvPicPr>
          <p:cNvPr id="23" name="Picture 22" descr="2.2"/>
          <p:cNvPicPr>
            <a:picLocks noChangeAspect="1"/>
          </p:cNvPicPr>
          <p:nvPr/>
        </p:nvPicPr>
        <p:blipFill>
          <a:blip r:embed="rId4"/>
          <a:srcRect t="4032" r="75273" b="70748"/>
          <a:stretch>
            <a:fillRect/>
          </a:stretch>
        </p:blipFill>
        <p:spPr>
          <a:xfrm>
            <a:off x="546735" y="941705"/>
            <a:ext cx="2012950" cy="1417955"/>
          </a:xfrm>
          <a:prstGeom prst="rect">
            <a:avLst/>
          </a:prstGeom>
        </p:spPr>
      </p:pic>
      <p:sp>
        <p:nvSpPr>
          <p:cNvPr id="21" name="TextBox 5"/>
          <p:cNvSpPr txBox="1"/>
          <p:nvPr/>
        </p:nvSpPr>
        <p:spPr>
          <a:xfrm>
            <a:off x="3677285" y="5076825"/>
            <a:ext cx="1640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lined paper</a:t>
            </a:r>
          </a:p>
        </p:txBody>
      </p:sp>
      <p:pic>
        <p:nvPicPr>
          <p:cNvPr id="26" name="Picture 25" descr="2.2"/>
          <p:cNvPicPr>
            <a:picLocks noChangeAspect="1"/>
          </p:cNvPicPr>
          <p:nvPr/>
        </p:nvPicPr>
        <p:blipFill>
          <a:blip r:embed="rId4"/>
          <a:srcRect l="52309" r="25094" b="67676"/>
          <a:stretch>
            <a:fillRect/>
          </a:stretch>
        </p:blipFill>
        <p:spPr>
          <a:xfrm>
            <a:off x="3577590" y="3333750"/>
            <a:ext cx="1839595" cy="1817370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6466840" y="5064125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school</a:t>
            </a:r>
          </a:p>
        </p:txBody>
      </p:sp>
      <p:pic>
        <p:nvPicPr>
          <p:cNvPr id="31" name="Picture 30" descr="2.2"/>
          <p:cNvPicPr>
            <a:picLocks noChangeAspect="1"/>
          </p:cNvPicPr>
          <p:nvPr/>
        </p:nvPicPr>
        <p:blipFill>
          <a:blip r:embed="rId4"/>
          <a:srcRect l="69852" t="68285" r="1709" b="-609"/>
          <a:stretch>
            <a:fillRect/>
          </a:stretch>
        </p:blipFill>
        <p:spPr>
          <a:xfrm>
            <a:off x="6129020" y="3346450"/>
            <a:ext cx="2315210" cy="181737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9256395" y="507492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chair</a:t>
            </a:r>
          </a:p>
        </p:txBody>
      </p:sp>
      <p:pic>
        <p:nvPicPr>
          <p:cNvPr id="32" name="Picture 31" descr="2.2"/>
          <p:cNvPicPr>
            <a:picLocks noChangeAspect="1"/>
          </p:cNvPicPr>
          <p:nvPr/>
        </p:nvPicPr>
        <p:blipFill>
          <a:blip r:embed="rId4"/>
          <a:srcRect l="71825" t="-1129" r="5578" b="68805"/>
          <a:stretch>
            <a:fillRect/>
          </a:stretch>
        </p:blipFill>
        <p:spPr>
          <a:xfrm>
            <a:off x="9156700" y="3335655"/>
            <a:ext cx="1839595" cy="1817370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5505450" y="2106295"/>
            <a:ext cx="1640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an eraser</a:t>
            </a:r>
          </a:p>
        </p:txBody>
      </p:sp>
      <p:pic>
        <p:nvPicPr>
          <p:cNvPr id="33" name="Picture 32" descr="2.2"/>
          <p:cNvPicPr>
            <a:picLocks noChangeAspect="1"/>
          </p:cNvPicPr>
          <p:nvPr/>
        </p:nvPicPr>
        <p:blipFill>
          <a:blip r:embed="rId4"/>
          <a:srcRect l="71295" t="34639" r="6108" b="33037"/>
          <a:stretch>
            <a:fillRect/>
          </a:stretch>
        </p:blipFill>
        <p:spPr>
          <a:xfrm>
            <a:off x="5405755" y="627380"/>
            <a:ext cx="1839595" cy="1817370"/>
          </a:xfrm>
          <a:prstGeom prst="rect">
            <a:avLst/>
          </a:prstGeom>
        </p:spPr>
      </p:pic>
      <p:sp>
        <p:nvSpPr>
          <p:cNvPr id="19" name="TextBox 5"/>
          <p:cNvSpPr txBox="1"/>
          <p:nvPr/>
        </p:nvSpPr>
        <p:spPr>
          <a:xfrm>
            <a:off x="1195705" y="504444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pencil</a:t>
            </a:r>
          </a:p>
        </p:txBody>
      </p:sp>
      <p:pic>
        <p:nvPicPr>
          <p:cNvPr id="34" name="Picture 33" descr="2.2"/>
          <p:cNvPicPr>
            <a:picLocks noChangeAspect="1"/>
          </p:cNvPicPr>
          <p:nvPr/>
        </p:nvPicPr>
        <p:blipFill>
          <a:blip r:embed="rId4"/>
          <a:srcRect l="52317" t="34831" r="26810" b="32845"/>
          <a:stretch>
            <a:fillRect/>
          </a:stretch>
        </p:blipFill>
        <p:spPr>
          <a:xfrm>
            <a:off x="1165860" y="3366135"/>
            <a:ext cx="1699260" cy="181737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7793990" y="2581275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desk</a:t>
            </a:r>
          </a:p>
        </p:txBody>
      </p:sp>
      <p:pic>
        <p:nvPicPr>
          <p:cNvPr id="35" name="Picture 34" descr="2.2"/>
          <p:cNvPicPr>
            <a:picLocks noChangeAspect="1"/>
          </p:cNvPicPr>
          <p:nvPr/>
        </p:nvPicPr>
        <p:blipFill>
          <a:blip r:embed="rId4"/>
          <a:srcRect l="25765" t="32911" r="53362" b="34765"/>
          <a:stretch>
            <a:fillRect/>
          </a:stretch>
        </p:blipFill>
        <p:spPr>
          <a:xfrm>
            <a:off x="7764145" y="644525"/>
            <a:ext cx="1699260" cy="181737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9982835" y="833755"/>
            <a:ext cx="1639570" cy="2141220"/>
            <a:chOff x="15568" y="2665"/>
            <a:chExt cx="2582" cy="3372"/>
          </a:xfrm>
        </p:grpSpPr>
        <p:sp>
          <p:nvSpPr>
            <p:cNvPr id="45" name="TextBox 5"/>
            <p:cNvSpPr txBox="1"/>
            <p:nvPr/>
          </p:nvSpPr>
          <p:spPr>
            <a:xfrm>
              <a:off x="15568" y="5119"/>
              <a:ext cx="25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pen</a:t>
              </a:r>
            </a:p>
          </p:txBody>
        </p:sp>
        <p:pic>
          <p:nvPicPr>
            <p:cNvPr id="36" name="Picture 35" descr="2.2"/>
            <p:cNvPicPr>
              <a:picLocks noChangeAspect="1"/>
            </p:cNvPicPr>
            <p:nvPr/>
          </p:nvPicPr>
          <p:blipFill>
            <a:blip r:embed="rId4"/>
            <a:srcRect l="53385" t="68861" r="29727" b="-1185"/>
            <a:stretch>
              <a:fillRect/>
            </a:stretch>
          </p:blipFill>
          <p:spPr>
            <a:xfrm>
              <a:off x="15777" y="2665"/>
              <a:ext cx="2165" cy="286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5" grpId="0"/>
      <p:bldP spid="15" grpId="1"/>
      <p:bldP spid="21" grpId="0"/>
      <p:bldP spid="21" grpId="1"/>
      <p:bldP spid="22" grpId="0"/>
      <p:bldP spid="22" grpId="1"/>
      <p:bldP spid="20" grpId="0"/>
      <p:bldP spid="20" grpId="1"/>
      <p:bldP spid="17" grpId="0"/>
      <p:bldP spid="17" grpId="1"/>
      <p:bldP spid="19" grpId="0"/>
      <p:bldP spid="19" grpId="1"/>
      <p:bldP spid="18" grpId="0"/>
      <p:bldP spid="18" grpId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416935" y="3044825"/>
            <a:ext cx="5182141" cy="7694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Wave goodbye.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7931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949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12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1" name="Picture 10" descr="6.2"/>
          <p:cNvPicPr>
            <a:picLocks noChangeAspect="1"/>
          </p:cNvPicPr>
          <p:nvPr/>
        </p:nvPicPr>
        <p:blipFill>
          <a:blip r:embed="rId4"/>
          <a:srcRect b="49572"/>
          <a:stretch>
            <a:fillRect/>
          </a:stretch>
        </p:blipFill>
        <p:spPr>
          <a:xfrm>
            <a:off x="0" y="2055495"/>
            <a:ext cx="12192000" cy="138493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3774028" y="8673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How many?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376045" y="386016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Red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pens</a:t>
            </a:r>
            <a:endParaRPr lang="en-US" sz="4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7764145" y="386016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Blue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pens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768475" y="4855845"/>
            <a:ext cx="1692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6 - six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78495" y="4855845"/>
            <a:ext cx="1610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5 - five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4916805" y="3755390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Crayons</a:t>
            </a:r>
            <a:endParaRPr 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5098415" y="4751070"/>
            <a:ext cx="1995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4 - four</a:t>
            </a:r>
          </a:p>
        </p:txBody>
      </p:sp>
      <p:pic>
        <p:nvPicPr>
          <p:cNvPr id="9" name="Picture 8" descr="8.2"/>
          <p:cNvPicPr>
            <a:picLocks noChangeAspect="1"/>
          </p:cNvPicPr>
          <p:nvPr/>
        </p:nvPicPr>
        <p:blipFill>
          <a:blip r:embed="rId4"/>
          <a:srcRect r="20302" b="64970"/>
          <a:stretch>
            <a:fillRect/>
          </a:stretch>
        </p:blipFill>
        <p:spPr>
          <a:xfrm>
            <a:off x="1238250" y="2101215"/>
            <a:ext cx="9716770" cy="1188720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3774028" y="8673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How many?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5.7"/>
          <p:cNvPicPr>
            <a:picLocks noChangeAspect="1"/>
          </p:cNvPicPr>
          <p:nvPr/>
        </p:nvPicPr>
        <p:blipFill>
          <a:blip r:embed="rId4"/>
          <a:srcRect l="8795" t="7722" r="70551" b="56259"/>
          <a:stretch>
            <a:fillRect/>
          </a:stretch>
        </p:blipFill>
        <p:spPr>
          <a:xfrm>
            <a:off x="3712845" y="4385310"/>
            <a:ext cx="1229360" cy="1359535"/>
          </a:xfrm>
          <a:prstGeom prst="rect">
            <a:avLst/>
          </a:prstGeom>
        </p:spPr>
      </p:pic>
      <p:pic>
        <p:nvPicPr>
          <p:cNvPr id="11" name="Picture 10" descr="5.7"/>
          <p:cNvPicPr>
            <a:picLocks noChangeAspect="1"/>
          </p:cNvPicPr>
          <p:nvPr/>
        </p:nvPicPr>
        <p:blipFill>
          <a:blip r:embed="rId4"/>
          <a:srcRect l="9000" t="55324" r="70346" b="8657"/>
          <a:stretch>
            <a:fillRect/>
          </a:stretch>
        </p:blipFill>
        <p:spPr>
          <a:xfrm>
            <a:off x="6910705" y="4385310"/>
            <a:ext cx="1229360" cy="1359535"/>
          </a:xfrm>
          <a:prstGeom prst="rect">
            <a:avLst/>
          </a:prstGeom>
        </p:spPr>
      </p:pic>
      <p:pic>
        <p:nvPicPr>
          <p:cNvPr id="9" name="Picture 8" descr="5.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60" y="1139190"/>
            <a:ext cx="10304145" cy="32461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8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0270"/>
            <a:ext cx="12192000" cy="339344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844165" y="4380865"/>
            <a:ext cx="6624320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This crayon is ____.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7.3"/>
          <p:cNvPicPr>
            <a:picLocks noChangeAspect="1"/>
          </p:cNvPicPr>
          <p:nvPr/>
        </p:nvPicPr>
        <p:blipFill>
          <a:blip r:embed="rId4"/>
          <a:srcRect l="54527" t="18343" r="603" b="20807"/>
          <a:stretch>
            <a:fillRect/>
          </a:stretch>
        </p:blipFill>
        <p:spPr>
          <a:xfrm>
            <a:off x="6362065" y="1753235"/>
            <a:ext cx="1686560" cy="2117090"/>
          </a:xfrm>
          <a:prstGeom prst="rect">
            <a:avLst/>
          </a:prstGeom>
        </p:spPr>
      </p:pic>
      <p:pic>
        <p:nvPicPr>
          <p:cNvPr id="8" name="Picture 7" descr="7.4"/>
          <p:cNvPicPr>
            <a:picLocks noChangeAspect="1"/>
          </p:cNvPicPr>
          <p:nvPr/>
        </p:nvPicPr>
        <p:blipFill>
          <a:blip r:embed="rId5"/>
          <a:srcRect l="65339" r="18797" b="50122"/>
          <a:stretch>
            <a:fillRect/>
          </a:stretch>
        </p:blipFill>
        <p:spPr>
          <a:xfrm>
            <a:off x="4153535" y="1373505"/>
            <a:ext cx="1751965" cy="2698750"/>
          </a:xfrm>
          <a:prstGeom prst="rect">
            <a:avLst/>
          </a:prstGeom>
        </p:spPr>
      </p:pic>
      <p:pic>
        <p:nvPicPr>
          <p:cNvPr id="12" name="Picture 11" descr="7.5"/>
          <p:cNvPicPr>
            <a:picLocks noChangeAspect="1"/>
          </p:cNvPicPr>
          <p:nvPr/>
        </p:nvPicPr>
        <p:blipFill>
          <a:blip r:embed="rId6"/>
          <a:srcRect l="40915" r="40343" b="47654"/>
          <a:stretch>
            <a:fillRect/>
          </a:stretch>
        </p:blipFill>
        <p:spPr>
          <a:xfrm>
            <a:off x="9913620" y="1814195"/>
            <a:ext cx="2118995" cy="1650365"/>
          </a:xfrm>
          <a:prstGeom prst="rect">
            <a:avLst/>
          </a:prstGeom>
        </p:spPr>
      </p:pic>
      <p:pic>
        <p:nvPicPr>
          <p:cNvPr id="13" name="Picture 12" descr="7.6"/>
          <p:cNvPicPr>
            <a:picLocks noChangeAspect="1"/>
          </p:cNvPicPr>
          <p:nvPr/>
        </p:nvPicPr>
        <p:blipFill>
          <a:blip r:embed="rId7"/>
          <a:srcRect r="64857"/>
          <a:stretch>
            <a:fillRect/>
          </a:stretch>
        </p:blipFill>
        <p:spPr>
          <a:xfrm>
            <a:off x="1739900" y="1925955"/>
            <a:ext cx="2111375" cy="2566670"/>
          </a:xfrm>
          <a:prstGeom prst="rect">
            <a:avLst/>
          </a:prstGeom>
        </p:spPr>
      </p:pic>
      <p:pic>
        <p:nvPicPr>
          <p:cNvPr id="14" name="Picture 13" descr="7.7"/>
          <p:cNvPicPr>
            <a:picLocks noChangeAspect="1"/>
          </p:cNvPicPr>
          <p:nvPr/>
        </p:nvPicPr>
        <p:blipFill>
          <a:blip r:embed="rId8"/>
          <a:srcRect l="31597" t="1359" r="44900" b="67716"/>
          <a:stretch>
            <a:fillRect/>
          </a:stretch>
        </p:blipFill>
        <p:spPr>
          <a:xfrm>
            <a:off x="8277225" y="1981200"/>
            <a:ext cx="1499235" cy="1483360"/>
          </a:xfrm>
          <a:prstGeom prst="ellipse">
            <a:avLst/>
          </a:prstGeom>
        </p:spPr>
      </p:pic>
      <p:pic>
        <p:nvPicPr>
          <p:cNvPr id="15" name="Picture 14" descr="7.8"/>
          <p:cNvPicPr>
            <a:picLocks noChangeAspect="1"/>
          </p:cNvPicPr>
          <p:nvPr/>
        </p:nvPicPr>
        <p:blipFill>
          <a:blip r:embed="rId9"/>
          <a:srcRect r="73552"/>
          <a:stretch>
            <a:fillRect/>
          </a:stretch>
        </p:blipFill>
        <p:spPr>
          <a:xfrm>
            <a:off x="137795" y="1485265"/>
            <a:ext cx="1537335" cy="2653030"/>
          </a:xfrm>
          <a:prstGeom prst="rect">
            <a:avLst/>
          </a:prstGeom>
        </p:spPr>
      </p:pic>
      <p:sp>
        <p:nvSpPr>
          <p:cNvPr id="16" name="TextBox 5"/>
          <p:cNvSpPr txBox="1"/>
          <p:nvPr/>
        </p:nvSpPr>
        <p:spPr>
          <a:xfrm>
            <a:off x="3713068" y="60508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What is this?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358140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robot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2205990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desk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4356735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chair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6539865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book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8344535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ball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10354945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car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3003550" y="4672965"/>
            <a:ext cx="6062980" cy="1005840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This is a ____.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23" grpId="1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7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5" y="372745"/>
            <a:ext cx="6179820" cy="946785"/>
          </a:xfrm>
          <a:prstGeom prst="rect">
            <a:avLst/>
          </a:prstGeom>
        </p:spPr>
      </p:pic>
      <p:pic>
        <p:nvPicPr>
          <p:cNvPr id="8" name="19 G2SB Track B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9085" y="629920"/>
            <a:ext cx="845820" cy="680085"/>
          </a:xfrm>
          <a:prstGeom prst="rect">
            <a:avLst/>
          </a:prstGeom>
        </p:spPr>
      </p:pic>
      <p:pic>
        <p:nvPicPr>
          <p:cNvPr id="11" name="Picture 10" descr="7.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130" y="1223645"/>
            <a:ext cx="8420735" cy="46799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6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2.2"/>
          <p:cNvPicPr>
            <a:picLocks noChangeAspect="1"/>
          </p:cNvPicPr>
          <p:nvPr/>
        </p:nvPicPr>
        <p:blipFill>
          <a:blip r:embed="rId6"/>
          <a:srcRect r="51411"/>
          <a:stretch>
            <a:fillRect/>
          </a:stretch>
        </p:blipFill>
        <p:spPr>
          <a:xfrm>
            <a:off x="1950085" y="1525905"/>
            <a:ext cx="3871595" cy="4724400"/>
          </a:xfrm>
          <a:prstGeom prst="rect">
            <a:avLst/>
          </a:prstGeom>
        </p:spPr>
      </p:pic>
      <p:pic>
        <p:nvPicPr>
          <p:cNvPr id="8" name="Picture 7" descr="2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60" y="583565"/>
            <a:ext cx="5634990" cy="942340"/>
          </a:xfrm>
          <a:prstGeom prst="rect">
            <a:avLst/>
          </a:prstGeom>
        </p:spPr>
      </p:pic>
      <p:pic>
        <p:nvPicPr>
          <p:cNvPr id="9" name="Picture 8" descr="2.2"/>
          <p:cNvPicPr>
            <a:picLocks noChangeAspect="1"/>
          </p:cNvPicPr>
          <p:nvPr/>
        </p:nvPicPr>
        <p:blipFill>
          <a:blip r:embed="rId6"/>
          <a:srcRect l="47207"/>
          <a:stretch>
            <a:fillRect/>
          </a:stretch>
        </p:blipFill>
        <p:spPr>
          <a:xfrm>
            <a:off x="6727190" y="1446530"/>
            <a:ext cx="3804920" cy="4794885"/>
          </a:xfrm>
          <a:prstGeom prst="rect">
            <a:avLst/>
          </a:prstGeom>
        </p:spPr>
      </p:pic>
      <p:pic>
        <p:nvPicPr>
          <p:cNvPr id="10" name="05 G2SB Track B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0010" y="767080"/>
            <a:ext cx="672465" cy="5746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56905" y="4639945"/>
            <a:ext cx="2107565" cy="161036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51685" y="1525905"/>
            <a:ext cx="1870710" cy="13620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75650" y="1525905"/>
            <a:ext cx="1870710" cy="13620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22395" y="3082290"/>
            <a:ext cx="1870710" cy="13620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75650" y="3162935"/>
            <a:ext cx="1870710" cy="13620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160905" y="4763770"/>
            <a:ext cx="1870710" cy="13620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6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2" grpId="1" animBg="1"/>
      <p:bldP spid="15" grpId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7.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75" y="374015"/>
            <a:ext cx="2084070" cy="1929130"/>
          </a:xfrm>
          <a:prstGeom prst="rect">
            <a:avLst/>
          </a:prstGeom>
        </p:spPr>
      </p:pic>
      <p:pic>
        <p:nvPicPr>
          <p:cNvPr id="12" name="Picture 11" descr="7.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695" y="748030"/>
            <a:ext cx="3649980" cy="1788795"/>
          </a:xfrm>
          <a:prstGeom prst="rect">
            <a:avLst/>
          </a:prstGeom>
        </p:spPr>
      </p:pic>
      <p:pic>
        <p:nvPicPr>
          <p:cNvPr id="13" name="Picture 12" descr="7.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" y="1911985"/>
            <a:ext cx="4385945" cy="1223010"/>
          </a:xfrm>
          <a:prstGeom prst="rect">
            <a:avLst/>
          </a:prstGeom>
        </p:spPr>
      </p:pic>
      <p:pic>
        <p:nvPicPr>
          <p:cNvPr id="14" name="Picture 13" descr="7.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030" y="2696210"/>
            <a:ext cx="2874645" cy="1228090"/>
          </a:xfrm>
          <a:prstGeom prst="rect">
            <a:avLst/>
          </a:prstGeom>
        </p:spPr>
      </p:pic>
      <p:pic>
        <p:nvPicPr>
          <p:cNvPr id="15" name="Picture 14" descr="7.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315" y="3489960"/>
            <a:ext cx="2764155" cy="2078990"/>
          </a:xfrm>
          <a:prstGeom prst="rect">
            <a:avLst/>
          </a:prstGeom>
        </p:spPr>
      </p:pic>
      <p:pic>
        <p:nvPicPr>
          <p:cNvPr id="16" name="Picture 15" descr="7.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520" y="3924300"/>
            <a:ext cx="3602990" cy="1644650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4189730" y="2836545"/>
            <a:ext cx="4204335" cy="89725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How many </a:t>
            </a:r>
            <a:r>
              <a:rPr lang="en-US" sz="4000" b="1" u="sng">
                <a:solidFill>
                  <a:schemeClr val="accent1">
                    <a:lumMod val="50000"/>
                  </a:schemeClr>
                </a:solidFill>
              </a:rPr>
              <a:t>books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4470400" y="4301490"/>
            <a:ext cx="3642995" cy="770255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</a:rPr>
              <a:t>Two books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64385" y="1913255"/>
            <a:ext cx="7895590" cy="2792730"/>
            <a:chOff x="1616" y="1711"/>
            <a:chExt cx="12434" cy="4398"/>
          </a:xfrm>
        </p:grpSpPr>
        <p:pic>
          <p:nvPicPr>
            <p:cNvPr id="115" name="Picture 1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16" y="1711"/>
              <a:ext cx="7755" cy="43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7"/>
            <p:cNvPicPr/>
            <p:nvPr/>
          </p:nvPicPr>
          <p:blipFill>
            <a:blip r:embed="rId4"/>
            <a:srcRect l="4823" r="29632"/>
            <a:stretch>
              <a:fillRect/>
            </a:stretch>
          </p:blipFill>
          <p:spPr>
            <a:xfrm>
              <a:off x="8968" y="1711"/>
              <a:ext cx="5083" cy="439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1" name="TextBox 5"/>
          <p:cNvSpPr txBox="1"/>
          <p:nvPr/>
        </p:nvSpPr>
        <p:spPr>
          <a:xfrm>
            <a:off x="3713068" y="60508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Number and Toy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2905058" y="1590105"/>
            <a:ext cx="638251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your number and your toy.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713068" y="60508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Bingo!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712845" y="1548765"/>
            <a:ext cx="0" cy="38696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48955" y="1548765"/>
            <a:ext cx="0" cy="38696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9290" y="2791460"/>
            <a:ext cx="110140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9290" y="4239895"/>
            <a:ext cx="110140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834353" y="68001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9" name="Picture 8" descr="8.2"/>
          <p:cNvPicPr>
            <a:picLocks noChangeAspect="1"/>
          </p:cNvPicPr>
          <p:nvPr/>
        </p:nvPicPr>
        <p:blipFill>
          <a:blip r:embed="rId4"/>
          <a:srcRect r="20302" b="64970"/>
          <a:stretch>
            <a:fillRect/>
          </a:stretch>
        </p:blipFill>
        <p:spPr>
          <a:xfrm>
            <a:off x="1297305" y="2705735"/>
            <a:ext cx="9716770" cy="118872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2999105" y="1338355"/>
            <a:ext cx="63131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crayons?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color are they?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8.2"/>
          <p:cNvPicPr>
            <a:picLocks noChangeAspect="1"/>
          </p:cNvPicPr>
          <p:nvPr/>
        </p:nvPicPr>
        <p:blipFill>
          <a:blip r:embed="rId4"/>
          <a:srcRect r="20302" b="64970"/>
          <a:stretch>
            <a:fillRect/>
          </a:stretch>
        </p:blipFill>
        <p:spPr>
          <a:xfrm>
            <a:off x="1298575" y="4106545"/>
            <a:ext cx="9716770" cy="11887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8.2"/>
          <p:cNvPicPr>
            <a:picLocks noChangeAspect="1"/>
          </p:cNvPicPr>
          <p:nvPr/>
        </p:nvPicPr>
        <p:blipFill rotWithShape="1">
          <a:blip r:embed="rId4"/>
          <a:srcRect l="58749" r="-202" b="64970"/>
          <a:stretch/>
        </p:blipFill>
        <p:spPr>
          <a:xfrm>
            <a:off x="1453457" y="1961344"/>
            <a:ext cx="5054023" cy="118872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-130617" y="643709"/>
            <a:ext cx="12453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crayons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Yellow, brown, red, blue, green, pink, purple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8.2"/>
          <p:cNvPicPr>
            <a:picLocks noChangeAspect="1"/>
          </p:cNvPicPr>
          <p:nvPr/>
        </p:nvPicPr>
        <p:blipFill rotWithShape="1">
          <a:blip r:embed="rId4"/>
          <a:srcRect r="38797" b="64970"/>
          <a:stretch/>
        </p:blipFill>
        <p:spPr>
          <a:xfrm>
            <a:off x="1453457" y="3150064"/>
            <a:ext cx="7461943" cy="1188720"/>
          </a:xfrm>
          <a:prstGeom prst="rect">
            <a:avLst/>
          </a:prstGeom>
        </p:spPr>
      </p:pic>
      <p:pic>
        <p:nvPicPr>
          <p:cNvPr id="10" name="Picture 9" descr="8.2"/>
          <p:cNvPicPr>
            <a:picLocks noChangeAspect="1"/>
          </p:cNvPicPr>
          <p:nvPr/>
        </p:nvPicPr>
        <p:blipFill rotWithShape="1">
          <a:blip r:embed="rId4"/>
          <a:srcRect l="60079" t="49850" r="1177" b="15120"/>
          <a:stretch/>
        </p:blipFill>
        <p:spPr>
          <a:xfrm>
            <a:off x="6507480" y="4338784"/>
            <a:ext cx="472370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714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8.2"/>
          <p:cNvPicPr>
            <a:picLocks noChangeAspect="1"/>
          </p:cNvPicPr>
          <p:nvPr/>
        </p:nvPicPr>
        <p:blipFill rotWithShape="1">
          <a:blip r:embed="rId4"/>
          <a:srcRect r="20421" b="64970"/>
          <a:stretch/>
        </p:blipFill>
        <p:spPr>
          <a:xfrm>
            <a:off x="1453457" y="1961344"/>
            <a:ext cx="9702223" cy="118872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2112726" y="514794"/>
            <a:ext cx="7575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 crayons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Red, blue, green, yellow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8.2"/>
          <p:cNvPicPr>
            <a:picLocks noChangeAspect="1"/>
          </p:cNvPicPr>
          <p:nvPr/>
        </p:nvPicPr>
        <p:blipFill rotWithShape="1">
          <a:blip r:embed="rId4"/>
          <a:srcRect r="38797" b="64970"/>
          <a:stretch/>
        </p:blipFill>
        <p:spPr>
          <a:xfrm>
            <a:off x="1453457" y="3150064"/>
            <a:ext cx="7461943" cy="1188720"/>
          </a:xfrm>
          <a:prstGeom prst="rect">
            <a:avLst/>
          </a:prstGeom>
        </p:spPr>
      </p:pic>
      <p:pic>
        <p:nvPicPr>
          <p:cNvPr id="10" name="Picture 9" descr="8.2"/>
          <p:cNvPicPr>
            <a:picLocks noChangeAspect="1"/>
          </p:cNvPicPr>
          <p:nvPr/>
        </p:nvPicPr>
        <p:blipFill>
          <a:blip r:embed="rId4"/>
          <a:srcRect r="20302" b="64970"/>
          <a:stretch>
            <a:fillRect/>
          </a:stretch>
        </p:blipFill>
        <p:spPr>
          <a:xfrm>
            <a:off x="1453457" y="4338784"/>
            <a:ext cx="971677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45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8.2"/>
          <p:cNvPicPr>
            <a:picLocks noChangeAspect="1"/>
          </p:cNvPicPr>
          <p:nvPr/>
        </p:nvPicPr>
        <p:blipFill rotWithShape="1">
          <a:blip r:embed="rId4"/>
          <a:srcRect r="20421" b="64970"/>
          <a:stretch/>
        </p:blipFill>
        <p:spPr>
          <a:xfrm>
            <a:off x="1394515" y="3053944"/>
            <a:ext cx="9702223" cy="118872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1454727" y="761319"/>
            <a:ext cx="91706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crayons</a:t>
            </a: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Red, blue, green, yellow, orange, black, white, pink, purple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8.2"/>
          <p:cNvPicPr>
            <a:picLocks noChangeAspect="1"/>
          </p:cNvPicPr>
          <p:nvPr/>
        </p:nvPicPr>
        <p:blipFill rotWithShape="1">
          <a:blip r:embed="rId4"/>
          <a:srcRect l="1124" t="48502" r="-2453" b="16468"/>
          <a:stretch/>
        </p:blipFill>
        <p:spPr>
          <a:xfrm>
            <a:off x="68634" y="4242664"/>
            <a:ext cx="12353983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4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423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12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2525395" y="913765"/>
            <a:ext cx="7260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400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Calibri" panose="020F0502020204030204"/>
              </a:rPr>
              <a:t>Let’s play!</a:t>
            </a:r>
          </a:p>
          <a:p>
            <a:pPr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Calibri" panose="020F0502020204030204"/>
                <a:cs typeface="Calibri" panose="020F0502020204030204"/>
              </a:rPr>
              <a:t>What do you have?</a:t>
            </a:r>
            <a:endParaRPr lang="en-US" sz="3600" b="1" dirty="0">
              <a:solidFill>
                <a:srgbClr val="0070C0"/>
              </a:solidFill>
              <a:cs typeface="+mn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20947" y="2990199"/>
            <a:ext cx="2302591" cy="789321"/>
          </a:xfrm>
          <a:prstGeom prst="wedgeRoundRectCallout">
            <a:avLst>
              <a:gd name="adj1" fmla="val -36718"/>
              <a:gd name="adj2" fmla="val 100763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 have a pen.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273978" y="2990199"/>
            <a:ext cx="2991439" cy="1118505"/>
          </a:xfrm>
          <a:prstGeom prst="wedgeRoundRectCallout">
            <a:avLst>
              <a:gd name="adj1" fmla="val -27187"/>
              <a:gd name="adj2" fmla="val 7780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He has a pen.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 have a book.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615857" y="3005550"/>
            <a:ext cx="2991439" cy="1532563"/>
          </a:xfrm>
          <a:prstGeom prst="wedgeRoundRectCallout">
            <a:avLst>
              <a:gd name="adj1" fmla="val -27187"/>
              <a:gd name="adj2" fmla="val 7780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He has a pen.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She has a book.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 have an eraser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9895713" y="3015051"/>
            <a:ext cx="1772031" cy="764469"/>
          </a:xfrm>
          <a:prstGeom prst="wedgeRoundRectCallout">
            <a:avLst>
              <a:gd name="adj1" fmla="val -27187"/>
              <a:gd name="adj2" fmla="val 77805"/>
              <a:gd name="adj3" fmla="val 16667"/>
            </a:avLst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_______.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7" grpId="0" animBg="1"/>
      <p:bldP spid="10" grpId="0" animBg="1"/>
      <p:bldP spid="12" grpId="0" animBg="1"/>
      <p:bldP spid="13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1" name="Picture 10" descr="6.2"/>
          <p:cNvPicPr>
            <a:picLocks noChangeAspect="1"/>
          </p:cNvPicPr>
          <p:nvPr/>
        </p:nvPicPr>
        <p:blipFill>
          <a:blip r:embed="rId4"/>
          <a:srcRect b="49572"/>
          <a:stretch>
            <a:fillRect/>
          </a:stretch>
        </p:blipFill>
        <p:spPr>
          <a:xfrm>
            <a:off x="0" y="2055495"/>
            <a:ext cx="12192000" cy="138493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3774028" y="8673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How many?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376045" y="386016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Red pen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7764145" y="3860165"/>
            <a:ext cx="2477770" cy="706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Blue pen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768475" y="4855845"/>
            <a:ext cx="1692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6 - six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278495" y="4855845"/>
            <a:ext cx="1610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5 - five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5.7"/>
          <p:cNvPicPr>
            <a:picLocks noChangeAspect="1"/>
          </p:cNvPicPr>
          <p:nvPr/>
        </p:nvPicPr>
        <p:blipFill>
          <a:blip r:embed="rId4"/>
          <a:srcRect l="8795" t="7722" r="70551" b="56259"/>
          <a:stretch>
            <a:fillRect/>
          </a:stretch>
        </p:blipFill>
        <p:spPr>
          <a:xfrm>
            <a:off x="3712845" y="4385310"/>
            <a:ext cx="1229360" cy="1359535"/>
          </a:xfrm>
          <a:prstGeom prst="rect">
            <a:avLst/>
          </a:prstGeom>
        </p:spPr>
      </p:pic>
      <p:pic>
        <p:nvPicPr>
          <p:cNvPr id="11" name="Picture 10" descr="5.7"/>
          <p:cNvPicPr>
            <a:picLocks noChangeAspect="1"/>
          </p:cNvPicPr>
          <p:nvPr/>
        </p:nvPicPr>
        <p:blipFill>
          <a:blip r:embed="rId4"/>
          <a:srcRect l="9000" t="55324" r="70346" b="8657"/>
          <a:stretch>
            <a:fillRect/>
          </a:stretch>
        </p:blipFill>
        <p:spPr>
          <a:xfrm>
            <a:off x="6910705" y="4385310"/>
            <a:ext cx="1229360" cy="1359535"/>
          </a:xfrm>
          <a:prstGeom prst="rect">
            <a:avLst/>
          </a:prstGeom>
        </p:spPr>
      </p:pic>
      <p:pic>
        <p:nvPicPr>
          <p:cNvPr id="9" name="Picture 8" descr="5.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60" y="1139190"/>
            <a:ext cx="10304145" cy="32461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6" name="TextBox 5"/>
          <p:cNvSpPr txBox="1"/>
          <p:nvPr/>
        </p:nvSpPr>
        <p:spPr>
          <a:xfrm>
            <a:off x="3713068" y="753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What is this?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793750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truck</a:t>
            </a:r>
          </a:p>
        </p:txBody>
      </p:sp>
      <p:sp>
        <p:nvSpPr>
          <p:cNvPr id="19" name="TextBox 5"/>
          <p:cNvSpPr txBox="1"/>
          <p:nvPr/>
        </p:nvSpPr>
        <p:spPr>
          <a:xfrm>
            <a:off x="3543935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car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5754370" y="4010660"/>
            <a:ext cx="1316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kite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7641590" y="4010660"/>
            <a:ext cx="1564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pencil</a:t>
            </a:r>
          </a:p>
        </p:txBody>
      </p:sp>
      <p:sp>
        <p:nvSpPr>
          <p:cNvPr id="22" name="TextBox 5"/>
          <p:cNvSpPr txBox="1"/>
          <p:nvPr/>
        </p:nvSpPr>
        <p:spPr>
          <a:xfrm>
            <a:off x="9646920" y="4010660"/>
            <a:ext cx="2192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teddy bear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3129280" y="4845685"/>
            <a:ext cx="5933440" cy="833120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This is a ____.</a:t>
            </a:r>
          </a:p>
        </p:txBody>
      </p:sp>
      <p:pic>
        <p:nvPicPr>
          <p:cNvPr id="9" name="Picture 8" descr="8.7"/>
          <p:cNvPicPr>
            <a:picLocks noChangeAspect="1"/>
          </p:cNvPicPr>
          <p:nvPr/>
        </p:nvPicPr>
        <p:blipFill>
          <a:blip r:embed="rId4"/>
          <a:srcRect r="65729"/>
          <a:stretch>
            <a:fillRect/>
          </a:stretch>
        </p:blipFill>
        <p:spPr>
          <a:xfrm>
            <a:off x="33020" y="1396365"/>
            <a:ext cx="2493010" cy="2665095"/>
          </a:xfrm>
          <a:prstGeom prst="rect">
            <a:avLst/>
          </a:prstGeom>
        </p:spPr>
      </p:pic>
      <p:pic>
        <p:nvPicPr>
          <p:cNvPr id="11" name="Picture 10" descr="8.9"/>
          <p:cNvPicPr>
            <a:picLocks noChangeAspect="1"/>
          </p:cNvPicPr>
          <p:nvPr/>
        </p:nvPicPr>
        <p:blipFill>
          <a:blip r:embed="rId5"/>
          <a:srcRect l="50974" r="3069" b="47147"/>
          <a:stretch>
            <a:fillRect/>
          </a:stretch>
        </p:blipFill>
        <p:spPr>
          <a:xfrm>
            <a:off x="3003550" y="1938655"/>
            <a:ext cx="2397760" cy="1580515"/>
          </a:xfrm>
          <a:prstGeom prst="rect">
            <a:avLst/>
          </a:prstGeom>
        </p:spPr>
      </p:pic>
      <p:pic>
        <p:nvPicPr>
          <p:cNvPr id="24" name="Picture 23" descr="8.10"/>
          <p:cNvPicPr>
            <a:picLocks noChangeAspect="1"/>
          </p:cNvPicPr>
          <p:nvPr/>
        </p:nvPicPr>
        <p:blipFill>
          <a:blip r:embed="rId6"/>
          <a:srcRect l="4319" t="18126" r="79779" b="6901"/>
          <a:stretch>
            <a:fillRect/>
          </a:stretch>
        </p:blipFill>
        <p:spPr>
          <a:xfrm>
            <a:off x="6103620" y="1826260"/>
            <a:ext cx="1234440" cy="2235200"/>
          </a:xfrm>
          <a:prstGeom prst="rect">
            <a:avLst/>
          </a:prstGeom>
        </p:spPr>
      </p:pic>
      <p:pic>
        <p:nvPicPr>
          <p:cNvPr id="25" name="Picture 24" descr="8.10-1"/>
          <p:cNvPicPr>
            <a:picLocks noChangeAspect="1"/>
          </p:cNvPicPr>
          <p:nvPr/>
        </p:nvPicPr>
        <p:blipFill>
          <a:blip r:embed="rId7"/>
          <a:srcRect l="49993" r="34296" b="48541"/>
          <a:stretch>
            <a:fillRect/>
          </a:stretch>
        </p:blipFill>
        <p:spPr>
          <a:xfrm>
            <a:off x="10141585" y="1859280"/>
            <a:ext cx="1460500" cy="2004695"/>
          </a:xfrm>
          <a:prstGeom prst="rect">
            <a:avLst/>
          </a:prstGeom>
        </p:spPr>
      </p:pic>
      <p:pic>
        <p:nvPicPr>
          <p:cNvPr id="34" name="Picture 33" descr="2.2"/>
          <p:cNvPicPr>
            <a:picLocks noChangeAspect="1"/>
          </p:cNvPicPr>
          <p:nvPr/>
        </p:nvPicPr>
        <p:blipFill>
          <a:blip r:embed="rId8"/>
          <a:srcRect l="52317" t="34831" r="26810" b="32845"/>
          <a:stretch>
            <a:fillRect/>
          </a:stretch>
        </p:blipFill>
        <p:spPr>
          <a:xfrm>
            <a:off x="7767955" y="1661795"/>
            <a:ext cx="2243455" cy="239966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23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8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2280"/>
            <a:ext cx="12192000" cy="33934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8.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00" y="565150"/>
            <a:ext cx="6449695" cy="998220"/>
          </a:xfrm>
          <a:prstGeom prst="rect">
            <a:avLst/>
          </a:prstGeom>
        </p:spPr>
      </p:pic>
      <p:pic>
        <p:nvPicPr>
          <p:cNvPr id="12" name="20 G2SB Track B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3700" y="802640"/>
            <a:ext cx="704215" cy="57531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8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845" y="1603375"/>
            <a:ext cx="8576310" cy="42157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2" name="20 G2SB Track B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3700" y="802640"/>
            <a:ext cx="704215" cy="575310"/>
          </a:xfrm>
          <a:prstGeom prst="rect">
            <a:avLst/>
          </a:prstGeom>
        </p:spPr>
      </p:pic>
      <p:pic>
        <p:nvPicPr>
          <p:cNvPr id="9" name="Picture 8" descr="8.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45" y="374015"/>
            <a:ext cx="5977890" cy="109474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8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0270"/>
            <a:ext cx="12192000" cy="339344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844165" y="4380865"/>
            <a:ext cx="6624320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It’s a ____ crayon.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8.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9730"/>
            <a:ext cx="12192000" cy="35579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8.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80" y="600075"/>
            <a:ext cx="5732145" cy="8458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565785" y="2648585"/>
            <a:ext cx="5396230" cy="89725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How many </a:t>
            </a:r>
            <a:r>
              <a:rPr lang="en-US" sz="4000" b="1" u="sng">
                <a:solidFill>
                  <a:schemeClr val="accent1">
                    <a:lumMod val="50000"/>
                  </a:schemeClr>
                </a:solidFill>
              </a:rPr>
              <a:t>green trucks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6966585" y="2712085"/>
            <a:ext cx="4464050" cy="770255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</a:rPr>
              <a:t>Three green truck</a:t>
            </a:r>
          </a:p>
        </p:txBody>
      </p:sp>
      <p:pic>
        <p:nvPicPr>
          <p:cNvPr id="7" name="Picture 6" descr="8.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" y="454025"/>
            <a:ext cx="5636895" cy="2064385"/>
          </a:xfrm>
          <a:prstGeom prst="rect">
            <a:avLst/>
          </a:prstGeom>
        </p:spPr>
      </p:pic>
      <p:pic>
        <p:nvPicPr>
          <p:cNvPr id="8" name="Picture 7" descr="8.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845" y="454025"/>
            <a:ext cx="2235835" cy="1886585"/>
          </a:xfrm>
          <a:prstGeom prst="rect">
            <a:avLst/>
          </a:prstGeom>
        </p:spPr>
      </p:pic>
      <p:pic>
        <p:nvPicPr>
          <p:cNvPr id="9" name="Picture 8" descr="8.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705" y="440055"/>
            <a:ext cx="3726815" cy="2135505"/>
          </a:xfrm>
          <a:prstGeom prst="rect">
            <a:avLst/>
          </a:prstGeom>
        </p:spPr>
      </p:pic>
      <p:pic>
        <p:nvPicPr>
          <p:cNvPr id="11" name="Picture 10" descr="8.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85" y="4041140"/>
            <a:ext cx="4820920" cy="1851660"/>
          </a:xfrm>
          <a:prstGeom prst="rect">
            <a:avLst/>
          </a:prstGeom>
        </p:spPr>
      </p:pic>
      <p:pic>
        <p:nvPicPr>
          <p:cNvPr id="17" name="Picture 16" descr="8.10-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015" y="3809365"/>
            <a:ext cx="5773420" cy="24193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3713068" y="60508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Changing Chairs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2678430" y="1471295"/>
            <a:ext cx="695515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chair with the correct color sticker.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9140" y="2306320"/>
            <a:ext cx="3395980" cy="3516630"/>
            <a:chOff x="1164" y="3632"/>
            <a:chExt cx="5348" cy="5538"/>
          </a:xfrm>
        </p:grpSpPr>
        <p:pic>
          <p:nvPicPr>
            <p:cNvPr id="116" name="Picture 11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64" y="3632"/>
              <a:ext cx="5349" cy="5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5"/>
            <p:cNvSpPr txBox="1"/>
            <p:nvPr/>
          </p:nvSpPr>
          <p:spPr>
            <a:xfrm>
              <a:off x="2986" y="4309"/>
              <a:ext cx="2168" cy="111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Red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29100" y="2208530"/>
            <a:ext cx="3395980" cy="3516630"/>
            <a:chOff x="5181" y="3632"/>
            <a:chExt cx="5348" cy="5538"/>
          </a:xfrm>
        </p:grpSpPr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181" y="3632"/>
              <a:ext cx="5349" cy="5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Box 5"/>
            <p:cNvSpPr txBox="1"/>
            <p:nvPr/>
          </p:nvSpPr>
          <p:spPr>
            <a:xfrm>
              <a:off x="7003" y="4309"/>
              <a:ext cx="2168" cy="11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Blue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19060" y="2306320"/>
            <a:ext cx="3395980" cy="3516630"/>
            <a:chOff x="9454" y="3632"/>
            <a:chExt cx="5348" cy="5538"/>
          </a:xfrm>
        </p:grpSpPr>
        <p:pic>
          <p:nvPicPr>
            <p:cNvPr id="15" name="Picture 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454" y="3632"/>
              <a:ext cx="5349" cy="5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TextBox 5"/>
            <p:cNvSpPr txBox="1"/>
            <p:nvPr/>
          </p:nvSpPr>
          <p:spPr>
            <a:xfrm>
              <a:off x="11020" y="4309"/>
              <a:ext cx="2559" cy="11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Yellow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</a:rPr>
                <a:t> </a:t>
              </a: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4.2"/>
          <p:cNvPicPr>
            <a:picLocks noChangeAspect="1"/>
          </p:cNvPicPr>
          <p:nvPr/>
        </p:nvPicPr>
        <p:blipFill>
          <a:blip r:embed="rId4"/>
          <a:srcRect l="3527" r="74926"/>
          <a:stretch>
            <a:fillRect/>
          </a:stretch>
        </p:blipFill>
        <p:spPr>
          <a:xfrm>
            <a:off x="1336040" y="961390"/>
            <a:ext cx="2700020" cy="2728595"/>
          </a:xfrm>
          <a:prstGeom prst="rect">
            <a:avLst/>
          </a:prstGeom>
        </p:spPr>
      </p:pic>
      <p:pic>
        <p:nvPicPr>
          <p:cNvPr id="8" name="Picture 7" descr="4.2"/>
          <p:cNvPicPr>
            <a:picLocks noChangeAspect="1"/>
          </p:cNvPicPr>
          <p:nvPr/>
        </p:nvPicPr>
        <p:blipFill>
          <a:blip r:embed="rId4"/>
          <a:srcRect l="49026"/>
          <a:stretch>
            <a:fillRect/>
          </a:stretch>
        </p:blipFill>
        <p:spPr>
          <a:xfrm>
            <a:off x="5155565" y="1158875"/>
            <a:ext cx="5772785" cy="246634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816350" y="3962400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have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6356350" y="3962400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has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35323" y="216147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Check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0007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the color</a:t>
            </a:r>
          </a:p>
        </p:txBody>
      </p:sp>
      <p:pic>
        <p:nvPicPr>
          <p:cNvPr id="105" name="Picture 10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90" y="672147"/>
            <a:ext cx="4002369" cy="5191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2700"/>
            <a:r>
              <a:rPr lang="en-GB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lang="en-GB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6562294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1</a:t>
            </a:r>
            <a:endParaRPr lang="x-none" sz="4400" b="1" dirty="0">
              <a:solidFill>
                <a:schemeClr val="accent2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06748" y="2150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7213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7303135" y="956945"/>
            <a:ext cx="4059555" cy="474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413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3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1.3"/>
          <p:cNvPicPr>
            <a:picLocks noChangeAspect="1"/>
          </p:cNvPicPr>
          <p:nvPr/>
        </p:nvPicPr>
        <p:blipFill>
          <a:blip r:embed="rId4"/>
          <a:srcRect b="17046"/>
          <a:stretch>
            <a:fillRect/>
          </a:stretch>
        </p:blipFill>
        <p:spPr>
          <a:xfrm>
            <a:off x="200660" y="2725420"/>
            <a:ext cx="11910695" cy="268224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984250" y="178879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Eddie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712845" y="1788795"/>
            <a:ext cx="18992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Freddy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544310" y="178879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Mia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9430385" y="178879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Polly</a:t>
            </a:r>
          </a:p>
        </p:txBody>
      </p:sp>
      <p:sp>
        <p:nvSpPr>
          <p:cNvPr id="21" name="TextBox 5"/>
          <p:cNvSpPr txBox="1"/>
          <p:nvPr/>
        </p:nvSpPr>
        <p:spPr>
          <a:xfrm>
            <a:off x="3774028" y="85210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cs typeface="+mn-lt"/>
              </a:rPr>
              <a:t>Who is ...?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2.2"/>
          <p:cNvPicPr>
            <a:picLocks noChangeAspect="1"/>
          </p:cNvPicPr>
          <p:nvPr/>
        </p:nvPicPr>
        <p:blipFill>
          <a:blip r:embed="rId4"/>
          <a:srcRect r="51411"/>
          <a:stretch>
            <a:fillRect/>
          </a:stretch>
        </p:blipFill>
        <p:spPr>
          <a:xfrm>
            <a:off x="1950085" y="1525905"/>
            <a:ext cx="3871595" cy="4724400"/>
          </a:xfrm>
          <a:prstGeom prst="rect">
            <a:avLst/>
          </a:prstGeom>
        </p:spPr>
      </p:pic>
      <p:pic>
        <p:nvPicPr>
          <p:cNvPr id="9" name="Picture 8" descr="2.2"/>
          <p:cNvPicPr>
            <a:picLocks noChangeAspect="1"/>
          </p:cNvPicPr>
          <p:nvPr/>
        </p:nvPicPr>
        <p:blipFill>
          <a:blip r:embed="rId4"/>
          <a:srcRect l="47207"/>
          <a:stretch>
            <a:fillRect/>
          </a:stretch>
        </p:blipFill>
        <p:spPr>
          <a:xfrm>
            <a:off x="6727190" y="1446530"/>
            <a:ext cx="3804920" cy="4794885"/>
          </a:xfrm>
          <a:prstGeom prst="rect">
            <a:avLst/>
          </a:prstGeom>
        </p:spPr>
      </p:pic>
      <p:pic>
        <p:nvPicPr>
          <p:cNvPr id="13" name="Picture 12" descr="2.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" y="581660"/>
            <a:ext cx="4857115" cy="86487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645920" y="1946910"/>
            <a:ext cx="2451414" cy="2668252"/>
            <a:chOff x="15568" y="2665"/>
            <a:chExt cx="2583" cy="3141"/>
          </a:xfrm>
        </p:grpSpPr>
        <p:sp>
          <p:nvSpPr>
            <p:cNvPr id="45" name="TextBox 5"/>
            <p:cNvSpPr txBox="1"/>
            <p:nvPr/>
          </p:nvSpPr>
          <p:spPr>
            <a:xfrm>
              <a:off x="15568" y="5119"/>
              <a:ext cx="2583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pen</a:t>
              </a:r>
            </a:p>
          </p:txBody>
        </p:sp>
        <p:pic>
          <p:nvPicPr>
            <p:cNvPr id="36" name="Picture 35" descr="2.2"/>
            <p:cNvPicPr>
              <a:picLocks noChangeAspect="1"/>
            </p:cNvPicPr>
            <p:nvPr/>
          </p:nvPicPr>
          <p:blipFill>
            <a:blip r:embed="rId4"/>
            <a:srcRect l="53385" t="68861" r="29727" b="-1185"/>
            <a:stretch>
              <a:fillRect/>
            </a:stretch>
          </p:blipFill>
          <p:spPr>
            <a:xfrm>
              <a:off x="15777" y="2665"/>
              <a:ext cx="2165" cy="2862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5100955" y="1624330"/>
            <a:ext cx="422592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What is this?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290310" y="3793490"/>
            <a:ext cx="35344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It’s a pen.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2.2"/>
          <p:cNvPicPr>
            <a:picLocks noChangeAspect="1"/>
          </p:cNvPicPr>
          <p:nvPr/>
        </p:nvPicPr>
        <p:blipFill>
          <a:blip r:embed="rId4"/>
          <a:srcRect l="24828" t="4032" r="52972" b="70748"/>
          <a:stretch>
            <a:fillRect/>
          </a:stretch>
        </p:blipFill>
        <p:spPr>
          <a:xfrm>
            <a:off x="3079115" y="1040130"/>
            <a:ext cx="1807210" cy="1417955"/>
          </a:xfrm>
          <a:prstGeom prst="rect">
            <a:avLst/>
          </a:prstGeom>
        </p:spPr>
      </p:pic>
      <p:sp>
        <p:nvSpPr>
          <p:cNvPr id="16" name="TextBox 5"/>
          <p:cNvSpPr txBox="1"/>
          <p:nvPr/>
        </p:nvSpPr>
        <p:spPr>
          <a:xfrm>
            <a:off x="3162935" y="2185670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crayon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733425" y="2284095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book</a:t>
            </a:r>
          </a:p>
        </p:txBody>
      </p:sp>
      <p:pic>
        <p:nvPicPr>
          <p:cNvPr id="23" name="Picture 22" descr="2.2"/>
          <p:cNvPicPr>
            <a:picLocks noChangeAspect="1"/>
          </p:cNvPicPr>
          <p:nvPr/>
        </p:nvPicPr>
        <p:blipFill>
          <a:blip r:embed="rId4"/>
          <a:srcRect t="4032" r="75273" b="70748"/>
          <a:stretch>
            <a:fillRect/>
          </a:stretch>
        </p:blipFill>
        <p:spPr>
          <a:xfrm>
            <a:off x="546735" y="941705"/>
            <a:ext cx="2012950" cy="141795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577590" y="3333750"/>
            <a:ext cx="1839595" cy="2327910"/>
            <a:chOff x="4969" y="4264"/>
            <a:chExt cx="2897" cy="3666"/>
          </a:xfrm>
        </p:grpSpPr>
        <p:sp>
          <p:nvSpPr>
            <p:cNvPr id="21" name="TextBox 5"/>
            <p:cNvSpPr txBox="1"/>
            <p:nvPr/>
          </p:nvSpPr>
          <p:spPr>
            <a:xfrm>
              <a:off x="5126" y="7009"/>
              <a:ext cx="2583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paper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endParaRPr>
            </a:p>
          </p:txBody>
        </p:sp>
        <p:pic>
          <p:nvPicPr>
            <p:cNvPr id="26" name="Picture 25" descr="2.2"/>
            <p:cNvPicPr>
              <a:picLocks noChangeAspect="1"/>
            </p:cNvPicPr>
            <p:nvPr/>
          </p:nvPicPr>
          <p:blipFill>
            <a:blip r:embed="rId4"/>
            <a:srcRect l="52309" r="25094" b="67676"/>
            <a:stretch>
              <a:fillRect/>
            </a:stretch>
          </p:blipFill>
          <p:spPr>
            <a:xfrm>
              <a:off x="4969" y="4264"/>
              <a:ext cx="2897" cy="286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129020" y="3346450"/>
            <a:ext cx="2315210" cy="2300605"/>
            <a:chOff x="9173" y="4957"/>
            <a:chExt cx="3646" cy="3623"/>
          </a:xfrm>
        </p:grpSpPr>
        <p:sp>
          <p:nvSpPr>
            <p:cNvPr id="22" name="TextBox 5"/>
            <p:cNvSpPr txBox="1"/>
            <p:nvPr/>
          </p:nvSpPr>
          <p:spPr>
            <a:xfrm>
              <a:off x="9705" y="7662"/>
              <a:ext cx="25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school</a:t>
              </a:r>
            </a:p>
          </p:txBody>
        </p:sp>
        <p:pic>
          <p:nvPicPr>
            <p:cNvPr id="31" name="Picture 30" descr="2.2"/>
            <p:cNvPicPr>
              <a:picLocks noChangeAspect="1"/>
            </p:cNvPicPr>
            <p:nvPr/>
          </p:nvPicPr>
          <p:blipFill>
            <a:blip r:embed="rId4"/>
            <a:srcRect l="69852" t="68285" r="1709" b="-609"/>
            <a:stretch>
              <a:fillRect/>
            </a:stretch>
          </p:blipFill>
          <p:spPr>
            <a:xfrm>
              <a:off x="9173" y="4957"/>
              <a:ext cx="3646" cy="2862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156700" y="3335655"/>
            <a:ext cx="1838960" cy="2322195"/>
            <a:chOff x="13246" y="5416"/>
            <a:chExt cx="2896" cy="3657"/>
          </a:xfrm>
        </p:grpSpPr>
        <p:sp>
          <p:nvSpPr>
            <p:cNvPr id="20" name="TextBox 5"/>
            <p:cNvSpPr txBox="1"/>
            <p:nvPr/>
          </p:nvSpPr>
          <p:spPr>
            <a:xfrm>
              <a:off x="13403" y="8155"/>
              <a:ext cx="25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chair</a:t>
              </a:r>
            </a:p>
          </p:txBody>
        </p:sp>
        <p:pic>
          <p:nvPicPr>
            <p:cNvPr id="32" name="Picture 31" descr="2.2"/>
            <p:cNvPicPr>
              <a:picLocks noChangeAspect="1"/>
            </p:cNvPicPr>
            <p:nvPr/>
          </p:nvPicPr>
          <p:blipFill>
            <a:blip r:embed="rId4"/>
            <a:srcRect l="71825" t="-1129" r="5578" b="68805"/>
            <a:stretch>
              <a:fillRect/>
            </a:stretch>
          </p:blipFill>
          <p:spPr>
            <a:xfrm>
              <a:off x="13246" y="5416"/>
              <a:ext cx="2897" cy="2862"/>
            </a:xfrm>
            <a:prstGeom prst="rect">
              <a:avLst/>
            </a:prstGeom>
          </p:spPr>
        </p:pic>
      </p:grpSp>
      <p:sp>
        <p:nvSpPr>
          <p:cNvPr id="17" name="TextBox 5"/>
          <p:cNvSpPr txBox="1"/>
          <p:nvPr/>
        </p:nvSpPr>
        <p:spPr>
          <a:xfrm>
            <a:off x="5505450" y="2106295"/>
            <a:ext cx="16402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an eraser</a:t>
            </a:r>
          </a:p>
        </p:txBody>
      </p:sp>
      <p:pic>
        <p:nvPicPr>
          <p:cNvPr id="33" name="Picture 32" descr="2.2"/>
          <p:cNvPicPr>
            <a:picLocks noChangeAspect="1"/>
          </p:cNvPicPr>
          <p:nvPr/>
        </p:nvPicPr>
        <p:blipFill>
          <a:blip r:embed="rId4"/>
          <a:srcRect l="71295" t="34639" r="6108" b="33037"/>
          <a:stretch>
            <a:fillRect/>
          </a:stretch>
        </p:blipFill>
        <p:spPr>
          <a:xfrm>
            <a:off x="5405755" y="627380"/>
            <a:ext cx="1839595" cy="181737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65860" y="3366135"/>
            <a:ext cx="1699260" cy="2261235"/>
            <a:chOff x="493" y="4147"/>
            <a:chExt cx="2676" cy="3561"/>
          </a:xfrm>
        </p:grpSpPr>
        <p:sp>
          <p:nvSpPr>
            <p:cNvPr id="19" name="TextBox 5"/>
            <p:cNvSpPr txBox="1"/>
            <p:nvPr/>
          </p:nvSpPr>
          <p:spPr>
            <a:xfrm>
              <a:off x="540" y="6790"/>
              <a:ext cx="25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pencil</a:t>
              </a:r>
            </a:p>
          </p:txBody>
        </p:sp>
        <p:pic>
          <p:nvPicPr>
            <p:cNvPr id="34" name="Picture 33" descr="2.2"/>
            <p:cNvPicPr>
              <a:picLocks noChangeAspect="1"/>
            </p:cNvPicPr>
            <p:nvPr/>
          </p:nvPicPr>
          <p:blipFill>
            <a:blip r:embed="rId4"/>
            <a:srcRect l="52317" t="34831" r="26810" b="32845"/>
            <a:stretch>
              <a:fillRect/>
            </a:stretch>
          </p:blipFill>
          <p:spPr>
            <a:xfrm>
              <a:off x="493" y="4147"/>
              <a:ext cx="2676" cy="2862"/>
            </a:xfrm>
            <a:prstGeom prst="rect">
              <a:avLst/>
            </a:prstGeom>
          </p:spPr>
        </p:pic>
      </p:grpSp>
      <p:sp>
        <p:nvSpPr>
          <p:cNvPr id="18" name="TextBox 5"/>
          <p:cNvSpPr txBox="1"/>
          <p:nvPr/>
        </p:nvSpPr>
        <p:spPr>
          <a:xfrm>
            <a:off x="7793990" y="2581275"/>
            <a:ext cx="164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a desk</a:t>
            </a:r>
          </a:p>
        </p:txBody>
      </p:sp>
      <p:pic>
        <p:nvPicPr>
          <p:cNvPr id="35" name="Picture 34" descr="2.2"/>
          <p:cNvPicPr>
            <a:picLocks noChangeAspect="1"/>
          </p:cNvPicPr>
          <p:nvPr/>
        </p:nvPicPr>
        <p:blipFill>
          <a:blip r:embed="rId4"/>
          <a:srcRect l="25765" t="32911" r="53362" b="34765"/>
          <a:stretch>
            <a:fillRect/>
          </a:stretch>
        </p:blipFill>
        <p:spPr>
          <a:xfrm>
            <a:off x="7764145" y="644525"/>
            <a:ext cx="1699260" cy="181737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9982835" y="833755"/>
            <a:ext cx="1639570" cy="2141220"/>
            <a:chOff x="15568" y="2665"/>
            <a:chExt cx="2582" cy="3372"/>
          </a:xfrm>
        </p:grpSpPr>
        <p:sp>
          <p:nvSpPr>
            <p:cNvPr id="45" name="TextBox 5"/>
            <p:cNvSpPr txBox="1"/>
            <p:nvPr/>
          </p:nvSpPr>
          <p:spPr>
            <a:xfrm>
              <a:off x="15568" y="5119"/>
              <a:ext cx="25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pen</a:t>
              </a:r>
            </a:p>
          </p:txBody>
        </p:sp>
        <p:pic>
          <p:nvPicPr>
            <p:cNvPr id="36" name="Picture 35" descr="2.2"/>
            <p:cNvPicPr>
              <a:picLocks noChangeAspect="1"/>
            </p:cNvPicPr>
            <p:nvPr/>
          </p:nvPicPr>
          <p:blipFill>
            <a:blip r:embed="rId4"/>
            <a:srcRect l="53385" t="68861" r="29727" b="-1185"/>
            <a:stretch>
              <a:fillRect/>
            </a:stretch>
          </p:blipFill>
          <p:spPr>
            <a:xfrm>
              <a:off x="15777" y="2665"/>
              <a:ext cx="2165" cy="286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TextBox 5"/>
          <p:cNvSpPr txBox="1"/>
          <p:nvPr/>
        </p:nvSpPr>
        <p:spPr>
          <a:xfrm>
            <a:off x="2525395" y="877189"/>
            <a:ext cx="72605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400" b="1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Calibri" panose="020F0502020204030204"/>
              </a:rPr>
              <a:t>Draw and </a:t>
            </a:r>
            <a:r>
              <a:rPr lang="en-US" sz="4400" b="1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Calibri" panose="020F0502020204030204"/>
              </a:rPr>
              <a:t>guess.</a:t>
            </a:r>
            <a:endParaRPr lang="en-US" sz="3600" b="1" dirty="0">
              <a:cs typeface="+mn-lt"/>
            </a:endParaRPr>
          </a:p>
        </p:txBody>
      </p:sp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417695" y="1941830"/>
            <a:ext cx="3357245" cy="3322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06748" y="2150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7213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7303135" y="956945"/>
            <a:ext cx="4059555" cy="474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832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4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2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60" y="585470"/>
            <a:ext cx="8234045" cy="568642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645920" y="1946910"/>
            <a:ext cx="2451414" cy="2668252"/>
            <a:chOff x="15568" y="2665"/>
            <a:chExt cx="2583" cy="3141"/>
          </a:xfrm>
        </p:grpSpPr>
        <p:sp>
          <p:nvSpPr>
            <p:cNvPr id="45" name="TextBox 5"/>
            <p:cNvSpPr txBox="1"/>
            <p:nvPr/>
          </p:nvSpPr>
          <p:spPr>
            <a:xfrm>
              <a:off x="15568" y="5119"/>
              <a:ext cx="2583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cs typeface="+mn-lt"/>
                </a:rPr>
                <a:t>a pen</a:t>
              </a:r>
            </a:p>
          </p:txBody>
        </p:sp>
        <p:pic>
          <p:nvPicPr>
            <p:cNvPr id="36" name="Picture 35" descr="2.2"/>
            <p:cNvPicPr>
              <a:picLocks noChangeAspect="1"/>
            </p:cNvPicPr>
            <p:nvPr/>
          </p:nvPicPr>
          <p:blipFill>
            <a:blip r:embed="rId4"/>
            <a:srcRect l="53385" t="68861" r="29727" b="-1185"/>
            <a:stretch>
              <a:fillRect/>
            </a:stretch>
          </p:blipFill>
          <p:spPr>
            <a:xfrm>
              <a:off x="15777" y="2665"/>
              <a:ext cx="2165" cy="2862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5100955" y="1613535"/>
            <a:ext cx="422592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What is this?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290310" y="3793490"/>
            <a:ext cx="35344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It’s a pen.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2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85" y="594995"/>
            <a:ext cx="6260465" cy="817245"/>
          </a:xfrm>
          <a:prstGeom prst="rect">
            <a:avLst/>
          </a:prstGeom>
        </p:spPr>
      </p:pic>
      <p:pic>
        <p:nvPicPr>
          <p:cNvPr id="9" name="Picture 8" descr="2.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620" y="1273810"/>
            <a:ext cx="7350760" cy="4441825"/>
          </a:xfrm>
          <a:prstGeom prst="rect">
            <a:avLst/>
          </a:prstGeom>
        </p:spPr>
      </p:pic>
      <p:pic>
        <p:nvPicPr>
          <p:cNvPr id="10" name="06 G2SB Track B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3190" y="707390"/>
            <a:ext cx="844550" cy="7048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2.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85" y="594995"/>
            <a:ext cx="6260465" cy="81724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469005" y="1786255"/>
            <a:ext cx="422592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What is this?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658360" y="3955415"/>
            <a:ext cx="35344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It’s a ___.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1.3"/>
          <p:cNvPicPr>
            <a:picLocks noChangeAspect="1"/>
          </p:cNvPicPr>
          <p:nvPr/>
        </p:nvPicPr>
        <p:blipFill>
          <a:blip r:embed="rId4"/>
          <a:srcRect b="17046"/>
          <a:stretch>
            <a:fillRect/>
          </a:stretch>
        </p:blipFill>
        <p:spPr>
          <a:xfrm>
            <a:off x="200660" y="2087880"/>
            <a:ext cx="11910695" cy="268224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98425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Eddie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712845" y="968375"/>
            <a:ext cx="18992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Freddy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54431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Mia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9430385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Polly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06748" y="2150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lang="en-US" sz="4400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7213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7303135" y="956945"/>
            <a:ext cx="4059555" cy="474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chair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2.2"/>
          <p:cNvPicPr>
            <a:picLocks noChangeAspect="1"/>
          </p:cNvPicPr>
          <p:nvPr/>
        </p:nvPicPr>
        <p:blipFill>
          <a:blip r:embed="rId4"/>
          <a:srcRect l="71825" t="-1129" r="5578" b="68805"/>
          <a:stretch>
            <a:fillRect/>
          </a:stretch>
        </p:blipFill>
        <p:spPr>
          <a:xfrm>
            <a:off x="5693665" y="993877"/>
            <a:ext cx="4486681" cy="44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2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 book.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2.2"/>
          <p:cNvPicPr>
            <a:picLocks noChangeAspect="1"/>
          </p:cNvPicPr>
          <p:nvPr/>
        </p:nvPicPr>
        <p:blipFill>
          <a:blip r:embed="rId4"/>
          <a:srcRect t="4032" r="75273" b="70748"/>
          <a:stretch>
            <a:fillRect/>
          </a:stretch>
        </p:blipFill>
        <p:spPr>
          <a:xfrm>
            <a:off x="5923406" y="1953641"/>
            <a:ext cx="5025009" cy="35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3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an eraser.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2.2"/>
          <p:cNvPicPr>
            <a:picLocks noChangeAspect="1"/>
          </p:cNvPicPr>
          <p:nvPr/>
        </p:nvPicPr>
        <p:blipFill>
          <a:blip r:embed="rId4"/>
          <a:srcRect l="71295" t="34639" r="6108" b="33037"/>
          <a:stretch>
            <a:fillRect/>
          </a:stretch>
        </p:blipFill>
        <p:spPr>
          <a:xfrm>
            <a:off x="5405755" y="627379"/>
            <a:ext cx="4774565" cy="471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39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 crayon.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2.2"/>
          <p:cNvPicPr>
            <a:picLocks noChangeAspect="1"/>
          </p:cNvPicPr>
          <p:nvPr/>
        </p:nvPicPr>
        <p:blipFill>
          <a:blip r:embed="rId4"/>
          <a:srcRect l="24828" t="4032" r="52972" b="70748"/>
          <a:stretch>
            <a:fillRect/>
          </a:stretch>
        </p:blipFill>
        <p:spPr>
          <a:xfrm>
            <a:off x="5608587" y="1759458"/>
            <a:ext cx="5107452" cy="40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86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 school.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2.2"/>
          <p:cNvPicPr>
            <a:picLocks noChangeAspect="1"/>
          </p:cNvPicPr>
          <p:nvPr/>
        </p:nvPicPr>
        <p:blipFill>
          <a:blip r:embed="rId4"/>
          <a:srcRect l="69852" t="68285" r="1709" b="-609"/>
          <a:stretch>
            <a:fillRect/>
          </a:stretch>
        </p:blipFill>
        <p:spPr>
          <a:xfrm>
            <a:off x="6163615" y="1467802"/>
            <a:ext cx="4870921" cy="38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87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 pencil.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2.2"/>
          <p:cNvPicPr>
            <a:picLocks noChangeAspect="1"/>
          </p:cNvPicPr>
          <p:nvPr/>
        </p:nvPicPr>
        <p:blipFill>
          <a:blip r:embed="rId4"/>
          <a:srcRect l="52317" t="34831" r="26810" b="32845"/>
          <a:stretch>
            <a:fillRect/>
          </a:stretch>
        </p:blipFill>
        <p:spPr>
          <a:xfrm>
            <a:off x="6006084" y="1264030"/>
            <a:ext cx="4101084" cy="4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12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paper.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2.2"/>
          <p:cNvPicPr>
            <a:picLocks noChangeAspect="1"/>
          </p:cNvPicPr>
          <p:nvPr/>
        </p:nvPicPr>
        <p:blipFill>
          <a:blip r:embed="rId4"/>
          <a:srcRect l="52309" r="25094" b="67676"/>
          <a:stretch>
            <a:fillRect/>
          </a:stretch>
        </p:blipFill>
        <p:spPr>
          <a:xfrm>
            <a:off x="6881622" y="1870709"/>
            <a:ext cx="3993642" cy="3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505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a desk.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2.2"/>
          <p:cNvPicPr>
            <a:picLocks noChangeAspect="1"/>
          </p:cNvPicPr>
          <p:nvPr/>
        </p:nvPicPr>
        <p:blipFill>
          <a:blip r:embed="rId4"/>
          <a:srcRect l="25765" t="32911" r="53362" b="34765"/>
          <a:stretch>
            <a:fillRect/>
          </a:stretch>
        </p:blipFill>
        <p:spPr>
          <a:xfrm>
            <a:off x="6588197" y="869575"/>
            <a:ext cx="4362378" cy="46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515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8801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1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" y="655955"/>
            <a:ext cx="5775960" cy="763905"/>
          </a:xfrm>
          <a:prstGeom prst="rect">
            <a:avLst/>
          </a:prstGeom>
        </p:spPr>
      </p:pic>
      <p:pic>
        <p:nvPicPr>
          <p:cNvPr id="10" name="Picture 9" descr="1.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60" y="1812290"/>
            <a:ext cx="11910695" cy="3233420"/>
          </a:xfrm>
          <a:prstGeom prst="rect">
            <a:avLst/>
          </a:prstGeom>
        </p:spPr>
      </p:pic>
      <p:pic>
        <p:nvPicPr>
          <p:cNvPr id="8" name="02 G2SB Track B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7320" y="758190"/>
            <a:ext cx="780415" cy="66167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5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1289685" y="1156335"/>
            <a:ext cx="1861820" cy="2085975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119570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teddy bear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92239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doll</a:t>
            </a:r>
          </a:p>
        </p:txBody>
      </p:sp>
      <p:pic>
        <p:nvPicPr>
          <p:cNvPr id="14" name="Picture 13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4098925" y="1199515"/>
            <a:ext cx="1696720" cy="2085975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664908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balloon</a:t>
            </a:r>
          </a:p>
        </p:txBody>
      </p:sp>
      <p:pic>
        <p:nvPicPr>
          <p:cNvPr id="16" name="Picture 15" descr="3.4"/>
          <p:cNvPicPr>
            <a:picLocks noChangeAspect="1"/>
          </p:cNvPicPr>
          <p:nvPr/>
        </p:nvPicPr>
        <p:blipFill>
          <a:blip r:embed="rId4"/>
          <a:srcRect l="55947" t="1683" r="23179" b="51335"/>
          <a:stretch>
            <a:fillRect/>
          </a:stretch>
        </p:blipFill>
        <p:spPr>
          <a:xfrm>
            <a:off x="6837680" y="1148715"/>
            <a:ext cx="1696720" cy="2085975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9376410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ball</a:t>
            </a:r>
          </a:p>
        </p:txBody>
      </p:sp>
      <p:pic>
        <p:nvPicPr>
          <p:cNvPr id="17" name="Picture 16" descr="3.4"/>
          <p:cNvPicPr>
            <a:picLocks noChangeAspect="1"/>
          </p:cNvPicPr>
          <p:nvPr/>
        </p:nvPicPr>
        <p:blipFill>
          <a:blip r:embed="rId4"/>
          <a:srcRect l="76296" t="856" r="2830" b="52162"/>
          <a:stretch>
            <a:fillRect/>
          </a:stretch>
        </p:blipFill>
        <p:spPr>
          <a:xfrm>
            <a:off x="9552940" y="1198880"/>
            <a:ext cx="1696720" cy="2085975"/>
          </a:xfrm>
          <a:prstGeom prst="rect">
            <a:avLst/>
          </a:prstGeom>
        </p:spPr>
      </p:pic>
      <p:pic>
        <p:nvPicPr>
          <p:cNvPr id="18" name="Picture 17" descr="3.4"/>
          <p:cNvPicPr>
            <a:picLocks noChangeAspect="1"/>
          </p:cNvPicPr>
          <p:nvPr/>
        </p:nvPicPr>
        <p:blipFill>
          <a:blip r:embed="rId4"/>
          <a:srcRect l="77983" t="47012" r="1143" b="6006"/>
          <a:stretch>
            <a:fillRect/>
          </a:stretch>
        </p:blipFill>
        <p:spPr>
          <a:xfrm>
            <a:off x="1289050" y="3783330"/>
            <a:ext cx="1696720" cy="2085975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111252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kite</a:t>
            </a:r>
          </a:p>
        </p:txBody>
      </p:sp>
      <p:pic>
        <p:nvPicPr>
          <p:cNvPr id="19" name="Picture 18" descr="3.4"/>
          <p:cNvPicPr>
            <a:picLocks noChangeAspect="1"/>
          </p:cNvPicPr>
          <p:nvPr/>
        </p:nvPicPr>
        <p:blipFill>
          <a:blip r:embed="rId4"/>
          <a:srcRect l="56126" t="48666" r="22063" b="4352"/>
          <a:stretch>
            <a:fillRect/>
          </a:stretch>
        </p:blipFill>
        <p:spPr>
          <a:xfrm>
            <a:off x="3969385" y="3778250"/>
            <a:ext cx="1772285" cy="2085975"/>
          </a:xfrm>
          <a:prstGeom prst="rect">
            <a:avLst/>
          </a:prstGeom>
        </p:spPr>
      </p:pic>
      <p:sp>
        <p:nvSpPr>
          <p:cNvPr id="28" name="TextBox 5"/>
          <p:cNvSpPr txBox="1"/>
          <p:nvPr/>
        </p:nvSpPr>
        <p:spPr>
          <a:xfrm>
            <a:off x="380873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truck</a:t>
            </a:r>
          </a:p>
        </p:txBody>
      </p:sp>
      <p:pic>
        <p:nvPicPr>
          <p:cNvPr id="20" name="Picture 19" descr="3.4"/>
          <p:cNvPicPr>
            <a:picLocks noChangeAspect="1"/>
          </p:cNvPicPr>
          <p:nvPr/>
        </p:nvPicPr>
        <p:blipFill>
          <a:blip r:embed="rId4"/>
          <a:srcRect l="29248" t="49700" r="48410" b="3318"/>
          <a:stretch>
            <a:fillRect/>
          </a:stretch>
        </p:blipFill>
        <p:spPr>
          <a:xfrm>
            <a:off x="6622415" y="3830955"/>
            <a:ext cx="1815465" cy="2085975"/>
          </a:xfrm>
          <a:prstGeom prst="rect">
            <a:avLst/>
          </a:prstGeom>
        </p:spPr>
      </p:pic>
      <p:sp>
        <p:nvSpPr>
          <p:cNvPr id="29" name="TextBox 5"/>
          <p:cNvSpPr txBox="1"/>
          <p:nvPr/>
        </p:nvSpPr>
        <p:spPr>
          <a:xfrm>
            <a:off x="650494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robot</a:t>
            </a:r>
          </a:p>
        </p:txBody>
      </p:sp>
      <p:pic>
        <p:nvPicPr>
          <p:cNvPr id="21" name="Picture 20" descr="3.4"/>
          <p:cNvPicPr>
            <a:picLocks noChangeAspect="1"/>
          </p:cNvPicPr>
          <p:nvPr/>
        </p:nvPicPr>
        <p:blipFill>
          <a:blip r:embed="rId4"/>
          <a:srcRect l="869" t="57663" r="71476" b="7040"/>
          <a:stretch>
            <a:fillRect/>
          </a:stretch>
        </p:blipFill>
        <p:spPr>
          <a:xfrm>
            <a:off x="9201150" y="4109720"/>
            <a:ext cx="2247900" cy="1567180"/>
          </a:xfrm>
          <a:prstGeom prst="rect">
            <a:avLst/>
          </a:prstGeom>
        </p:spPr>
      </p:pic>
      <p:sp>
        <p:nvSpPr>
          <p:cNvPr id="30" name="TextBox 5"/>
          <p:cNvSpPr txBox="1"/>
          <p:nvPr/>
        </p:nvSpPr>
        <p:spPr>
          <a:xfrm>
            <a:off x="930021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car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/>
      <p:bldP spid="11" grpId="1"/>
      <p:bldP spid="12" grpId="0"/>
      <p:bldP spid="12" grpId="1"/>
      <p:bldP spid="13" grpId="0"/>
      <p:bldP spid="13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3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00" y="520065"/>
            <a:ext cx="5582285" cy="855345"/>
          </a:xfrm>
          <a:prstGeom prst="rect">
            <a:avLst/>
          </a:prstGeom>
        </p:spPr>
      </p:pic>
      <p:pic>
        <p:nvPicPr>
          <p:cNvPr id="10" name="Picture 9" descr="3.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" y="1747520"/>
            <a:ext cx="11489690" cy="3362960"/>
          </a:xfrm>
          <a:prstGeom prst="rect">
            <a:avLst/>
          </a:prstGeom>
        </p:spPr>
      </p:pic>
      <p:pic>
        <p:nvPicPr>
          <p:cNvPr id="11" name="07 G2SB Track B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6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7285" y="624840"/>
            <a:ext cx="672465" cy="58483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3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00" y="520065"/>
            <a:ext cx="5582285" cy="855345"/>
          </a:xfrm>
          <a:prstGeom prst="rect">
            <a:avLst/>
          </a:prstGeom>
        </p:spPr>
      </p:pic>
      <p:pic>
        <p:nvPicPr>
          <p:cNvPr id="7" name="Picture 6" descr="3.4"/>
          <p:cNvPicPr>
            <a:picLocks noChangeAspect="1"/>
          </p:cNvPicPr>
          <p:nvPr/>
        </p:nvPicPr>
        <p:blipFill>
          <a:blip r:embed="rId7"/>
          <a:srcRect t="1549"/>
          <a:stretch>
            <a:fillRect/>
          </a:stretch>
        </p:blipFill>
        <p:spPr>
          <a:xfrm>
            <a:off x="1348740" y="1447800"/>
            <a:ext cx="8954135" cy="4815205"/>
          </a:xfrm>
          <a:prstGeom prst="rect">
            <a:avLst/>
          </a:prstGeom>
        </p:spPr>
      </p:pic>
      <p:pic>
        <p:nvPicPr>
          <p:cNvPr id="8" name="07 G2SB Track B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7285" y="624840"/>
            <a:ext cx="672465" cy="58483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987550" y="1506855"/>
            <a:ext cx="1978025" cy="23133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5935" y="1507490"/>
            <a:ext cx="1978025" cy="17233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55115" y="4199255"/>
            <a:ext cx="2410460" cy="172339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99450" y="3609340"/>
            <a:ext cx="1978025" cy="231330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8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  <p:bldP spid="11" grpId="0" bldLvl="0" animBg="1"/>
      <p:bldP spid="11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3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" y="448310"/>
            <a:ext cx="3749040" cy="803910"/>
          </a:xfrm>
          <a:prstGeom prst="rect">
            <a:avLst/>
          </a:prstGeom>
        </p:spPr>
      </p:pic>
      <p:pic>
        <p:nvPicPr>
          <p:cNvPr id="8" name="Picture 7" descr="3.4"/>
          <p:cNvPicPr>
            <a:picLocks noChangeAspect="1"/>
          </p:cNvPicPr>
          <p:nvPr/>
        </p:nvPicPr>
        <p:blipFill>
          <a:blip r:embed="rId5"/>
          <a:srcRect t="2816"/>
          <a:stretch>
            <a:fillRect/>
          </a:stretch>
        </p:blipFill>
        <p:spPr>
          <a:xfrm>
            <a:off x="1064895" y="1187450"/>
            <a:ext cx="9825355" cy="521525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1062990" y="1480820"/>
            <a:ext cx="3240405" cy="363093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144135" y="1480820"/>
            <a:ext cx="631126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This is a </a:t>
            </a:r>
            <a:r>
              <a:rPr lang="en-US" sz="4400" b="1" u="sng">
                <a:solidFill>
                  <a:schemeClr val="accent1">
                    <a:lumMod val="50000"/>
                  </a:schemeClr>
                </a:solidFill>
              </a:rPr>
              <a:t>teddy bear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36185" y="3458845"/>
            <a:ext cx="631126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This is a </a:t>
            </a:r>
            <a:r>
              <a:rPr lang="en-US" sz="4400" b="1" u="sng">
                <a:solidFill>
                  <a:schemeClr val="accent1">
                    <a:lumMod val="50000"/>
                  </a:schemeClr>
                </a:solidFill>
              </a:rPr>
              <a:t>____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TextBox 5"/>
          <p:cNvSpPr txBox="1"/>
          <p:nvPr/>
        </p:nvSpPr>
        <p:spPr>
          <a:xfrm>
            <a:off x="3833718" y="50221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Name the toy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532765" y="1307465"/>
            <a:ext cx="1861820" cy="2085975"/>
          </a:xfrm>
          <a:prstGeom prst="rect">
            <a:avLst/>
          </a:prstGeom>
        </p:spPr>
      </p:pic>
      <p:pic>
        <p:nvPicPr>
          <p:cNvPr id="14" name="Picture 13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5177155" y="1307465"/>
            <a:ext cx="1696720" cy="2085975"/>
          </a:xfrm>
          <a:prstGeom prst="rect">
            <a:avLst/>
          </a:prstGeom>
        </p:spPr>
      </p:pic>
      <p:pic>
        <p:nvPicPr>
          <p:cNvPr id="18" name="Picture 17" descr="3.4"/>
          <p:cNvPicPr>
            <a:picLocks noChangeAspect="1"/>
          </p:cNvPicPr>
          <p:nvPr/>
        </p:nvPicPr>
        <p:blipFill>
          <a:blip r:embed="rId4"/>
          <a:srcRect l="77983" t="47012" r="1143" b="6006"/>
          <a:stretch>
            <a:fillRect/>
          </a:stretch>
        </p:blipFill>
        <p:spPr>
          <a:xfrm>
            <a:off x="2937510" y="1307465"/>
            <a:ext cx="1696720" cy="2085975"/>
          </a:xfrm>
          <a:prstGeom prst="rect">
            <a:avLst/>
          </a:prstGeom>
        </p:spPr>
      </p:pic>
      <p:pic>
        <p:nvPicPr>
          <p:cNvPr id="19" name="Picture 18" descr="3.4"/>
          <p:cNvPicPr>
            <a:picLocks noChangeAspect="1"/>
          </p:cNvPicPr>
          <p:nvPr/>
        </p:nvPicPr>
        <p:blipFill>
          <a:blip r:embed="rId4"/>
          <a:srcRect l="56126" t="48666" r="22063" b="4352"/>
          <a:stretch>
            <a:fillRect/>
          </a:stretch>
        </p:blipFill>
        <p:spPr>
          <a:xfrm>
            <a:off x="1280795" y="3804285"/>
            <a:ext cx="1772285" cy="2085975"/>
          </a:xfrm>
          <a:prstGeom prst="rect">
            <a:avLst/>
          </a:prstGeom>
        </p:spPr>
      </p:pic>
      <p:pic>
        <p:nvPicPr>
          <p:cNvPr id="20" name="Picture 19" descr="3.4"/>
          <p:cNvPicPr>
            <a:picLocks noChangeAspect="1"/>
          </p:cNvPicPr>
          <p:nvPr/>
        </p:nvPicPr>
        <p:blipFill>
          <a:blip r:embed="rId4"/>
          <a:srcRect l="29248" t="49700" r="48410" b="3318"/>
          <a:stretch>
            <a:fillRect/>
          </a:stretch>
        </p:blipFill>
        <p:spPr>
          <a:xfrm>
            <a:off x="3644900" y="3804285"/>
            <a:ext cx="1815465" cy="2085975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7533005" y="1589405"/>
            <a:ext cx="2286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9656445" y="1503045"/>
            <a:ext cx="2286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8599170" y="3875405"/>
            <a:ext cx="22860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ight Arrow 26"/>
          <p:cNvSpPr/>
          <p:nvPr/>
        </p:nvSpPr>
        <p:spPr>
          <a:xfrm>
            <a:off x="6365875" y="3743960"/>
            <a:ext cx="1177925" cy="767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5"/>
          <p:cNvSpPr txBox="1"/>
          <p:nvPr/>
        </p:nvSpPr>
        <p:spPr>
          <a:xfrm>
            <a:off x="3833718" y="50221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What toy is it?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31" name="TextBox 5"/>
          <p:cNvSpPr txBox="1"/>
          <p:nvPr/>
        </p:nvSpPr>
        <p:spPr>
          <a:xfrm>
            <a:off x="3395345" y="653415"/>
            <a:ext cx="54013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Can you find the toy?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994910" y="1757045"/>
            <a:ext cx="6624320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Can you find </a:t>
            </a:r>
            <a:r>
              <a:rPr lang="en-US" sz="4400" b="1" u="sng">
                <a:solidFill>
                  <a:schemeClr val="accent1">
                    <a:lumMod val="50000"/>
                  </a:schemeClr>
                </a:solidFill>
              </a:rPr>
              <a:t>a teddy bear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1" name="Picture 10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847090" y="1686560"/>
            <a:ext cx="3359150" cy="3977005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908550" y="3691890"/>
            <a:ext cx="6624320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Can you find </a:t>
            </a:r>
            <a:r>
              <a:rPr lang="en-US" sz="4400" b="1" u="sng">
                <a:solidFill>
                  <a:schemeClr val="accent1">
                    <a:lumMod val="50000"/>
                  </a:schemeClr>
                </a:solidFill>
              </a:rPr>
              <a:t>_________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2" grpId="0" bldLvl="0" animBg="1"/>
      <p:bldP spid="12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1.5"/>
          <p:cNvPicPr>
            <a:picLocks noChangeAspect="1"/>
          </p:cNvPicPr>
          <p:nvPr/>
        </p:nvPicPr>
        <p:blipFill>
          <a:blip r:embed="rId4"/>
          <a:srcRect t="30503"/>
          <a:stretch>
            <a:fillRect/>
          </a:stretch>
        </p:blipFill>
        <p:spPr>
          <a:xfrm>
            <a:off x="833120" y="1828165"/>
            <a:ext cx="10646410" cy="3201670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1226820" y="1378585"/>
            <a:ext cx="1899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stand up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161665" y="1378585"/>
            <a:ext cx="1899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sit down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5109845" y="1132205"/>
            <a:ext cx="18992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open your book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7249795" y="1132205"/>
            <a:ext cx="18992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close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your book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9142095" y="1421765"/>
            <a:ext cx="1899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cs typeface="+mn-lt"/>
              </a:rPr>
              <a:t>listen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1406748" y="215004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72135" y="304482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it?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7303135" y="956945"/>
            <a:ext cx="4059555" cy="474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40220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balloon.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3.4"/>
          <p:cNvPicPr>
            <a:picLocks noChangeAspect="1"/>
          </p:cNvPicPr>
          <p:nvPr/>
        </p:nvPicPr>
        <p:blipFill>
          <a:blip r:embed="rId4"/>
          <a:srcRect l="55947" t="1683" r="23179" b="51335"/>
          <a:stretch>
            <a:fillRect/>
          </a:stretch>
        </p:blipFill>
        <p:spPr>
          <a:xfrm>
            <a:off x="6837679" y="1148715"/>
            <a:ext cx="3786087" cy="465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71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teddy bear.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6565179" y="771433"/>
            <a:ext cx="4809270" cy="53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123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teddy bear.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3.4"/>
          <p:cNvPicPr>
            <a:picLocks noChangeAspect="1"/>
          </p:cNvPicPr>
          <p:nvPr/>
        </p:nvPicPr>
        <p:blipFill>
          <a:blip r:embed="rId4"/>
          <a:srcRect l="56126" t="48666" r="22063" b="4352"/>
          <a:stretch>
            <a:fillRect/>
          </a:stretch>
        </p:blipFill>
        <p:spPr>
          <a:xfrm>
            <a:off x="6571488" y="827786"/>
            <a:ext cx="4230624" cy="49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02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ba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3.4"/>
          <p:cNvPicPr>
            <a:picLocks noChangeAspect="1"/>
          </p:cNvPicPr>
          <p:nvPr/>
        </p:nvPicPr>
        <p:blipFill>
          <a:blip r:embed="rId4"/>
          <a:srcRect l="76296" t="856" r="2830" b="52162"/>
          <a:stretch>
            <a:fillRect/>
          </a:stretch>
        </p:blipFill>
        <p:spPr>
          <a:xfrm>
            <a:off x="6456950" y="1044633"/>
            <a:ext cx="4284251" cy="52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530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car.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3.4"/>
          <p:cNvPicPr>
            <a:picLocks noChangeAspect="1"/>
          </p:cNvPicPr>
          <p:nvPr/>
        </p:nvPicPr>
        <p:blipFill>
          <a:blip r:embed="rId4"/>
          <a:srcRect l="869" t="57663" r="71476" b="7040"/>
          <a:stretch>
            <a:fillRect/>
          </a:stretch>
        </p:blipFill>
        <p:spPr>
          <a:xfrm>
            <a:off x="5836158" y="1567926"/>
            <a:ext cx="4746114" cy="33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454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robot.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3.4"/>
          <p:cNvPicPr>
            <a:picLocks noChangeAspect="1"/>
          </p:cNvPicPr>
          <p:nvPr/>
        </p:nvPicPr>
        <p:blipFill>
          <a:blip r:embed="rId4"/>
          <a:srcRect l="29248" t="49700" r="48410" b="3318"/>
          <a:stretch>
            <a:fillRect/>
          </a:stretch>
        </p:blipFill>
        <p:spPr>
          <a:xfrm>
            <a:off x="6622415" y="1213343"/>
            <a:ext cx="4093624" cy="47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598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120775" y="3081401"/>
            <a:ext cx="4902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doll.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7070441" y="1053211"/>
            <a:ext cx="3645598" cy="44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4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9719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6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1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05" y="370840"/>
            <a:ext cx="5873115" cy="1068705"/>
          </a:xfrm>
          <a:prstGeom prst="rect">
            <a:avLst/>
          </a:prstGeom>
        </p:spPr>
      </p:pic>
      <p:pic>
        <p:nvPicPr>
          <p:cNvPr id="8" name="03 G2SB Track B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3820" y="638175"/>
            <a:ext cx="736600" cy="629285"/>
          </a:xfrm>
          <a:prstGeom prst="rect">
            <a:avLst/>
          </a:prstGeom>
        </p:spPr>
      </p:pic>
      <p:pic>
        <p:nvPicPr>
          <p:cNvPr id="9" name="Picture 8" descr="1.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95" y="1517650"/>
            <a:ext cx="10646410" cy="460692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61005" y="2233930"/>
            <a:ext cx="6737350" cy="1805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10990" y="2266315"/>
            <a:ext cx="384810" cy="1437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06160" y="2244725"/>
            <a:ext cx="0" cy="1794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59700" y="2244725"/>
            <a:ext cx="410845" cy="1533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09825" y="2223135"/>
            <a:ext cx="6765925" cy="1383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1289685" y="1156335"/>
            <a:ext cx="1861820" cy="2085975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119570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teddy bear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92239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doll</a:t>
            </a:r>
          </a:p>
        </p:txBody>
      </p:sp>
      <p:pic>
        <p:nvPicPr>
          <p:cNvPr id="14" name="Picture 13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4098925" y="1199515"/>
            <a:ext cx="1696720" cy="2085975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6649085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balloon</a:t>
            </a:r>
          </a:p>
        </p:txBody>
      </p:sp>
      <p:pic>
        <p:nvPicPr>
          <p:cNvPr id="16" name="Picture 15" descr="3.4"/>
          <p:cNvPicPr>
            <a:picLocks noChangeAspect="1"/>
          </p:cNvPicPr>
          <p:nvPr/>
        </p:nvPicPr>
        <p:blipFill>
          <a:blip r:embed="rId4"/>
          <a:srcRect l="55947" t="1683" r="23179" b="51335"/>
          <a:stretch>
            <a:fillRect/>
          </a:stretch>
        </p:blipFill>
        <p:spPr>
          <a:xfrm>
            <a:off x="6837680" y="1148715"/>
            <a:ext cx="1696720" cy="2085975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9376410" y="65913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ball</a:t>
            </a:r>
          </a:p>
        </p:txBody>
      </p:sp>
      <p:pic>
        <p:nvPicPr>
          <p:cNvPr id="17" name="Picture 16" descr="3.4"/>
          <p:cNvPicPr>
            <a:picLocks noChangeAspect="1"/>
          </p:cNvPicPr>
          <p:nvPr/>
        </p:nvPicPr>
        <p:blipFill>
          <a:blip r:embed="rId4"/>
          <a:srcRect l="76296" t="856" r="2830" b="52162"/>
          <a:stretch>
            <a:fillRect/>
          </a:stretch>
        </p:blipFill>
        <p:spPr>
          <a:xfrm>
            <a:off x="9552940" y="1198880"/>
            <a:ext cx="1696720" cy="2085975"/>
          </a:xfrm>
          <a:prstGeom prst="rect">
            <a:avLst/>
          </a:prstGeom>
        </p:spPr>
      </p:pic>
      <p:pic>
        <p:nvPicPr>
          <p:cNvPr id="18" name="Picture 17" descr="3.4"/>
          <p:cNvPicPr>
            <a:picLocks noChangeAspect="1"/>
          </p:cNvPicPr>
          <p:nvPr/>
        </p:nvPicPr>
        <p:blipFill>
          <a:blip r:embed="rId4"/>
          <a:srcRect l="77983" t="47012" r="1143" b="6006"/>
          <a:stretch>
            <a:fillRect/>
          </a:stretch>
        </p:blipFill>
        <p:spPr>
          <a:xfrm>
            <a:off x="1289050" y="3783330"/>
            <a:ext cx="1696720" cy="2085975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111252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kite</a:t>
            </a:r>
          </a:p>
        </p:txBody>
      </p:sp>
      <p:pic>
        <p:nvPicPr>
          <p:cNvPr id="19" name="Picture 18" descr="3.4"/>
          <p:cNvPicPr>
            <a:picLocks noChangeAspect="1"/>
          </p:cNvPicPr>
          <p:nvPr/>
        </p:nvPicPr>
        <p:blipFill>
          <a:blip r:embed="rId4"/>
          <a:srcRect l="56126" t="48666" r="22063" b="4352"/>
          <a:stretch>
            <a:fillRect/>
          </a:stretch>
        </p:blipFill>
        <p:spPr>
          <a:xfrm>
            <a:off x="3969385" y="3772535"/>
            <a:ext cx="1772285" cy="2085975"/>
          </a:xfrm>
          <a:prstGeom prst="rect">
            <a:avLst/>
          </a:prstGeom>
        </p:spPr>
      </p:pic>
      <p:sp>
        <p:nvSpPr>
          <p:cNvPr id="28" name="TextBox 5"/>
          <p:cNvSpPr txBox="1"/>
          <p:nvPr/>
        </p:nvSpPr>
        <p:spPr>
          <a:xfrm>
            <a:off x="380873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truck</a:t>
            </a:r>
          </a:p>
        </p:txBody>
      </p:sp>
      <p:pic>
        <p:nvPicPr>
          <p:cNvPr id="20" name="Picture 19" descr="3.4"/>
          <p:cNvPicPr>
            <a:picLocks noChangeAspect="1"/>
          </p:cNvPicPr>
          <p:nvPr/>
        </p:nvPicPr>
        <p:blipFill>
          <a:blip r:embed="rId4"/>
          <a:srcRect l="29248" t="49700" r="48410" b="3318"/>
          <a:stretch>
            <a:fillRect/>
          </a:stretch>
        </p:blipFill>
        <p:spPr>
          <a:xfrm>
            <a:off x="6622415" y="3830955"/>
            <a:ext cx="1815465" cy="2085975"/>
          </a:xfrm>
          <a:prstGeom prst="rect">
            <a:avLst/>
          </a:prstGeom>
        </p:spPr>
      </p:pic>
      <p:sp>
        <p:nvSpPr>
          <p:cNvPr id="29" name="TextBox 5"/>
          <p:cNvSpPr txBox="1"/>
          <p:nvPr/>
        </p:nvSpPr>
        <p:spPr>
          <a:xfrm>
            <a:off x="650494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robot</a:t>
            </a:r>
          </a:p>
        </p:txBody>
      </p:sp>
      <p:pic>
        <p:nvPicPr>
          <p:cNvPr id="21" name="Picture 20" descr="3.4"/>
          <p:cNvPicPr>
            <a:picLocks noChangeAspect="1"/>
          </p:cNvPicPr>
          <p:nvPr/>
        </p:nvPicPr>
        <p:blipFill>
          <a:blip r:embed="rId4"/>
          <a:srcRect l="869" t="57663" r="71476" b="7040"/>
          <a:stretch>
            <a:fillRect/>
          </a:stretch>
        </p:blipFill>
        <p:spPr>
          <a:xfrm>
            <a:off x="9201150" y="4109720"/>
            <a:ext cx="2247900" cy="1567180"/>
          </a:xfrm>
          <a:prstGeom prst="rect">
            <a:avLst/>
          </a:prstGeom>
        </p:spPr>
      </p:pic>
      <p:sp>
        <p:nvSpPr>
          <p:cNvPr id="30" name="TextBox 5"/>
          <p:cNvSpPr txBox="1"/>
          <p:nvPr/>
        </p:nvSpPr>
        <p:spPr>
          <a:xfrm>
            <a:off x="9300210" y="3188970"/>
            <a:ext cx="205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car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/>
      <p:bldP spid="11" grpId="1"/>
      <p:bldP spid="12" grpId="0"/>
      <p:bldP spid="12" grpId="1"/>
      <p:bldP spid="13" grpId="0"/>
      <p:bldP spid="13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3.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05" y="448310"/>
            <a:ext cx="5356860" cy="1007110"/>
          </a:xfrm>
          <a:prstGeom prst="rect">
            <a:avLst/>
          </a:prstGeom>
        </p:spPr>
      </p:pic>
      <p:pic>
        <p:nvPicPr>
          <p:cNvPr id="8" name="Picture 7" descr="3.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35" y="1056005"/>
            <a:ext cx="11576050" cy="4745355"/>
          </a:xfrm>
          <a:prstGeom prst="rect">
            <a:avLst/>
          </a:prstGeom>
        </p:spPr>
      </p:pic>
      <p:pic>
        <p:nvPicPr>
          <p:cNvPr id="12" name="08 G2SB Track B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8365" y="617855"/>
            <a:ext cx="780415" cy="72644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3.4"/>
          <p:cNvPicPr>
            <a:picLocks noChangeAspect="1"/>
          </p:cNvPicPr>
          <p:nvPr/>
        </p:nvPicPr>
        <p:blipFill>
          <a:blip r:embed="rId4"/>
          <a:srcRect l="6894" t="1476" r="70200" b="51542"/>
          <a:stretch>
            <a:fillRect/>
          </a:stretch>
        </p:blipFill>
        <p:spPr>
          <a:xfrm>
            <a:off x="608965" y="971550"/>
            <a:ext cx="1494155" cy="1675130"/>
          </a:xfrm>
          <a:prstGeom prst="rect">
            <a:avLst/>
          </a:prstGeom>
        </p:spPr>
      </p:pic>
      <p:pic>
        <p:nvPicPr>
          <p:cNvPr id="14" name="Picture 13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2207260" y="971550"/>
            <a:ext cx="1362075" cy="1675130"/>
          </a:xfrm>
          <a:prstGeom prst="rect">
            <a:avLst/>
          </a:prstGeom>
        </p:spPr>
      </p:pic>
      <p:pic>
        <p:nvPicPr>
          <p:cNvPr id="16" name="Picture 15" descr="3.4"/>
          <p:cNvPicPr>
            <a:picLocks noChangeAspect="1"/>
          </p:cNvPicPr>
          <p:nvPr/>
        </p:nvPicPr>
        <p:blipFill>
          <a:blip r:embed="rId4"/>
          <a:srcRect l="55947" t="1683" r="23179" b="51335"/>
          <a:stretch>
            <a:fillRect/>
          </a:stretch>
        </p:blipFill>
        <p:spPr>
          <a:xfrm>
            <a:off x="3594735" y="1083310"/>
            <a:ext cx="1362075" cy="1675130"/>
          </a:xfrm>
          <a:prstGeom prst="rect">
            <a:avLst/>
          </a:prstGeom>
        </p:spPr>
      </p:pic>
      <p:pic>
        <p:nvPicPr>
          <p:cNvPr id="17" name="Picture 16" descr="3.4"/>
          <p:cNvPicPr>
            <a:picLocks noChangeAspect="1"/>
          </p:cNvPicPr>
          <p:nvPr/>
        </p:nvPicPr>
        <p:blipFill>
          <a:blip r:embed="rId4"/>
          <a:srcRect l="76296" t="856" r="2830" b="52162"/>
          <a:stretch>
            <a:fillRect/>
          </a:stretch>
        </p:blipFill>
        <p:spPr>
          <a:xfrm>
            <a:off x="5066665" y="1083310"/>
            <a:ext cx="1362075" cy="1675130"/>
          </a:xfrm>
          <a:prstGeom prst="rect">
            <a:avLst/>
          </a:prstGeom>
        </p:spPr>
      </p:pic>
      <p:pic>
        <p:nvPicPr>
          <p:cNvPr id="18" name="Picture 17" descr="3.4"/>
          <p:cNvPicPr>
            <a:picLocks noChangeAspect="1"/>
          </p:cNvPicPr>
          <p:nvPr/>
        </p:nvPicPr>
        <p:blipFill>
          <a:blip r:embed="rId4"/>
          <a:srcRect l="77983" t="47012" r="1143" b="6006"/>
          <a:stretch>
            <a:fillRect/>
          </a:stretch>
        </p:blipFill>
        <p:spPr>
          <a:xfrm>
            <a:off x="1125855" y="2682240"/>
            <a:ext cx="1362075" cy="1675130"/>
          </a:xfrm>
          <a:prstGeom prst="rect">
            <a:avLst/>
          </a:prstGeom>
        </p:spPr>
      </p:pic>
      <p:pic>
        <p:nvPicPr>
          <p:cNvPr id="19" name="Picture 18" descr="3.4"/>
          <p:cNvPicPr>
            <a:picLocks noChangeAspect="1"/>
          </p:cNvPicPr>
          <p:nvPr/>
        </p:nvPicPr>
        <p:blipFill>
          <a:blip r:embed="rId4"/>
          <a:srcRect l="56126" t="48666" r="22063" b="4352"/>
          <a:stretch>
            <a:fillRect/>
          </a:stretch>
        </p:blipFill>
        <p:spPr>
          <a:xfrm>
            <a:off x="2550795" y="2686050"/>
            <a:ext cx="1423035" cy="1675130"/>
          </a:xfrm>
          <a:prstGeom prst="rect">
            <a:avLst/>
          </a:prstGeom>
        </p:spPr>
      </p:pic>
      <p:pic>
        <p:nvPicPr>
          <p:cNvPr id="20" name="Picture 19" descr="3.4"/>
          <p:cNvPicPr>
            <a:picLocks noChangeAspect="1"/>
          </p:cNvPicPr>
          <p:nvPr/>
        </p:nvPicPr>
        <p:blipFill>
          <a:blip r:embed="rId4"/>
          <a:srcRect l="29248" t="49700" r="48410" b="3318"/>
          <a:stretch>
            <a:fillRect/>
          </a:stretch>
        </p:blipFill>
        <p:spPr>
          <a:xfrm>
            <a:off x="4023995" y="2686050"/>
            <a:ext cx="1457325" cy="1675130"/>
          </a:xfrm>
          <a:prstGeom prst="rect">
            <a:avLst/>
          </a:prstGeom>
        </p:spPr>
      </p:pic>
      <p:pic>
        <p:nvPicPr>
          <p:cNvPr id="21" name="Picture 20" descr="3.4"/>
          <p:cNvPicPr>
            <a:picLocks noChangeAspect="1"/>
          </p:cNvPicPr>
          <p:nvPr/>
        </p:nvPicPr>
        <p:blipFill>
          <a:blip r:embed="rId4"/>
          <a:srcRect l="869" t="57663" r="71476" b="7040"/>
          <a:stretch>
            <a:fillRect/>
          </a:stretch>
        </p:blipFill>
        <p:spPr>
          <a:xfrm>
            <a:off x="2247900" y="4288790"/>
            <a:ext cx="1804670" cy="125857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6954203" y="1031875"/>
            <a:ext cx="476567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Is this a ____?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569835" y="2943225"/>
            <a:ext cx="35344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Yes, it is.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7569835" y="4498340"/>
            <a:ext cx="35344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2">
                    <a:lumMod val="75000"/>
                  </a:schemeClr>
                </a:solidFill>
              </a:rPr>
              <a:t>No, it isn’t.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31" name="TextBox 5"/>
          <p:cNvSpPr txBox="1"/>
          <p:nvPr/>
        </p:nvSpPr>
        <p:spPr>
          <a:xfrm>
            <a:off x="3833718" y="57778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Guess the toy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1042035" y="1632585"/>
            <a:ext cx="4960620" cy="924560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It’s red and can run.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586220" y="2348865"/>
            <a:ext cx="47663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Is it </a:t>
            </a:r>
            <a:r>
              <a:rPr lang="en-US" sz="4400" b="1" u="sng">
                <a:solidFill>
                  <a:schemeClr val="accent6">
                    <a:lumMod val="50000"/>
                  </a:schemeClr>
                </a:solidFill>
              </a:rPr>
              <a:t>a kite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54605" y="3114675"/>
            <a:ext cx="3448050" cy="919480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No, it isn’t.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586220" y="3860800"/>
            <a:ext cx="4766310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Is it </a:t>
            </a:r>
            <a:r>
              <a:rPr lang="en-US" sz="4400" b="1" u="sng">
                <a:solidFill>
                  <a:schemeClr val="accent6">
                    <a:lumMod val="50000"/>
                  </a:schemeClr>
                </a:solidFill>
              </a:rPr>
              <a:t>a car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554605" y="4591685"/>
            <a:ext cx="3448050" cy="88709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Yes, it is.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833718" y="65842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lang="en-US" sz="4400" b="1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999105" y="1553210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me about your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toy.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3833718" y="2705927"/>
            <a:ext cx="6778752" cy="1947565"/>
          </a:xfrm>
          <a:prstGeom prst="wedgeEllipseCallou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doll. I like my doll. It is pretty.</a:t>
            </a:r>
          </a:p>
        </p:txBody>
      </p:sp>
      <p:pic>
        <p:nvPicPr>
          <p:cNvPr id="14" name="Picture 13" descr="3.4"/>
          <p:cNvPicPr>
            <a:picLocks noChangeAspect="1"/>
          </p:cNvPicPr>
          <p:nvPr/>
        </p:nvPicPr>
        <p:blipFill>
          <a:blip r:embed="rId4"/>
          <a:srcRect l="29833" t="2303" r="49293" b="50715"/>
          <a:stretch>
            <a:fillRect/>
          </a:stretch>
        </p:blipFill>
        <p:spPr>
          <a:xfrm>
            <a:off x="1367663" y="2321560"/>
            <a:ext cx="2724150" cy="33502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12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7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1.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448310"/>
            <a:ext cx="11003915" cy="5390515"/>
          </a:xfrm>
          <a:prstGeom prst="rect">
            <a:avLst/>
          </a:prstGeom>
        </p:spPr>
      </p:pic>
      <p:pic>
        <p:nvPicPr>
          <p:cNvPr id="8" name="04 G2SB Track B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6855" y="768985"/>
            <a:ext cx="725170" cy="6172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6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9" name="Picture 8" descr="4.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55" y="448310"/>
            <a:ext cx="6572885" cy="961390"/>
          </a:xfrm>
          <a:prstGeom prst="rect">
            <a:avLst/>
          </a:prstGeom>
        </p:spPr>
      </p:pic>
      <p:pic>
        <p:nvPicPr>
          <p:cNvPr id="11" name="09 G2SB Track B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5625" y="671830"/>
            <a:ext cx="801370" cy="661670"/>
          </a:xfrm>
          <a:prstGeom prst="rect">
            <a:avLst/>
          </a:prstGeom>
        </p:spPr>
      </p:pic>
      <p:pic>
        <p:nvPicPr>
          <p:cNvPr id="13" name="Picture 12" descr="4.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20" y="1849120"/>
            <a:ext cx="11770360" cy="315976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54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rcRect b="6296"/>
          <a:stretch>
            <a:fillRect/>
          </a:stretch>
        </p:blipFill>
        <p:spPr>
          <a:xfrm>
            <a:off x="2879725" y="448310"/>
            <a:ext cx="6432550" cy="642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7" name="Picture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545465"/>
            <a:ext cx="6748780" cy="5461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5"/>
          <p:cNvSpPr txBox="1"/>
          <p:nvPr/>
        </p:nvSpPr>
        <p:spPr>
          <a:xfrm>
            <a:off x="6994748" y="2553267"/>
            <a:ext cx="4644572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draw </a:t>
            </a:r>
          </a:p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your family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tree.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4.3"/>
          <p:cNvPicPr>
            <a:picLocks noChangeAspect="1"/>
          </p:cNvPicPr>
          <p:nvPr/>
        </p:nvPicPr>
        <p:blipFill>
          <a:blip r:embed="rId6"/>
          <a:srcRect l="18435" t="16785"/>
          <a:stretch>
            <a:fillRect/>
          </a:stretch>
        </p:blipFill>
        <p:spPr>
          <a:xfrm>
            <a:off x="1216660" y="1743710"/>
            <a:ext cx="10106660" cy="3868420"/>
          </a:xfrm>
          <a:prstGeom prst="rect">
            <a:avLst/>
          </a:prstGeom>
        </p:spPr>
      </p:pic>
      <p:pic>
        <p:nvPicPr>
          <p:cNvPr id="8" name="Picture 7" descr="4.3"/>
          <p:cNvPicPr>
            <a:picLocks noChangeAspect="1"/>
          </p:cNvPicPr>
          <p:nvPr/>
        </p:nvPicPr>
        <p:blipFill>
          <a:blip r:embed="rId6"/>
          <a:srcRect l="-705" t="-931" r="41505" b="83783"/>
          <a:stretch>
            <a:fillRect/>
          </a:stretch>
        </p:blipFill>
        <p:spPr>
          <a:xfrm>
            <a:off x="628015" y="643255"/>
            <a:ext cx="6351905" cy="690245"/>
          </a:xfrm>
          <a:prstGeom prst="rect">
            <a:avLst/>
          </a:prstGeom>
        </p:spPr>
      </p:pic>
      <p:pic>
        <p:nvPicPr>
          <p:cNvPr id="9" name="10 G2SB Track B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4830" y="721995"/>
            <a:ext cx="715010" cy="74803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3" name="Picture 12" descr="4.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55" y="2821940"/>
            <a:ext cx="11770360" cy="315976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933768" y="981393"/>
            <a:ext cx="476567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Who is this?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94220" y="1159510"/>
            <a:ext cx="4129405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It’s my _____.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9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work, class.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hooray!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 for now.</a:t>
            </a:r>
          </a:p>
          <a:p>
            <a:pPr lvl="0"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nice day!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Goodbye Chant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650076" y="687002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Let’s </a:t>
            </a:r>
            <a:r>
              <a:rPr kumimoji="0" lang="en-US" sz="4400" b="1" i="0" kern="1200" cap="none" spc="0" normalizeH="0" baseline="0" noProof="0" dirty="0" smtClean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check!</a:t>
            </a:r>
            <a:endParaRPr kumimoji="0" lang="en-US" sz="4400" b="1" i="0" kern="1200" cap="none" spc="0" normalizeH="0" baseline="0" noProof="0" dirty="0">
              <a:solidFill>
                <a:srgbClr val="ED7D31">
                  <a:lumMod val="75000"/>
                </a:srgbClr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815463" y="1581785"/>
            <a:ext cx="6313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it?</a:t>
            </a:r>
          </a:p>
        </p:txBody>
      </p:sp>
      <p:pic>
        <p:nvPicPr>
          <p:cNvPr id="11" name="Picture 10" descr="4.2"/>
          <p:cNvPicPr>
            <a:picLocks noChangeAspect="1"/>
          </p:cNvPicPr>
          <p:nvPr/>
        </p:nvPicPr>
        <p:blipFill rotWithShape="1">
          <a:blip r:embed="rId4"/>
          <a:srcRect t="14226" b="18635"/>
          <a:stretch/>
        </p:blipFill>
        <p:spPr>
          <a:xfrm>
            <a:off x="137907" y="2926080"/>
            <a:ext cx="11770360" cy="212140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Grandpa.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16210" t="17571" r="69599" b="18763"/>
          <a:stretch/>
        </p:blipFill>
        <p:spPr>
          <a:xfrm>
            <a:off x="7398163" y="1499616"/>
            <a:ext cx="3137422" cy="37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633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Sister.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57929" t="16801" r="28581" b="18375"/>
          <a:stretch/>
        </p:blipFill>
        <p:spPr>
          <a:xfrm>
            <a:off x="7779434" y="1397545"/>
            <a:ext cx="3129364" cy="40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50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Mother.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85402" t="16415" b="19534"/>
          <a:stretch/>
        </p:blipFill>
        <p:spPr>
          <a:xfrm>
            <a:off x="7457105" y="1373043"/>
            <a:ext cx="3258934" cy="38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90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10" name="Picture 9" descr="1.3"/>
          <p:cNvPicPr>
            <a:picLocks noChangeAspect="1"/>
          </p:cNvPicPr>
          <p:nvPr/>
        </p:nvPicPr>
        <p:blipFill>
          <a:blip r:embed="rId4"/>
          <a:srcRect b="17046"/>
          <a:stretch>
            <a:fillRect/>
          </a:stretch>
        </p:blipFill>
        <p:spPr>
          <a:xfrm>
            <a:off x="200660" y="2087880"/>
            <a:ext cx="11910695" cy="268224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98425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Eddie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3712845" y="968375"/>
            <a:ext cx="18992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Freddy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6544310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Mia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9430385" y="968375"/>
            <a:ext cx="1640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Polly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  <p:bldLst>
      <p:bldP spid="9" grpId="1"/>
      <p:bldP spid="11" grpId="1"/>
      <p:bldP spid="12" grpId="1"/>
      <p:bldP spid="13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Brother.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4.2"/>
          <p:cNvPicPr>
            <a:picLocks noChangeAspect="1"/>
          </p:cNvPicPr>
          <p:nvPr/>
        </p:nvPicPr>
        <p:blipFill rotWithShape="1">
          <a:blip r:embed="rId4"/>
          <a:srcRect l="44073" t="15643" r="42254" b="18762"/>
          <a:stretch/>
        </p:blipFill>
        <p:spPr>
          <a:xfrm>
            <a:off x="7434739" y="1413971"/>
            <a:ext cx="3028910" cy="39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807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Grandma.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30351" t="11400" r="56237" b="16832"/>
          <a:stretch/>
        </p:blipFill>
        <p:spPr>
          <a:xfrm>
            <a:off x="7767242" y="1016243"/>
            <a:ext cx="3169008" cy="45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15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1"/>
          <p:cNvSpPr txBox="1"/>
          <p:nvPr/>
        </p:nvSpPr>
        <p:spPr>
          <a:xfrm>
            <a:off x="1252962" y="2907695"/>
            <a:ext cx="48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Father.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4.2"/>
          <p:cNvPicPr>
            <a:picLocks noChangeAspect="1"/>
          </p:cNvPicPr>
          <p:nvPr/>
        </p:nvPicPr>
        <p:blipFill rotWithShape="1">
          <a:blip r:embed="rId4"/>
          <a:srcRect l="71419" t="15644" r="14183" b="17605"/>
          <a:stretch/>
        </p:blipFill>
        <p:spPr>
          <a:xfrm>
            <a:off x="7434739" y="1474070"/>
            <a:ext cx="3157067" cy="39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05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1" name="Google Shape;1915;p73"/>
          <p:cNvSpPr txBox="1">
            <a:spLocks/>
          </p:cNvSpPr>
          <p:nvPr/>
        </p:nvSpPr>
        <p:spPr>
          <a:xfrm>
            <a:off x="2244000" y="3116654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127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Thank you!</a:t>
            </a:r>
            <a:endParaRPr kumimoji="0" lang="en-GB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charset="0"/>
              <a:ea typeface="Tahoma" panose="020B0604030504040204" pitchFamily="34" charset="0"/>
              <a:cs typeface="Calibri" panose="020F0502020204030204" charset="0"/>
            </a:endParaRPr>
          </a:p>
        </p:txBody>
      </p:sp>
      <p:grpSp>
        <p:nvGrpSpPr>
          <p:cNvPr id="12" name="Google Shape;1931;p73"/>
          <p:cNvGrpSpPr/>
          <p:nvPr/>
        </p:nvGrpSpPr>
        <p:grpSpPr>
          <a:xfrm rot="-8999956">
            <a:off x="8858444" y="1343347"/>
            <a:ext cx="1631944" cy="2862000"/>
            <a:chOff x="1117397" y="404909"/>
            <a:chExt cx="1041999" cy="2172279"/>
          </a:xfrm>
        </p:grpSpPr>
        <p:sp>
          <p:nvSpPr>
            <p:cNvPr id="13" name="Google Shape;1932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933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1934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1935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936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1937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oogle Shape;1938;p73"/>
          <p:cNvGrpSpPr/>
          <p:nvPr/>
        </p:nvGrpSpPr>
        <p:grpSpPr>
          <a:xfrm rot="8999956" flipH="1">
            <a:off x="1926352" y="1281256"/>
            <a:ext cx="1381247" cy="2862000"/>
            <a:chOff x="1117397" y="404909"/>
            <a:chExt cx="1041999" cy="2172279"/>
          </a:xfrm>
        </p:grpSpPr>
        <p:sp>
          <p:nvSpPr>
            <p:cNvPr id="20" name="Google Shape;1939;p73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940;p73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941;p73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1942;p73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1943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1944;p73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4911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5233" y="2082477"/>
            <a:ext cx="5853200" cy="1194400"/>
          </a:xfrm>
        </p:spPr>
        <p:txBody>
          <a:bodyPr anchor="ctr"/>
          <a:lstStyle/>
          <a:p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Unit </a:t>
            </a: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0</a:t>
            </a:r>
            <a:r>
              <a:rPr lang="x-none" sz="4800" b="1" dirty="0">
                <a:latin typeface="Calibri" panose="020F0502020204030204" charset="0"/>
                <a:cs typeface="Calibri" panose="020F0502020204030204" charset="0"/>
              </a:rPr>
              <a:t>: </a:t>
            </a:r>
            <a:br>
              <a:rPr lang="x-none" sz="4800" b="1" dirty="0">
                <a:latin typeface="Calibri" panose="020F0502020204030204" charset="0"/>
                <a:cs typeface="Calibri" panose="020F0502020204030204" charset="0"/>
              </a:rPr>
            </a:br>
            <a:r>
              <a:rPr lang="en-US" sz="4800" b="1" dirty="0">
                <a:latin typeface="Calibri" panose="020F0502020204030204" charset="0"/>
                <a:cs typeface="Calibri" panose="020F0502020204030204" charset="0"/>
              </a:rPr>
              <a:t>Getting Started</a:t>
            </a:r>
            <a:endParaRPr lang="x-none" sz="4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875233" y="3385301"/>
            <a:ext cx="5853200" cy="856443"/>
          </a:xfrm>
        </p:spPr>
        <p:txBody>
          <a:bodyPr anchor="t"/>
          <a:lstStyle/>
          <a:p>
            <a:r>
              <a:rPr 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Lesson </a:t>
            </a:r>
            <a:r>
              <a:rPr lang="en-US" altLang="x-none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8</a:t>
            </a:r>
          </a:p>
        </p:txBody>
      </p:sp>
      <p:grpSp>
        <p:nvGrpSpPr>
          <p:cNvPr id="12" name="Google Shape;1667;p67"/>
          <p:cNvGrpSpPr/>
          <p:nvPr/>
        </p:nvGrpSpPr>
        <p:grpSpPr>
          <a:xfrm>
            <a:off x="7102849" y="3173519"/>
            <a:ext cx="1041999" cy="2172279"/>
            <a:chOff x="1117397" y="404909"/>
            <a:chExt cx="1041999" cy="2172279"/>
          </a:xfrm>
        </p:grpSpPr>
        <p:sp>
          <p:nvSpPr>
            <p:cNvPr id="13" name="Google Shape;1668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4" name="Google Shape;1669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" name="Google Shape;1670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6" name="Google Shape;1671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7" name="Google Shape;1672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8" name="Google Shape;1673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9" name="Google Shape;1674;p67"/>
          <p:cNvGrpSpPr/>
          <p:nvPr/>
        </p:nvGrpSpPr>
        <p:grpSpPr>
          <a:xfrm rot="10385078">
            <a:off x="1538689" y="766351"/>
            <a:ext cx="1041973" cy="2172224"/>
            <a:chOff x="1117397" y="404909"/>
            <a:chExt cx="1041999" cy="2172279"/>
          </a:xfrm>
        </p:grpSpPr>
        <p:sp>
          <p:nvSpPr>
            <p:cNvPr id="20" name="Google Shape;1675;p67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1" name="Google Shape;1676;p67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2" name="Google Shape;1677;p67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3" name="Google Shape;1678;p67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4" name="Google Shape;1679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25" name="Google Shape;1680;p67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7" name="TextBox 2"/>
          <p:cNvSpPr txBox="1"/>
          <p:nvPr/>
        </p:nvSpPr>
        <p:spPr>
          <a:xfrm>
            <a:off x="2904423" y="2312735"/>
            <a:ext cx="638251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today!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English,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Hip, hip,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hooray! (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clap, clap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773393" y="117404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+mn-lt"/>
              </a:rPr>
              <a:t>English Time Chant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4.5"/>
          <p:cNvPicPr>
            <a:picLocks noChangeAspect="1"/>
          </p:cNvPicPr>
          <p:nvPr/>
        </p:nvPicPr>
        <p:blipFill>
          <a:blip r:embed="rId4"/>
          <a:srcRect t="45234"/>
          <a:stretch>
            <a:fillRect/>
          </a:stretch>
        </p:blipFill>
        <p:spPr>
          <a:xfrm>
            <a:off x="0" y="1385570"/>
            <a:ext cx="12192000" cy="361188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8" name="Picture 7" descr="4.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35" y="374015"/>
            <a:ext cx="6002655" cy="941070"/>
          </a:xfrm>
          <a:prstGeom prst="rect">
            <a:avLst/>
          </a:prstGeom>
        </p:spPr>
      </p:pic>
      <p:pic>
        <p:nvPicPr>
          <p:cNvPr id="9" name="11 G2SB Track B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8290" y="697230"/>
            <a:ext cx="618490" cy="617855"/>
          </a:xfrm>
          <a:prstGeom prst="rect">
            <a:avLst/>
          </a:prstGeom>
        </p:spPr>
      </p:pic>
      <p:pic>
        <p:nvPicPr>
          <p:cNvPr id="10" name="Picture 9" descr="4.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050" y="1315085"/>
            <a:ext cx="8971280" cy="485267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pic>
        <p:nvPicPr>
          <p:cNvPr id="7" name="Picture 6" descr="4.5"/>
          <p:cNvPicPr>
            <a:picLocks noChangeAspect="1"/>
          </p:cNvPicPr>
          <p:nvPr/>
        </p:nvPicPr>
        <p:blipFill>
          <a:blip r:embed="rId4"/>
          <a:srcRect t="45234"/>
          <a:stretch>
            <a:fillRect/>
          </a:stretch>
        </p:blipFill>
        <p:spPr>
          <a:xfrm>
            <a:off x="0" y="2541905"/>
            <a:ext cx="12192000" cy="361188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933768" y="949008"/>
            <a:ext cx="4765675" cy="1297305"/>
          </a:xfrm>
          <a:prstGeom prst="wedgeRoundRectCallout">
            <a:avLst>
              <a:gd name="adj1" fmla="val -41540"/>
              <a:gd name="adj2" fmla="val 7418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>
                    <a:lumMod val="50000"/>
                  </a:schemeClr>
                </a:solidFill>
              </a:rPr>
              <a:t>Where is _____?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94220" y="1127125"/>
            <a:ext cx="4129405" cy="941070"/>
          </a:xfrm>
          <a:prstGeom prst="wedgeRoundRectCallout">
            <a:avLst>
              <a:gd name="adj1" fmla="val 37993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In the _____.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2"/>
            <a:ext cx="12192000" cy="461665"/>
            <a:chOff x="0" y="-13062"/>
            <a:chExt cx="12192000" cy="461665"/>
          </a:xfrm>
          <a:solidFill>
            <a:srgbClr val="6DCFF6"/>
          </a:solidFill>
        </p:grpSpPr>
        <p:sp>
          <p:nvSpPr>
            <p:cNvPr id="3" name="Rectangle 2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7907" y="27710"/>
              <a:ext cx="1316820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0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3018" y="20204"/>
              <a:ext cx="4886058" cy="3683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GETTING STARTED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16039" y="0"/>
              <a:ext cx="1316820" cy="374073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  <p:sp>
        <p:nvSpPr>
          <p:cNvPr id="10" name="TextBox 5"/>
          <p:cNvSpPr txBox="1"/>
          <p:nvPr/>
        </p:nvSpPr>
        <p:spPr>
          <a:xfrm>
            <a:off x="3774028" y="550477"/>
            <a:ext cx="46445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kern="1200" cap="none" spc="0" normalizeH="0" baseline="0" noProof="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  <a:cs typeface="Calibri" panose="020F0502020204030204"/>
              </a:rPr>
              <a:t>Your family picture</a:t>
            </a:r>
          </a:p>
        </p:txBody>
      </p:sp>
      <p:pic>
        <p:nvPicPr>
          <p:cNvPr id="108" name="Picture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3195320" y="1639570"/>
            <a:ext cx="5802630" cy="3979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op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9792</Words>
  <Application>Microsoft Office PowerPoint</Application>
  <PresentationFormat>Widescreen</PresentationFormat>
  <Paragraphs>1653</Paragraphs>
  <Slides>192</Slides>
  <Notes>179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192</vt:i4>
      </vt:variant>
    </vt:vector>
  </HeadingPairs>
  <TitlesOfParts>
    <vt:vector size="204" baseType="lpstr">
      <vt:lpstr>Calibri Light</vt:lpstr>
      <vt:lpstr>Calibri</vt:lpstr>
      <vt:lpstr>DengXian</vt:lpstr>
      <vt:lpstr>Wingdings</vt:lpstr>
      <vt:lpstr>Arial</vt:lpstr>
      <vt:lpstr>Times New Roman</vt:lpstr>
      <vt:lpstr>Tahoma</vt:lpstr>
      <vt:lpstr>Adobe Gothic Std B</vt:lpstr>
      <vt:lpstr>Source Sans Pro</vt:lpstr>
      <vt:lpstr>Segoe UI</vt:lpstr>
      <vt:lpstr>Office Theme</vt:lpstr>
      <vt:lpstr>lop 2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0: 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87</cp:revision>
  <dcterms:created xsi:type="dcterms:W3CDTF">2021-03-24T08:09:00Z</dcterms:created>
  <dcterms:modified xsi:type="dcterms:W3CDTF">2022-09-04T11:24:36Z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9B798851F4FB412DB3A6E387D495DABD</vt:lpwstr>
  </property>
  <property fmtid="{D5CDD505-2E9C-101B-9397-08002B2CF9AE}" pid="3" name="KSOProductBuildVer">
    <vt:lpwstr>1033-11.2.0.10323</vt:lpwstr>
  </property>
</Properties>
</file>