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3"/>
  </p:notesMasterIdLst>
  <p:sldIdLst>
    <p:sldId id="256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61" r:id="rId12"/>
    <p:sldId id="276" r:id="rId13"/>
    <p:sldId id="277" r:id="rId14"/>
    <p:sldId id="278" r:id="rId15"/>
    <p:sldId id="263" r:id="rId16"/>
    <p:sldId id="279" r:id="rId17"/>
    <p:sldId id="302" r:id="rId18"/>
    <p:sldId id="285" r:id="rId19"/>
    <p:sldId id="303" r:id="rId20"/>
    <p:sldId id="267" r:id="rId21"/>
    <p:sldId id="30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4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15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0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6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23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76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57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7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56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8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09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0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62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66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6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6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9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7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51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3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08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90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760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6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hoc10.vn/doc-sach/toan-3-tap-1/1/132/64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hoc10.vn/doc-sach/toan-3-tap-1/1/132/64/" TargetMode="External"/><Relationship Id="rId4" Type="http://schemas.openxmlformats.org/officeDocument/2006/relationships/hyperlink" Target="https://hoc10.vn/doc-sach/toan-3-tap-1/1/132/6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64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hoc10.vn/doc-sach/toan-3-tap-1/1/132/6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6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3-tap-1/1/132/64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oc10.vn/doc-sach/toan-3-tap-1/1/132/64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3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1/1/132/6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5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7.xml"/><Relationship Id="rId12" Type="http://schemas.openxmlformats.org/officeDocument/2006/relationships/image" Target="../media/image11.png"/><Relationship Id="rId17" Type="http://schemas.openxmlformats.org/officeDocument/2006/relationships/slide" Target="slide9.xml"/><Relationship Id="rId2" Type="http://schemas.openxmlformats.org/officeDocument/2006/relationships/audio" Target="../media/media1.mp3"/><Relationship Id="rId16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11" Type="http://schemas.openxmlformats.org/officeDocument/2006/relationships/slide" Target="slide8.xml"/><Relationship Id="rId5" Type="http://schemas.openxmlformats.org/officeDocument/2006/relationships/image" Target="../media/image8.jpeg"/><Relationship Id="rId1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11" Type="http://schemas.openxmlformats.org/officeDocument/2006/relationships/image" Target="../media/image20.svg"/><Relationship Id="rId5" Type="http://schemas.openxmlformats.org/officeDocument/2006/relationships/slide" Target="slide4.xml"/><Relationship Id="rId10" Type="http://schemas.openxmlformats.org/officeDocument/2006/relationships/image" Target="../media/image19.png"/><Relationship Id="rId4" Type="http://schemas.openxmlformats.org/officeDocument/2006/relationships/image" Target="../media/image16.sv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7.gif"/><Relationship Id="rId10" Type="http://schemas.openxmlformats.org/officeDocument/2006/relationships/image" Target="../media/image19.png"/><Relationship Id="rId4" Type="http://schemas.openxmlformats.org/officeDocument/2006/relationships/image" Target="../media/image5.gif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7.gif"/><Relationship Id="rId10" Type="http://schemas.openxmlformats.org/officeDocument/2006/relationships/image" Target="../media/image19.png"/><Relationship Id="rId4" Type="http://schemas.openxmlformats.org/officeDocument/2006/relationships/image" Target="../media/image5.gif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4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0.svg"/><Relationship Id="rId5" Type="http://schemas.openxmlformats.org/officeDocument/2006/relationships/image" Target="../media/image17.gif"/><Relationship Id="rId10" Type="http://schemas.openxmlformats.org/officeDocument/2006/relationships/image" Target="../media/image19.png"/><Relationship Id="rId4" Type="http://schemas.openxmlformats.org/officeDocument/2006/relationships/image" Target="../media/image5.gif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1357372" y="2389516"/>
            <a:ext cx="974119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học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70627" y="236033"/>
            <a:ext cx="1145445" cy="119162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1473200" y="558170"/>
            <a:ext cx="3120281" cy="4789542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5"/>
              </a:lnSpc>
            </a:pPr>
            <a:endParaRPr sz="933"/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22528">
            <a:off x="-456358" y="4828503"/>
            <a:ext cx="2131205" cy="2371299"/>
          </a:xfrm>
          <a:prstGeom prst="rect">
            <a:avLst/>
          </a:prstGeom>
        </p:spPr>
      </p:pic>
      <p:graphicFrame>
        <p:nvGraphicFramePr>
          <p:cNvPr id="26" name="Bảng 25">
            <a:extLst>
              <a:ext uri="{FF2B5EF4-FFF2-40B4-BE49-F238E27FC236}">
                <a16:creationId xmlns:a16="http://schemas.microsoft.com/office/drawing/2014/main" id="{33F173F0-AD10-87AD-9662-75A253138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981788"/>
              </p:ext>
            </p:extLst>
          </p:nvPr>
        </p:nvGraphicFramePr>
        <p:xfrm>
          <a:off x="2630184" y="1953409"/>
          <a:ext cx="6781252" cy="3158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521">
                  <a:extLst>
                    <a:ext uri="{9D8B030D-6E8A-4147-A177-3AD203B41FA5}">
                      <a16:colId xmlns:a16="http://schemas.microsoft.com/office/drawing/2014/main" val="2697734292"/>
                    </a:ext>
                  </a:extLst>
                </a:gridCol>
                <a:gridCol w="890397">
                  <a:extLst>
                    <a:ext uri="{9D8B030D-6E8A-4147-A177-3AD203B41FA5}">
                      <a16:colId xmlns:a16="http://schemas.microsoft.com/office/drawing/2014/main" val="462411075"/>
                    </a:ext>
                  </a:extLst>
                </a:gridCol>
                <a:gridCol w="890397">
                  <a:extLst>
                    <a:ext uri="{9D8B030D-6E8A-4147-A177-3AD203B41FA5}">
                      <a16:colId xmlns:a16="http://schemas.microsoft.com/office/drawing/2014/main" val="4169381066"/>
                    </a:ext>
                  </a:extLst>
                </a:gridCol>
                <a:gridCol w="935937">
                  <a:extLst>
                    <a:ext uri="{9D8B030D-6E8A-4147-A177-3AD203B41FA5}">
                      <a16:colId xmlns:a16="http://schemas.microsoft.com/office/drawing/2014/main" val="1139924294"/>
                    </a:ext>
                  </a:extLst>
                </a:gridCol>
              </a:tblGrid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Số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đã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cho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6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184681"/>
                  </a:ext>
                </a:extLst>
              </a:tr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Thêm 3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lần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9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663347"/>
                  </a:ext>
                </a:extLst>
              </a:tr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Gấp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lần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18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495162"/>
                  </a:ext>
                </a:extLst>
              </a:tr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Bớt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 đơn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vị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69971"/>
                  </a:ext>
                </a:extLst>
              </a:tr>
              <a:tr h="6317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Giảm</a:t>
                      </a:r>
                      <a:r>
                        <a:rPr lang="vi-VN" sz="27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3 </a:t>
                      </a:r>
                      <a:r>
                        <a:rPr lang="vi-VN" sz="27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lần</a:t>
                      </a:r>
                      <a:endParaRPr lang="en-US" sz="2700" b="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vi-VN" sz="2700" dirty="0">
                          <a:solidFill>
                            <a:sysClr val="windowText" lastClr="000000"/>
                          </a:solidFill>
                          <a:effectLst/>
                        </a:rPr>
                        <a:t>?</a:t>
                      </a:r>
                      <a:endParaRPr lang="en-US" sz="27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911382"/>
                  </a:ext>
                </a:extLst>
              </a:tr>
            </a:tbl>
          </a:graphicData>
        </a:graphic>
      </p:graphicFrame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96C17182-C4B5-F42B-602F-478C3897D801}"/>
              </a:ext>
            </a:extLst>
          </p:cNvPr>
          <p:cNvSpPr/>
          <p:nvPr/>
        </p:nvSpPr>
        <p:spPr>
          <a:xfrm>
            <a:off x="7656866" y="2625600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3E4334E4-1F45-8D03-8243-645F8FC28434}"/>
              </a:ext>
            </a:extLst>
          </p:cNvPr>
          <p:cNvSpPr/>
          <p:nvPr/>
        </p:nvSpPr>
        <p:spPr>
          <a:xfrm>
            <a:off x="8578369" y="2625600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12</a:t>
            </a:r>
            <a:endParaRPr lang="en-US" sz="2133" dirty="0">
              <a:solidFill>
                <a:sysClr val="windowText" lastClr="000000"/>
              </a:solidFill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02473BB6-0C5D-4F93-97C9-44A82846C1DA}"/>
              </a:ext>
            </a:extLst>
          </p:cNvPr>
          <p:cNvSpPr/>
          <p:nvPr/>
        </p:nvSpPr>
        <p:spPr>
          <a:xfrm>
            <a:off x="7681544" y="3258060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7D6D60FF-B265-E096-02C8-A55F0EBCB0CA}"/>
              </a:ext>
            </a:extLst>
          </p:cNvPr>
          <p:cNvSpPr/>
          <p:nvPr/>
        </p:nvSpPr>
        <p:spPr>
          <a:xfrm>
            <a:off x="8607832" y="3258060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27</a:t>
            </a: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AEEC705F-BE78-AF01-3D16-7CFE754FDC9D}"/>
              </a:ext>
            </a:extLst>
          </p:cNvPr>
          <p:cNvSpPr/>
          <p:nvPr/>
        </p:nvSpPr>
        <p:spPr>
          <a:xfrm>
            <a:off x="7681544" y="3896167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F97BCE89-71E9-6DF4-F4D7-084F69C784E3}"/>
              </a:ext>
            </a:extLst>
          </p:cNvPr>
          <p:cNvSpPr/>
          <p:nvPr/>
        </p:nvSpPr>
        <p:spPr>
          <a:xfrm>
            <a:off x="8569776" y="3895759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E32179A1-6BF3-50F1-F6A6-58C61471D3B8}"/>
              </a:ext>
            </a:extLst>
          </p:cNvPr>
          <p:cNvSpPr/>
          <p:nvPr/>
        </p:nvSpPr>
        <p:spPr>
          <a:xfrm>
            <a:off x="7696548" y="4517691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DC8BDA90-E354-CB7C-4847-AF0D51ADC8D4}"/>
              </a:ext>
            </a:extLst>
          </p:cNvPr>
          <p:cNvSpPr/>
          <p:nvPr/>
        </p:nvSpPr>
        <p:spPr>
          <a:xfrm>
            <a:off x="8570860" y="4533457"/>
            <a:ext cx="651233" cy="549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" name="Hộp Văn bản 2">
            <a:hlinkClick r:id="rId7"/>
            <a:extLst>
              <a:ext uri="{FF2B5EF4-FFF2-40B4-BE49-F238E27FC236}">
                <a16:creationId xmlns:a16="http://schemas.microsoft.com/office/drawing/2014/main" id="{247AF55B-1634-87EE-DEDC-A6B6D3D0AD01}"/>
              </a:ext>
            </a:extLst>
          </p:cNvPr>
          <p:cNvSpPr txBox="1"/>
          <p:nvPr/>
        </p:nvSpPr>
        <p:spPr>
          <a:xfrm>
            <a:off x="4013200" y="1041400"/>
            <a:ext cx="3860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 err="1">
                <a:latin typeface="+mn-lt"/>
                <a:cs typeface="Arial" panose="020B0604020202020204" pitchFamily="34" charset="0"/>
              </a:rPr>
              <a:t>Bài</a:t>
            </a:r>
            <a:r>
              <a:rPr lang="en-US" sz="2933" b="1" dirty="0">
                <a:latin typeface="+mn-lt"/>
                <a:cs typeface="Arial" panose="020B0604020202020204" pitchFamily="34" charset="0"/>
              </a:rPr>
              <a:t> 4: </a:t>
            </a:r>
            <a:r>
              <a:rPr lang="en-US" sz="2933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933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77">
            <a:extLst>
              <a:ext uri="{FF2B5EF4-FFF2-40B4-BE49-F238E27FC236}">
                <a16:creationId xmlns:a16="http://schemas.microsoft.com/office/drawing/2014/main" id="{ACF00209-030B-FD59-BBEA-0FDB55F3C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1838" r="9079" b="5120"/>
          <a:stretch/>
        </p:blipFill>
        <p:spPr bwMode="auto">
          <a:xfrm>
            <a:off x="1567693" y="2235011"/>
            <a:ext cx="9056614" cy="3970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hlinkClick r:id="rId4"/>
                <a:extLst>
                  <a:ext uri="{FF2B5EF4-FFF2-40B4-BE49-F238E27FC236}">
                    <a16:creationId xmlns:a16="http://schemas.microsoft.com/office/drawing/2014/main" id="{18EF3CA3-AF99-53BC-A126-A6179932ACCC}"/>
                  </a:ext>
                </a:extLst>
              </p:cNvPr>
              <p:cNvSpPr txBox="1"/>
              <p:nvPr/>
            </p:nvSpPr>
            <p:spPr>
              <a:xfrm>
                <a:off x="1103283" y="725439"/>
                <a:ext cx="10342127" cy="135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b="1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933" b="1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5: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14:m>
                  <m:oMath xmlns:m="http://schemas.openxmlformats.org/officeDocument/2006/math">
                    <m:r>
                      <a:rPr lang="en-US" sz="29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933" dirty="0"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27">
                <a:hlinkClick r:id="rId5"/>
                <a:extLst>
                  <a:ext uri="{FF2B5EF4-FFF2-40B4-BE49-F238E27FC236}">
                    <a16:creationId xmlns:a16="http://schemas.microsoft.com/office/drawing/2014/main" id="{18EF3CA3-AF99-53BC-A126-A6179932A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83" y="725439"/>
                <a:ext cx="10342127" cy="1350563"/>
              </a:xfrm>
              <a:prstGeom prst="rect">
                <a:avLst/>
              </a:prstGeom>
              <a:blipFill>
                <a:blip r:embed="rId6"/>
                <a:stretch>
                  <a:fillRect l="-1296" r="-123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2094915" y="5574029"/>
            <a:ext cx="268621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9"/>
              </a:lnSpc>
            </a:pPr>
            <a:r>
              <a:rPr lang="en-US" sz="1937">
                <a:solidFill>
                  <a:srgbClr val="FFFFFF"/>
                </a:solidFill>
                <a:latin typeface="Quicksand"/>
              </a:rPr>
              <a:t>Right Answer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0D47EFA-B743-F6F0-21D0-E5CFE63CB481}"/>
              </a:ext>
            </a:extLst>
          </p:cNvPr>
          <p:cNvSpPr txBox="1"/>
          <p:nvPr/>
        </p:nvSpPr>
        <p:spPr>
          <a:xfrm>
            <a:off x="1855879" y="2364936"/>
            <a:ext cx="8480242" cy="29201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 × 8 = 40 (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40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27">
                <a:hlinkClick r:id="rId3"/>
                <a:extLst>
                  <a:ext uri="{FF2B5EF4-FFF2-40B4-BE49-F238E27FC236}">
                    <a16:creationId xmlns:a16="http://schemas.microsoft.com/office/drawing/2014/main" id="{3D58E014-6012-B9B0-010A-C14129ECDF1D}"/>
                  </a:ext>
                </a:extLst>
              </p:cNvPr>
              <p:cNvSpPr txBox="1"/>
              <p:nvPr/>
            </p:nvSpPr>
            <p:spPr>
              <a:xfrm>
                <a:off x="1103283" y="725439"/>
                <a:ext cx="10342127" cy="1350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933" b="1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933" b="1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5: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5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xô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14:m>
                  <m:oMath xmlns:m="http://schemas.openxmlformats.org/officeDocument/2006/math">
                    <m:r>
                      <a:rPr lang="en-US" sz="2933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Nam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vắt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lít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bò</a:t>
                </a:r>
                <a:r>
                  <a:rPr lang="en-US" sz="2933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933" dirty="0">
                  <a:latin typeface="+mn-lt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27">
                <a:hlinkClick r:id="rId4"/>
                <a:extLst>
                  <a:ext uri="{FF2B5EF4-FFF2-40B4-BE49-F238E27FC236}">
                    <a16:creationId xmlns:a16="http://schemas.microsoft.com/office/drawing/2014/main" id="{3D58E014-6012-B9B0-010A-C14129ECD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283" y="725439"/>
                <a:ext cx="10342127" cy="1350563"/>
              </a:xfrm>
              <a:prstGeom prst="rect">
                <a:avLst/>
              </a:prstGeom>
              <a:blipFill>
                <a:blip r:embed="rId5"/>
                <a:stretch>
                  <a:fillRect l="-1296" r="-1237" b="-1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770DC0-6155-086A-ACBC-568F1B37C4A4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E2B7E841-2AD0-19B4-5CAD-7D3A1FDAF8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248F7C-FE4B-38FB-BCD0-1F21F26B9CA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hlinkClick r:id="rId3"/>
            <a:extLst>
              <a:ext uri="{FF2B5EF4-FFF2-40B4-BE49-F238E27FC236}">
                <a16:creationId xmlns:a16="http://schemas.microsoft.com/office/drawing/2014/main" id="{AD750F70-3DB2-17E7-2B1C-9242A7A5D735}"/>
              </a:ext>
            </a:extLst>
          </p:cNvPr>
          <p:cNvSpPr txBox="1"/>
          <p:nvPr/>
        </p:nvSpPr>
        <p:spPr>
          <a:xfrm>
            <a:off x="2622253" y="914438"/>
            <a:ext cx="7462762" cy="1362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1462266" algn="l"/>
              </a:tabLst>
            </a:pPr>
            <a:r>
              <a:rPr lang="en-US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38FEFBF-DC0E-E5E8-02D4-453800BC0521}"/>
              </a:ext>
            </a:extLst>
          </p:cNvPr>
          <p:cNvSpPr txBox="1"/>
          <p:nvPr/>
        </p:nvSpPr>
        <p:spPr>
          <a:xfrm>
            <a:off x="5339428" y="3158193"/>
            <a:ext cx="4306675" cy="20908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Cân nặng của 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ột chiếc bánh là: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100 × 8 = 800 (g)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D1049-2DB5-B460-0577-12F411465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63" y="2471515"/>
            <a:ext cx="3869272" cy="3291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14499">
            <a:off x="10014254" y="5225567"/>
            <a:ext cx="1489434" cy="117665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C987F16-FE15-C573-18A8-069765CEC03F}"/>
              </a:ext>
            </a:extLst>
          </p:cNvPr>
          <p:cNvSpPr txBox="1"/>
          <p:nvPr/>
        </p:nvSpPr>
        <p:spPr>
          <a:xfrm>
            <a:off x="5663140" y="2382399"/>
            <a:ext cx="4714724" cy="2093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Cân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cacao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100 × 5 = 500 (g)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244BAF-59B9-47AB-E968-CF7967A258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3"/>
          <a:stretch/>
        </p:blipFill>
        <p:spPr>
          <a:xfrm>
            <a:off x="649013" y="2327268"/>
            <a:ext cx="4714725" cy="3728971"/>
          </a:xfrm>
          <a:prstGeom prst="rect">
            <a:avLst/>
          </a:prstGeom>
        </p:spPr>
      </p:pic>
      <p:sp>
        <p:nvSpPr>
          <p:cNvPr id="8" name="Hộp Văn bản 14">
            <a:hlinkClick r:id="rId6"/>
            <a:extLst>
              <a:ext uri="{FF2B5EF4-FFF2-40B4-BE49-F238E27FC236}">
                <a16:creationId xmlns:a16="http://schemas.microsoft.com/office/drawing/2014/main" id="{B41E390B-9E48-3530-5E8F-E15A16B0AD1B}"/>
              </a:ext>
            </a:extLst>
          </p:cNvPr>
          <p:cNvSpPr txBox="1"/>
          <p:nvPr/>
        </p:nvSpPr>
        <p:spPr>
          <a:xfrm>
            <a:off x="2201012" y="656336"/>
            <a:ext cx="7462762" cy="13628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1462266" algn="l"/>
              </a:tabLst>
            </a:pPr>
            <a:r>
              <a:rPr lang="en-US" sz="2933" b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33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33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933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2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49493F-1DF8-0684-ADCF-12514417296D}"/>
              </a:ext>
            </a:extLst>
          </p:cNvPr>
          <p:cNvSpPr/>
          <p:nvPr/>
        </p:nvSpPr>
        <p:spPr>
          <a:xfrm>
            <a:off x="3188413" y="667820"/>
            <a:ext cx="5815173" cy="4274049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34AE3-D142-F19A-6E05-27D9189FB68A}"/>
              </a:ext>
            </a:extLst>
          </p:cNvPr>
          <p:cNvSpPr txBox="1"/>
          <p:nvPr/>
        </p:nvSpPr>
        <p:spPr>
          <a:xfrm>
            <a:off x="4261208" y="1711043"/>
            <a:ext cx="44410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Qua bài học này, các em biết thêm được điều gì?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/>
              <a:cs typeface="Arial"/>
              <a:sym typeface="Arial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DE8F45A-CCD5-AB9E-2966-D2EB46B5A5F0}"/>
              </a:ext>
            </a:extLst>
          </p:cNvPr>
          <p:cNvGrpSpPr/>
          <p:nvPr/>
        </p:nvGrpSpPr>
        <p:grpSpPr>
          <a:xfrm>
            <a:off x="-209324" y="5711460"/>
            <a:ext cx="12610648" cy="677579"/>
            <a:chOff x="0" y="0"/>
            <a:chExt cx="4981984" cy="267686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633E46-DEFA-3F19-D88D-372C7292F6EA}"/>
                </a:ext>
              </a:extLst>
            </p:cNvPr>
            <p:cNvSpPr/>
            <p:nvPr/>
          </p:nvSpPr>
          <p:spPr>
            <a:xfrm>
              <a:off x="0" y="0"/>
              <a:ext cx="4981984" cy="267686"/>
            </a:xfrm>
            <a:custGeom>
              <a:avLst/>
              <a:gdLst/>
              <a:ahLst/>
              <a:cxnLst/>
              <a:rect l="l" t="t" r="r" b="b"/>
              <a:pathLst>
                <a:path w="4981984" h="267686">
                  <a:moveTo>
                    <a:pt x="0" y="0"/>
                  </a:moveTo>
                  <a:lnTo>
                    <a:pt x="4981984" y="0"/>
                  </a:lnTo>
                  <a:lnTo>
                    <a:pt x="4981984" y="267686"/>
                  </a:lnTo>
                  <a:lnTo>
                    <a:pt x="0" y="267686"/>
                  </a:lnTo>
                  <a:close/>
                </a:path>
              </a:pathLst>
            </a:custGeom>
            <a:solidFill>
              <a:srgbClr val="F0CC8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347338A0-5FD3-FD25-99C6-44B45B38F60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1017A711-AD21-E123-BE6B-A858D16ADC21}"/>
              </a:ext>
            </a:extLst>
          </p:cNvPr>
          <p:cNvGrpSpPr/>
          <p:nvPr/>
        </p:nvGrpSpPr>
        <p:grpSpPr>
          <a:xfrm>
            <a:off x="-209324" y="6389039"/>
            <a:ext cx="12610648" cy="779399"/>
            <a:chOff x="0" y="0"/>
            <a:chExt cx="4981984" cy="30791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AF0E144-F58B-1516-7533-252A3F53E3C3}"/>
                </a:ext>
              </a:extLst>
            </p:cNvPr>
            <p:cNvSpPr/>
            <p:nvPr/>
          </p:nvSpPr>
          <p:spPr>
            <a:xfrm>
              <a:off x="0" y="0"/>
              <a:ext cx="4981984" cy="307911"/>
            </a:xfrm>
            <a:custGeom>
              <a:avLst/>
              <a:gdLst/>
              <a:ahLst/>
              <a:cxnLst/>
              <a:rect l="l" t="t" r="r" b="b"/>
              <a:pathLst>
                <a:path w="4981984" h="307911">
                  <a:moveTo>
                    <a:pt x="0" y="0"/>
                  </a:moveTo>
                  <a:lnTo>
                    <a:pt x="4981984" y="0"/>
                  </a:lnTo>
                  <a:lnTo>
                    <a:pt x="4981984" y="307911"/>
                  </a:lnTo>
                  <a:lnTo>
                    <a:pt x="0" y="307911"/>
                  </a:lnTo>
                  <a:close/>
                </a:path>
              </a:pathLst>
            </a:custGeom>
            <a:solidFill>
              <a:srgbClr val="82583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AC2495B8-2DDD-4663-C15A-A0D6579648C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3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C92C828-5DA0-AC1A-F6BF-490E322285DA}"/>
              </a:ext>
            </a:extLst>
          </p:cNvPr>
          <p:cNvGrpSpPr/>
          <p:nvPr/>
        </p:nvGrpSpPr>
        <p:grpSpPr>
          <a:xfrm>
            <a:off x="867676" y="6050250"/>
            <a:ext cx="1495373" cy="1241153"/>
            <a:chOff x="0" y="0"/>
            <a:chExt cx="818274" cy="679164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7594520-56DC-B096-93B9-84CF8E674A84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8A9D2E94-FA89-8EE5-8D98-F2ACACED43B8}"/>
              </a:ext>
            </a:extLst>
          </p:cNvPr>
          <p:cNvGrpSpPr/>
          <p:nvPr/>
        </p:nvGrpSpPr>
        <p:grpSpPr>
          <a:xfrm>
            <a:off x="2646434" y="6050250"/>
            <a:ext cx="1495373" cy="1241153"/>
            <a:chOff x="0" y="0"/>
            <a:chExt cx="818274" cy="679164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DD68836-710D-C53A-D8F0-AD0E3DC501D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2">
            <a:extLst>
              <a:ext uri="{FF2B5EF4-FFF2-40B4-BE49-F238E27FC236}">
                <a16:creationId xmlns:a16="http://schemas.microsoft.com/office/drawing/2014/main" id="{1CF75EC6-77F3-9C26-61B2-1D22BF9F179E}"/>
              </a:ext>
            </a:extLst>
          </p:cNvPr>
          <p:cNvGrpSpPr/>
          <p:nvPr/>
        </p:nvGrpSpPr>
        <p:grpSpPr>
          <a:xfrm>
            <a:off x="4425192" y="6050250"/>
            <a:ext cx="1495373" cy="1241153"/>
            <a:chOff x="0" y="0"/>
            <a:chExt cx="818274" cy="679164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73C825E6-40FA-7ACF-B79D-5F784FE94C46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225444E4-508C-1955-0282-BFFA185DECB5}"/>
              </a:ext>
            </a:extLst>
          </p:cNvPr>
          <p:cNvGrpSpPr/>
          <p:nvPr/>
        </p:nvGrpSpPr>
        <p:grpSpPr>
          <a:xfrm>
            <a:off x="6203950" y="6050250"/>
            <a:ext cx="1495373" cy="1241153"/>
            <a:chOff x="0" y="0"/>
            <a:chExt cx="818274" cy="679164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035C940-8CEF-F0CA-D4C6-ED8099E069E9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BBBD45BF-2982-07E3-A9C0-7C711E8B87C9}"/>
              </a:ext>
            </a:extLst>
          </p:cNvPr>
          <p:cNvGrpSpPr/>
          <p:nvPr/>
        </p:nvGrpSpPr>
        <p:grpSpPr>
          <a:xfrm>
            <a:off x="7982708" y="6050250"/>
            <a:ext cx="1495373" cy="1241153"/>
            <a:chOff x="0" y="0"/>
            <a:chExt cx="818274" cy="679164"/>
          </a:xfrm>
        </p:grpSpPr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FE091E5-CC83-AF66-1E04-1B1AED6DAA47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4E6C4D54-CC91-0A3D-BCE7-9F0B4E78B763}"/>
              </a:ext>
            </a:extLst>
          </p:cNvPr>
          <p:cNvGrpSpPr/>
          <p:nvPr/>
        </p:nvGrpSpPr>
        <p:grpSpPr>
          <a:xfrm>
            <a:off x="9761465" y="6050250"/>
            <a:ext cx="1495373" cy="1241153"/>
            <a:chOff x="0" y="0"/>
            <a:chExt cx="818274" cy="679164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D57AEDE2-CC80-EEDD-D2A4-CB652C632BB1}"/>
                </a:ext>
              </a:extLst>
            </p:cNvPr>
            <p:cNvSpPr/>
            <p:nvPr/>
          </p:nvSpPr>
          <p:spPr>
            <a:xfrm>
              <a:off x="0" y="0"/>
              <a:ext cx="818274" cy="679164"/>
            </a:xfrm>
            <a:custGeom>
              <a:avLst/>
              <a:gdLst/>
              <a:ahLst/>
              <a:cxnLst/>
              <a:rect l="l" t="t" r="r" b="b"/>
              <a:pathLst>
                <a:path w="818274" h="679164">
                  <a:moveTo>
                    <a:pt x="693814" y="679164"/>
                  </a:moveTo>
                  <a:lnTo>
                    <a:pt x="124460" y="679164"/>
                  </a:lnTo>
                  <a:cubicBezTo>
                    <a:pt x="55880" y="679164"/>
                    <a:pt x="0" y="623284"/>
                    <a:pt x="0" y="55470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93814" y="0"/>
                  </a:lnTo>
                  <a:cubicBezTo>
                    <a:pt x="762394" y="0"/>
                    <a:pt x="818274" y="55880"/>
                    <a:pt x="818274" y="124460"/>
                  </a:cubicBezTo>
                  <a:lnTo>
                    <a:pt x="818274" y="554704"/>
                  </a:lnTo>
                  <a:cubicBezTo>
                    <a:pt x="818274" y="623284"/>
                    <a:pt x="762394" y="679164"/>
                    <a:pt x="693814" y="679164"/>
                  </a:cubicBezTo>
                  <a:close/>
                </a:path>
              </a:pathLst>
            </a:custGeom>
            <a:solidFill>
              <a:srgbClr val="8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249920A-7FC2-6DEA-EA2C-B7020E944E78}"/>
              </a:ext>
            </a:extLst>
          </p:cNvPr>
          <p:cNvSpPr txBox="1"/>
          <p:nvPr/>
        </p:nvSpPr>
        <p:spPr>
          <a:xfrm>
            <a:off x="4261208" y="1803375"/>
            <a:ext cx="39606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Để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thể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tốt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trên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nhắn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điều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gì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05FFE67-4043-68FB-3680-8A2D63F4564B}"/>
              </a:ext>
            </a:extLst>
          </p:cNvPr>
          <p:cNvSpPr txBox="1"/>
          <p:nvPr/>
        </p:nvSpPr>
        <p:spPr>
          <a:xfrm>
            <a:off x="3337335" y="995334"/>
            <a:ext cx="5517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>
              <a:buClrTx/>
              <a:defRPr/>
            </a:pPr>
            <a:r>
              <a:rPr lang="en-US" sz="4000" b="1" kern="12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DẶN DÒ VỀ NHÀ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19DC88-F7E4-FD92-6EB3-50FC2E5B900F}"/>
              </a:ext>
            </a:extLst>
          </p:cNvPr>
          <p:cNvSpPr txBox="1"/>
          <p:nvPr/>
        </p:nvSpPr>
        <p:spPr>
          <a:xfrm>
            <a:off x="1470260" y="1703220"/>
            <a:ext cx="9251480" cy="40970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04815" indent="-304815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nhân, chia, qui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(+, −, ×, ÷);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nhân, chia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1; 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“tăng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”,  “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15" indent="-304815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vi-VN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hai”, “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ba”, …, “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vi-VN" sz="2400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04815" indent="-304815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Chuẩn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bị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thủ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công,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ô li,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kéo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cắt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giấy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thủ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công,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hồ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dán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xúc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xắc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buổi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sau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thực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latin typeface="+mn-lt"/>
                <a:ea typeface="Times New Roman" panose="02020603050405020304" pitchFamily="18" charset="0"/>
              </a:rPr>
              <a:t>hành</a:t>
            </a:r>
            <a:r>
              <a:rPr lang="vi-VN" sz="24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4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F0D54-B65E-6BA3-06C1-B63951AD2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417" y="3753145"/>
            <a:ext cx="2622541" cy="2622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F53CA5-FB7F-1D8C-7FB0-7BBD960E0AE0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ACD5BAD4-B5AE-9D3E-36DD-F3EAE7AA8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1226EE-A533-EC68-DEC1-3EF7DDC5109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1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6F9C75C-2E1D-06E5-0FC9-B27D4A4743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686800" y="5029200"/>
            <a:ext cx="2133600" cy="2133600"/>
          </a:xfrm>
          <a:prstGeom prst="rect">
            <a:avLst/>
          </a:prstGeom>
        </p:spPr>
      </p:pic>
      <p:pic>
        <p:nvPicPr>
          <p:cNvPr id="7" name="Picture 6" descr="e0719548b26d2f34b9b299abba325ffd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D4517ED-5C2D-69B9-5D68-82F4B0EA9C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FE458EB-5A74-3E54-8E00-D878A9BB35D1}"/>
              </a:ext>
            </a:extLst>
          </p:cNvPr>
          <p:cNvGrpSpPr/>
          <p:nvPr/>
        </p:nvGrpSpPr>
        <p:grpSpPr>
          <a:xfrm>
            <a:off x="2781300" y="881743"/>
            <a:ext cx="3505200" cy="2503714"/>
            <a:chOff x="2781300" y="881743"/>
            <a:chExt cx="3505200" cy="2503714"/>
          </a:xfrm>
        </p:grpSpPr>
        <p:pic>
          <p:nvPicPr>
            <p:cNvPr id="8" name="Picture 7" descr="free-clip-art-pirate-ship-cliparts-that-you-can-download-to--29666.png">
              <a:hlinkClick r:id="rId17" action="ppaction://hlinksldjump"/>
            </p:cNvPr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81300" y="881743"/>
              <a:ext cx="3505200" cy="250371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53410A-547E-4458-3E1B-EA74F3A5AFAE}"/>
                </a:ext>
              </a:extLst>
            </p:cNvPr>
            <p:cNvSpPr txBox="1"/>
            <p:nvPr/>
          </p:nvSpPr>
          <p:spPr>
            <a:xfrm>
              <a:off x="4243419" y="2970311"/>
              <a:ext cx="128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+mn-lt"/>
                </a:rPr>
                <a:t>Hoàn thành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4375 -0.459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75 -0.5111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38400" y="771525"/>
              <a:ext cx="30485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disney-jake-and-the-neverland-pirates-clip-art-images--29662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E3BEFF9-0E21-C6DF-D471-244CB231F2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8D748C-DD03-7A37-950E-AF8179C9BA13}"/>
              </a:ext>
            </a:extLst>
          </p:cNvPr>
          <p:cNvSpPr txBox="1"/>
          <p:nvPr/>
        </p:nvSpPr>
        <p:spPr>
          <a:xfrm>
            <a:off x="3609009" y="834795"/>
            <a:ext cx="42205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n-lt"/>
              </a:rPr>
              <a:t>2 gấp lên 4 lần được mấy?</a:t>
            </a:r>
            <a:endParaRPr lang="en-US" sz="3200" dirty="0">
              <a:latin typeface="+mn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81B35E-4FA5-C940-664B-B7F19207BEC8}"/>
              </a:ext>
            </a:extLst>
          </p:cNvPr>
          <p:cNvGrpSpPr/>
          <p:nvPr/>
        </p:nvGrpSpPr>
        <p:grpSpPr>
          <a:xfrm>
            <a:off x="5006982" y="2509603"/>
            <a:ext cx="6811017" cy="1893899"/>
            <a:chOff x="5006982" y="2509603"/>
            <a:chExt cx="6811017" cy="189389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A0FADFC-65CA-C165-0615-126959EC5C52}"/>
                </a:ext>
              </a:extLst>
            </p:cNvPr>
            <p:cNvGrpSpPr/>
            <p:nvPr/>
          </p:nvGrpSpPr>
          <p:grpSpPr>
            <a:xfrm>
              <a:off x="5006982" y="2509603"/>
              <a:ext cx="3105114" cy="1893899"/>
              <a:chOff x="5006982" y="2509603"/>
              <a:chExt cx="3105114" cy="1893899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327881EF-C168-193C-2FC4-6F217AF15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5006982" y="2509603"/>
                <a:ext cx="3105114" cy="1893899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291508" y="2882983"/>
                <a:ext cx="20927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DF3B03-88A7-98BA-2BAE-6E52CF03473A}"/>
                </a:ext>
              </a:extLst>
            </p:cNvPr>
            <p:cNvSpPr txBox="1"/>
            <p:nvPr/>
          </p:nvSpPr>
          <p:spPr>
            <a:xfrm>
              <a:off x="5719279" y="3148775"/>
              <a:ext cx="60987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+mn-lt"/>
                </a:rPr>
                <a:t>2 x 4 =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ney-jake-and-the-neverland-pirates-clip-art-images--29662.gif">
            <a:hlinkClick r:id="rId3" action="ppaction://hlinksldjump"/>
            <a:extLst>
              <a:ext uri="{FF2B5EF4-FFF2-40B4-BE49-F238E27FC236}">
                <a16:creationId xmlns:a16="http://schemas.microsoft.com/office/drawing/2014/main" id="{61F9F1A2-E912-288E-F75B-7720672D85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8" name="Picture 7" descr="disney-jake-and-the-neverland-pirates-clip-art-images--29681.gif">
            <a:hlinkClick r:id="rId3" action="ppaction://hlinksldjump"/>
            <a:extLst>
              <a:ext uri="{FF2B5EF4-FFF2-40B4-BE49-F238E27FC236}">
                <a16:creationId xmlns:a16="http://schemas.microsoft.com/office/drawing/2014/main" id="{B5D73745-E02B-1894-C790-58E113F86F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3" action="ppaction://hlinksldjump"/>
            <a:extLst>
              <a:ext uri="{FF2B5EF4-FFF2-40B4-BE49-F238E27FC236}">
                <a16:creationId xmlns:a16="http://schemas.microsoft.com/office/drawing/2014/main" id="{D500437A-6DCC-DE53-FF7F-E85DC3B022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DFCE92E-39C5-0F84-1F2F-BFF6BA1545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9FFF47A-89E5-0254-9321-8F6602105C20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BC98F4A4-461D-7966-0109-C25B6DBBA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A96E56-AB96-BDA7-A466-B7FC202BEACE}"/>
                </a:ext>
              </a:extLst>
            </p:cNvPr>
            <p:cNvSpPr txBox="1"/>
            <p:nvPr/>
          </p:nvSpPr>
          <p:spPr>
            <a:xfrm>
              <a:off x="2385564" y="650279"/>
              <a:ext cx="30485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mấy?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6CE23D-433F-26E1-AD4D-35666BF2910D}"/>
              </a:ext>
            </a:extLst>
          </p:cNvPr>
          <p:cNvGrpSpPr/>
          <p:nvPr/>
        </p:nvGrpSpPr>
        <p:grpSpPr>
          <a:xfrm>
            <a:off x="5006982" y="2509603"/>
            <a:ext cx="3105114" cy="1893899"/>
            <a:chOff x="5006982" y="2509603"/>
            <a:chExt cx="3105114" cy="1893899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831D6340-C9BC-1ECD-3576-4EFE2E1F8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6A7184-26AD-32A4-F55D-95CDEC97946C}"/>
                </a:ext>
              </a:extLst>
            </p:cNvPr>
            <p:cNvSpPr txBox="1"/>
            <p:nvPr/>
          </p:nvSpPr>
          <p:spPr>
            <a:xfrm>
              <a:off x="5378002" y="3004830"/>
              <a:ext cx="2092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3 x 5 =15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3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disney-jake-and-the-neverland-pirates-clip-art-images--29662.gif">
            <a:hlinkClick r:id="rId3" action="ppaction://hlinksldjump"/>
            <a:extLst>
              <a:ext uri="{FF2B5EF4-FFF2-40B4-BE49-F238E27FC236}">
                <a16:creationId xmlns:a16="http://schemas.microsoft.com/office/drawing/2014/main" id="{87A1CF01-ECAA-B52F-C042-C96000DB8F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23" name="Picture 22" descr="disney-jake-and-the-neverland-pirates-clip-art-images--29681.gif">
            <a:hlinkClick r:id="rId3" action="ppaction://hlinksldjump"/>
            <a:extLst>
              <a:ext uri="{FF2B5EF4-FFF2-40B4-BE49-F238E27FC236}">
                <a16:creationId xmlns:a16="http://schemas.microsoft.com/office/drawing/2014/main" id="{33D6EE9F-F845-8EB8-1710-9F177B898CB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24" name="Picture 23" descr="020cafd9e8d2e8024e60e3d66391fe0e.png">
            <a:hlinkClick r:id="rId3" action="ppaction://hlinksldjump"/>
            <a:extLst>
              <a:ext uri="{FF2B5EF4-FFF2-40B4-BE49-F238E27FC236}">
                <a16:creationId xmlns:a16="http://schemas.microsoft.com/office/drawing/2014/main" id="{CBF14615-90D4-99FD-CBB1-4D609D99B4E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82346F37-7527-35B5-4BC0-5698DF9349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7A181C-ADEB-182A-1C8D-F2918CF3C537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6D631F34-6360-D58E-FC47-2B4A0D128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A38906E-5748-A4DD-EA57-406294BB85E2}"/>
                </a:ext>
              </a:extLst>
            </p:cNvPr>
            <p:cNvSpPr txBox="1"/>
            <p:nvPr/>
          </p:nvSpPr>
          <p:spPr>
            <a:xfrm>
              <a:off x="2410970" y="757716"/>
              <a:ext cx="30485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Gấp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lên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mấy?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6848423-EA90-A98B-C860-52616CCE90AC}"/>
              </a:ext>
            </a:extLst>
          </p:cNvPr>
          <p:cNvGrpSpPr/>
          <p:nvPr/>
        </p:nvGrpSpPr>
        <p:grpSpPr>
          <a:xfrm>
            <a:off x="5074868" y="2509084"/>
            <a:ext cx="3105114" cy="1893899"/>
            <a:chOff x="5006982" y="2509603"/>
            <a:chExt cx="3105114" cy="189389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7EDBE69-4C8B-93F4-B9AC-8629D5956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5006982" y="2509603"/>
              <a:ext cx="3105114" cy="189389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AFD27B-B91D-EFA9-B163-BE9179753310}"/>
                </a:ext>
              </a:extLst>
            </p:cNvPr>
            <p:cNvSpPr txBox="1"/>
            <p:nvPr/>
          </p:nvSpPr>
          <p:spPr>
            <a:xfrm>
              <a:off x="5436782" y="3052819"/>
              <a:ext cx="2092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 x 4 = 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81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sney-jake-and-the-neverland-pirates-clip-art-images--29662.gif">
            <a:hlinkClick r:id="rId3" action="ppaction://hlinksldjump"/>
            <a:extLst>
              <a:ext uri="{FF2B5EF4-FFF2-40B4-BE49-F238E27FC236}">
                <a16:creationId xmlns:a16="http://schemas.microsoft.com/office/drawing/2014/main" id="{48F00270-B10E-5FA2-B2F4-D46A994C43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8" name="Picture 7" descr="disney-jake-and-the-neverland-pirates-clip-art-images--29681.gif">
            <a:hlinkClick r:id="rId3" action="ppaction://hlinksldjump"/>
            <a:extLst>
              <a:ext uri="{FF2B5EF4-FFF2-40B4-BE49-F238E27FC236}">
                <a16:creationId xmlns:a16="http://schemas.microsoft.com/office/drawing/2014/main" id="{DF998A30-C372-FEBE-5BC9-824B69A9A76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352801"/>
            <a:ext cx="2286000" cy="2733675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3" action="ppaction://hlinksldjump"/>
            <a:extLst>
              <a:ext uri="{FF2B5EF4-FFF2-40B4-BE49-F238E27FC236}">
                <a16:creationId xmlns:a16="http://schemas.microsoft.com/office/drawing/2014/main" id="{946E32D9-D56B-BD7E-EA7D-DA0C1E56369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84969BD-EE69-C468-D0FD-DCCE1248B4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411F933-47F4-7E7F-6D2A-BABF7967CDE3}"/>
              </a:ext>
            </a:extLst>
          </p:cNvPr>
          <p:cNvGrpSpPr/>
          <p:nvPr/>
        </p:nvGrpSpPr>
        <p:grpSpPr>
          <a:xfrm>
            <a:off x="2845983" y="317473"/>
            <a:ext cx="5333999" cy="2918447"/>
            <a:chOff x="1888703" y="196228"/>
            <a:chExt cx="4020309" cy="2918447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75680D2-2CBE-1BAD-69F5-8A4B6485D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888703" y="196228"/>
              <a:ext cx="4020309" cy="291844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71559-3D8A-2D52-C3BD-3E8562F55F7F}"/>
                </a:ext>
              </a:extLst>
            </p:cNvPr>
            <p:cNvSpPr txBox="1"/>
            <p:nvPr/>
          </p:nvSpPr>
          <p:spPr>
            <a:xfrm>
              <a:off x="2374584" y="712930"/>
              <a:ext cx="30485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Giảm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48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đi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6 </a:t>
              </a:r>
              <a:r>
                <a:rPr lang="en-US" sz="32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lần</a:t>
              </a:r>
              <a:r>
                <a:rPr lang="en-US" sz="32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lang="en-US" sz="3200" kern="120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được</a:t>
              </a:r>
              <a:r>
                <a:rPr lang="en-US" sz="3200" kern="120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 mấy?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4073E1-35F9-6887-FE68-13F2C5115E29}"/>
              </a:ext>
            </a:extLst>
          </p:cNvPr>
          <p:cNvGrpSpPr/>
          <p:nvPr/>
        </p:nvGrpSpPr>
        <p:grpSpPr>
          <a:xfrm>
            <a:off x="4876835" y="2443864"/>
            <a:ext cx="3105114" cy="1893899"/>
            <a:chOff x="4876835" y="2443864"/>
            <a:chExt cx="3105114" cy="1893899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719D9BB-54CB-EFCD-0D51-FF0AE44EB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4876835" y="2443864"/>
              <a:ext cx="3105114" cy="189389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583F17-0C78-A55F-A460-2C0E416C0F7C}"/>
                </a:ext>
              </a:extLst>
            </p:cNvPr>
            <p:cNvSpPr txBox="1"/>
            <p:nvPr/>
          </p:nvSpPr>
          <p:spPr>
            <a:xfrm>
              <a:off x="5291508" y="3018873"/>
              <a:ext cx="20927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48 : 6 =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5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625</Words>
  <Application>Microsoft Office PowerPoint</Application>
  <PresentationFormat>Widescreen</PresentationFormat>
  <Paragraphs>79</Paragraphs>
  <Slides>19</Slides>
  <Notes>11</Notes>
  <HiddenSlides>4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Quicksand</vt:lpstr>
      <vt:lpstr>Tahoma</vt:lpstr>
      <vt:lpstr>Times New Roman</vt:lpstr>
      <vt:lpstr>UTM Avo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14</cp:revision>
  <dcterms:modified xsi:type="dcterms:W3CDTF">2023-08-22T07:36:48Z</dcterms:modified>
</cp:coreProperties>
</file>