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4.xml" ContentType="application/vnd.openxmlformats-officedocument.presentationml.notesSlide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92" r:id="rId5"/>
    <p:sldId id="259" r:id="rId6"/>
    <p:sldId id="260" r:id="rId7"/>
    <p:sldId id="277" r:id="rId8"/>
    <p:sldId id="278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3" r:id="rId19"/>
    <p:sldId id="304" r:id="rId20"/>
    <p:sldId id="305" r:id="rId21"/>
    <p:sldId id="307" r:id="rId22"/>
    <p:sldId id="306" r:id="rId23"/>
    <p:sldId id="261" r:id="rId24"/>
    <p:sldId id="262" r:id="rId25"/>
    <p:sldId id="287" r:id="rId26"/>
    <p:sldId id="309" r:id="rId27"/>
    <p:sldId id="308" r:id="rId28"/>
    <p:sldId id="288" r:id="rId29"/>
    <p:sldId id="312" r:id="rId30"/>
    <p:sldId id="311" r:id="rId31"/>
    <p:sldId id="310" r:id="rId32"/>
    <p:sldId id="271" r:id="rId33"/>
    <p:sldId id="274" r:id="rId34"/>
    <p:sldId id="269" r:id="rId35"/>
    <p:sldId id="267" r:id="rId36"/>
    <p:sldId id="270" r:id="rId37"/>
  </p:sldIdLst>
  <p:sldSz cx="12192000" cy="6858000"/>
  <p:notesSz cx="6858000" cy="9144000"/>
  <p:embeddedFontLst>
    <p:embeddedFont>
      <p:font typeface="UTM Avo" panose="02040603050506020204" pitchFamily="18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4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5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5080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784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1423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6441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6591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6544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5039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6846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9888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110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6598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1142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6897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3108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4939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248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9065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8810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6592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21705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783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338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039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9356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8722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270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51C3B0E-C407-F752-6CC0-77DB3090448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19.xml"/><Relationship Id="rId7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hyperlink" Target="https://www.hoc10.vn/doc-sach/cong-nghe-5/1/685/20/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5" Type="http://schemas.openxmlformats.org/officeDocument/2006/relationships/hyperlink" Target="https://www.hoc10.vn/doc-sach/cong-nghe-5/1/685/23/" TargetMode="Externa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3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38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38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38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38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3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38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38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3.png"/><Relationship Id="rId5" Type="http://schemas.openxmlformats.org/officeDocument/2006/relationships/hyperlink" Target="https://www.hoc10.vn/doc-sach/cong-nghe-5/1/685/23/" TargetMode="Externa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microsoft.com/office/2007/relationships/hdphoto" Target="../media/hdphoto14.wdp"/><Relationship Id="rId5" Type="http://schemas.openxmlformats.org/officeDocument/2006/relationships/image" Target="../media/image49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hyperlink" Target="https://www.hoc10.vn/doc-sach/cong-nghe-5/1/685/20/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1.sv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8853714" y="195308"/>
            <a:ext cx="3222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Công nghệ 5</a:t>
            </a: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64A93626-D413-2664-E640-2B552ADC0F6B}"/>
              </a:ext>
            </a:extLst>
          </p:cNvPr>
          <p:cNvSpPr txBox="1">
            <a:spLocks/>
          </p:cNvSpPr>
          <p:nvPr/>
        </p:nvSpPr>
        <p:spPr>
          <a:xfrm>
            <a:off x="0" y="1101676"/>
            <a:ext cx="1219200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nghệ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đời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FBCDFB38-C178-1AFE-9704-85927849F990}"/>
              </a:ext>
            </a:extLst>
          </p:cNvPr>
          <p:cNvSpPr txBox="1">
            <a:spLocks/>
          </p:cNvSpPr>
          <p:nvPr/>
        </p:nvSpPr>
        <p:spPr>
          <a:xfrm>
            <a:off x="0" y="4118428"/>
            <a:ext cx="12192000" cy="135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nghệ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00CE42-2828-D9AA-37FB-A7B0875121B4}"/>
              </a:ext>
            </a:extLst>
          </p:cNvPr>
          <p:cNvSpPr/>
          <p:nvPr/>
        </p:nvSpPr>
        <p:spPr>
          <a:xfrm>
            <a:off x="533764" y="1557408"/>
            <a:ext cx="11124471" cy="373956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Quan sát Hình 1 và 2 SGK trang 20, đọc gợi ý nhỏ dưới mỗi hình và </a:t>
            </a:r>
            <a:b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</a:b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trả lời câu hỏi: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  <a:p>
            <a:pPr marL="380990" marR="0" lvl="0" indent="-38099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Sản phẩm nào sáng tạo hơn?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  <a:p>
            <a:pPr marL="380990" marR="0" lvl="0" indent="-38099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Sản phẩm nào nhiều tiện ích hơn?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10CECDCA-52C7-5DD2-C876-87CBE3DD3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68999" y="4472609"/>
            <a:ext cx="3566167" cy="25765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6F2E56-0C42-9BF5-D2A4-34DCD0301296}"/>
              </a:ext>
            </a:extLst>
          </p:cNvPr>
          <p:cNvSpPr/>
          <p:nvPr/>
        </p:nvSpPr>
        <p:spPr>
          <a:xfrm>
            <a:off x="1066477" y="6120305"/>
            <a:ext cx="4771209" cy="73769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Thảo luận nhóm đôi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A93959-062D-CA71-2F16-FAF7735386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362" t="25942" r="10859"/>
          <a:stretch/>
        </p:blipFill>
        <p:spPr>
          <a:xfrm>
            <a:off x="6689721" y="2504135"/>
            <a:ext cx="4447130" cy="2576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727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B911B6-5ED5-92AF-BBED-EDB5D28EA7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62" t="25942" r="10859"/>
          <a:stretch/>
        </p:blipFill>
        <p:spPr>
          <a:xfrm>
            <a:off x="5797211" y="1676568"/>
            <a:ext cx="5791816" cy="33556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95C18A-CE16-A22C-2DFA-EF9BA4F93276}"/>
              </a:ext>
            </a:extLst>
          </p:cNvPr>
          <p:cNvSpPr/>
          <p:nvPr/>
        </p:nvSpPr>
        <p:spPr>
          <a:xfrm>
            <a:off x="627789" y="1676568"/>
            <a:ext cx="4285403" cy="311409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Sản phẩm đèn bàn số 2 sáng tạo hơn vì có thiết kế cách điệu, có công tắc cảm ứng và đế đèn kết hợp ngăn đựng bút. 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F2E6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6C852B-2801-33FA-D757-0EB625CE2D7B}"/>
              </a:ext>
            </a:extLst>
          </p:cNvPr>
          <p:cNvSpPr/>
          <p:nvPr/>
        </p:nvSpPr>
        <p:spPr>
          <a:xfrm>
            <a:off x="2770491" y="5262216"/>
            <a:ext cx="8818536" cy="130023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Sản phẩm đèn số 2 nhiều tiện ích hơn, vì vừa làm đèn để chiếu sáng, vừa có ngăn đựng bút. 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rgbClr val="FFF2E6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16A2A1FA-CD7C-A0E5-99E5-EC07338F6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6154" y="5032199"/>
            <a:ext cx="1802101" cy="1693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819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unched Tape 6">
            <a:extLst>
              <a:ext uri="{FF2B5EF4-FFF2-40B4-BE49-F238E27FC236}">
                <a16:creationId xmlns:a16="http://schemas.microsoft.com/office/drawing/2014/main" id="{40A420CF-F5F8-95BA-A09D-3D45A5D91C69}"/>
              </a:ext>
            </a:extLst>
          </p:cNvPr>
          <p:cNvSpPr/>
          <p:nvPr/>
        </p:nvSpPr>
        <p:spPr>
          <a:xfrm>
            <a:off x="4008894" y="1621146"/>
            <a:ext cx="4174211" cy="1157207"/>
          </a:xfrm>
          <a:prstGeom prst="flowChartPunchedTape">
            <a:avLst/>
          </a:prstGeom>
          <a:solidFill>
            <a:srgbClr val="FFFFFF"/>
          </a:solidFill>
          <a:ln w="25400" cap="flat" cmpd="sng" algn="ctr">
            <a:solidFill>
              <a:srgbClr val="792361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Nhận xét, kết luận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EF8B4A-1E78-E05C-89E3-3C053C587DCD}"/>
              </a:ext>
            </a:extLst>
          </p:cNvPr>
          <p:cNvSpPr/>
          <p:nvPr/>
        </p:nvSpPr>
        <p:spPr>
          <a:xfrm>
            <a:off x="1322521" y="3201973"/>
            <a:ext cx="9546956" cy="147593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Để tạo ra một sản phẩm công nghệ, trước tiên cần phải </a:t>
            </a:r>
            <a:b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</a:b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thiết kế sản phẩm công nghệ đó.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A6FA73A-9FB9-9B20-1234-61AB4225B944}"/>
              </a:ext>
            </a:extLst>
          </p:cNvPr>
          <p:cNvSpPr/>
          <p:nvPr/>
        </p:nvSpPr>
        <p:spPr>
          <a:xfrm>
            <a:off x="1322521" y="5101524"/>
            <a:ext cx="9546956" cy="147593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Thiết kế là quá trình sáng tạo, tạo ra sản phẩm mới, đẹp, </a:t>
            </a:r>
            <a:b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</a:b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độc đáo và sử dụng thuận tiện.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383A4C-F1EA-D7FF-2FA2-4C724224AB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30" y="1621144"/>
            <a:ext cx="1157208" cy="11572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27BDA1-3C40-55B1-0643-19B501DFA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66" y="1621144"/>
            <a:ext cx="1157208" cy="1157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16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02D7C0-6E2C-5F10-16DE-AF2A011C5491}"/>
              </a:ext>
            </a:extLst>
          </p:cNvPr>
          <p:cNvSpPr txBox="1"/>
          <p:nvPr/>
        </p:nvSpPr>
        <p:spPr>
          <a:xfrm>
            <a:off x="1629444" y="3603391"/>
            <a:ext cx="8933112" cy="300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HOẠT ĐỘNG 2: </a:t>
            </a:r>
            <a:b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</a:b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Tìm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hiểu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công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việc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chính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thiết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kế</a:t>
            </a:r>
            <a:endParaRPr lang="vi-VN" sz="4400" b="1" dirty="0">
              <a:solidFill>
                <a:schemeClr val="tx1"/>
              </a:solidFill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3974DF-E11A-69FF-1B5C-0B797AF1BF1C}"/>
              </a:ext>
            </a:extLst>
          </p:cNvPr>
          <p:cNvSpPr/>
          <p:nvPr/>
        </p:nvSpPr>
        <p:spPr>
          <a:xfrm>
            <a:off x="5067538" y="1918648"/>
            <a:ext cx="2056924" cy="145743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2</a:t>
            </a:r>
          </a:p>
        </p:txBody>
      </p:sp>
      <p:pic>
        <p:nvPicPr>
          <p:cNvPr id="7" name="Google Shape;447;p37">
            <a:extLst>
              <a:ext uri="{FF2B5EF4-FFF2-40B4-BE49-F238E27FC236}">
                <a16:creationId xmlns:a16="http://schemas.microsoft.com/office/drawing/2014/main" id="{66E1E9B8-20EB-5923-0577-DEFA10C13BA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91098">
            <a:off x="1576008" y="1575670"/>
            <a:ext cx="905824" cy="123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49;p37">
            <a:extLst>
              <a:ext uri="{FF2B5EF4-FFF2-40B4-BE49-F238E27FC236}">
                <a16:creationId xmlns:a16="http://schemas.microsoft.com/office/drawing/2014/main" id="{02D98546-23D0-BD70-9ADE-248D640F1D6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59916" y="5254608"/>
            <a:ext cx="990724" cy="123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0;p37">
            <a:extLst>
              <a:ext uri="{FF2B5EF4-FFF2-40B4-BE49-F238E27FC236}">
                <a16:creationId xmlns:a16="http://schemas.microsoft.com/office/drawing/2014/main" id="{AAB9F261-70D2-1CCB-D258-175DBC814C6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9449" y="2237173"/>
            <a:ext cx="1195055" cy="123706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73499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942D96-1D26-9E26-BA09-0E62392E970B}"/>
              </a:ext>
            </a:extLst>
          </p:cNvPr>
          <p:cNvSpPr/>
          <p:nvPr/>
        </p:nvSpPr>
        <p:spPr>
          <a:xfrm>
            <a:off x="382735" y="-818044"/>
            <a:ext cx="11466286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43D36-9160-8734-A4BD-9AEBB7948F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20" t="38920" r="9441"/>
          <a:stretch/>
        </p:blipFill>
        <p:spPr>
          <a:xfrm>
            <a:off x="7553672" y="4413505"/>
            <a:ext cx="3075079" cy="23001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BEBF458-4C85-DEDA-47F4-4652844FC6A2}"/>
              </a:ext>
            </a:extLst>
          </p:cNvPr>
          <p:cNvGrpSpPr/>
          <p:nvPr/>
        </p:nvGrpSpPr>
        <p:grpSpPr>
          <a:xfrm>
            <a:off x="4578604" y="1710368"/>
            <a:ext cx="7332696" cy="2642861"/>
            <a:chOff x="507198" y="3460937"/>
            <a:chExt cx="6840741" cy="1159766"/>
          </a:xfrm>
        </p:grpSpPr>
        <p:sp>
          <p:nvSpPr>
            <p:cNvPr id="5" name="Rectangle: Diagonal Corners Rounded 24">
              <a:extLst>
                <a:ext uri="{FF2B5EF4-FFF2-40B4-BE49-F238E27FC236}">
                  <a16:creationId xmlns:a16="http://schemas.microsoft.com/office/drawing/2014/main" id="{257A3D05-9BE2-3A82-06D2-CB7D18449BD5}"/>
                </a:ext>
              </a:extLst>
            </p:cNvPr>
            <p:cNvSpPr/>
            <p:nvPr/>
          </p:nvSpPr>
          <p:spPr>
            <a:xfrm>
              <a:off x="623313" y="3577052"/>
              <a:ext cx="6724626" cy="1043651"/>
            </a:xfrm>
            <a:prstGeom prst="round2DiagRect">
              <a:avLst/>
            </a:prstGeom>
            <a:noFill/>
            <a:ln w="19050" cap="flat" cmpd="sng" algn="ctr">
              <a:solidFill>
                <a:srgbClr val="FF564B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6" name="Rectangle: Diagonal Corners Rounded 25">
              <a:extLst>
                <a:ext uri="{FF2B5EF4-FFF2-40B4-BE49-F238E27FC236}">
                  <a16:creationId xmlns:a16="http://schemas.microsoft.com/office/drawing/2014/main" id="{2576D718-C5CA-ADED-3E2F-2D8F9B754CE4}"/>
                </a:ext>
              </a:extLst>
            </p:cNvPr>
            <p:cNvSpPr/>
            <p:nvPr/>
          </p:nvSpPr>
          <p:spPr>
            <a:xfrm>
              <a:off x="507198" y="3460937"/>
              <a:ext cx="6724626" cy="1043651"/>
            </a:xfrm>
            <a:prstGeom prst="round2Diag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8C0687-057E-9EA5-F921-1CB7DFE961E8}"/>
                </a:ext>
              </a:extLst>
            </p:cNvPr>
            <p:cNvSpPr txBox="1"/>
            <p:nvPr/>
          </p:nvSpPr>
          <p:spPr>
            <a:xfrm>
              <a:off x="651676" y="3569454"/>
              <a:ext cx="6435670" cy="808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Quan sát hình 1- 4 trong SGK trang 21.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Nêu tên các công việc chính của thiết kế dựa vào thông tin gợi ý ở các thẻ dưới đây: </a:t>
              </a: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8" name="Freeform 9">
            <a:extLst>
              <a:ext uri="{FF2B5EF4-FFF2-40B4-BE49-F238E27FC236}">
                <a16:creationId xmlns:a16="http://schemas.microsoft.com/office/drawing/2014/main" id="{0D7B2324-6A97-ED75-2007-B4BACFFFCD24}"/>
              </a:ext>
            </a:extLst>
          </p:cNvPr>
          <p:cNvSpPr/>
          <p:nvPr/>
        </p:nvSpPr>
        <p:spPr>
          <a:xfrm>
            <a:off x="810267" y="1597315"/>
            <a:ext cx="3251324" cy="2554999"/>
          </a:xfrm>
          <a:custGeom>
            <a:avLst/>
            <a:gdLst/>
            <a:ahLst/>
            <a:cxnLst/>
            <a:rect l="l" t="t" r="r" b="b"/>
            <a:pathLst>
              <a:path w="2646426" h="2079650">
                <a:moveTo>
                  <a:pt x="0" y="0"/>
                </a:moveTo>
                <a:lnTo>
                  <a:pt x="2646426" y="0"/>
                </a:lnTo>
                <a:lnTo>
                  <a:pt x="2646426" y="2079650"/>
                </a:lnTo>
                <a:lnTo>
                  <a:pt x="0" y="20796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2400">
              <a:solidFill>
                <a:schemeClr val="tx1"/>
              </a:solidFill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AADC63-9FDA-7745-A9D8-67BBEC5C7CDA}"/>
              </a:ext>
            </a:extLst>
          </p:cNvPr>
          <p:cNvSpPr/>
          <p:nvPr/>
        </p:nvSpPr>
        <p:spPr>
          <a:xfrm>
            <a:off x="551760" y="4151183"/>
            <a:ext cx="3768337" cy="53146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Làm việc nhóm (4HS)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6DE807-3789-A369-C2FB-2FABACFC86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98" t="16572" r="14872" b="60397"/>
          <a:stretch/>
        </p:blipFill>
        <p:spPr>
          <a:xfrm>
            <a:off x="1204958" y="4820008"/>
            <a:ext cx="5713265" cy="18907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61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316965B-FEAC-D0A9-AF44-3A5C7BDD2BFE}"/>
              </a:ext>
            </a:extLst>
          </p:cNvPr>
          <p:cNvSpPr/>
          <p:nvPr/>
        </p:nvSpPr>
        <p:spPr>
          <a:xfrm>
            <a:off x="5266083" y="2478437"/>
            <a:ext cx="6400475" cy="950563"/>
          </a:xfrm>
          <a:prstGeom prst="roundRect">
            <a:avLst/>
          </a:prstGeom>
          <a:solidFill>
            <a:srgbClr val="34795B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Hình thành ý tưởng về sản phẩm.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D71DDC-8BD6-158B-8065-05766A9FC466}"/>
              </a:ext>
            </a:extLst>
          </p:cNvPr>
          <p:cNvSpPr/>
          <p:nvPr/>
        </p:nvSpPr>
        <p:spPr>
          <a:xfrm>
            <a:off x="4798269" y="2478437"/>
            <a:ext cx="935631" cy="950563"/>
          </a:xfrm>
          <a:prstGeom prst="ellipse">
            <a:avLst/>
          </a:prstGeom>
          <a:solidFill>
            <a:srgbClr val="34795B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CD33AD-93D1-0DB1-72BD-1DE88C0DF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19" t="38920" r="58381" b="33285"/>
          <a:stretch/>
        </p:blipFill>
        <p:spPr>
          <a:xfrm>
            <a:off x="485686" y="1818602"/>
            <a:ext cx="3669325" cy="3220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605537-8B78-1D85-D1C3-80CC621A18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83" t="38920" r="9785" b="33285"/>
          <a:stretch/>
        </p:blipFill>
        <p:spPr>
          <a:xfrm>
            <a:off x="6758609" y="3783521"/>
            <a:ext cx="4907949" cy="272921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1C311A8-9B10-F834-C4B5-E6F7BEE378C8}"/>
              </a:ext>
            </a:extLst>
          </p:cNvPr>
          <p:cNvSpPr/>
          <p:nvPr/>
        </p:nvSpPr>
        <p:spPr>
          <a:xfrm>
            <a:off x="1129540" y="5172485"/>
            <a:ext cx="5309056" cy="1308257"/>
          </a:xfrm>
          <a:prstGeom prst="roundRect">
            <a:avLst/>
          </a:prstGeom>
          <a:solidFill>
            <a:srgbClr val="34795B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Vẽ phác thảo sản phẩm, </a:t>
            </a:r>
            <a:b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</a:b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lựa chọn vật liệu và dụng cụ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B30BFB3-85B8-D20D-7E7C-E72CCB9FF70A}"/>
              </a:ext>
            </a:extLst>
          </p:cNvPr>
          <p:cNvSpPr/>
          <p:nvPr/>
        </p:nvSpPr>
        <p:spPr>
          <a:xfrm>
            <a:off x="485686" y="5204481"/>
            <a:ext cx="1287707" cy="1308257"/>
          </a:xfrm>
          <a:prstGeom prst="ellipse">
            <a:avLst/>
          </a:prstGeom>
          <a:solidFill>
            <a:srgbClr val="34795B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400" dirty="0">
                <a:solidFill>
                  <a:schemeClr val="tx1"/>
                </a:solidFill>
                <a:latin typeface="UTM Avo"/>
                <a:cs typeface="+mn-ea"/>
                <a:sym typeface="+mn-lt"/>
              </a:rPr>
              <a:t>B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5933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7EFC55-D06B-31F1-5748-4BB6C48CD4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620" t="66701" r="58629"/>
          <a:stretch/>
        </p:blipFill>
        <p:spPr>
          <a:xfrm>
            <a:off x="1028103" y="1601181"/>
            <a:ext cx="2530106" cy="268208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E91A0F-642D-3568-518A-4B43CFCAB17E}"/>
              </a:ext>
            </a:extLst>
          </p:cNvPr>
          <p:cNvSpPr/>
          <p:nvPr/>
        </p:nvSpPr>
        <p:spPr>
          <a:xfrm>
            <a:off x="5345250" y="2256380"/>
            <a:ext cx="4314068" cy="950563"/>
          </a:xfrm>
          <a:prstGeom prst="roundRect">
            <a:avLst/>
          </a:prstGeom>
          <a:solidFill>
            <a:srgbClr val="34795B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</a:t>
            </a:r>
            <a:r>
              <a: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àm sản phẩm mẫu.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D53F08-1589-E427-5F2D-3527AA1A423D}"/>
              </a:ext>
            </a:extLst>
          </p:cNvPr>
          <p:cNvSpPr/>
          <p:nvPr/>
        </p:nvSpPr>
        <p:spPr>
          <a:xfrm>
            <a:off x="4877434" y="2256380"/>
            <a:ext cx="935631" cy="950563"/>
          </a:xfrm>
          <a:prstGeom prst="ellipse">
            <a:avLst/>
          </a:prstGeom>
          <a:solidFill>
            <a:srgbClr val="34795B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400" dirty="0">
                <a:solidFill>
                  <a:schemeClr val="tx1"/>
                </a:solidFill>
                <a:latin typeface="UTM Avo"/>
                <a:cs typeface="+mn-ea"/>
                <a:sym typeface="+mn-lt"/>
              </a:rPr>
              <a:t>C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482F06-4BA9-2F3D-533C-44F70823D2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371" t="66701" r="10712"/>
          <a:stretch/>
        </p:blipFill>
        <p:spPr>
          <a:xfrm>
            <a:off x="6790674" y="3651057"/>
            <a:ext cx="4373223" cy="2975139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FD7B3D5-7D24-D139-555B-7FA281B76AA1}"/>
              </a:ext>
            </a:extLst>
          </p:cNvPr>
          <p:cNvSpPr/>
          <p:nvPr/>
        </p:nvSpPr>
        <p:spPr>
          <a:xfrm>
            <a:off x="1659903" y="4847319"/>
            <a:ext cx="4825368" cy="1295064"/>
          </a:xfrm>
          <a:prstGeom prst="roundRect">
            <a:avLst/>
          </a:prstGeom>
          <a:solidFill>
            <a:srgbClr val="34795B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giá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</a:b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phẩm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.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E7EDEF-B60F-FFFD-41EA-91BA2AD31DE2}"/>
              </a:ext>
            </a:extLst>
          </p:cNvPr>
          <p:cNvSpPr/>
          <p:nvPr/>
        </p:nvSpPr>
        <p:spPr>
          <a:xfrm>
            <a:off x="1022543" y="4847319"/>
            <a:ext cx="1274720" cy="1295064"/>
          </a:xfrm>
          <a:prstGeom prst="ellipse">
            <a:avLst/>
          </a:prstGeom>
          <a:solidFill>
            <a:srgbClr val="34795B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400" dirty="0">
                <a:solidFill>
                  <a:schemeClr val="tx1"/>
                </a:solidFill>
                <a:latin typeface="UTM Avo"/>
                <a:cs typeface="+mn-ea"/>
                <a:sym typeface="+mn-lt"/>
              </a:rPr>
              <a:t>D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336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3CB818-335F-9ACB-39E8-3B22FBB46330}"/>
              </a:ext>
            </a:extLst>
          </p:cNvPr>
          <p:cNvSpPr txBox="1"/>
          <p:nvPr/>
        </p:nvSpPr>
        <p:spPr>
          <a:xfrm>
            <a:off x="1629449" y="3589805"/>
            <a:ext cx="8933112" cy="1991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HOẠT ĐỘNG 3: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Trò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chơi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“Ai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nhanh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hơn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?”</a:t>
            </a:r>
            <a:endParaRPr lang="vi-VN" sz="4400" b="1" dirty="0">
              <a:solidFill>
                <a:schemeClr val="tx1"/>
              </a:solidFill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982A03-F592-B1EB-C553-F4EE8F93FA0F}"/>
              </a:ext>
            </a:extLst>
          </p:cNvPr>
          <p:cNvSpPr/>
          <p:nvPr/>
        </p:nvSpPr>
        <p:spPr>
          <a:xfrm>
            <a:off x="5067538" y="1971565"/>
            <a:ext cx="2056924" cy="145743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3</a:t>
            </a:r>
          </a:p>
        </p:txBody>
      </p:sp>
      <p:pic>
        <p:nvPicPr>
          <p:cNvPr id="21" name="Google Shape;446;p37">
            <a:extLst>
              <a:ext uri="{FF2B5EF4-FFF2-40B4-BE49-F238E27FC236}">
                <a16:creationId xmlns:a16="http://schemas.microsoft.com/office/drawing/2014/main" id="{4F97321B-94AD-FF4C-B27E-E36759402C72}"/>
              </a:ext>
            </a:extLst>
          </p:cNvPr>
          <p:cNvPicPr preferRelativeResize="0"/>
          <p:nvPr/>
        </p:nvPicPr>
        <p:blipFill>
          <a:blip r:embed="rId5">
            <a:alphaModFix amt="33000"/>
          </a:blip>
          <a:stretch>
            <a:fillRect/>
          </a:stretch>
        </p:blipFill>
        <p:spPr>
          <a:xfrm>
            <a:off x="89295" y="5697165"/>
            <a:ext cx="4487332" cy="8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47;p37">
            <a:extLst>
              <a:ext uri="{FF2B5EF4-FFF2-40B4-BE49-F238E27FC236}">
                <a16:creationId xmlns:a16="http://schemas.microsoft.com/office/drawing/2014/main" id="{0A1519A7-DA50-AA95-9B14-19EE9293B5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1098">
            <a:off x="1576008" y="1575670"/>
            <a:ext cx="905824" cy="123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48;p37">
            <a:extLst>
              <a:ext uri="{FF2B5EF4-FFF2-40B4-BE49-F238E27FC236}">
                <a16:creationId xmlns:a16="http://schemas.microsoft.com/office/drawing/2014/main" id="{0623E39F-A981-72FF-2CDD-CE13FEABEDB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381407">
            <a:off x="-58327" y="4785310"/>
            <a:ext cx="2189268" cy="151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49;p37">
            <a:extLst>
              <a:ext uri="{FF2B5EF4-FFF2-40B4-BE49-F238E27FC236}">
                <a16:creationId xmlns:a16="http://schemas.microsoft.com/office/drawing/2014/main" id="{72BA6099-CAA8-FCA0-1752-8DE8CFB0BDE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59916" y="5254608"/>
            <a:ext cx="990724" cy="123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50;p37">
            <a:extLst>
              <a:ext uri="{FF2B5EF4-FFF2-40B4-BE49-F238E27FC236}">
                <a16:creationId xmlns:a16="http://schemas.microsoft.com/office/drawing/2014/main" id="{177421C9-731F-690B-1CC5-6E26FB29898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29449" y="2237173"/>
            <a:ext cx="1195055" cy="123706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80952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BF5276-F61A-80AC-9F89-F366586557DA}"/>
              </a:ext>
            </a:extLst>
          </p:cNvPr>
          <p:cNvSpPr/>
          <p:nvPr/>
        </p:nvSpPr>
        <p:spPr>
          <a:xfrm>
            <a:off x="9644804" y="4890499"/>
            <a:ext cx="2547991" cy="1967501"/>
          </a:xfrm>
          <a:prstGeom prst="rect">
            <a:avLst/>
          </a:prstGeom>
          <a:solidFill>
            <a:srgbClr val="FDFAF1"/>
          </a:solidFill>
          <a:ln w="25400" cap="flat" cmpd="sng" algn="ctr">
            <a:solidFill>
              <a:srgbClr val="FDFAF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DFAF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4B490A-5FC5-9364-081B-09A211AC6161}"/>
              </a:ext>
            </a:extLst>
          </p:cNvPr>
          <p:cNvGrpSpPr/>
          <p:nvPr/>
        </p:nvGrpSpPr>
        <p:grpSpPr>
          <a:xfrm>
            <a:off x="380730" y="1562960"/>
            <a:ext cx="11430539" cy="2933010"/>
            <a:chOff x="624114" y="2115477"/>
            <a:chExt cx="5548511" cy="183987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3D3F25D-5157-7AA4-B5B5-978E49BDF6DD}"/>
                </a:ext>
              </a:extLst>
            </p:cNvPr>
            <p:cNvSpPr/>
            <p:nvPr/>
          </p:nvSpPr>
          <p:spPr>
            <a:xfrm>
              <a:off x="624114" y="2423285"/>
              <a:ext cx="5548511" cy="1532068"/>
            </a:xfrm>
            <a:prstGeom prst="roundRect">
              <a:avLst>
                <a:gd name="adj" fmla="val 6821"/>
              </a:avLst>
            </a:prstGeom>
            <a:solidFill>
              <a:srgbClr val="FFFFFF"/>
            </a:solidFill>
            <a:ln w="19050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457189" marR="0" lvl="0" indent="-457189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Quan sát hình, đọc thông tin về các công việc thiết kế một chiếc bàn</a:t>
              </a: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</a:p>
            <a:p>
              <a:pPr marL="457189" marR="0" lvl="0" indent="-457189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Hoàn</a:t>
              </a: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thành</a:t>
              </a: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bài</a:t>
              </a: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tập</a:t>
              </a: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dưới</a:t>
              </a: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đây</a:t>
              </a: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vào</a:t>
              </a: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phiếu</a:t>
              </a: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học</a:t>
              </a: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tập</a:t>
              </a:r>
              <a:r>
                <a:rPr kumimoji="0" lang="nl-NL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: 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Dựa</a:t>
              </a:r>
              <a:r>
                <a:rPr kumimoji="0" lang="nl-NL" sz="24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vào</a:t>
              </a:r>
              <a:r>
                <a:rPr kumimoji="0" lang="nl-NL" sz="24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hình</a:t>
              </a:r>
              <a:r>
                <a:rPr kumimoji="0" lang="nl-NL" sz="24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dưới</a:t>
              </a:r>
              <a:r>
                <a:rPr kumimoji="0" lang="nl-NL" sz="24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</a:t>
              </a:r>
              <a:r>
                <a:rPr kumimoji="0" lang="nl-NL" sz="24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đây</a:t>
              </a:r>
              <a:r>
                <a:rPr kumimoji="0" lang="vi-VN" sz="24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cho biết thứ tự các bước thiết kế chiếc bàn ứng với mỗi công việc. </a:t>
              </a: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13" name="Plaque 12">
              <a:extLst>
                <a:ext uri="{FF2B5EF4-FFF2-40B4-BE49-F238E27FC236}">
                  <a16:creationId xmlns:a16="http://schemas.microsoft.com/office/drawing/2014/main" id="{36B74FA0-0E14-45DE-B67B-76F596EA6141}"/>
                </a:ext>
              </a:extLst>
            </p:cNvPr>
            <p:cNvSpPr/>
            <p:nvPr/>
          </p:nvSpPr>
          <p:spPr>
            <a:xfrm>
              <a:off x="1784697" y="2115477"/>
              <a:ext cx="3227345" cy="411733"/>
            </a:xfrm>
            <a:prstGeom prst="plaqu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NHIỆM VỤ NHÓM 4 HS</a:t>
              </a:r>
            </a:p>
          </p:txBody>
        </p:sp>
      </p:grpSp>
      <p:pic>
        <p:nvPicPr>
          <p:cNvPr id="14" name="Picture 4" descr="https://cdn-icons-png.flaticon.com/128/2666/2666505.png">
            <a:extLst>
              <a:ext uri="{FF2B5EF4-FFF2-40B4-BE49-F238E27FC236}">
                <a16:creationId xmlns:a16="http://schemas.microsoft.com/office/drawing/2014/main" id="{B2378CB1-25A6-FD33-2EAF-6862A9FE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434" y="4157890"/>
            <a:ext cx="980835" cy="98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696DA6-5FB7-D8AD-7735-399DAD28D1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60" t="48085" r="18607" b="31394"/>
          <a:stretch/>
        </p:blipFill>
        <p:spPr>
          <a:xfrm>
            <a:off x="3501456" y="5239632"/>
            <a:ext cx="2547992" cy="1515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FAD42C-17F9-537C-E8C1-FB23D7FD27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23" t="25558" r="18844" b="51381"/>
          <a:stretch/>
        </p:blipFill>
        <p:spPr>
          <a:xfrm>
            <a:off x="575337" y="4728596"/>
            <a:ext cx="2547992" cy="17035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42EE26-E4AD-E30D-06F8-686D58333B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10" t="68318" r="18657" b="18404"/>
          <a:stretch/>
        </p:blipFill>
        <p:spPr>
          <a:xfrm>
            <a:off x="6333759" y="4758147"/>
            <a:ext cx="2547992" cy="9808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E9E093-7649-CB30-171B-F0D4CD6F28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60" t="81034" r="18607" b="2251"/>
          <a:stretch/>
        </p:blipFill>
        <p:spPr>
          <a:xfrm>
            <a:off x="9263277" y="5520725"/>
            <a:ext cx="2547992" cy="1234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164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5C08D30A-2221-8C5D-70AA-26A57164D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696126"/>
              </p:ext>
            </p:extLst>
          </p:nvPr>
        </p:nvGraphicFramePr>
        <p:xfrm>
          <a:off x="794" y="1612403"/>
          <a:ext cx="12192000" cy="5271373"/>
        </p:xfrm>
        <a:graphic>
          <a:graphicData uri="http://schemas.openxmlformats.org/drawingml/2006/table">
            <a:tbl>
              <a:tblPr firstRow="1" bandRow="1"/>
              <a:tblGrid>
                <a:gridCol w="6305551">
                  <a:extLst>
                    <a:ext uri="{9D8B030D-6E8A-4147-A177-3AD203B41FA5}">
                      <a16:colId xmlns:a16="http://schemas.microsoft.com/office/drawing/2014/main" val="348273263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543902335"/>
                    </a:ext>
                  </a:extLst>
                </a:gridCol>
                <a:gridCol w="2228849">
                  <a:extLst>
                    <a:ext uri="{9D8B030D-6E8A-4147-A177-3AD203B41FA5}">
                      <a16:colId xmlns:a16="http://schemas.microsoft.com/office/drawing/2014/main" val="3400270175"/>
                    </a:ext>
                  </a:extLst>
                </a:gridCol>
              </a:tblGrid>
              <a:tr h="5065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Công việc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Hình minh hoạ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Thứ tự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614552"/>
                  </a:ext>
                </a:extLst>
              </a:tr>
              <a:tr h="11912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Làm chiếc bàn mẫu.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endParaRPr lang="en-VN" sz="2400" dirty="0">
                        <a:solidFill>
                          <a:schemeClr val="tx1"/>
                        </a:solidFill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935998"/>
                  </a:ext>
                </a:extLst>
              </a:tr>
              <a:tr h="11912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Hình thành ý tưởng về chiếc bàn.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endParaRPr lang="en-VN" sz="2400" dirty="0">
                        <a:solidFill>
                          <a:schemeClr val="tx1"/>
                        </a:solidFill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425708"/>
                  </a:ext>
                </a:extLst>
              </a:tr>
              <a:tr h="11912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Đánh giá và hoàn thiện sản phẩm.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endParaRPr lang="en-VN" sz="2400">
                        <a:solidFill>
                          <a:schemeClr val="tx1"/>
                        </a:solidFill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704680"/>
                  </a:ext>
                </a:extLst>
              </a:tr>
              <a:tr h="11912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Vẽ phác thảo chiếc bàn, lựa chọn </a:t>
                      </a:r>
                      <a:b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vật liệu và dụng cụ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endParaRPr lang="en-VN" sz="2400" dirty="0">
                        <a:solidFill>
                          <a:schemeClr val="tx1"/>
                        </a:solidFill>
                        <a:latin typeface="UTM Avo" panose="02040603050506020204" pitchFamily="18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923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4747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BE42E2D7-7DC1-016F-431F-C4B41E310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060" t="48299" r="18926" b="31394"/>
          <a:stretch/>
        </p:blipFill>
        <p:spPr>
          <a:xfrm>
            <a:off x="7152190" y="3385110"/>
            <a:ext cx="1750944" cy="10417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33220B-A038-05A0-2E3A-8F2DFAF277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047" t="25702" r="18958" b="51381"/>
          <a:stretch/>
        </p:blipFill>
        <p:spPr>
          <a:xfrm>
            <a:off x="7232468" y="2165350"/>
            <a:ext cx="1603557" cy="1077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B1107D-77D3-BD97-FF1F-73D17A5C0A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123" t="68200" r="18938" b="18374"/>
          <a:stretch/>
        </p:blipFill>
        <p:spPr>
          <a:xfrm>
            <a:off x="6753178" y="4603223"/>
            <a:ext cx="2533557" cy="999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C8BE54-025F-8C2A-FB0A-8785A12970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060" t="81395" r="18607" b="2540"/>
          <a:stretch/>
        </p:blipFill>
        <p:spPr>
          <a:xfrm>
            <a:off x="6993048" y="5752475"/>
            <a:ext cx="2373785" cy="11055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08745F-AFD1-20C8-28F7-049EE5E7607D}"/>
              </a:ext>
            </a:extLst>
          </p:cNvPr>
          <p:cNvSpPr txBox="1"/>
          <p:nvPr/>
        </p:nvSpPr>
        <p:spPr>
          <a:xfrm>
            <a:off x="10357368" y="3644383"/>
            <a:ext cx="137569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Bước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59F7C4-E7CC-C1A8-815A-374C4082768F}"/>
              </a:ext>
            </a:extLst>
          </p:cNvPr>
          <p:cNvSpPr txBox="1"/>
          <p:nvPr/>
        </p:nvSpPr>
        <p:spPr>
          <a:xfrm>
            <a:off x="10357368" y="6061059"/>
            <a:ext cx="137569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Bước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405540-B41A-9199-9B67-20B21B8CCA58}"/>
              </a:ext>
            </a:extLst>
          </p:cNvPr>
          <p:cNvSpPr txBox="1"/>
          <p:nvPr/>
        </p:nvSpPr>
        <p:spPr>
          <a:xfrm>
            <a:off x="10357368" y="4841188"/>
            <a:ext cx="137569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Bước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0093BC-3A2C-9F16-BAF1-CDF99E90053A}"/>
              </a:ext>
            </a:extLst>
          </p:cNvPr>
          <p:cNvSpPr txBox="1"/>
          <p:nvPr/>
        </p:nvSpPr>
        <p:spPr>
          <a:xfrm>
            <a:off x="10357368" y="2447578"/>
            <a:ext cx="137569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Bước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2524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48DB58FB-2C1E-04B4-2B50-99D1492B8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F26807-EA6B-43EB-A22D-69DDB82CED7B}"/>
              </a:ext>
            </a:extLst>
          </p:cNvPr>
          <p:cNvSpPr txBox="1"/>
          <p:nvPr/>
        </p:nvSpPr>
        <p:spPr>
          <a:xfrm>
            <a:off x="527851" y="3429000"/>
            <a:ext cx="11136297" cy="1991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HOẠT ĐỘNG 4: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Vẽ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phác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thảo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chiếc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hộp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đựng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bút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chì</a:t>
            </a:r>
            <a:endParaRPr lang="vi-VN" sz="4400" b="1" dirty="0">
              <a:solidFill>
                <a:schemeClr val="tx1"/>
              </a:solidFill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C5B443-F93F-839F-B47B-D4DFC577B9B5}"/>
              </a:ext>
            </a:extLst>
          </p:cNvPr>
          <p:cNvSpPr/>
          <p:nvPr/>
        </p:nvSpPr>
        <p:spPr>
          <a:xfrm>
            <a:off x="5067537" y="1971565"/>
            <a:ext cx="2056924" cy="145743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4</a:t>
            </a:r>
          </a:p>
        </p:txBody>
      </p:sp>
      <p:pic>
        <p:nvPicPr>
          <p:cNvPr id="6" name="Google Shape;447;p37">
            <a:extLst>
              <a:ext uri="{FF2B5EF4-FFF2-40B4-BE49-F238E27FC236}">
                <a16:creationId xmlns:a16="http://schemas.microsoft.com/office/drawing/2014/main" id="{ABCFCC5B-0E84-4141-7834-E07B3F21DB9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91098">
            <a:off x="1576008" y="1575670"/>
            <a:ext cx="905824" cy="123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49;p37">
            <a:extLst>
              <a:ext uri="{FF2B5EF4-FFF2-40B4-BE49-F238E27FC236}">
                <a16:creationId xmlns:a16="http://schemas.microsoft.com/office/drawing/2014/main" id="{6ACCCC25-283E-25F8-4A70-1E348F7C13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73424" y="5420764"/>
            <a:ext cx="990724" cy="123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50;p37">
            <a:extLst>
              <a:ext uri="{FF2B5EF4-FFF2-40B4-BE49-F238E27FC236}">
                <a16:creationId xmlns:a16="http://schemas.microsoft.com/office/drawing/2014/main" id="{C0E7F854-C532-41C2-27C3-FD9702BD178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9449" y="2237173"/>
            <a:ext cx="1195055" cy="123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46;p37">
            <a:extLst>
              <a:ext uri="{FF2B5EF4-FFF2-40B4-BE49-F238E27FC236}">
                <a16:creationId xmlns:a16="http://schemas.microsoft.com/office/drawing/2014/main" id="{077C6F59-1941-CABF-FCA7-D2AE776F4178}"/>
              </a:ext>
            </a:extLst>
          </p:cNvPr>
          <p:cNvPicPr preferRelativeResize="0"/>
          <p:nvPr/>
        </p:nvPicPr>
        <p:blipFill>
          <a:blip r:embed="rId8">
            <a:alphaModFix amt="33000"/>
          </a:blip>
          <a:stretch>
            <a:fillRect/>
          </a:stretch>
        </p:blipFill>
        <p:spPr>
          <a:xfrm>
            <a:off x="89295" y="5697165"/>
            <a:ext cx="4487332" cy="883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57347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C3FAB37-18F6-B424-6602-331452BF0007}"/>
              </a:ext>
            </a:extLst>
          </p:cNvPr>
          <p:cNvGrpSpPr/>
          <p:nvPr/>
        </p:nvGrpSpPr>
        <p:grpSpPr>
          <a:xfrm>
            <a:off x="759287" y="1528504"/>
            <a:ext cx="8978146" cy="2573621"/>
            <a:chOff x="842681" y="1211719"/>
            <a:chExt cx="4244873" cy="23088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1191BAD-66D1-C5BA-379A-F7B6B2C50A32}"/>
                </a:ext>
              </a:extLst>
            </p:cNvPr>
            <p:cNvGrpSpPr/>
            <p:nvPr/>
          </p:nvGrpSpPr>
          <p:grpSpPr>
            <a:xfrm>
              <a:off x="842681" y="1211719"/>
              <a:ext cx="4148517" cy="2154903"/>
              <a:chOff x="-832272" y="-498329"/>
              <a:chExt cx="5581078" cy="2899031"/>
            </a:xfrm>
          </p:grpSpPr>
          <p:sp>
            <p:nvSpPr>
              <p:cNvPr id="17" name="Google Shape;541;p59">
                <a:extLst>
                  <a:ext uri="{FF2B5EF4-FFF2-40B4-BE49-F238E27FC236}">
                    <a16:creationId xmlns:a16="http://schemas.microsoft.com/office/drawing/2014/main" id="{349FFD4D-F85B-9774-4A4D-40AC15F47BB2}"/>
                  </a:ext>
                </a:extLst>
              </p:cNvPr>
              <p:cNvSpPr/>
              <p:nvPr/>
            </p:nvSpPr>
            <p:spPr>
              <a:xfrm rot="21470825">
                <a:off x="-636546" y="-267704"/>
                <a:ext cx="5385352" cy="2668406"/>
              </a:xfrm>
              <a:prstGeom prst="roundRect">
                <a:avLst>
                  <a:gd name="adj" fmla="val 24491"/>
                </a:avLst>
              </a:prstGeom>
              <a:noFill/>
              <a:ln w="28575" cap="flat" cmpd="sng">
                <a:solidFill>
                  <a:srgbClr val="79236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" name="Google Shape;542;p59">
                <a:extLst>
                  <a:ext uri="{FF2B5EF4-FFF2-40B4-BE49-F238E27FC236}">
                    <a16:creationId xmlns:a16="http://schemas.microsoft.com/office/drawing/2014/main" id="{9845A8D0-DF0B-63FC-40DD-117F4E3220F5}"/>
                  </a:ext>
                </a:extLst>
              </p:cNvPr>
              <p:cNvSpPr/>
              <p:nvPr/>
            </p:nvSpPr>
            <p:spPr>
              <a:xfrm rot="21470825">
                <a:off x="-832272" y="-498329"/>
                <a:ext cx="5385350" cy="2668406"/>
              </a:xfrm>
              <a:prstGeom prst="roundRect">
                <a:avLst>
                  <a:gd name="adj" fmla="val 24491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1F8F48-0064-845B-3BEA-A01D554C5E19}"/>
                </a:ext>
              </a:extLst>
            </p:cNvPr>
            <p:cNvSpPr txBox="1"/>
            <p:nvPr/>
          </p:nvSpPr>
          <p:spPr>
            <a:xfrm>
              <a:off x="1048079" y="1426929"/>
              <a:ext cx="3592233" cy="1454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Hãy vẽ phác thảo hộp bút theo ý tưởng của em và trình bày trước lớp về ý tưởng thiết kế đó.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6" name="Picture 2" descr="https://cdn-icons-png.flaticon.com/128/16690/16690070.png">
              <a:extLst>
                <a:ext uri="{FF2B5EF4-FFF2-40B4-BE49-F238E27FC236}">
                  <a16:creationId xmlns:a16="http://schemas.microsoft.com/office/drawing/2014/main" id="{A0002D8C-4F85-E268-DFE9-34CF4C7EB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964" y="2578194"/>
              <a:ext cx="617590" cy="94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Freeform 3">
            <a:extLst>
              <a:ext uri="{FF2B5EF4-FFF2-40B4-BE49-F238E27FC236}">
                <a16:creationId xmlns:a16="http://schemas.microsoft.com/office/drawing/2014/main" id="{3AB120D9-DCEB-5616-EEE7-4462BBA087B1}"/>
              </a:ext>
            </a:extLst>
          </p:cNvPr>
          <p:cNvSpPr/>
          <p:nvPr/>
        </p:nvSpPr>
        <p:spPr>
          <a:xfrm>
            <a:off x="10069167" y="1164470"/>
            <a:ext cx="2223247" cy="3095944"/>
          </a:xfrm>
          <a:custGeom>
            <a:avLst/>
            <a:gdLst/>
            <a:ahLst/>
            <a:cxnLst/>
            <a:rect l="l" t="t" r="r" b="b"/>
            <a:pathLst>
              <a:path w="1483900" h="2057400">
                <a:moveTo>
                  <a:pt x="0" y="0"/>
                </a:moveTo>
                <a:lnTo>
                  <a:pt x="1483899" y="0"/>
                </a:lnTo>
                <a:lnTo>
                  <a:pt x="148389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2400">
              <a:solidFill>
                <a:schemeClr val="tx1"/>
              </a:solidFill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4AFFCA7-596A-C008-2900-B83D8B5AF381}"/>
              </a:ext>
            </a:extLst>
          </p:cNvPr>
          <p:cNvSpPr/>
          <p:nvPr/>
        </p:nvSpPr>
        <p:spPr>
          <a:xfrm>
            <a:off x="1501131" y="4653464"/>
            <a:ext cx="4287325" cy="213127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Chuẩn bị dụng cụ vẽ: giấy vẽ, bút chì, tẩy, thước kẻ, compa.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DF59878-EFB3-0EA8-93EB-FC54D555BEE7}"/>
              </a:ext>
            </a:extLst>
          </p:cNvPr>
          <p:cNvSpPr/>
          <p:nvPr/>
        </p:nvSpPr>
        <p:spPr>
          <a:xfrm>
            <a:off x="6196561" y="4653464"/>
            <a:ext cx="4287325" cy="213127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Vẽ phác thảo hộp bút theo ý tưởng.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B1F573-9761-5CC3-3500-85B906008A9C}"/>
              </a:ext>
            </a:extLst>
          </p:cNvPr>
          <p:cNvSpPr/>
          <p:nvPr/>
        </p:nvSpPr>
        <p:spPr>
          <a:xfrm>
            <a:off x="2437546" y="4318779"/>
            <a:ext cx="2414495" cy="6693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Bước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B23B3F-64CA-3B02-91CE-8A93CB4FF518}"/>
              </a:ext>
            </a:extLst>
          </p:cNvPr>
          <p:cNvSpPr/>
          <p:nvPr/>
        </p:nvSpPr>
        <p:spPr>
          <a:xfrm>
            <a:off x="7132976" y="4318781"/>
            <a:ext cx="2414495" cy="6693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Bước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126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7AED423-445C-76E7-2130-4ABF8572A2FD}"/>
              </a:ext>
            </a:extLst>
          </p:cNvPr>
          <p:cNvGrpSpPr/>
          <p:nvPr/>
        </p:nvGrpSpPr>
        <p:grpSpPr>
          <a:xfrm>
            <a:off x="3060520" y="1571347"/>
            <a:ext cx="6070959" cy="704927"/>
            <a:chOff x="1444170" y="807797"/>
            <a:chExt cx="4896370" cy="759384"/>
          </a:xfrm>
        </p:grpSpPr>
        <p:sp>
          <p:nvSpPr>
            <p:cNvPr id="12" name="Up Ribbon 11">
              <a:extLst>
                <a:ext uri="{FF2B5EF4-FFF2-40B4-BE49-F238E27FC236}">
                  <a16:creationId xmlns:a16="http://schemas.microsoft.com/office/drawing/2014/main" id="{E0B911DA-4E22-9DAB-DC9B-61CA5D245636}"/>
                </a:ext>
              </a:extLst>
            </p:cNvPr>
            <p:cNvSpPr/>
            <p:nvPr/>
          </p:nvSpPr>
          <p:spPr>
            <a:xfrm>
              <a:off x="1444170" y="807797"/>
              <a:ext cx="4896370" cy="759384"/>
            </a:xfrm>
            <a:prstGeom prst="ribbon2">
              <a:avLst>
                <a:gd name="adj1" fmla="val 18111"/>
                <a:gd name="adj2" fmla="val 71224"/>
              </a:avLst>
            </a:prstGeom>
            <a:solidFill>
              <a:srgbClr val="FFFFFF"/>
            </a:solidFill>
            <a:ln w="127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8F10749F-6262-0B96-9B65-59DC1F95629F}"/>
                </a:ext>
              </a:extLst>
            </p:cNvPr>
            <p:cNvSpPr txBox="1"/>
            <p:nvPr/>
          </p:nvSpPr>
          <p:spPr>
            <a:xfrm>
              <a:off x="2933131" y="813187"/>
              <a:ext cx="1918446" cy="39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Kiến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/>
                  <a:ea typeface="+mn-ea"/>
                  <a:cs typeface="+mn-ea"/>
                  <a:sym typeface="+mn-lt"/>
                </a:rPr>
                <a:t>thức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4BFA25D-892E-5B1A-CF9E-7DB9801B0DC8}"/>
              </a:ext>
            </a:extLst>
          </p:cNvPr>
          <p:cNvSpPr txBox="1"/>
          <p:nvPr/>
        </p:nvSpPr>
        <p:spPr>
          <a:xfrm>
            <a:off x="839304" y="2472543"/>
            <a:ext cx="105133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Một số công việc chính của thiết kế sản phẩm công nghệ gồm:</a:t>
            </a:r>
            <a:endParaRPr lang="en-VN" sz="2800" dirty="0">
              <a:solidFill>
                <a:schemeClr val="tx1"/>
              </a:solidFill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8B5824-CBC5-62E8-52B5-A99A12AF2A1D}"/>
              </a:ext>
            </a:extLst>
          </p:cNvPr>
          <p:cNvSpPr/>
          <p:nvPr/>
        </p:nvSpPr>
        <p:spPr>
          <a:xfrm>
            <a:off x="858684" y="3130477"/>
            <a:ext cx="5531556" cy="96562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Hình thành ý tưởng về sản phẩm.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95739-3911-9351-D0C8-70F463B0B71B}"/>
              </a:ext>
            </a:extLst>
          </p:cNvPr>
          <p:cNvSpPr/>
          <p:nvPr/>
        </p:nvSpPr>
        <p:spPr>
          <a:xfrm>
            <a:off x="6954685" y="3130477"/>
            <a:ext cx="4353587" cy="96562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Vẽ phác thảo sản phẩm.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AA1F75-A9A4-332C-83F1-BEA1A8FED955}"/>
              </a:ext>
            </a:extLst>
          </p:cNvPr>
          <p:cNvSpPr/>
          <p:nvPr/>
        </p:nvSpPr>
        <p:spPr>
          <a:xfrm>
            <a:off x="6954685" y="4445655"/>
            <a:ext cx="4353587" cy="96562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Làm sản phẩm mẫu.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C2B74A-85C9-5971-41AF-763444BD2290}"/>
              </a:ext>
            </a:extLst>
          </p:cNvPr>
          <p:cNvSpPr/>
          <p:nvPr/>
        </p:nvSpPr>
        <p:spPr>
          <a:xfrm>
            <a:off x="858684" y="5760832"/>
            <a:ext cx="5531556" cy="100967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Đánh giá và hoàn thiện sản phẩm.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A3B919-DE15-0500-F538-D55BB2275845}"/>
              </a:ext>
            </a:extLst>
          </p:cNvPr>
          <p:cNvSpPr/>
          <p:nvPr/>
        </p:nvSpPr>
        <p:spPr>
          <a:xfrm>
            <a:off x="835376" y="4445654"/>
            <a:ext cx="5554864" cy="96562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Lựa chọn vật liệu và dụng cụ.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956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8C9B5765-4D94-5C80-708F-985643EC3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1">
            <a:extLst>
              <a:ext uri="{FF2B5EF4-FFF2-40B4-BE49-F238E27FC236}">
                <a16:creationId xmlns:a16="http://schemas.microsoft.com/office/drawing/2014/main" id="{82E0D77B-B6D2-4B81-C77F-8ACD951FD220}"/>
              </a:ext>
            </a:extLst>
          </p:cNvPr>
          <p:cNvSpPr txBox="1">
            <a:spLocks/>
          </p:cNvSpPr>
          <p:nvPr/>
        </p:nvSpPr>
        <p:spPr>
          <a:xfrm>
            <a:off x="1128635" y="1673335"/>
            <a:ext cx="9934730" cy="2089530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vert="horz" lIns="60952" tIns="30476" rIns="60952" bIns="3047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Câu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1.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Sản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phẩm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công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nghệ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trong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hình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bên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có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vai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trò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gì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?</a:t>
            </a: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4B47755C-F219-31A7-59C2-ECB56B5C2406}"/>
              </a:ext>
            </a:extLst>
          </p:cNvPr>
          <p:cNvSpPr/>
          <p:nvPr/>
        </p:nvSpPr>
        <p:spPr>
          <a:xfrm>
            <a:off x="1128635" y="3952213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A.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Xây dựng ngôi nhà.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C4AE7C56-BEF4-84B4-AD4A-5BA79E206B1C}"/>
              </a:ext>
            </a:extLst>
          </p:cNvPr>
          <p:cNvSpPr/>
          <p:nvPr/>
        </p:nvSpPr>
        <p:spPr>
          <a:xfrm>
            <a:off x="112863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C. Xây dựng cảnh quan.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FD286ACD-5F82-AEC2-BF87-AABA778F7C79}"/>
              </a:ext>
            </a:extLst>
          </p:cNvPr>
          <p:cNvSpPr/>
          <p:nvPr/>
        </p:nvSpPr>
        <p:spPr>
          <a:xfrm>
            <a:off x="6291915" y="3948772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B. Thiết kế nội thất. 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EC0CBF02-5F1C-027F-B87F-F7BF49F7D6B0}"/>
              </a:ext>
            </a:extLst>
          </p:cNvPr>
          <p:cNvSpPr/>
          <p:nvPr/>
        </p:nvSpPr>
        <p:spPr>
          <a:xfrm>
            <a:off x="629191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bIns="95988"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D. Thiết kế hệ sinh thái.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7" name="Picture 2" descr="Một số bản vẽ thiết kế kỹ thuật thi công kiến trúc">
            <a:extLst>
              <a:ext uri="{FF2B5EF4-FFF2-40B4-BE49-F238E27FC236}">
                <a16:creationId xmlns:a16="http://schemas.microsoft.com/office/drawing/2014/main" id="{F57A505A-CF72-3C11-F2AC-3F0A82AF5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323" y="1781376"/>
            <a:ext cx="2562112" cy="187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CB95F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4D211-F8BE-0C54-30C2-F4F9A1FA9EDE}"/>
              </a:ext>
            </a:extLst>
          </p:cNvPr>
          <p:cNvSpPr/>
          <p:nvPr/>
        </p:nvSpPr>
        <p:spPr>
          <a:xfrm>
            <a:off x="362857" y="-897557"/>
            <a:ext cx="11466286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</a:rPr>
              <a:t>Có</a:t>
            </a:r>
          </a:p>
        </p:txBody>
      </p:sp>
      <p:sp>
        <p:nvSpPr>
          <p:cNvPr id="8" name="Title 31">
            <a:extLst>
              <a:ext uri="{FF2B5EF4-FFF2-40B4-BE49-F238E27FC236}">
                <a16:creationId xmlns:a16="http://schemas.microsoft.com/office/drawing/2014/main" id="{62F19F56-094E-D162-9AD2-8297D7F9E671}"/>
              </a:ext>
            </a:extLst>
          </p:cNvPr>
          <p:cNvSpPr txBox="1">
            <a:spLocks/>
          </p:cNvSpPr>
          <p:nvPr/>
        </p:nvSpPr>
        <p:spPr>
          <a:xfrm>
            <a:off x="1128635" y="1673335"/>
            <a:ext cx="9934730" cy="2089530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vert="horz" lIns="60952" tIns="30476" rIns="60952" bIns="3047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333"/>
              </a:spcAft>
            </a:pP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Câu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2.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Công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việc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tạo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ra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sản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các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bản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vẽ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được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gọi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là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gì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?</a:t>
            </a: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4CB98EB0-4B9E-34F1-990B-3A61E604EBA5}"/>
              </a:ext>
            </a:extLst>
          </p:cNvPr>
          <p:cNvSpPr/>
          <p:nvPr/>
        </p:nvSpPr>
        <p:spPr>
          <a:xfrm>
            <a:off x="1128635" y="3952213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A.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Vẽ phác ý tưởng.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DCF28B65-D518-856C-3269-765156F94D2B}"/>
              </a:ext>
            </a:extLst>
          </p:cNvPr>
          <p:cNvSpPr/>
          <p:nvPr/>
        </p:nvSpPr>
        <p:spPr>
          <a:xfrm>
            <a:off x="112863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C. Phác hoạ.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39B1E600-7F77-F2AA-D705-ABA563BAC7AF}"/>
              </a:ext>
            </a:extLst>
          </p:cNvPr>
          <p:cNvSpPr/>
          <p:nvPr/>
        </p:nvSpPr>
        <p:spPr>
          <a:xfrm>
            <a:off x="6291915" y="3948772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B. Lên ý tưởng.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B489EEEC-69F4-A248-CAC1-E57A8B2ED7FC}"/>
              </a:ext>
            </a:extLst>
          </p:cNvPr>
          <p:cNvSpPr/>
          <p:nvPr/>
        </p:nvSpPr>
        <p:spPr>
          <a:xfrm>
            <a:off x="629191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bIns="95988"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D. 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Thiết kế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3469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CB95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4D211-F8BE-0C54-30C2-F4F9A1FA9EDE}"/>
              </a:ext>
            </a:extLst>
          </p:cNvPr>
          <p:cNvSpPr/>
          <p:nvPr/>
        </p:nvSpPr>
        <p:spPr>
          <a:xfrm>
            <a:off x="362857" y="-897557"/>
            <a:ext cx="11466286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</a:rPr>
              <a:t>Có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6CE31B-51C7-0EEE-1E2B-21E556AE9EB5}"/>
              </a:ext>
            </a:extLst>
          </p:cNvPr>
          <p:cNvSpPr/>
          <p:nvPr/>
        </p:nvSpPr>
        <p:spPr>
          <a:xfrm>
            <a:off x="362857" y="-897557"/>
            <a:ext cx="11466286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</a:rPr>
              <a:t>Có</a:t>
            </a:r>
          </a:p>
        </p:txBody>
      </p:sp>
      <p:sp>
        <p:nvSpPr>
          <p:cNvPr id="3" name="Title 31">
            <a:extLst>
              <a:ext uri="{FF2B5EF4-FFF2-40B4-BE49-F238E27FC236}">
                <a16:creationId xmlns:a16="http://schemas.microsoft.com/office/drawing/2014/main" id="{2A3AE87F-B14D-FDE9-238C-471FC0EA1E5A}"/>
              </a:ext>
            </a:extLst>
          </p:cNvPr>
          <p:cNvSpPr txBox="1">
            <a:spLocks/>
          </p:cNvSpPr>
          <p:nvPr/>
        </p:nvSpPr>
        <p:spPr>
          <a:xfrm>
            <a:off x="1128635" y="1673335"/>
            <a:ext cx="9934730" cy="2089530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vert="horz" lIns="60952" tIns="30476" rIns="60952" bIns="3047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Câu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3.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vi-VN" sz="2400" dirty="0">
                <a:latin typeface="UTM Avo" panose="02040603050506020204" pitchFamily="18"/>
                <a:cs typeface="+mn-ea"/>
                <a:sym typeface="+mn-lt"/>
              </a:rPr>
              <a:t>Muốn tạo ra sản phẩm công nghệ </a:t>
            </a:r>
          </a:p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vi-VN" sz="2400" dirty="0">
                <a:latin typeface="UTM Avo" panose="02040603050506020204" pitchFamily="18"/>
                <a:cs typeface="+mn-ea"/>
                <a:sym typeface="+mn-lt"/>
              </a:rPr>
              <a:t>trước tiên cần phải làm gì?</a:t>
            </a:r>
            <a:endParaRPr lang="en-VN" sz="2400" dirty="0"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5BF70C9C-3726-F7AD-B101-75A9B03DCA06}"/>
              </a:ext>
            </a:extLst>
          </p:cNvPr>
          <p:cNvSpPr/>
          <p:nvPr/>
        </p:nvSpPr>
        <p:spPr>
          <a:xfrm>
            <a:off x="1128635" y="3952213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A</a:t>
            </a:r>
            <a:r>
              <a:rPr lang="en-VN" sz="240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. 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Thiết kế.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7A7372F7-4D65-CB66-5D59-5D949284355F}"/>
              </a:ext>
            </a:extLst>
          </p:cNvPr>
          <p:cNvSpPr/>
          <p:nvPr/>
        </p:nvSpPr>
        <p:spPr>
          <a:xfrm>
            <a:off x="114133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. Lên ý tưởng.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C75987F9-8A72-0373-F4F2-6BBAB0A579AE}"/>
              </a:ext>
            </a:extLst>
          </p:cNvPr>
          <p:cNvSpPr/>
          <p:nvPr/>
        </p:nvSpPr>
        <p:spPr>
          <a:xfrm>
            <a:off x="6291915" y="3948772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B. Phác hoạ.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C84DC4FB-2946-25B0-FF32-C1CA88394211}"/>
              </a:ext>
            </a:extLst>
          </p:cNvPr>
          <p:cNvSpPr/>
          <p:nvPr/>
        </p:nvSpPr>
        <p:spPr>
          <a:xfrm>
            <a:off x="629191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bIns="95988"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D. Thực hiện ý tưởng.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B99573-516A-AC17-EDF8-F066538F05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75" y="1784302"/>
            <a:ext cx="2965353" cy="1867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399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CB95F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F4D211-F8BE-0C54-30C2-F4F9A1FA9EDE}"/>
              </a:ext>
            </a:extLst>
          </p:cNvPr>
          <p:cNvSpPr/>
          <p:nvPr/>
        </p:nvSpPr>
        <p:spPr>
          <a:xfrm>
            <a:off x="362857" y="-897557"/>
            <a:ext cx="11466286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</a:rPr>
              <a:t>Có</a:t>
            </a:r>
          </a:p>
        </p:txBody>
      </p:sp>
      <p:sp>
        <p:nvSpPr>
          <p:cNvPr id="2" name="Title 31">
            <a:extLst>
              <a:ext uri="{FF2B5EF4-FFF2-40B4-BE49-F238E27FC236}">
                <a16:creationId xmlns:a16="http://schemas.microsoft.com/office/drawing/2014/main" id="{AB65B91C-656E-0531-18F2-B713B7A31C2E}"/>
              </a:ext>
            </a:extLst>
          </p:cNvPr>
          <p:cNvSpPr txBox="1">
            <a:spLocks/>
          </p:cNvSpPr>
          <p:nvPr/>
        </p:nvSpPr>
        <p:spPr>
          <a:xfrm>
            <a:off x="1128635" y="1673335"/>
            <a:ext cx="9934730" cy="2089530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vert="horz" lIns="60952" tIns="30476" rIns="60952" bIns="3047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333"/>
              </a:spcAft>
            </a:pP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Câu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4.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Mục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đích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của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việc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thiết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kế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là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gì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?</a:t>
            </a: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580AD989-8928-1A53-BC7E-374404359901}"/>
              </a:ext>
            </a:extLst>
          </p:cNvPr>
          <p:cNvSpPr/>
          <p:nvPr/>
        </p:nvSpPr>
        <p:spPr>
          <a:xfrm>
            <a:off x="1128635" y="3952213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A.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Nâng cấp sản phẩm cũ </a:t>
            </a:r>
            <a:b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</a:b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tối ưu.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1BF3C7AA-DA82-10B1-227C-41EE2D8E00F0}"/>
              </a:ext>
            </a:extLst>
          </p:cNvPr>
          <p:cNvSpPr/>
          <p:nvPr/>
        </p:nvSpPr>
        <p:spPr>
          <a:xfrm>
            <a:off x="112863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C. Tạo ra sản phẩm mới.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3251930D-D3FD-D60F-592E-C9243F48C91F}"/>
              </a:ext>
            </a:extLst>
          </p:cNvPr>
          <p:cNvSpPr/>
          <p:nvPr/>
        </p:nvSpPr>
        <p:spPr>
          <a:xfrm>
            <a:off x="6291915" y="3948772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B. Cải tiến sản phẩm cũ.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E6EB8737-F57C-8054-E273-CFADADE2D666}"/>
              </a:ext>
            </a:extLst>
          </p:cNvPr>
          <p:cNvSpPr/>
          <p:nvPr/>
        </p:nvSpPr>
        <p:spPr>
          <a:xfrm>
            <a:off x="629191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bIns="95988" rtlCol="0" anchor="ctr"/>
          <a:lstStyle/>
          <a:p>
            <a:pPr algn="ctr">
              <a:lnSpc>
                <a:spcPct val="150000"/>
              </a:lnSpc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D. Tạo ra sự độc lạ cho </a:t>
            </a:r>
          </a:p>
          <a:p>
            <a:pPr algn="ctr">
              <a:lnSpc>
                <a:spcPct val="150000"/>
              </a:lnSpc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sản phẩm.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698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CB95F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3BADE4-5026-E8A8-768D-536E5AE58C89}"/>
              </a:ext>
            </a:extLst>
          </p:cNvPr>
          <p:cNvSpPr/>
          <p:nvPr/>
        </p:nvSpPr>
        <p:spPr>
          <a:xfrm>
            <a:off x="362857" y="-897557"/>
            <a:ext cx="11466286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</a:rPr>
              <a:t>Có</a:t>
            </a:r>
          </a:p>
        </p:txBody>
      </p:sp>
      <p:sp>
        <p:nvSpPr>
          <p:cNvPr id="2" name="Title 31">
            <a:extLst>
              <a:ext uri="{FF2B5EF4-FFF2-40B4-BE49-F238E27FC236}">
                <a16:creationId xmlns:a16="http://schemas.microsoft.com/office/drawing/2014/main" id="{5F855A08-7527-F712-F65B-9E8701F95D0B}"/>
              </a:ext>
            </a:extLst>
          </p:cNvPr>
          <p:cNvSpPr txBox="1">
            <a:spLocks/>
          </p:cNvSpPr>
          <p:nvPr/>
        </p:nvSpPr>
        <p:spPr>
          <a:xfrm>
            <a:off x="1128635" y="1673335"/>
            <a:ext cx="9934730" cy="2089530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vert="horz" lIns="60952" tIns="30476" rIns="60952" bIns="3047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Câu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5.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Công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việc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đầu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tiên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trong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quá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trình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thiết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kế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sản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phẩm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công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nghệ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là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gì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?</a:t>
            </a: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0F93D5BC-1425-61F9-E5CC-B14F5A4036FB}"/>
              </a:ext>
            </a:extLst>
          </p:cNvPr>
          <p:cNvSpPr/>
          <p:nvPr/>
        </p:nvSpPr>
        <p:spPr>
          <a:xfrm>
            <a:off x="1128635" y="3952213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A.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Vẽ phác ý tưởng.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890DE60E-6F3F-AFF6-C55A-D113B8D8DE18}"/>
              </a:ext>
            </a:extLst>
          </p:cNvPr>
          <p:cNvSpPr/>
          <p:nvPr/>
        </p:nvSpPr>
        <p:spPr>
          <a:xfrm>
            <a:off x="112863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C. Lựa chọn vật liệu.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1B6928AD-05C9-31E6-C647-481412479668}"/>
              </a:ext>
            </a:extLst>
          </p:cNvPr>
          <p:cNvSpPr/>
          <p:nvPr/>
        </p:nvSpPr>
        <p:spPr>
          <a:xfrm>
            <a:off x="6291915" y="3948772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B. Hình thành ý tưởng.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335B4E44-6068-9E3F-E7D0-7F5BBBC179B9}"/>
              </a:ext>
            </a:extLst>
          </p:cNvPr>
          <p:cNvSpPr/>
          <p:nvPr/>
        </p:nvSpPr>
        <p:spPr>
          <a:xfrm>
            <a:off x="629191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bIns="95988"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D. Làm sản phẩm mẫu.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9" name="Picture 2" descr="Có thêm ý tưởng phong phú với 3 cách đơn giản">
            <a:extLst>
              <a:ext uri="{FF2B5EF4-FFF2-40B4-BE49-F238E27FC236}">
                <a16:creationId xmlns:a16="http://schemas.microsoft.com/office/drawing/2014/main" id="{EEA8624B-E0B2-9165-27D9-6477E3A7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778" y="1825392"/>
            <a:ext cx="2435205" cy="182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962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CB95F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3BADE4-5026-E8A8-768D-536E5AE58C89}"/>
              </a:ext>
            </a:extLst>
          </p:cNvPr>
          <p:cNvSpPr/>
          <p:nvPr/>
        </p:nvSpPr>
        <p:spPr>
          <a:xfrm>
            <a:off x="362857" y="-897557"/>
            <a:ext cx="11466286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</a:rPr>
              <a:t>Có</a:t>
            </a:r>
          </a:p>
        </p:txBody>
      </p:sp>
      <p:sp>
        <p:nvSpPr>
          <p:cNvPr id="2" name="Title 31">
            <a:extLst>
              <a:ext uri="{FF2B5EF4-FFF2-40B4-BE49-F238E27FC236}">
                <a16:creationId xmlns:a16="http://schemas.microsoft.com/office/drawing/2014/main" id="{5CD32EA1-AE24-53E8-88B8-691D52666048}"/>
              </a:ext>
            </a:extLst>
          </p:cNvPr>
          <p:cNvSpPr txBox="1">
            <a:spLocks/>
          </p:cNvSpPr>
          <p:nvPr/>
        </p:nvSpPr>
        <p:spPr>
          <a:xfrm>
            <a:off x="1128635" y="1673335"/>
            <a:ext cx="9934730" cy="2089530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vert="horz" lIns="60952" tIns="30476" rIns="60952" bIns="3047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333"/>
              </a:spcAft>
            </a:pP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Câu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6.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Vai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trò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của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việc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đánh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giá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sản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phẩm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mẫu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là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gì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?</a:t>
            </a: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3A9BEF31-2E72-28C2-CF5A-0757303F9F52}"/>
              </a:ext>
            </a:extLst>
          </p:cNvPr>
          <p:cNvSpPr/>
          <p:nvPr/>
        </p:nvSpPr>
        <p:spPr>
          <a:xfrm>
            <a:off x="1128635" y="3952213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A.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Cải thiện sản phẩm.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DF450B34-C61E-50D5-F3FD-FEDA637A129D}"/>
              </a:ext>
            </a:extLst>
          </p:cNvPr>
          <p:cNvSpPr/>
          <p:nvPr/>
        </p:nvSpPr>
        <p:spPr>
          <a:xfrm>
            <a:off x="112863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C. Nâng cấp sản phẩm.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31393DA3-A221-EA18-51ED-1FDB74A4CFC9}"/>
              </a:ext>
            </a:extLst>
          </p:cNvPr>
          <p:cNvSpPr/>
          <p:nvPr/>
        </p:nvSpPr>
        <p:spPr>
          <a:xfrm>
            <a:off x="6291915" y="3948772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B. Phân loại sản phẩm.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43F0A491-9D37-32FC-AB83-10C4C54467AA}"/>
              </a:ext>
            </a:extLst>
          </p:cNvPr>
          <p:cNvSpPr/>
          <p:nvPr/>
        </p:nvSpPr>
        <p:spPr>
          <a:xfrm>
            <a:off x="629191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bIns="95988"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D. Trang trí sản phẩm.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1288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CB95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E97EFB-986B-D34E-B3F6-3D2F391D84FF}"/>
              </a:ext>
            </a:extLst>
          </p:cNvPr>
          <p:cNvSpPr/>
          <p:nvPr/>
        </p:nvSpPr>
        <p:spPr>
          <a:xfrm>
            <a:off x="362857" y="-897557"/>
            <a:ext cx="11466286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716187-7C7C-3E5D-7269-5C58F2516A9A}"/>
              </a:ext>
            </a:extLst>
          </p:cNvPr>
          <p:cNvSpPr/>
          <p:nvPr/>
        </p:nvSpPr>
        <p:spPr>
          <a:xfrm>
            <a:off x="194439" y="1680346"/>
            <a:ext cx="6799809" cy="50051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792361"/>
            </a:solidFill>
            <a:prstDash val="lgDash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Thảo</a:t>
            </a: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SG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luận</a:t>
            </a: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SG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nhóm</a:t>
            </a: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SG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đôi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Q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uan sát và </a:t>
            </a:r>
            <a:r>
              <a:rPr kumimoji="0" lang="en-SG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suy</a:t>
            </a:r>
            <a:r>
              <a:rPr kumimoji="0" lang="en-SG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SG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nghĩ</a:t>
            </a:r>
            <a:r>
              <a:rPr kumimoji="0" lang="en-SG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SG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trả</a:t>
            </a:r>
            <a:r>
              <a:rPr kumimoji="0" lang="en-SG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SG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lời</a:t>
            </a:r>
            <a:r>
              <a:rPr kumimoji="0" lang="en-SG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SG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câu</a:t>
            </a:r>
            <a:r>
              <a:rPr kumimoji="0" lang="en-SG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SG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hỏi</a:t>
            </a:r>
            <a:r>
              <a:rPr kumimoji="0" lang="en-SG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: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  <a:p>
            <a:pPr marL="380990" marR="0" lvl="0" indent="-38099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Các bản vẽ dùng để làm gì?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  <a:p>
            <a:pPr marL="380990" marR="0" lvl="0" indent="-38099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Công việc tạo ra các bản vẽ này được gọi là gì?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8F980-F1AE-B743-136F-BB7C45FF5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9713" y="4632897"/>
            <a:ext cx="4948972" cy="2052600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FB29FA47-7A9A-7F38-7E25-8E7453B7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69346" y="2499516"/>
            <a:ext cx="2952777" cy="2133381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89A0536E-63F6-B764-C4EB-EB2B6C792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31672" y="1502212"/>
            <a:ext cx="1949364" cy="12987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3BADE4-5026-E8A8-768D-536E5AE58C89}"/>
              </a:ext>
            </a:extLst>
          </p:cNvPr>
          <p:cNvSpPr/>
          <p:nvPr/>
        </p:nvSpPr>
        <p:spPr>
          <a:xfrm>
            <a:off x="362857" y="-897557"/>
            <a:ext cx="11466286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ea typeface="Gulim" panose="020B0600000101010101" pitchFamily="34" charset="-127"/>
              </a:rPr>
              <a:t>Có</a:t>
            </a:r>
          </a:p>
        </p:txBody>
      </p:sp>
      <p:sp>
        <p:nvSpPr>
          <p:cNvPr id="2" name="Title 31">
            <a:extLst>
              <a:ext uri="{FF2B5EF4-FFF2-40B4-BE49-F238E27FC236}">
                <a16:creationId xmlns:a16="http://schemas.microsoft.com/office/drawing/2014/main" id="{B413ED42-0F50-9FB5-D54F-D5F1DBDCE0F3}"/>
              </a:ext>
            </a:extLst>
          </p:cNvPr>
          <p:cNvSpPr txBox="1">
            <a:spLocks/>
          </p:cNvSpPr>
          <p:nvPr/>
        </p:nvSpPr>
        <p:spPr>
          <a:xfrm>
            <a:off x="1128635" y="1673335"/>
            <a:ext cx="9934730" cy="2089530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vert="horz" lIns="60952" tIns="30476" rIns="60952" bIns="3047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400" b="1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Câu</a:t>
            </a:r>
            <a:r>
              <a:rPr lang="en-US" sz="2400" b="1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7.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Đâu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không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phải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một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số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công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việc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chính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của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thiết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kế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sản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phẩm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công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nghệ</a:t>
            </a:r>
            <a:r>
              <a:rPr lang="en-US" sz="2400" dirty="0"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?</a:t>
            </a: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8A5DFDC-298C-780B-02E9-261C01924355}"/>
              </a:ext>
            </a:extLst>
          </p:cNvPr>
          <p:cNvSpPr/>
          <p:nvPr/>
        </p:nvSpPr>
        <p:spPr>
          <a:xfrm>
            <a:off x="1128635" y="3952213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457200" indent="-457200" algn="ctr">
              <a:lnSpc>
                <a:spcPct val="150000"/>
              </a:lnSpc>
              <a:buAutoNum type="alphaUcPeriod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Hình thành ý tưởng 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sản phẩm.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ea typeface="Gulim" panose="020B0600000101010101" pitchFamily="34" charset="-127"/>
              <a:cs typeface="+mn-ea"/>
              <a:sym typeface="+mn-lt"/>
            </a:endParaRPr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58A8C145-FF90-AF40-6BC8-6DA2ABC903BE}"/>
              </a:ext>
            </a:extLst>
          </p:cNvPr>
          <p:cNvSpPr/>
          <p:nvPr/>
        </p:nvSpPr>
        <p:spPr>
          <a:xfrm>
            <a:off x="112863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C. Vẽ phác thảo sản phẩm.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ea typeface="Gulim" panose="020B0600000101010101" pitchFamily="34" charset="-127"/>
              <a:cs typeface="+mn-ea"/>
              <a:sym typeface="+mn-lt"/>
            </a:endParaRP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7BE2DD63-8812-65DE-57EB-6B4EC3009882}"/>
              </a:ext>
            </a:extLst>
          </p:cNvPr>
          <p:cNvSpPr/>
          <p:nvPr/>
        </p:nvSpPr>
        <p:spPr>
          <a:xfrm>
            <a:off x="6291915" y="3948772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B. So sánh sản phẩm mẫu.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ea typeface="Gulim" panose="020B0600000101010101" pitchFamily="34" charset="-127"/>
              <a:cs typeface="+mn-ea"/>
              <a:sym typeface="+mn-lt"/>
            </a:endParaRP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5E360048-FCA5-E539-7CCA-ADBFFE49A0E9}"/>
              </a:ext>
            </a:extLst>
          </p:cNvPr>
          <p:cNvSpPr/>
          <p:nvPr/>
        </p:nvSpPr>
        <p:spPr>
          <a:xfrm>
            <a:off x="629191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bIns="95988"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Gulim" panose="020B0600000101010101" pitchFamily="34" charset="-127"/>
                <a:cs typeface="+mn-ea"/>
                <a:sym typeface="+mn-lt"/>
              </a:rPr>
              <a:t>D. Làm sản phẩm mẫu.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ea typeface="Gulim" panose="020B0600000101010101" pitchFamily="34" charset="-127"/>
              <a:cs typeface="+mn-ea"/>
              <a:sym typeface="+mn-lt"/>
            </a:endParaRPr>
          </a:p>
        </p:txBody>
      </p:sp>
      <p:pic>
        <p:nvPicPr>
          <p:cNvPr id="8" name="Picture 2" descr="Đánh giá giả trên mạng: Một dạng lừa đảo - Báo Đồng Nai điện tử">
            <a:extLst>
              <a:ext uri="{FF2B5EF4-FFF2-40B4-BE49-F238E27FC236}">
                <a16:creationId xmlns:a16="http://schemas.microsoft.com/office/drawing/2014/main" id="{7E148958-8AFC-9B6C-BADA-6651E45F4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47" t="55927" r="990"/>
          <a:stretch/>
        </p:blipFill>
        <p:spPr bwMode="auto">
          <a:xfrm>
            <a:off x="7923799" y="1774145"/>
            <a:ext cx="2854362" cy="188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5706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CB95F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1">
            <a:extLst>
              <a:ext uri="{FF2B5EF4-FFF2-40B4-BE49-F238E27FC236}">
                <a16:creationId xmlns:a16="http://schemas.microsoft.com/office/drawing/2014/main" id="{E0C4B73D-9DCD-BF0F-6736-A684562D1D89}"/>
              </a:ext>
            </a:extLst>
          </p:cNvPr>
          <p:cNvSpPr txBox="1">
            <a:spLocks/>
          </p:cNvSpPr>
          <p:nvPr/>
        </p:nvSpPr>
        <p:spPr>
          <a:xfrm>
            <a:off x="1128635" y="1673335"/>
            <a:ext cx="9934730" cy="2089530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vert="horz" lIns="60952" tIns="30476" rIns="60952" bIns="3047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400" b="1" dirty="0" err="1">
                <a:latin typeface="UTM Avo" panose="02040603050506020204" pitchFamily="18"/>
                <a:cs typeface="+mn-ea"/>
                <a:sym typeface="+mn-lt"/>
              </a:rPr>
              <a:t>Câu</a:t>
            </a:r>
            <a:r>
              <a:rPr lang="en-US" sz="2400" b="1" dirty="0">
                <a:latin typeface="UTM Avo" panose="02040603050506020204" pitchFamily="18"/>
                <a:cs typeface="+mn-ea"/>
                <a:sym typeface="+mn-lt"/>
              </a:rPr>
              <a:t> 8.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Hình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ảnh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sau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là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bước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nào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trong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việc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thiết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kế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một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chiếc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 </a:t>
            </a:r>
            <a:r>
              <a:rPr lang="en-US" sz="2400" dirty="0" err="1">
                <a:latin typeface="UTM Avo" panose="02040603050506020204" pitchFamily="18"/>
                <a:cs typeface="+mn-ea"/>
                <a:sym typeface="+mn-lt"/>
              </a:rPr>
              <a:t>bàn</a:t>
            </a:r>
            <a:r>
              <a:rPr lang="en-US" sz="2400" dirty="0">
                <a:latin typeface="UTM Avo" panose="02040603050506020204" pitchFamily="18"/>
                <a:cs typeface="+mn-ea"/>
                <a:sym typeface="+mn-lt"/>
              </a:rPr>
              <a:t>?</a:t>
            </a: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C74B621A-AD9E-C9DE-B121-FCDE2ED24F56}"/>
              </a:ext>
            </a:extLst>
          </p:cNvPr>
          <p:cNvSpPr/>
          <p:nvPr/>
        </p:nvSpPr>
        <p:spPr>
          <a:xfrm>
            <a:off x="1128635" y="3952213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A.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Làm bàn mẫu.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6A22FDFC-C792-7BBB-BEBF-5B2D40C419FD}"/>
              </a:ext>
            </a:extLst>
          </p:cNvPr>
          <p:cNvSpPr/>
          <p:nvPr/>
        </p:nvSpPr>
        <p:spPr>
          <a:xfrm>
            <a:off x="112863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C. Đánh giá sản phẩm.</a:t>
            </a:r>
            <a:endParaRPr lang="en-VN" sz="2400" dirty="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93EDC7AA-BF90-83BF-52F3-5CBB8817ABF6}"/>
              </a:ext>
            </a:extLst>
          </p:cNvPr>
          <p:cNvSpPr/>
          <p:nvPr/>
        </p:nvSpPr>
        <p:spPr>
          <a:xfrm>
            <a:off x="6291915" y="3948772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B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. Vẽ phác và lựa chọn </a:t>
            </a:r>
          </a:p>
          <a:p>
            <a:pPr algn="ctr">
              <a:spcAft>
                <a:spcPts val="1333"/>
              </a:spcAft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vật liệu.</a:t>
            </a:r>
            <a:endParaRPr lang="en-VN" sz="240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E90682AE-71CA-9135-A631-18C2A97FB08C}"/>
              </a:ext>
            </a:extLst>
          </p:cNvPr>
          <p:cNvSpPr/>
          <p:nvPr/>
        </p:nvSpPr>
        <p:spPr>
          <a:xfrm>
            <a:off x="6291915" y="5367131"/>
            <a:ext cx="4771451" cy="123245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bIns="95988" rtlCol="0" anchor="ctr"/>
          <a:lstStyle/>
          <a:p>
            <a:pPr algn="ctr"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D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+mn-ea"/>
                <a:sym typeface="+mn-lt"/>
              </a:rPr>
              <a:t>. Hình thành ý tưởng.</a:t>
            </a:r>
            <a:endParaRPr lang="en-VN" sz="2400">
              <a:solidFill>
                <a:schemeClr val="tx1"/>
              </a:solidFill>
              <a:latin typeface="UTM Avo" panose="02040603050506020204" pitchFamily="18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C91065-CEF9-3B9F-7803-61D3CF0AE8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7245" t="82125" r="24421" b="2768"/>
          <a:stretch/>
        </p:blipFill>
        <p:spPr>
          <a:xfrm>
            <a:off x="7721692" y="1757128"/>
            <a:ext cx="2652281" cy="1921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1083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CB95F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5A5A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997BAEAA-CA90-507D-C354-463FDBDE1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391213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99EBFC-F9BC-92BF-AA8F-D85D3454BC3F}"/>
              </a:ext>
            </a:extLst>
          </p:cNvPr>
          <p:cNvSpPr/>
          <p:nvPr/>
        </p:nvSpPr>
        <p:spPr>
          <a:xfrm>
            <a:off x="362857" y="-897557"/>
            <a:ext cx="11466286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B825B-5A39-66B4-04D5-8C6CBEB7B3CF}"/>
              </a:ext>
            </a:extLst>
          </p:cNvPr>
          <p:cNvSpPr txBox="1"/>
          <p:nvPr/>
        </p:nvSpPr>
        <p:spPr>
          <a:xfrm>
            <a:off x="1398998" y="1865710"/>
            <a:ext cx="201850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VỀ NHÀ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EFEBC2-CCC1-5270-EFFB-FD9FCBB5B16C}"/>
              </a:ext>
            </a:extLst>
          </p:cNvPr>
          <p:cNvSpPr/>
          <p:nvPr/>
        </p:nvSpPr>
        <p:spPr>
          <a:xfrm>
            <a:off x="1398998" y="4004268"/>
            <a:ext cx="9394003" cy="107415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Hãy đề xuất ý tưởng thiết kế một đồ dùng học tập của em.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28DA4C6-FAB4-6273-9010-095658838335}"/>
              </a:ext>
            </a:extLst>
          </p:cNvPr>
          <p:cNvSpPr/>
          <p:nvPr/>
        </p:nvSpPr>
        <p:spPr>
          <a:xfrm>
            <a:off x="1037048" y="5394702"/>
            <a:ext cx="10117904" cy="128350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Quan sát góc học tập và đề xuất ý tưởng thiết kế một sản phẩm công nghệ là đồ dùng học tập.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1" name="Freeform 22">
            <a:extLst>
              <a:ext uri="{FF2B5EF4-FFF2-40B4-BE49-F238E27FC236}">
                <a16:creationId xmlns:a16="http://schemas.microsoft.com/office/drawing/2014/main" id="{88ED78D3-B946-3065-A303-D696B2723BA7}"/>
              </a:ext>
            </a:extLst>
          </p:cNvPr>
          <p:cNvSpPr/>
          <p:nvPr/>
        </p:nvSpPr>
        <p:spPr>
          <a:xfrm>
            <a:off x="5149225" y="1865710"/>
            <a:ext cx="1893549" cy="1893546"/>
          </a:xfrm>
          <a:custGeom>
            <a:avLst/>
            <a:gdLst/>
            <a:ahLst/>
            <a:cxnLst/>
            <a:rect l="l" t="t" r="r" b="b"/>
            <a:pathLst>
              <a:path w="1566519" h="1499942">
                <a:moveTo>
                  <a:pt x="0" y="0"/>
                </a:moveTo>
                <a:lnTo>
                  <a:pt x="1566519" y="0"/>
                </a:lnTo>
                <a:lnTo>
                  <a:pt x="1566519" y="1499942"/>
                </a:lnTo>
                <a:lnTo>
                  <a:pt x="0" y="1499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2400">
              <a:solidFill>
                <a:schemeClr val="tx1"/>
              </a:solidFill>
              <a:latin typeface="UTM Avo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4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>
            <a:extLst>
              <a:ext uri="{FF2B5EF4-FFF2-40B4-BE49-F238E27FC236}">
                <a16:creationId xmlns:a16="http://schemas.microsoft.com/office/drawing/2014/main" id="{0AC311C5-408B-632C-2580-BD500F450E06}"/>
              </a:ext>
            </a:extLst>
          </p:cNvPr>
          <p:cNvSpPr/>
          <p:nvPr/>
        </p:nvSpPr>
        <p:spPr>
          <a:xfrm>
            <a:off x="2962502" y="878533"/>
            <a:ext cx="6266995" cy="921895"/>
          </a:xfrm>
          <a:prstGeom prst="snip2DiagRect">
            <a:avLst/>
          </a:prstGeom>
          <a:solidFill>
            <a:srgbClr val="FFFFFF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CỦNG CỐ, DẶN DÒ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6214A54-6F2F-694E-5E4A-BD3D7F42CF6D}"/>
              </a:ext>
            </a:extLst>
          </p:cNvPr>
          <p:cNvSpPr/>
          <p:nvPr/>
        </p:nvSpPr>
        <p:spPr>
          <a:xfrm>
            <a:off x="955599" y="2145124"/>
            <a:ext cx="10280800" cy="446339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457189" marR="0" lvl="0" indent="-45718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Ôn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tập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kiến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thức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đã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học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.</a:t>
            </a:r>
          </a:p>
          <a:p>
            <a:pPr marL="457189" marR="0" lvl="0" indent="-45718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Về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nhà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trao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đổi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với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người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thân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về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những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mặt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trái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khi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sử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dụng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công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nghệ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.</a:t>
            </a:r>
            <a:endParaRPr kumimoji="0" lang="en-VN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  <a:p>
            <a:pPr marL="457189" marR="0" lvl="0" indent="-45718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Đọc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trước</a:t>
            </a: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Bài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5. </a:t>
            </a: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Dự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án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: Em </a:t>
            </a: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tập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làm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nhà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thiết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kế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.</a:t>
            </a:r>
            <a:endParaRPr kumimoji="0" lang="en-V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3D4794-E43C-F2E6-D987-25CFC199951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2CE58-C229-603B-3B97-310089A8235B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8CF1F2-5F03-131F-380F-04FCC6E49461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D646F4DC-F927-CC08-02AD-617F0E864A7B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86E904-2B99-9565-D66D-5FE02EC21881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3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E0AFB48E-DB87-0EC0-3F1B-7067F67EB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B6D1F6-6630-A7E0-5E93-E4FB5A63F6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2">
            <a:extLst>
              <a:ext uri="{FF2B5EF4-FFF2-40B4-BE49-F238E27FC236}">
                <a16:creationId xmlns:a16="http://schemas.microsoft.com/office/drawing/2014/main" id="{031ECE11-1A0B-9807-C3C9-6368103F7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74163" y="3427963"/>
            <a:ext cx="3972358" cy="2870028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7B0670D-545B-9049-A21D-D1DD0DCE737A}"/>
              </a:ext>
            </a:extLst>
          </p:cNvPr>
          <p:cNvSpPr/>
          <p:nvPr/>
        </p:nvSpPr>
        <p:spPr>
          <a:xfrm>
            <a:off x="6651951" y="1509258"/>
            <a:ext cx="5244309" cy="1813469"/>
          </a:xfrm>
          <a:prstGeom prst="wedgeRoundRectCallout">
            <a:avLst>
              <a:gd name="adj1" fmla="val -26951"/>
              <a:gd name="adj2" fmla="val 71042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Các bản vẽ dùng để tạo ra </a:t>
            </a:r>
            <a:b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</a:b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sản phẩm công nghệ là </a:t>
            </a:r>
            <a:b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</a:b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quần áo (may đo quần áo).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F05756DE-F717-1A67-B745-4B22CAB4DF6E}"/>
              </a:ext>
            </a:extLst>
          </p:cNvPr>
          <p:cNvSpPr/>
          <p:nvPr/>
        </p:nvSpPr>
        <p:spPr>
          <a:xfrm>
            <a:off x="7121492" y="4862977"/>
            <a:ext cx="4774768" cy="1813469"/>
          </a:xfrm>
          <a:prstGeom prst="wedgeRoundRectCallout">
            <a:avLst>
              <a:gd name="adj1" fmla="val -32032"/>
              <a:gd name="adj2" fmla="val -73108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Công việc tạo ra các bản vẽ này được gọi là thiết kế </a:t>
            </a:r>
            <a:b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</a:b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(thiết kế thời trang).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4728EC4-09E8-E6DD-F8A6-8ED8059614F9}"/>
              </a:ext>
            </a:extLst>
          </p:cNvPr>
          <p:cNvSpPr/>
          <p:nvPr/>
        </p:nvSpPr>
        <p:spPr>
          <a:xfrm>
            <a:off x="554535" y="1804694"/>
            <a:ext cx="4774768" cy="1222599"/>
          </a:xfrm>
          <a:prstGeom prst="wedgeRoundRectCallout">
            <a:avLst>
              <a:gd name="adj1" fmla="val 30235"/>
              <a:gd name="adj2" fmla="val 85013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Các bản vẽ dùng để làm gì? 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3C1F54E-9694-1D57-3CC8-0391A192EDA3}"/>
              </a:ext>
            </a:extLst>
          </p:cNvPr>
          <p:cNvSpPr/>
          <p:nvPr/>
        </p:nvSpPr>
        <p:spPr>
          <a:xfrm>
            <a:off x="554535" y="5453847"/>
            <a:ext cx="4774768" cy="1222599"/>
          </a:xfrm>
          <a:prstGeom prst="wedgeRoundRectCallout">
            <a:avLst>
              <a:gd name="adj1" fmla="val 35973"/>
              <a:gd name="adj2" fmla="val -76644"/>
              <a:gd name="adj3" fmla="val 16667"/>
            </a:avLst>
          </a:prstGeom>
          <a:solidFill>
            <a:srgbClr val="FFFFFF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Công việc tạo ra các bản vẽ này được gọi là gì?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283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BBEF365B-0256-9EC2-0056-66A407258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56B1BD-92ED-883B-26D1-49403C8C9679}"/>
              </a:ext>
            </a:extLst>
          </p:cNvPr>
          <p:cNvSpPr/>
          <p:nvPr/>
        </p:nvSpPr>
        <p:spPr>
          <a:xfrm>
            <a:off x="362857" y="-897557"/>
            <a:ext cx="11466286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</a:p>
        </p:txBody>
      </p:sp>
      <p:sp>
        <p:nvSpPr>
          <p:cNvPr id="18" name="Snip Diagonal Corner Rectangle 17">
            <a:extLst>
              <a:ext uri="{FF2B5EF4-FFF2-40B4-BE49-F238E27FC236}">
                <a16:creationId xmlns:a16="http://schemas.microsoft.com/office/drawing/2014/main" id="{1768AD1D-922B-047C-E026-1C540542DE51}"/>
              </a:ext>
            </a:extLst>
          </p:cNvPr>
          <p:cNvSpPr/>
          <p:nvPr/>
        </p:nvSpPr>
        <p:spPr>
          <a:xfrm>
            <a:off x="3450625" y="1531433"/>
            <a:ext cx="5290749" cy="631903"/>
          </a:xfrm>
          <a:prstGeom prst="snip2DiagRect">
            <a:avLst/>
          </a:prstGeom>
          <a:solidFill>
            <a:srgbClr val="FFFFFF"/>
          </a:solidFill>
          <a:ln w="25400" cap="flat" cmpd="sng" algn="ctr">
            <a:solidFill>
              <a:srgbClr val="9ABEE5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NỘI DUNG BÀI HỌC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9EB9B6D-BE08-2AAE-40F6-B11EA0621642}"/>
              </a:ext>
            </a:extLst>
          </p:cNvPr>
          <p:cNvSpPr/>
          <p:nvPr/>
        </p:nvSpPr>
        <p:spPr>
          <a:xfrm>
            <a:off x="598345" y="2529688"/>
            <a:ext cx="3400783" cy="192563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1: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hiểu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kế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E018A3-A702-CC3B-9F56-D50DD466ACDF}"/>
              </a:ext>
            </a:extLst>
          </p:cNvPr>
          <p:cNvSpPr/>
          <p:nvPr/>
        </p:nvSpPr>
        <p:spPr>
          <a:xfrm>
            <a:off x="1838861" y="2241734"/>
            <a:ext cx="919748" cy="496072"/>
          </a:xfrm>
          <a:prstGeom prst="rect">
            <a:avLst/>
          </a:prstGeom>
          <a:solidFill>
            <a:srgbClr val="FCDCC8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D3AE262-E42E-1B22-A06E-736F42863146}"/>
              </a:ext>
            </a:extLst>
          </p:cNvPr>
          <p:cNvSpPr/>
          <p:nvPr/>
        </p:nvSpPr>
        <p:spPr>
          <a:xfrm>
            <a:off x="4203465" y="2530484"/>
            <a:ext cx="3862121" cy="19256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2: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hiểu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chính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kế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F5BF70D-4133-FC3A-7D61-8A229D053453}"/>
              </a:ext>
            </a:extLst>
          </p:cNvPr>
          <p:cNvSpPr/>
          <p:nvPr/>
        </p:nvSpPr>
        <p:spPr>
          <a:xfrm>
            <a:off x="8269923" y="2489770"/>
            <a:ext cx="3410723" cy="19256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3: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“Ai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nhanh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?”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8A6AFC-8317-6691-9DE2-921FF506A3F0}"/>
              </a:ext>
            </a:extLst>
          </p:cNvPr>
          <p:cNvSpPr/>
          <p:nvPr/>
        </p:nvSpPr>
        <p:spPr>
          <a:xfrm>
            <a:off x="5674653" y="2241734"/>
            <a:ext cx="919748" cy="496072"/>
          </a:xfrm>
          <a:prstGeom prst="rect">
            <a:avLst/>
          </a:prstGeom>
          <a:solidFill>
            <a:srgbClr val="FCDCC8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ECA5CA-34DC-B2DA-B141-E630533202CA}"/>
              </a:ext>
            </a:extLst>
          </p:cNvPr>
          <p:cNvSpPr/>
          <p:nvPr/>
        </p:nvSpPr>
        <p:spPr>
          <a:xfrm>
            <a:off x="9561758" y="2241734"/>
            <a:ext cx="919748" cy="496072"/>
          </a:xfrm>
          <a:prstGeom prst="rect">
            <a:avLst/>
          </a:prstGeom>
          <a:solidFill>
            <a:srgbClr val="FCDCC8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3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16EEEFD-6378-432B-2105-BE0B13AF6E4C}"/>
              </a:ext>
            </a:extLst>
          </p:cNvPr>
          <p:cNvSpPr/>
          <p:nvPr/>
        </p:nvSpPr>
        <p:spPr>
          <a:xfrm>
            <a:off x="598345" y="4877538"/>
            <a:ext cx="3590955" cy="1857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4: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phác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chiếc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bút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chì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219507-7ECA-F5AA-0B30-143399F03E6F}"/>
              </a:ext>
            </a:extLst>
          </p:cNvPr>
          <p:cNvSpPr/>
          <p:nvPr/>
        </p:nvSpPr>
        <p:spPr>
          <a:xfrm>
            <a:off x="1933949" y="4629503"/>
            <a:ext cx="919748" cy="496072"/>
          </a:xfrm>
          <a:prstGeom prst="rect">
            <a:avLst/>
          </a:prstGeom>
          <a:solidFill>
            <a:srgbClr val="FCDCC8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58CA9B5-F8C4-BA23-B8B8-52110B0F5CDF}"/>
              </a:ext>
            </a:extLst>
          </p:cNvPr>
          <p:cNvSpPr/>
          <p:nvPr/>
        </p:nvSpPr>
        <p:spPr>
          <a:xfrm>
            <a:off x="4334537" y="4877540"/>
            <a:ext cx="3614691" cy="1857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luyện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tập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2CC3C2-6F61-EC05-9D0B-823E8CA82789}"/>
              </a:ext>
            </a:extLst>
          </p:cNvPr>
          <p:cNvSpPr/>
          <p:nvPr/>
        </p:nvSpPr>
        <p:spPr>
          <a:xfrm>
            <a:off x="5660965" y="4629503"/>
            <a:ext cx="919748" cy="496072"/>
          </a:xfrm>
          <a:prstGeom prst="rect">
            <a:avLst/>
          </a:prstGeom>
          <a:solidFill>
            <a:srgbClr val="FCDCC8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B5AE985-D187-17B5-E621-905861E3D32E}"/>
              </a:ext>
            </a:extLst>
          </p:cNvPr>
          <p:cNvSpPr/>
          <p:nvPr/>
        </p:nvSpPr>
        <p:spPr>
          <a:xfrm>
            <a:off x="8094466" y="4877540"/>
            <a:ext cx="3586181" cy="1857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vận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dụng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366DAE8-ED82-938C-7084-A63AFF20D929}"/>
              </a:ext>
            </a:extLst>
          </p:cNvPr>
          <p:cNvSpPr/>
          <p:nvPr/>
        </p:nvSpPr>
        <p:spPr>
          <a:xfrm>
            <a:off x="9441937" y="4629503"/>
            <a:ext cx="919748" cy="496072"/>
          </a:xfrm>
          <a:prstGeom prst="rect">
            <a:avLst/>
          </a:prstGeom>
          <a:solidFill>
            <a:srgbClr val="FCDCC8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6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A806F8-9181-921D-E1E6-71F11B0F332B}"/>
              </a:ext>
            </a:extLst>
          </p:cNvPr>
          <p:cNvSpPr txBox="1"/>
          <p:nvPr/>
        </p:nvSpPr>
        <p:spPr>
          <a:xfrm>
            <a:off x="985804" y="3761990"/>
            <a:ext cx="10220392" cy="1991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HOẠT ĐỘNG 1: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Tìm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hiểu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về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vai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trò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thiết</a:t>
            </a:r>
            <a:r>
              <a:rPr lang="en-US" sz="44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kế</a:t>
            </a:r>
            <a:endParaRPr lang="vi-VN" sz="4400" b="1" dirty="0">
              <a:solidFill>
                <a:schemeClr val="tx1"/>
              </a:solidFill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246CD-1F47-4E62-86ED-40B05A7DD881}"/>
              </a:ext>
            </a:extLst>
          </p:cNvPr>
          <p:cNvSpPr/>
          <p:nvPr/>
        </p:nvSpPr>
        <p:spPr>
          <a:xfrm>
            <a:off x="5067538" y="1971565"/>
            <a:ext cx="2056924" cy="145743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8A0CD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1</a:t>
            </a:r>
          </a:p>
        </p:txBody>
      </p:sp>
      <p:pic>
        <p:nvPicPr>
          <p:cNvPr id="6" name="Google Shape;446;p37">
            <a:extLst>
              <a:ext uri="{FF2B5EF4-FFF2-40B4-BE49-F238E27FC236}">
                <a16:creationId xmlns:a16="http://schemas.microsoft.com/office/drawing/2014/main" id="{2A0D5E70-7382-5365-EBD4-B38BE223D5F3}"/>
              </a:ext>
            </a:extLst>
          </p:cNvPr>
          <p:cNvPicPr preferRelativeResize="0"/>
          <p:nvPr/>
        </p:nvPicPr>
        <p:blipFill>
          <a:blip r:embed="rId5">
            <a:alphaModFix amt="33000"/>
          </a:blip>
          <a:stretch>
            <a:fillRect/>
          </a:stretch>
        </p:blipFill>
        <p:spPr>
          <a:xfrm>
            <a:off x="0" y="6003834"/>
            <a:ext cx="4487332" cy="8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47;p37">
            <a:extLst>
              <a:ext uri="{FF2B5EF4-FFF2-40B4-BE49-F238E27FC236}">
                <a16:creationId xmlns:a16="http://schemas.microsoft.com/office/drawing/2014/main" id="{FF30B375-8833-6F7D-67B8-D74AE5590AA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1098">
            <a:off x="1576008" y="1575670"/>
            <a:ext cx="905824" cy="123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48;p37">
            <a:extLst>
              <a:ext uri="{FF2B5EF4-FFF2-40B4-BE49-F238E27FC236}">
                <a16:creationId xmlns:a16="http://schemas.microsoft.com/office/drawing/2014/main" id="{88BB9831-B1C7-F567-0FE3-0EC32A2F087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381407">
            <a:off x="-333359" y="5115220"/>
            <a:ext cx="2189268" cy="151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49;p37">
            <a:extLst>
              <a:ext uri="{FF2B5EF4-FFF2-40B4-BE49-F238E27FC236}">
                <a16:creationId xmlns:a16="http://schemas.microsoft.com/office/drawing/2014/main" id="{D357E4DC-61DB-A822-0450-03BC73864A9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59916" y="5254608"/>
            <a:ext cx="990724" cy="123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0;p37">
            <a:extLst>
              <a:ext uri="{FF2B5EF4-FFF2-40B4-BE49-F238E27FC236}">
                <a16:creationId xmlns:a16="http://schemas.microsoft.com/office/drawing/2014/main" id="{4FED910D-0693-F2E1-ECB1-FF53808E43E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29449" y="2237173"/>
            <a:ext cx="1195055" cy="123706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39489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E9A53D-F587-8227-6BF0-89E066AA14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34" t="25957" r="6331" b="2579"/>
          <a:stretch/>
        </p:blipFill>
        <p:spPr>
          <a:xfrm>
            <a:off x="969972" y="3686749"/>
            <a:ext cx="6085735" cy="313149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9061B72-E778-DE85-C6AF-66E39AE9FFF2}"/>
              </a:ext>
            </a:extLst>
          </p:cNvPr>
          <p:cNvSpPr/>
          <p:nvPr/>
        </p:nvSpPr>
        <p:spPr>
          <a:xfrm>
            <a:off x="144037" y="1614393"/>
            <a:ext cx="7340765" cy="193488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B2253C-904D-DDFA-C82D-EE7F378CC29B}"/>
              </a:ext>
            </a:extLst>
          </p:cNvPr>
          <p:cNvSpPr txBox="1"/>
          <p:nvPr/>
        </p:nvSpPr>
        <p:spPr>
          <a:xfrm>
            <a:off x="412521" y="1604454"/>
            <a:ext cx="6803796" cy="1934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333"/>
              </a:spcAft>
            </a:pPr>
            <a:r>
              <a:rPr lang="vi-VN" sz="2800" b="1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Làm việc cá nhân</a:t>
            </a:r>
          </a:p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vi-VN" sz="2400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Quan sát hình minh họa gia đình SGK </a:t>
            </a:r>
            <a:br>
              <a:rPr lang="vi-VN" sz="2400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</a:br>
            <a:r>
              <a:rPr lang="vi-VN" sz="2400" dirty="0">
                <a:solidFill>
                  <a:schemeClr val="tx1"/>
                </a:solidFill>
                <a:latin typeface="UTM Avo"/>
                <a:ea typeface="+mn-ea"/>
                <a:cs typeface="+mn-ea"/>
                <a:sym typeface="+mn-lt"/>
              </a:rPr>
              <a:t>trang 20 và đọc đoạn hội thoại. </a:t>
            </a:r>
            <a:endParaRPr lang="en-VN" sz="2400" dirty="0">
              <a:solidFill>
                <a:schemeClr val="tx1"/>
              </a:solidFill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0FB98A4-BA84-7DBF-033A-9EADADF32EDB}"/>
              </a:ext>
            </a:extLst>
          </p:cNvPr>
          <p:cNvSpPr/>
          <p:nvPr/>
        </p:nvSpPr>
        <p:spPr>
          <a:xfrm>
            <a:off x="7721709" y="1604454"/>
            <a:ext cx="4326254" cy="521379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cs typeface="+mn-ea"/>
                <a:sym typeface="+mn-lt"/>
              </a:rPr>
              <a:t>3 HS đóng vai bố, mẹ, con trong đoạn hội thoại trước lớp.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DD15BDE9-759B-F203-D91B-C5C5D514E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25296" y="4342971"/>
            <a:ext cx="3719081" cy="2515029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C5B0DD20-2488-9809-701F-676F21D671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93895" y="3579098"/>
            <a:ext cx="791455" cy="751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245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A24CA1-86BB-5240-0EC5-5BE91626C40A}"/>
              </a:ext>
            </a:extLst>
          </p:cNvPr>
          <p:cNvGrpSpPr/>
          <p:nvPr/>
        </p:nvGrpSpPr>
        <p:grpSpPr>
          <a:xfrm>
            <a:off x="1513918" y="1580205"/>
            <a:ext cx="9164164" cy="1848795"/>
            <a:chOff x="1293792" y="1144800"/>
            <a:chExt cx="3999373" cy="106334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6831656-F55C-7AEA-922E-BED3BECEE321}"/>
                </a:ext>
              </a:extLst>
            </p:cNvPr>
            <p:cNvSpPr/>
            <p:nvPr/>
          </p:nvSpPr>
          <p:spPr>
            <a:xfrm>
              <a:off x="1293792" y="1144800"/>
              <a:ext cx="3999373" cy="1063348"/>
            </a:xfrm>
            <a:prstGeom prst="roundRect">
              <a:avLst>
                <a:gd name="adj" fmla="val 16172"/>
              </a:avLst>
            </a:prstGeom>
            <a:solidFill>
              <a:srgbClr val="FFFFD1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          	 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+mn-ea"/>
                  <a:sym typeface="+mn-lt"/>
                </a:rPr>
                <a:t>Muốn tạo ra sản phẩm công nghệ cần phải làm gì? 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A530C9-58A5-BB8B-CD13-639724AE7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3106" y="1228043"/>
              <a:ext cx="749519" cy="44843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96C0666-6C97-92BA-E606-D57C8037B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247" y="3729835"/>
            <a:ext cx="2335762" cy="3095920"/>
          </a:xfrm>
          <a:prstGeom prst="rect">
            <a:avLst/>
          </a:prstGeom>
        </p:spPr>
      </p:pic>
      <p:sp>
        <p:nvSpPr>
          <p:cNvPr id="12" name="Google Shape;2767;p83">
            <a:extLst>
              <a:ext uri="{FF2B5EF4-FFF2-40B4-BE49-F238E27FC236}">
                <a16:creationId xmlns:a16="http://schemas.microsoft.com/office/drawing/2014/main" id="{BA1DC016-BE26-F902-ED04-F078731B74F1}"/>
              </a:ext>
            </a:extLst>
          </p:cNvPr>
          <p:cNvSpPr/>
          <p:nvPr/>
        </p:nvSpPr>
        <p:spPr>
          <a:xfrm>
            <a:off x="1513918" y="3729835"/>
            <a:ext cx="5728001" cy="2838743"/>
          </a:xfrm>
          <a:prstGeom prst="wedgeEllipseCallout">
            <a:avLst>
              <a:gd name="adj1" fmla="val 57325"/>
              <a:gd name="adj2" fmla="val 16138"/>
            </a:avLst>
          </a:prstGeom>
          <a:solidFill>
            <a:srgbClr val="FDDCC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UTM Avo"/>
              <a:ea typeface="+mn-ea"/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0274A8-69D4-1EC4-27A2-92DA711EBEB4}"/>
              </a:ext>
            </a:extLst>
          </p:cNvPr>
          <p:cNvSpPr txBox="1"/>
          <p:nvPr/>
        </p:nvSpPr>
        <p:spPr>
          <a:xfrm>
            <a:off x="2110538" y="4179293"/>
            <a:ext cx="4534759" cy="1939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333"/>
              </a:spcAft>
            </a:pPr>
            <a:r>
              <a:rPr lang="vi-VN" sz="2800" dirty="0">
                <a:latin typeface="UTM Avo"/>
                <a:ea typeface="+mn-ea"/>
                <a:cs typeface="+mn-ea"/>
                <a:sym typeface="+mn-lt"/>
              </a:rPr>
              <a:t>Muốn tạo ra sản phẩm công nghệ, trước tiên cần phải thiết kế. </a:t>
            </a:r>
            <a:endParaRPr lang="en-VN" sz="2800" dirty="0">
              <a:latin typeface="UTM Avo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749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COUNT" val="21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Công nghệ 6.potx" id="{9FEEEFF5-8124-493B-B0C3-F6F2642525B0}" vid="{205F2644-E347-4C32-B2D6-8EA4ABB308E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1083</TotalTime>
  <Words>1242</Words>
  <Application>Microsoft Office PowerPoint</Application>
  <PresentationFormat>Widescreen</PresentationFormat>
  <Paragraphs>171</Paragraphs>
  <Slides>36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Wingdings</vt:lpstr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Thuynt</cp:lastModifiedBy>
  <cp:revision>52</cp:revision>
  <dcterms:modified xsi:type="dcterms:W3CDTF">2024-11-04T03:05:49Z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