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1"/>
  </p:notesMasterIdLst>
  <p:sldIdLst>
    <p:sldId id="266" r:id="rId3"/>
    <p:sldId id="256" r:id="rId4"/>
    <p:sldId id="257" r:id="rId5"/>
    <p:sldId id="272" r:id="rId6"/>
    <p:sldId id="273" r:id="rId7"/>
    <p:sldId id="260" r:id="rId8"/>
    <p:sldId id="261" r:id="rId9"/>
    <p:sldId id="274" r:id="rId10"/>
    <p:sldId id="275" r:id="rId11"/>
    <p:sldId id="276" r:id="rId12"/>
    <p:sldId id="277" r:id="rId13"/>
    <p:sldId id="278" r:id="rId14"/>
    <p:sldId id="279" r:id="rId15"/>
    <p:sldId id="262" r:id="rId16"/>
    <p:sldId id="263" r:id="rId17"/>
    <p:sldId id="268" r:id="rId18"/>
    <p:sldId id="267" r:id="rId19"/>
    <p:sldId id="271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UTM Avo" panose="02040603050506020204" pitchFamily="18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6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3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217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0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hoc10donghanhcunggiaovientieuhoc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1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1/1/390/6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1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618050" y="2083373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8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25: Em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vui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học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Toán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769F3B-9D32-D7E5-5A3E-3189E32D5043}"/>
              </a:ext>
            </a:extLst>
          </p:cNvPr>
          <p:cNvSpPr/>
          <p:nvPr/>
        </p:nvSpPr>
        <p:spPr>
          <a:xfrm>
            <a:off x="6348549" y="3108960"/>
            <a:ext cx="5843451" cy="374904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B7A799-8F92-66C8-D85D-EC28D0A7D43F}"/>
              </a:ext>
            </a:extLst>
          </p:cNvPr>
          <p:cNvSpPr/>
          <p:nvPr/>
        </p:nvSpPr>
        <p:spPr>
          <a:xfrm>
            <a:off x="4015943" y="1519913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1 (SGK – tr61)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973A8-50C3-982C-3CE8-B648B31C6AB1}"/>
              </a:ext>
            </a:extLst>
          </p:cNvPr>
          <p:cNvSpPr/>
          <p:nvPr/>
        </p:nvSpPr>
        <p:spPr>
          <a:xfrm>
            <a:off x="1053604" y="2179902"/>
            <a:ext cx="100847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ột số thông tin thực tế có sử dụng số có nhiều chữ số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như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94BE16-7DD3-68D9-0AA9-3EB6470E4AD8}"/>
              </a:ext>
            </a:extLst>
          </p:cNvPr>
          <p:cNvSpPr/>
          <p:nvPr/>
        </p:nvSpPr>
        <p:spPr>
          <a:xfrm>
            <a:off x="577206" y="2752833"/>
            <a:ext cx="11037585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ctr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 lượng cá thể gấu trúc trong tự nhiên đã tăng lên khoảng 1 800 con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6FF87CE-C4A6-FA70-816D-E8F1D4CBF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798" y="3404439"/>
            <a:ext cx="5740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991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769F3B-9D32-D7E5-5A3E-3189E32D5043}"/>
              </a:ext>
            </a:extLst>
          </p:cNvPr>
          <p:cNvSpPr/>
          <p:nvPr/>
        </p:nvSpPr>
        <p:spPr>
          <a:xfrm>
            <a:off x="6348549" y="3108960"/>
            <a:ext cx="5843451" cy="374904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B7A799-8F92-66C8-D85D-EC28D0A7D43F}"/>
              </a:ext>
            </a:extLst>
          </p:cNvPr>
          <p:cNvSpPr/>
          <p:nvPr/>
        </p:nvSpPr>
        <p:spPr>
          <a:xfrm>
            <a:off x="4015943" y="1560306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2 (SGK – tr61)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D40BD-B028-E0F3-60BB-9EB660157743}"/>
              </a:ext>
            </a:extLst>
          </p:cNvPr>
          <p:cNvSpPr/>
          <p:nvPr/>
        </p:nvSpPr>
        <p:spPr>
          <a:xfrm>
            <a:off x="113211" y="2547348"/>
            <a:ext cx="7605487" cy="341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25" indent="-495325" algn="just">
              <a:lnSpc>
                <a:spcPct val="150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Tìm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hiểu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thông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tin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về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dân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một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quốc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gia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trên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thế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giới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tính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đến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ngày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17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tháng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9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năm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2022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trong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bảng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  <a:p>
            <a:pPr marL="495325" indent="-495325" algn="just">
              <a:lnSpc>
                <a:spcPct val="150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Quan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sát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bảng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và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thực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hiện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các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yêu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cầu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sau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Những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quốc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gia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nào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có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dân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nhiều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hơn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100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triệu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?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Những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quốc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gia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nào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có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dân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ít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hơn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100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triệu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?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Đọc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tên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các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quốc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gia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theo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thứ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tự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từ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quốc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gia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có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đông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dân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nhất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đến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quốc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gia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có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ít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dân</a:t>
            </a:r>
            <a:r>
              <a:rPr lang="en-US" sz="21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1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nhất</a:t>
            </a:r>
            <a:endParaRPr lang="en-US" sz="21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CD87E3-1AAF-0850-9C06-95040AB519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096402"/>
              </p:ext>
            </p:extLst>
          </p:nvPr>
        </p:nvGraphicFramePr>
        <p:xfrm>
          <a:off x="7840617" y="2381885"/>
          <a:ext cx="4064000" cy="4118102"/>
        </p:xfrm>
        <a:graphic>
          <a:graphicData uri="http://schemas.openxmlformats.org/drawingml/2006/table">
            <a:tbl>
              <a:tblPr firstRow="1" firstCol="1" bandRow="1"/>
              <a:tblGrid>
                <a:gridCol w="2031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9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Quốc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gia</a:t>
                      </a:r>
                      <a:endParaRPr lang="en-US" sz="2000" dirty="0">
                        <a:effectLst/>
                        <a:latin typeface="UTM Avo" panose="02040603050506020204" pitchFamily="18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4A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dân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4AF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Hoa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Kỳ</a:t>
                      </a:r>
                      <a:endParaRPr lang="en-US" sz="2000" dirty="0">
                        <a:effectLst/>
                        <a:latin typeface="UTM Avo" panose="02040603050506020204" pitchFamily="18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335 206 115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Nga</a:t>
                      </a:r>
                      <a:endParaRPr lang="en-US" sz="2000" dirty="0">
                        <a:effectLst/>
                        <a:latin typeface="UTM Avo" panose="02040603050506020204" pitchFamily="18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145 767 966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Pháp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65 618 967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Việt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 Nam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99 113 048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48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769F3B-9D32-D7E5-5A3E-3189E32D5043}"/>
              </a:ext>
            </a:extLst>
          </p:cNvPr>
          <p:cNvSpPr/>
          <p:nvPr/>
        </p:nvSpPr>
        <p:spPr>
          <a:xfrm>
            <a:off x="6348549" y="3108960"/>
            <a:ext cx="5843451" cy="374904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B7A799-8F92-66C8-D85D-EC28D0A7D43F}"/>
              </a:ext>
            </a:extLst>
          </p:cNvPr>
          <p:cNvSpPr/>
          <p:nvPr/>
        </p:nvSpPr>
        <p:spPr>
          <a:xfrm>
            <a:off x="4015943" y="1560306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2 (SGK – tr61)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D40BD-B028-E0F3-60BB-9EB660157743}"/>
              </a:ext>
            </a:extLst>
          </p:cNvPr>
          <p:cNvSpPr/>
          <p:nvPr/>
        </p:nvSpPr>
        <p:spPr>
          <a:xfrm>
            <a:off x="456406" y="2425428"/>
            <a:ext cx="6959600" cy="278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95325" lvl="0" indent="-495325" algn="just">
              <a:lnSpc>
                <a:spcPct val="150000"/>
              </a:lnSpc>
              <a:buClr>
                <a:srgbClr val="000000"/>
              </a:buClr>
              <a:buFont typeface="+mj-lt"/>
              <a:buAutoNum type="alphaLcParenR"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Thông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tin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trong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bảng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  <a:p>
            <a:pPr marL="381019" lvl="0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Hoa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Kỳ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dân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335 206 115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  <a:p>
            <a:pPr marL="381019" lvl="0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Nga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dân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145 767 966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  <a:p>
            <a:pPr marL="381019" lvl="0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Pháp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dân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65 618 967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  <a:p>
            <a:pPr marL="381019" lvl="0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Việt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Nam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có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dân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99 113 048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người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CD87E3-1AAF-0850-9C06-95040AB5196B}"/>
              </a:ext>
            </a:extLst>
          </p:cNvPr>
          <p:cNvGraphicFramePr>
            <a:graphicFrameLocks noGrp="1"/>
          </p:cNvGraphicFramePr>
          <p:nvPr/>
        </p:nvGraphicFramePr>
        <p:xfrm>
          <a:off x="7671594" y="2430050"/>
          <a:ext cx="4064000" cy="4118102"/>
        </p:xfrm>
        <a:graphic>
          <a:graphicData uri="http://schemas.openxmlformats.org/drawingml/2006/table">
            <a:tbl>
              <a:tblPr firstRow="1" firstCol="1" bandRow="1"/>
              <a:tblGrid>
                <a:gridCol w="2031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9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Quốc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gia</a:t>
                      </a:r>
                      <a:endParaRPr lang="en-US" sz="2000" dirty="0">
                        <a:effectLst/>
                        <a:latin typeface="UTM Avo" panose="02040603050506020204" pitchFamily="18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4A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dân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4AF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Hoa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Kỳ</a:t>
                      </a:r>
                      <a:endParaRPr lang="en-US" sz="2000" dirty="0">
                        <a:effectLst/>
                        <a:latin typeface="UTM Avo" panose="02040603050506020204" pitchFamily="18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335 206 115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Nga</a:t>
                      </a:r>
                      <a:endParaRPr lang="en-US" sz="2000" dirty="0">
                        <a:effectLst/>
                        <a:latin typeface="UTM Avo" panose="02040603050506020204" pitchFamily="18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145 767 966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Pháp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65 618 967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Việt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 Nam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99 113 048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15">
            <a:extLst>
              <a:ext uri="{FF2B5EF4-FFF2-40B4-BE49-F238E27FC236}">
                <a16:creationId xmlns:a16="http://schemas.microsoft.com/office/drawing/2014/main" id="{FBF23DF1-DA5A-FA89-B3F6-8CF382B92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flipH="1">
            <a:off x="122814" y="5296708"/>
            <a:ext cx="2151608" cy="147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5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769F3B-9D32-D7E5-5A3E-3189E32D5043}"/>
              </a:ext>
            </a:extLst>
          </p:cNvPr>
          <p:cNvSpPr/>
          <p:nvPr/>
        </p:nvSpPr>
        <p:spPr>
          <a:xfrm>
            <a:off x="6348549" y="3108960"/>
            <a:ext cx="5843451" cy="374904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B7A799-8F92-66C8-D85D-EC28D0A7D43F}"/>
              </a:ext>
            </a:extLst>
          </p:cNvPr>
          <p:cNvSpPr/>
          <p:nvPr/>
        </p:nvSpPr>
        <p:spPr>
          <a:xfrm>
            <a:off x="4015943" y="1560306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2 (SGK – tr61)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7D40BD-B028-E0F3-60BB-9EB660157743}"/>
              </a:ext>
            </a:extLst>
          </p:cNvPr>
          <p:cNvSpPr/>
          <p:nvPr/>
        </p:nvSpPr>
        <p:spPr>
          <a:xfrm>
            <a:off x="456406" y="2425428"/>
            <a:ext cx="6959600" cy="3720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>
                <a:latin typeface="UTM Avo" panose="02040603050506020204" pitchFamily="18"/>
              </a:rPr>
              <a:t>b)  </a:t>
            </a:r>
          </a:p>
          <a:p>
            <a:pPr marL="381019" indent="-381019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>
                <a:latin typeface="UTM Avo" panose="02040603050506020204" pitchFamily="18"/>
              </a:rPr>
              <a:t>Những quốc gia có số dân nhiều hơn 100 triệu</a:t>
            </a:r>
            <a:r>
              <a:rPr lang="en-US" sz="2000" dirty="0">
                <a:latin typeface="UTM Avo" panose="02040603050506020204" pitchFamily="18"/>
              </a:rPr>
              <a:t> </a:t>
            </a:r>
            <a:r>
              <a:rPr lang="en-US" sz="2000" dirty="0" err="1">
                <a:latin typeface="UTM Avo" panose="02040603050506020204" pitchFamily="18"/>
              </a:rPr>
              <a:t>là</a:t>
            </a:r>
            <a:r>
              <a:rPr lang="vi-VN" sz="2000" dirty="0">
                <a:latin typeface="UTM Avo" panose="02040603050506020204" pitchFamily="18"/>
              </a:rPr>
              <a:t>: Hoa Kỳ, Nga</a:t>
            </a:r>
            <a:r>
              <a:rPr lang="en-US" sz="2000" dirty="0">
                <a:latin typeface="UTM Avo" panose="02040603050506020204" pitchFamily="18"/>
              </a:rPr>
              <a:t>.</a:t>
            </a:r>
            <a:endParaRPr lang="vi-VN" sz="2000" dirty="0">
              <a:latin typeface="UTM Avo" panose="02040603050506020204" pitchFamily="18"/>
            </a:endParaRPr>
          </a:p>
          <a:p>
            <a:pPr marL="381019" indent="-381019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>
                <a:latin typeface="UTM Avo" panose="02040603050506020204" pitchFamily="18"/>
              </a:rPr>
              <a:t>Những quốc gia có số dân ít hơn 100 triệu</a:t>
            </a:r>
            <a:r>
              <a:rPr lang="en-US" sz="2000" dirty="0">
                <a:latin typeface="UTM Avo" panose="02040603050506020204" pitchFamily="18"/>
              </a:rPr>
              <a:t> </a:t>
            </a:r>
            <a:r>
              <a:rPr lang="en-US" sz="2000" dirty="0" err="1">
                <a:latin typeface="UTM Avo" panose="02040603050506020204" pitchFamily="18"/>
              </a:rPr>
              <a:t>là</a:t>
            </a:r>
            <a:r>
              <a:rPr lang="vi-VN" sz="2000" dirty="0">
                <a:latin typeface="UTM Avo" panose="02040603050506020204" pitchFamily="18"/>
              </a:rPr>
              <a:t>: Pháp, Việt Nam</a:t>
            </a:r>
            <a:r>
              <a:rPr lang="en-US" sz="2000" dirty="0">
                <a:latin typeface="UTM Avo" panose="02040603050506020204" pitchFamily="18"/>
              </a:rPr>
              <a:t>.</a:t>
            </a:r>
            <a:endParaRPr lang="vi-VN" sz="2000" dirty="0">
              <a:latin typeface="UTM Avo" panose="02040603050506020204" pitchFamily="18"/>
            </a:endParaRPr>
          </a:p>
          <a:p>
            <a:pPr marL="381019" indent="-381019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>
                <a:latin typeface="UTM Avo" panose="02040603050506020204" pitchFamily="18"/>
              </a:rPr>
              <a:t>Tên các quốc gia theo thứ tự từ quốc gia có đông dân nhất đến quốc gia có ít dân nhất: Hoa Kỳ, Nga, Việt Nam, Pháp</a:t>
            </a:r>
            <a:r>
              <a:rPr lang="en-US" sz="2000" dirty="0">
                <a:latin typeface="UTM Avo" panose="02040603050506020204" pitchFamily="18"/>
              </a:rPr>
              <a:t>.</a:t>
            </a:r>
            <a:endParaRPr lang="vi-VN" sz="2000" dirty="0">
              <a:latin typeface="UTM Avo" panose="02040603050506020204" pitchFamily="18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2CD87E3-1AAF-0850-9C06-95040AB5196B}"/>
              </a:ext>
            </a:extLst>
          </p:cNvPr>
          <p:cNvGraphicFramePr>
            <a:graphicFrameLocks noGrp="1"/>
          </p:cNvGraphicFramePr>
          <p:nvPr/>
        </p:nvGraphicFramePr>
        <p:xfrm>
          <a:off x="7671594" y="2430050"/>
          <a:ext cx="4064000" cy="4118102"/>
        </p:xfrm>
        <a:graphic>
          <a:graphicData uri="http://schemas.openxmlformats.org/drawingml/2006/table">
            <a:tbl>
              <a:tblPr firstRow="1" firstCol="1" bandRow="1"/>
              <a:tblGrid>
                <a:gridCol w="20315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294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Quốc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gia</a:t>
                      </a:r>
                      <a:endParaRPr lang="en-US" sz="2000" dirty="0">
                        <a:effectLst/>
                        <a:latin typeface="UTM Avo" panose="02040603050506020204" pitchFamily="18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4AF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Số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dân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người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1B4AF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Hoa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Kỳ</a:t>
                      </a:r>
                      <a:endParaRPr lang="en-US" sz="2000" dirty="0">
                        <a:effectLst/>
                        <a:latin typeface="UTM Avo" panose="02040603050506020204" pitchFamily="18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335 206 115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Nga</a:t>
                      </a:r>
                      <a:endParaRPr lang="en-US" sz="2000" dirty="0">
                        <a:effectLst/>
                        <a:latin typeface="UTM Avo" panose="02040603050506020204" pitchFamily="18"/>
                        <a:ea typeface="Calibri"/>
                        <a:cs typeface="Times New Roman"/>
                      </a:endParaRP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145 767 966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Pháp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65 618 967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Việt</a:t>
                      </a: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 Nam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UTM Avo" panose="02040603050506020204" pitchFamily="18"/>
                          <a:ea typeface="Calibri"/>
                          <a:cs typeface="Times New Roman"/>
                        </a:rPr>
                        <a:t>99 113 048</a:t>
                      </a:r>
                    </a:p>
                  </a:txBody>
                  <a:tcPr marL="45720" marR="457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899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DDC100-12C7-1F38-9053-BA8E2DF5C8CB}"/>
              </a:ext>
            </a:extLst>
          </p:cNvPr>
          <p:cNvSpPr/>
          <p:nvPr/>
        </p:nvSpPr>
        <p:spPr>
          <a:xfrm>
            <a:off x="4224333" y="944207"/>
            <a:ext cx="3743333" cy="654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09630">
              <a:lnSpc>
                <a:spcPct val="150000"/>
              </a:lnSpc>
              <a:buFont typeface="Arial"/>
              <a:buNone/>
              <a:defRPr/>
            </a:pPr>
            <a:r>
              <a:rPr lang="en-US" sz="2800" b="1" kern="0" dirty="0">
                <a:solidFill>
                  <a:srgbClr val="262624"/>
                </a:solidFill>
                <a:latin typeface="UTM Avo" panose="02040603050506020204" pitchFamily="18"/>
                <a:cs typeface="Arial"/>
                <a:sym typeface="Arial"/>
              </a:rPr>
              <a:t>CỦNG CỐ, DẶN DÒ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CD7378F-8B4A-5083-E032-2EB69F85C3F6}"/>
              </a:ext>
            </a:extLst>
          </p:cNvPr>
          <p:cNvSpPr/>
          <p:nvPr/>
        </p:nvSpPr>
        <p:spPr>
          <a:xfrm>
            <a:off x="2913528" y="1913964"/>
            <a:ext cx="6364941" cy="1725707"/>
          </a:xfrm>
          <a:custGeom>
            <a:avLst/>
            <a:gdLst>
              <a:gd name="connsiteX0" fmla="*/ 0 w 6364941"/>
              <a:gd name="connsiteY0" fmla="*/ 287624 h 1725707"/>
              <a:gd name="connsiteX1" fmla="*/ 287624 w 6364941"/>
              <a:gd name="connsiteY1" fmla="*/ 0 h 1725707"/>
              <a:gd name="connsiteX2" fmla="*/ 6077317 w 6364941"/>
              <a:gd name="connsiteY2" fmla="*/ 0 h 1725707"/>
              <a:gd name="connsiteX3" fmla="*/ 6364941 w 6364941"/>
              <a:gd name="connsiteY3" fmla="*/ 287624 h 1725707"/>
              <a:gd name="connsiteX4" fmla="*/ 6364941 w 6364941"/>
              <a:gd name="connsiteY4" fmla="*/ 1438083 h 1725707"/>
              <a:gd name="connsiteX5" fmla="*/ 6077317 w 6364941"/>
              <a:gd name="connsiteY5" fmla="*/ 1725707 h 1725707"/>
              <a:gd name="connsiteX6" fmla="*/ 287624 w 6364941"/>
              <a:gd name="connsiteY6" fmla="*/ 1725707 h 1725707"/>
              <a:gd name="connsiteX7" fmla="*/ 0 w 6364941"/>
              <a:gd name="connsiteY7" fmla="*/ 1438083 h 1725707"/>
              <a:gd name="connsiteX8" fmla="*/ 0 w 6364941"/>
              <a:gd name="connsiteY8" fmla="*/ 287624 h 1725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725707" extrusionOk="0">
                <a:moveTo>
                  <a:pt x="0" y="287624"/>
                </a:moveTo>
                <a:cubicBezTo>
                  <a:pt x="-20921" y="115870"/>
                  <a:pt x="101719" y="10154"/>
                  <a:pt x="287624" y="0"/>
                </a:cubicBezTo>
                <a:cubicBezTo>
                  <a:pt x="2164292" y="132882"/>
                  <a:pt x="3502341" y="-84951"/>
                  <a:pt x="6077317" y="0"/>
                </a:cubicBezTo>
                <a:cubicBezTo>
                  <a:pt x="6214033" y="21615"/>
                  <a:pt x="6359907" y="156601"/>
                  <a:pt x="6364941" y="287624"/>
                </a:cubicBezTo>
                <a:cubicBezTo>
                  <a:pt x="6339883" y="769904"/>
                  <a:pt x="6422444" y="1169164"/>
                  <a:pt x="6364941" y="1438083"/>
                </a:cubicBezTo>
                <a:cubicBezTo>
                  <a:pt x="6386660" y="1599510"/>
                  <a:pt x="6239250" y="1719363"/>
                  <a:pt x="6077317" y="1725707"/>
                </a:cubicBezTo>
                <a:cubicBezTo>
                  <a:pt x="5124229" y="1813346"/>
                  <a:pt x="1705160" y="1653028"/>
                  <a:pt x="287624" y="1725707"/>
                </a:cubicBezTo>
                <a:cubicBezTo>
                  <a:pt x="128295" y="1721136"/>
                  <a:pt x="-2483" y="1600384"/>
                  <a:pt x="0" y="1438083"/>
                </a:cubicBezTo>
                <a:cubicBezTo>
                  <a:pt x="-102789" y="1275073"/>
                  <a:pt x="-31003" y="820070"/>
                  <a:pt x="0" y="287624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latin typeface="UTM Avo" panose="02040603050506020204" pitchFamily="18"/>
              </a:rPr>
              <a:t>Qua bài học hôm nay, em ôn tập được những gì?</a:t>
            </a:r>
            <a:endParaRPr lang="en-VN" sz="2400" dirty="0">
              <a:latin typeface="UTM Avo" panose="02040603050506020204" pitchFamily="1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D5787E9-782D-29E7-1E3C-5FDE54B693E1}"/>
              </a:ext>
            </a:extLst>
          </p:cNvPr>
          <p:cNvSpPr/>
          <p:nvPr/>
        </p:nvSpPr>
        <p:spPr>
          <a:xfrm>
            <a:off x="2913527" y="3954697"/>
            <a:ext cx="6364941" cy="1959096"/>
          </a:xfrm>
          <a:custGeom>
            <a:avLst/>
            <a:gdLst>
              <a:gd name="connsiteX0" fmla="*/ 0 w 6364941"/>
              <a:gd name="connsiteY0" fmla="*/ 326523 h 1959096"/>
              <a:gd name="connsiteX1" fmla="*/ 326523 w 6364941"/>
              <a:gd name="connsiteY1" fmla="*/ 0 h 1959096"/>
              <a:gd name="connsiteX2" fmla="*/ 6038418 w 6364941"/>
              <a:gd name="connsiteY2" fmla="*/ 0 h 1959096"/>
              <a:gd name="connsiteX3" fmla="*/ 6364941 w 6364941"/>
              <a:gd name="connsiteY3" fmla="*/ 326523 h 1959096"/>
              <a:gd name="connsiteX4" fmla="*/ 6364941 w 6364941"/>
              <a:gd name="connsiteY4" fmla="*/ 1632573 h 1959096"/>
              <a:gd name="connsiteX5" fmla="*/ 6038418 w 6364941"/>
              <a:gd name="connsiteY5" fmla="*/ 1959096 h 1959096"/>
              <a:gd name="connsiteX6" fmla="*/ 326523 w 6364941"/>
              <a:gd name="connsiteY6" fmla="*/ 1959096 h 1959096"/>
              <a:gd name="connsiteX7" fmla="*/ 0 w 6364941"/>
              <a:gd name="connsiteY7" fmla="*/ 1632573 h 1959096"/>
              <a:gd name="connsiteX8" fmla="*/ 0 w 6364941"/>
              <a:gd name="connsiteY8" fmla="*/ 326523 h 1959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64941" h="1959096" extrusionOk="0">
                <a:moveTo>
                  <a:pt x="0" y="326523"/>
                </a:moveTo>
                <a:cubicBezTo>
                  <a:pt x="-20788" y="133366"/>
                  <a:pt x="123284" y="8597"/>
                  <a:pt x="326523" y="0"/>
                </a:cubicBezTo>
                <a:cubicBezTo>
                  <a:pt x="1457467" y="132882"/>
                  <a:pt x="5383414" y="-84951"/>
                  <a:pt x="6038418" y="0"/>
                </a:cubicBezTo>
                <a:cubicBezTo>
                  <a:pt x="6200920" y="17414"/>
                  <a:pt x="6362737" y="158372"/>
                  <a:pt x="6364941" y="326523"/>
                </a:cubicBezTo>
                <a:cubicBezTo>
                  <a:pt x="6371678" y="527221"/>
                  <a:pt x="6331582" y="1447306"/>
                  <a:pt x="6364941" y="1632573"/>
                </a:cubicBezTo>
                <a:cubicBezTo>
                  <a:pt x="6396951" y="1816704"/>
                  <a:pt x="6221902" y="1952613"/>
                  <a:pt x="6038418" y="1959096"/>
                </a:cubicBezTo>
                <a:cubicBezTo>
                  <a:pt x="4510991" y="2046735"/>
                  <a:pt x="1734324" y="1886417"/>
                  <a:pt x="326523" y="1959096"/>
                </a:cubicBezTo>
                <a:cubicBezTo>
                  <a:pt x="143505" y="1933498"/>
                  <a:pt x="-10237" y="1827133"/>
                  <a:pt x="0" y="1632573"/>
                </a:cubicBezTo>
                <a:cubicBezTo>
                  <a:pt x="83471" y="996830"/>
                  <a:pt x="70281" y="887206"/>
                  <a:pt x="0" y="326523"/>
                </a:cubicBezTo>
                <a:close/>
              </a:path>
            </a:pathLst>
          </a:custGeom>
          <a:noFill/>
          <a:ln w="38100">
            <a:solidFill>
              <a:schemeClr val="accent2">
                <a:lumMod val="60000"/>
                <a:lumOff val="40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giờ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học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thích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nhất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Hoạt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động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còn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lúng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túng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nếu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lại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em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sẽ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làm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/>
              </a:rPr>
              <a:t>gì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/>
              </a:rPr>
              <a:t>?</a:t>
            </a:r>
            <a:endParaRPr lang="en-VN" sz="3200" dirty="0">
              <a:solidFill>
                <a:schemeClr val="tx1"/>
              </a:solidFill>
              <a:latin typeface="UTM Avo" panose="02040603050506020204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202056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F6A07BD-89C4-13E6-9654-65CBC331C607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6" name="Picture 5">
              <a:hlinkClick r:id="rId3"/>
              <a:extLst>
                <a:ext uri="{FF2B5EF4-FFF2-40B4-BE49-F238E27FC236}">
                  <a16:creationId xmlns:a16="http://schemas.microsoft.com/office/drawing/2014/main" id="{704C1058-4885-DC11-C850-50416D6CA1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FAEADD-9A7E-AEAE-ACB7-7CDBC344682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A2407-D8ED-013C-6E30-F6276EF80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8176" y="2069211"/>
            <a:ext cx="812800" cy="821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CA33C5-5F52-85B6-4B32-5E46B4072A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98176" y="3073941"/>
            <a:ext cx="812800" cy="8214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61D56FE-5DF3-E833-C0EA-C6DAFA208596}"/>
              </a:ext>
            </a:extLst>
          </p:cNvPr>
          <p:cNvSpPr/>
          <p:nvPr/>
        </p:nvSpPr>
        <p:spPr>
          <a:xfrm>
            <a:off x="3504576" y="2141402"/>
            <a:ext cx="4426097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Ôn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tập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kiến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thức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đã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học</a:t>
            </a:r>
            <a:endParaRPr lang="en-US" sz="2400" dirty="0">
              <a:latin typeface="UTM Avo" panose="02040603050506020204" pitchFamily="1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F3B187-B02C-8FBF-3B2D-5EA5F96C0569}"/>
              </a:ext>
            </a:extLst>
          </p:cNvPr>
          <p:cNvSpPr/>
          <p:nvPr/>
        </p:nvSpPr>
        <p:spPr>
          <a:xfrm>
            <a:off x="3845570" y="3218323"/>
            <a:ext cx="5232400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Hoàn </a:t>
            </a:r>
            <a:r>
              <a:rPr lang="en-US" sz="2400" dirty="0" err="1">
                <a:latin typeface="UTM Avo" panose="02040603050506020204" pitchFamily="18"/>
              </a:rPr>
              <a:t>thành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bài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tập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trong</a:t>
            </a:r>
            <a:r>
              <a:rPr lang="en-US" sz="2400" dirty="0">
                <a:latin typeface="UTM Avo" panose="02040603050506020204" pitchFamily="18"/>
              </a:rPr>
              <a:t> VBT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4E6B40-BD5C-AB51-CAA6-E9362EF047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00242" y="4223053"/>
            <a:ext cx="812800" cy="82149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7FAE4C-EA73-1F29-E0D9-D225ED4E79C0}"/>
              </a:ext>
            </a:extLst>
          </p:cNvPr>
          <p:cNvSpPr/>
          <p:nvPr/>
        </p:nvSpPr>
        <p:spPr>
          <a:xfrm>
            <a:off x="3910976" y="4404505"/>
            <a:ext cx="5232400" cy="113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UTM Avo" panose="02040603050506020204" pitchFamily="18"/>
              </a:rPr>
              <a:t>Chuẩn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bị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trước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Bài</a:t>
            </a:r>
            <a:r>
              <a:rPr lang="en-US" sz="2400" b="1" dirty="0">
                <a:latin typeface="UTM Avo" panose="02040603050506020204" pitchFamily="18"/>
              </a:rPr>
              <a:t> 25: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/>
              </a:rPr>
              <a:t>Em </a:t>
            </a:r>
            <a:r>
              <a:rPr lang="en-US" sz="2400" b="1" dirty="0" err="1">
                <a:latin typeface="UTM Avo" panose="02040603050506020204" pitchFamily="18"/>
              </a:rPr>
              <a:t>vui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học</a:t>
            </a:r>
            <a:r>
              <a:rPr lang="en-US" sz="2400" b="1" dirty="0">
                <a:latin typeface="UTM Avo" panose="02040603050506020204" pitchFamily="18"/>
              </a:rPr>
              <a:t> </a:t>
            </a:r>
            <a:r>
              <a:rPr lang="en-US" sz="2400" b="1" dirty="0" err="1">
                <a:latin typeface="UTM Avo" panose="02040603050506020204" pitchFamily="18"/>
              </a:rPr>
              <a:t>Toán</a:t>
            </a:r>
            <a:r>
              <a:rPr lang="en-US" sz="2400" b="1" dirty="0">
                <a:latin typeface="UTM Avo" panose="02040603050506020204" pitchFamily="18"/>
              </a:rPr>
              <a:t> – </a:t>
            </a:r>
            <a:r>
              <a:rPr lang="en-US" sz="2400" b="1" dirty="0" err="1">
                <a:latin typeface="UTM Avo" panose="02040603050506020204" pitchFamily="18"/>
              </a:rPr>
              <a:t>Tiết</a:t>
            </a:r>
            <a:r>
              <a:rPr lang="en-US" sz="2400" b="1" dirty="0">
                <a:latin typeface="UTM Avo" panose="02040603050506020204" pitchFamily="18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778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5;p1">
            <a:extLst>
              <a:ext uri="{FF2B5EF4-FFF2-40B4-BE49-F238E27FC236}">
                <a16:creationId xmlns:a16="http://schemas.microsoft.com/office/drawing/2014/main" id="{6239DC95-0E39-51A2-CC25-4A5F05007ABF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176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6;p1">
            <a:extLst>
              <a:ext uri="{FF2B5EF4-FFF2-40B4-BE49-F238E27FC236}">
                <a16:creationId xmlns:a16="http://schemas.microsoft.com/office/drawing/2014/main" id="{312F9DBA-AF38-3E6F-0832-79D403067210}"/>
              </a:ext>
            </a:extLst>
          </p:cNvPr>
          <p:cNvSpPr txBox="1"/>
          <p:nvPr/>
        </p:nvSpPr>
        <p:spPr>
          <a:xfrm>
            <a:off x="454403" y="574846"/>
            <a:ext cx="1136708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Để kết nối cộng đồng giáo viên và nhận thêm nhiều tài liệu giảng dạy,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mời quý thầy cô tham gia Group Facebook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theo đường link: 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2D63CBA8-A188-A5C4-8660-C1A7E085DC9F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>
              <a:gd name="adj" fmla="val 16667"/>
            </a:avLst>
          </a:prstGeom>
          <a:solidFill>
            <a:srgbClr val="FBE4D4"/>
          </a:solidFill>
          <a:ln w="12700" cap="flat" cmpd="sng">
            <a:solidFill>
              <a:srgbClr val="C55A1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TM Avo" panose="02040603050506020204" pitchFamily="18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88;p1">
            <a:hlinkClick r:id="rId3"/>
            <a:extLst>
              <a:ext uri="{FF2B5EF4-FFF2-40B4-BE49-F238E27FC236}">
                <a16:creationId xmlns:a16="http://schemas.microsoft.com/office/drawing/2014/main" id="{E57769F8-F552-C8DA-8E8A-DDC3EC6203E2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Hoc10 –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Đồng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hành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cùng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giáo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viên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tiểu</a:t>
            </a: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học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8" name="Google Shape;89;p1">
            <a:extLst>
              <a:ext uri="{FF2B5EF4-FFF2-40B4-BE49-F238E27FC236}">
                <a16:creationId xmlns:a16="http://schemas.microsoft.com/office/drawing/2014/main" id="{7EF84C48-1423-0E07-165D-E3FA4EEE6634}"/>
              </a:ext>
            </a:extLst>
          </p:cNvPr>
          <p:cNvSpPr txBox="1"/>
          <p:nvPr/>
        </p:nvSpPr>
        <p:spPr>
          <a:xfrm>
            <a:off x="4011326" y="2381351"/>
            <a:ext cx="4321723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833C0B"/>
                </a:solidFill>
                <a:effectLst/>
                <a:uLnTx/>
                <a:uFillTx/>
                <a:latin typeface="UTM Avo" panose="02040603050506020204" pitchFamily="18" charset="0"/>
                <a:ea typeface="Arial"/>
                <a:cs typeface="Arial"/>
                <a:sym typeface="Arial"/>
              </a:rPr>
              <a:t>Hoặc truy cập qua QR code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</a:endParaRPr>
          </a:p>
        </p:txBody>
      </p:sp>
      <p:pic>
        <p:nvPicPr>
          <p:cNvPr id="9" name="Google Shape;90;p1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48BDCDB7-7169-BE3D-D202-AFAF2BB1AA97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5400000">
            <a:off x="5679086" y="2851979"/>
            <a:ext cx="1053311" cy="749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91;p1">
            <a:extLst>
              <a:ext uri="{FF2B5EF4-FFF2-40B4-BE49-F238E27FC236}">
                <a16:creationId xmlns:a16="http://schemas.microsoft.com/office/drawing/2014/main" id="{90111135-4929-E613-5CA2-ABDE2809534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5985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F360B87-95FC-F979-EA30-B1D91D211CEA}"/>
              </a:ext>
            </a:extLst>
          </p:cNvPr>
          <p:cNvSpPr/>
          <p:nvPr/>
        </p:nvSpPr>
        <p:spPr>
          <a:xfrm>
            <a:off x="6348549" y="3108960"/>
            <a:ext cx="5843451" cy="374904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A3E99F7-1077-813A-39AA-F3CD34BCCE24}"/>
              </a:ext>
            </a:extLst>
          </p:cNvPr>
          <p:cNvSpPr/>
          <p:nvPr/>
        </p:nvSpPr>
        <p:spPr>
          <a:xfrm rot="20654215">
            <a:off x="96437" y="1890894"/>
            <a:ext cx="2601123" cy="1593211"/>
          </a:xfrm>
          <a:prstGeom prst="cloud">
            <a:avLst/>
          </a:prstGeom>
          <a:solidFill>
            <a:srgbClr val="377ED1">
              <a:lumMod val="40000"/>
              <a:lumOff val="60000"/>
            </a:srgbClr>
          </a:solidFill>
          <a:ln w="25400" cap="flat" cmpd="sng" algn="ctr">
            <a:solidFill>
              <a:srgbClr val="377ED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“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Đố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bạn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đố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bạn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07D92C-C716-C5F9-7D32-272822463182}"/>
              </a:ext>
            </a:extLst>
          </p:cNvPr>
          <p:cNvSpPr/>
          <p:nvPr/>
        </p:nvSpPr>
        <p:spPr>
          <a:xfrm>
            <a:off x="1396998" y="2543036"/>
            <a:ext cx="11303959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Cho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 1, 4, 6, 7, 2, 8, 3, 5, 0.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Em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1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thuộc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nào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lớp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nào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245AE9-6AA0-A100-FA58-0DB72C4FA7AF}"/>
              </a:ext>
            </a:extLst>
          </p:cNvPr>
          <p:cNvSpPr/>
          <p:nvPr/>
        </p:nvSpPr>
        <p:spPr>
          <a:xfrm>
            <a:off x="2112722" y="4307146"/>
            <a:ext cx="9109817" cy="2239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 146 728 350.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Một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trăm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bốn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mươi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sáu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triệu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bảy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trăm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hai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mươi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tám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nghìn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ba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trăm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năm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mươi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1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thuộc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trăm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triệu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lớp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triệu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9444B9-BED9-1FC7-1488-B7788F488F5D}"/>
              </a:ext>
            </a:extLst>
          </p:cNvPr>
          <p:cNvSpPr/>
          <p:nvPr/>
        </p:nvSpPr>
        <p:spPr>
          <a:xfrm>
            <a:off x="5524368" y="3732758"/>
            <a:ext cx="1143263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Trả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lời</a:t>
            </a:r>
            <a:endParaRPr lang="en-US" sz="2400" b="1" u="sng" kern="0" dirty="0">
              <a:solidFill>
                <a:srgbClr val="C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F360B87-95FC-F979-EA30-B1D91D211CEA}"/>
              </a:ext>
            </a:extLst>
          </p:cNvPr>
          <p:cNvSpPr/>
          <p:nvPr/>
        </p:nvSpPr>
        <p:spPr>
          <a:xfrm>
            <a:off x="6348549" y="3108960"/>
            <a:ext cx="5843451" cy="374904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A3E99F7-1077-813A-39AA-F3CD34BCCE24}"/>
              </a:ext>
            </a:extLst>
          </p:cNvPr>
          <p:cNvSpPr/>
          <p:nvPr/>
        </p:nvSpPr>
        <p:spPr>
          <a:xfrm rot="20654215">
            <a:off x="96437" y="1890894"/>
            <a:ext cx="2601123" cy="1593211"/>
          </a:xfrm>
          <a:prstGeom prst="cloud">
            <a:avLst/>
          </a:prstGeom>
          <a:solidFill>
            <a:srgbClr val="377ED1">
              <a:lumMod val="40000"/>
              <a:lumOff val="60000"/>
            </a:srgbClr>
          </a:solidFill>
          <a:ln w="25400" cap="flat" cmpd="sng" algn="ctr">
            <a:solidFill>
              <a:srgbClr val="377ED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“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Đố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bạn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đố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bạn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07D92C-C716-C5F9-7D32-272822463182}"/>
              </a:ext>
            </a:extLst>
          </p:cNvPr>
          <p:cNvSpPr/>
          <p:nvPr/>
        </p:nvSpPr>
        <p:spPr>
          <a:xfrm>
            <a:off x="1396998" y="2543036"/>
            <a:ext cx="11303959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Cho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các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 1, 4, 6, 7, 2, 8, 3, 5, 0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Em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1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thuộc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nào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lớp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nào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245AE9-6AA0-A100-FA58-0DB72C4FA7AF}"/>
              </a:ext>
            </a:extLst>
          </p:cNvPr>
          <p:cNvSpPr/>
          <p:nvPr/>
        </p:nvSpPr>
        <p:spPr>
          <a:xfrm>
            <a:off x="1933475" y="4345682"/>
            <a:ext cx="9628985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/>
              </a:rPr>
              <a:t>Viết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số</a:t>
            </a:r>
            <a:r>
              <a:rPr lang="en-US" sz="2400" dirty="0">
                <a:latin typeface="UTM Avo" panose="02040603050506020204" pitchFamily="18"/>
              </a:rPr>
              <a:t>: 18 206 734.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/>
              </a:rPr>
              <a:t>Đọc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số</a:t>
            </a:r>
            <a:r>
              <a:rPr lang="en-US" sz="2400" dirty="0">
                <a:latin typeface="UTM Avo" panose="02040603050506020204" pitchFamily="18"/>
              </a:rPr>
              <a:t>: </a:t>
            </a:r>
            <a:r>
              <a:rPr lang="en-US" sz="2400" dirty="0" err="1">
                <a:latin typeface="UTM Avo" panose="02040603050506020204" pitchFamily="18"/>
              </a:rPr>
              <a:t>Mười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tám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triệu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triệu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hai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trăm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linh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sáu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nghìn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bảy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trăm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ba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mươi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tư</a:t>
            </a:r>
            <a:r>
              <a:rPr lang="en-US" sz="2400" dirty="0">
                <a:latin typeface="UTM Avo" panose="02040603050506020204" pitchFamily="18"/>
              </a:rPr>
              <a:t>.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/>
              </a:rPr>
              <a:t>Chữ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số</a:t>
            </a:r>
            <a:r>
              <a:rPr lang="en-US" sz="2400" dirty="0">
                <a:latin typeface="UTM Avo" panose="02040603050506020204" pitchFamily="18"/>
              </a:rPr>
              <a:t> 1 </a:t>
            </a:r>
            <a:r>
              <a:rPr lang="en-US" sz="2400" dirty="0" err="1">
                <a:latin typeface="UTM Avo" panose="02040603050506020204" pitchFamily="18"/>
              </a:rPr>
              <a:t>thuộc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hàng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chục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triệu</a:t>
            </a:r>
            <a:r>
              <a:rPr lang="en-US" sz="2400" dirty="0">
                <a:latin typeface="UTM Avo" panose="02040603050506020204" pitchFamily="18"/>
              </a:rPr>
              <a:t>, </a:t>
            </a:r>
            <a:r>
              <a:rPr lang="en-US" sz="2400" dirty="0" err="1">
                <a:latin typeface="UTM Avo" panose="02040603050506020204" pitchFamily="18"/>
              </a:rPr>
              <a:t>lớp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triệu</a:t>
            </a:r>
            <a:r>
              <a:rPr lang="en-US" sz="2400" dirty="0">
                <a:latin typeface="UTM Avo" panose="02040603050506020204" pitchFamily="18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9444B9-BED9-1FC7-1488-B7788F488F5D}"/>
              </a:ext>
            </a:extLst>
          </p:cNvPr>
          <p:cNvSpPr/>
          <p:nvPr/>
        </p:nvSpPr>
        <p:spPr>
          <a:xfrm>
            <a:off x="5524368" y="3732758"/>
            <a:ext cx="1143263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Trả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lời</a:t>
            </a:r>
            <a:endParaRPr lang="en-US" sz="2400" b="1" u="sng" kern="0" dirty="0">
              <a:solidFill>
                <a:srgbClr val="C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856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F360B87-95FC-F979-EA30-B1D91D211CEA}"/>
              </a:ext>
            </a:extLst>
          </p:cNvPr>
          <p:cNvSpPr/>
          <p:nvPr/>
        </p:nvSpPr>
        <p:spPr>
          <a:xfrm>
            <a:off x="6348549" y="3108960"/>
            <a:ext cx="5843451" cy="374904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9A3E99F7-1077-813A-39AA-F3CD34BCCE24}"/>
              </a:ext>
            </a:extLst>
          </p:cNvPr>
          <p:cNvSpPr/>
          <p:nvPr/>
        </p:nvSpPr>
        <p:spPr>
          <a:xfrm rot="20654215">
            <a:off x="96437" y="1890894"/>
            <a:ext cx="2601123" cy="1593211"/>
          </a:xfrm>
          <a:prstGeom prst="cloud">
            <a:avLst/>
          </a:prstGeom>
          <a:solidFill>
            <a:srgbClr val="377ED1">
              <a:lumMod val="40000"/>
              <a:lumOff val="60000"/>
            </a:srgbClr>
          </a:solidFill>
          <a:ln w="25400" cap="flat" cmpd="sng" algn="ctr">
            <a:solidFill>
              <a:srgbClr val="377ED1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“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Đố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bạn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, 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đố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bạn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222221"/>
                </a:solidFill>
                <a:effectLst/>
                <a:uLnTx/>
                <a:uFillTx/>
                <a:latin typeface="UTM Avo" panose="02040603050506020204" pitchFamily="18"/>
                <a:sym typeface="Arial"/>
              </a:rPr>
              <a:t>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07D92C-C716-C5F9-7D32-272822463182}"/>
              </a:ext>
            </a:extLst>
          </p:cNvPr>
          <p:cNvSpPr/>
          <p:nvPr/>
        </p:nvSpPr>
        <p:spPr>
          <a:xfrm>
            <a:off x="1396998" y="2543036"/>
            <a:ext cx="11303959" cy="1121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latin typeface="UTM Avo" panose="02040603050506020204" pitchFamily="18"/>
              </a:rPr>
              <a:t>Cho: 7, 0, 6, 1, 3, 9, 0</a:t>
            </a: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Em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hãy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viết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đọc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và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biết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chữ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số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1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thuộc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hàng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nào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lớp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nào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245AE9-6AA0-A100-FA58-0DB72C4FA7AF}"/>
              </a:ext>
            </a:extLst>
          </p:cNvPr>
          <p:cNvSpPr/>
          <p:nvPr/>
        </p:nvSpPr>
        <p:spPr>
          <a:xfrm>
            <a:off x="1968631" y="4467652"/>
            <a:ext cx="9072535" cy="2229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/>
              </a:rPr>
              <a:t>Viết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số</a:t>
            </a:r>
            <a:r>
              <a:rPr lang="en-US" sz="2400" dirty="0">
                <a:latin typeface="UTM Avo" panose="02040603050506020204" pitchFamily="18"/>
              </a:rPr>
              <a:t>: 7 061 390.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/>
              </a:rPr>
              <a:t>Đọc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số</a:t>
            </a:r>
            <a:r>
              <a:rPr lang="en-US" sz="2400" dirty="0">
                <a:latin typeface="UTM Avo" panose="02040603050506020204" pitchFamily="18"/>
              </a:rPr>
              <a:t>: </a:t>
            </a:r>
            <a:r>
              <a:rPr lang="en-US" sz="2400" dirty="0" err="1">
                <a:latin typeface="UTM Avo" panose="02040603050506020204" pitchFamily="18"/>
              </a:rPr>
              <a:t>Bảy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triệu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không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trăm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sáu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mươi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mốt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nghìn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ba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trăm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chín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mươi</a:t>
            </a:r>
            <a:r>
              <a:rPr lang="en-US" sz="2400" dirty="0">
                <a:latin typeface="UTM Avo" panose="02040603050506020204" pitchFamily="18"/>
              </a:rPr>
              <a:t>.</a:t>
            </a:r>
          </a:p>
          <a:p>
            <a:pPr marL="381019" indent="-38101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err="1">
                <a:latin typeface="UTM Avo" panose="02040603050506020204" pitchFamily="18"/>
              </a:rPr>
              <a:t>Chữ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số</a:t>
            </a:r>
            <a:r>
              <a:rPr lang="en-US" sz="2400" dirty="0">
                <a:latin typeface="UTM Avo" panose="02040603050506020204" pitchFamily="18"/>
              </a:rPr>
              <a:t> 1 </a:t>
            </a:r>
            <a:r>
              <a:rPr lang="en-US" sz="2400" dirty="0" err="1">
                <a:latin typeface="UTM Avo" panose="02040603050506020204" pitchFamily="18"/>
              </a:rPr>
              <a:t>thuộc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hàng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nghìn</a:t>
            </a:r>
            <a:r>
              <a:rPr lang="en-US" sz="2400" dirty="0">
                <a:latin typeface="UTM Avo" panose="02040603050506020204" pitchFamily="18"/>
              </a:rPr>
              <a:t>, </a:t>
            </a:r>
            <a:r>
              <a:rPr lang="en-US" sz="2400" dirty="0" err="1">
                <a:latin typeface="UTM Avo" panose="02040603050506020204" pitchFamily="18"/>
              </a:rPr>
              <a:t>lớp</a:t>
            </a:r>
            <a:r>
              <a:rPr lang="en-US" sz="2400" dirty="0">
                <a:latin typeface="UTM Avo" panose="02040603050506020204" pitchFamily="18"/>
              </a:rPr>
              <a:t> </a:t>
            </a:r>
            <a:r>
              <a:rPr lang="en-US" sz="2400" dirty="0" err="1">
                <a:latin typeface="UTM Avo" panose="02040603050506020204" pitchFamily="18"/>
              </a:rPr>
              <a:t>nghìn</a:t>
            </a:r>
            <a:r>
              <a:rPr lang="en-US" sz="2400" dirty="0">
                <a:latin typeface="UTM Avo" panose="02040603050506020204" pitchFamily="18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9444B9-BED9-1FC7-1488-B7788F488F5D}"/>
              </a:ext>
            </a:extLst>
          </p:cNvPr>
          <p:cNvSpPr/>
          <p:nvPr/>
        </p:nvSpPr>
        <p:spPr>
          <a:xfrm>
            <a:off x="5524368" y="3732758"/>
            <a:ext cx="1143263" cy="574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Trả</a:t>
            </a:r>
            <a:r>
              <a:rPr lang="en-US" sz="2400" b="1" u="sng" kern="0" dirty="0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400" b="1" u="sng" kern="0" dirty="0" err="1">
                <a:solidFill>
                  <a:srgbClr val="C00000"/>
                </a:solidFill>
                <a:latin typeface="UTM Avo" panose="02040603050506020204" pitchFamily="18"/>
                <a:cs typeface="Arial"/>
                <a:sym typeface="Arial"/>
              </a:rPr>
              <a:t>lời</a:t>
            </a:r>
            <a:endParaRPr lang="en-US" sz="2400" b="1" u="sng" kern="0" dirty="0">
              <a:solidFill>
                <a:srgbClr val="C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23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6131"/>
            <a:chOff x="309542" y="967667"/>
            <a:chExt cx="2878585" cy="1676131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8"/>
              <a:ext cx="1440147" cy="13068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2B7A799-8F92-66C8-D85D-EC28D0A7D43F}"/>
              </a:ext>
            </a:extLst>
          </p:cNvPr>
          <p:cNvSpPr/>
          <p:nvPr/>
        </p:nvSpPr>
        <p:spPr>
          <a:xfrm>
            <a:off x="4036848" y="1352134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1 (SGK – tr61)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D38625-F47B-717E-C45B-9306E1F7D0AF}"/>
              </a:ext>
            </a:extLst>
          </p:cNvPr>
          <p:cNvSpPr/>
          <p:nvPr/>
        </p:nvSpPr>
        <p:spPr>
          <a:xfrm>
            <a:off x="1516097" y="2012123"/>
            <a:ext cx="920161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Tìm hiểu một số thông tin thực tế có sử dụng số có nhiều chữ số và trao đổi với bạn:</a:t>
            </a:r>
            <a:endParaRPr lang="en-US" sz="2400" kern="0" dirty="0">
              <a:solidFill>
                <a:srgbClr val="000000"/>
              </a:solidFill>
              <a:latin typeface="UTM Avo" panose="02040603050506020204" pitchFamily="18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DD3CF4-2A9F-D041-0D59-B47489480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097" y="3097226"/>
            <a:ext cx="9481507" cy="3760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769F3B-9D32-D7E5-5A3E-3189E32D5043}"/>
              </a:ext>
            </a:extLst>
          </p:cNvPr>
          <p:cNvSpPr/>
          <p:nvPr/>
        </p:nvSpPr>
        <p:spPr>
          <a:xfrm>
            <a:off x="6348549" y="3108960"/>
            <a:ext cx="5843451" cy="374904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B7A799-8F92-66C8-D85D-EC28D0A7D43F}"/>
              </a:ext>
            </a:extLst>
          </p:cNvPr>
          <p:cNvSpPr/>
          <p:nvPr/>
        </p:nvSpPr>
        <p:spPr>
          <a:xfrm>
            <a:off x="4015943" y="1519913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1 (SGK – tr61)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973A8-50C3-982C-3CE8-B648B31C6AB1}"/>
              </a:ext>
            </a:extLst>
          </p:cNvPr>
          <p:cNvSpPr/>
          <p:nvPr/>
        </p:nvSpPr>
        <p:spPr>
          <a:xfrm>
            <a:off x="1053604" y="2179902"/>
            <a:ext cx="100847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ột số thông tin thực tế có sử dụng số có nhiều chữ số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như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AC1B51-CFE9-D648-1BED-5134A2FCF832}"/>
              </a:ext>
            </a:extLst>
          </p:cNvPr>
          <p:cNvSpPr/>
          <p:nvPr/>
        </p:nvSpPr>
        <p:spPr>
          <a:xfrm>
            <a:off x="322216" y="2757752"/>
            <a:ext cx="11547565" cy="567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ctr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Lượng sách được in ấn năm 2022 đạt 598 900 000 triệu bản tại Việt Nam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EC64C3-E51F-5086-B3FB-8B0E9C2D2E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198" y="3567800"/>
            <a:ext cx="56896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9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769F3B-9D32-D7E5-5A3E-3189E32D5043}"/>
              </a:ext>
            </a:extLst>
          </p:cNvPr>
          <p:cNvSpPr/>
          <p:nvPr/>
        </p:nvSpPr>
        <p:spPr>
          <a:xfrm>
            <a:off x="6348549" y="3108960"/>
            <a:ext cx="5843451" cy="374904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B7A799-8F92-66C8-D85D-EC28D0A7D43F}"/>
              </a:ext>
            </a:extLst>
          </p:cNvPr>
          <p:cNvSpPr/>
          <p:nvPr/>
        </p:nvSpPr>
        <p:spPr>
          <a:xfrm>
            <a:off x="4015943" y="1519913"/>
            <a:ext cx="4160113" cy="659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lang="en-US" sz="2800" b="1" kern="0" dirty="0">
                <a:solidFill>
                  <a:srgbClr val="222221"/>
                </a:solidFill>
                <a:latin typeface="UTM Avo" panose="02040603050506020204" pitchFamily="18"/>
                <a:cs typeface="Arial"/>
                <a:sym typeface="Arial"/>
              </a:rPr>
              <a:t> 1 (SGK – tr61)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973A8-50C3-982C-3CE8-B648B31C6AB1}"/>
              </a:ext>
            </a:extLst>
          </p:cNvPr>
          <p:cNvSpPr/>
          <p:nvPr/>
        </p:nvSpPr>
        <p:spPr>
          <a:xfrm>
            <a:off x="1053604" y="2179902"/>
            <a:ext cx="100847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M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ột số thông tin thực tế có sử dụng số có nhiều chữ số </a:t>
            </a:r>
            <a:r>
              <a:rPr lang="en-US" sz="2400" kern="0" dirty="0" err="1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như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6B5B9F-BE00-B4C2-2D87-BD5A72FC77E3}"/>
              </a:ext>
            </a:extLst>
          </p:cNvPr>
          <p:cNvSpPr/>
          <p:nvPr/>
        </p:nvSpPr>
        <p:spPr>
          <a:xfrm>
            <a:off x="1244599" y="2757856"/>
            <a:ext cx="9702800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150000"/>
              </a:lnSpc>
              <a:buClr>
                <a:srgbClr val="000000"/>
              </a:buClr>
              <a:buFont typeface="Arial" pitchFamily="34" charset="0"/>
              <a:buChar char="•"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Tổng số thí sinh đăng kí dự thi tuyển sinh vào lớp 10 THPT công lập năm học 2023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-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2024 là 24 738 em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E1C5FD-38AF-5DC4-5EA6-9E3D19BC5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282" y="4001917"/>
            <a:ext cx="5089434" cy="274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2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124</TotalTime>
  <Words>854</Words>
  <Application>Microsoft Office PowerPoint</Application>
  <PresentationFormat>Widescreen</PresentationFormat>
  <Paragraphs>101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 Light</vt:lpstr>
      <vt:lpstr>Arial</vt:lpstr>
      <vt:lpstr>Calibri</vt:lpstr>
      <vt:lpstr>UTM Avo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</cp:revision>
  <dcterms:created xsi:type="dcterms:W3CDTF">2023-10-24T04:45:10Z</dcterms:created>
  <dcterms:modified xsi:type="dcterms:W3CDTF">2024-01-04T08:45:33Z</dcterms:modified>
</cp:coreProperties>
</file>