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66" r:id="rId4"/>
    <p:sldId id="441" r:id="rId5"/>
    <p:sldId id="475" r:id="rId6"/>
    <p:sldId id="527" r:id="rId7"/>
    <p:sldId id="260" r:id="rId8"/>
    <p:sldId id="261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303" r:id="rId20"/>
    <p:sldId id="310" r:id="rId21"/>
    <p:sldId id="304" r:id="rId22"/>
    <p:sldId id="308" r:id="rId23"/>
    <p:sldId id="306" r:id="rId24"/>
    <p:sldId id="307" r:id="rId25"/>
    <p:sldId id="305" r:id="rId26"/>
    <p:sldId id="435" r:id="rId27"/>
    <p:sldId id="263" r:id="rId28"/>
    <p:sldId id="268" r:id="rId29"/>
    <p:sldId id="267" r:id="rId30"/>
    <p:sldId id="270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UTM Avo" panose="02040603050506020204" pitchFamily="18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C8"/>
    <a:srgbClr val="C7EDE6"/>
    <a:srgbClr val="E77D2E"/>
    <a:srgbClr val="329F8E"/>
    <a:srgbClr val="F0DA8E"/>
    <a:srgbClr val="FFFFFF"/>
    <a:srgbClr val="F251B0"/>
    <a:srgbClr val="FFFAF7"/>
    <a:srgbClr val="000000"/>
    <a:srgbClr val="FF5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58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4631AB-CB30-9844-AAC1-14353E5E7E7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6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1"/>
            <a:ext cx="2692400" cy="3017309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2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4" cy="3902075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4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3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1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jp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8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openxmlformats.org/officeDocument/2006/relationships/audio" Target="../media/audio1.wav"/><Relationship Id="rId21" Type="http://schemas.openxmlformats.org/officeDocument/2006/relationships/slide" Target="slide21.xml"/><Relationship Id="rId7" Type="http://schemas.openxmlformats.org/officeDocument/2006/relationships/image" Target="../media/image29.png"/><Relationship Id="rId12" Type="http://schemas.openxmlformats.org/officeDocument/2006/relationships/slide" Target="slide24.xm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slide" Target="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svg"/><Relationship Id="rId11" Type="http://schemas.openxmlformats.org/officeDocument/2006/relationships/image" Target="../media/image34.png"/><Relationship Id="rId24" Type="http://schemas.openxmlformats.org/officeDocument/2006/relationships/image" Target="../media/image38.jp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23" Type="http://schemas.openxmlformats.org/officeDocument/2006/relationships/slide" Target="slide23.xml"/><Relationship Id="rId10" Type="http://schemas.openxmlformats.org/officeDocument/2006/relationships/image" Target="../media/image33.png"/><Relationship Id="rId19" Type="http://schemas.openxmlformats.org/officeDocument/2006/relationships/image" Target="../media/image46.png"/><Relationship Id="rId4" Type="http://schemas.openxmlformats.org/officeDocument/2006/relationships/image" Target="../media/image39.jpeg"/><Relationship Id="rId9" Type="http://schemas.openxmlformats.org/officeDocument/2006/relationships/image" Target="../media/image32.png"/><Relationship Id="rId14" Type="http://schemas.openxmlformats.org/officeDocument/2006/relationships/image" Target="../media/image30.png"/><Relationship Id="rId22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6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19.xml"/><Relationship Id="rId3" Type="http://schemas.microsoft.com/office/2007/relationships/media" Target="../media/media2.mp3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jpeg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8.jpg"/><Relationship Id="rId10" Type="http://schemas.openxmlformats.org/officeDocument/2006/relationships/image" Target="../media/image50.png"/><Relationship Id="rId4" Type="http://schemas.openxmlformats.org/officeDocument/2006/relationships/audio" Target="../media/media2.mp3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8.jpg"/><Relationship Id="rId3" Type="http://schemas.microsoft.com/office/2007/relationships/media" Target="../media/media2.mp3"/><Relationship Id="rId7" Type="http://schemas.openxmlformats.org/officeDocument/2006/relationships/image" Target="../media/image39.jpeg"/><Relationship Id="rId12" Type="http://schemas.openxmlformats.org/officeDocument/2006/relationships/image" Target="../media/image5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9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2.png"/><Relationship Id="rId4" Type="http://schemas.openxmlformats.org/officeDocument/2006/relationships/audio" Target="../media/media2.mp3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png"/><Relationship Id="rId3" Type="http://schemas.microsoft.com/office/2007/relationships/media" Target="../media/media2.mp3"/><Relationship Id="rId7" Type="http://schemas.openxmlformats.org/officeDocument/2006/relationships/image" Target="../media/image47.png"/><Relationship Id="rId12" Type="http://schemas.openxmlformats.org/officeDocument/2006/relationships/image" Target="../media/image58.png"/><Relationship Id="rId17" Type="http://schemas.openxmlformats.org/officeDocument/2006/relationships/image" Target="../media/image38.jpg"/><Relationship Id="rId2" Type="http://schemas.openxmlformats.org/officeDocument/2006/relationships/audio" Target="../media/media1.mp3"/><Relationship Id="rId16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image" Target="../media/image39.jpeg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23.xml"/><Relationship Id="rId15" Type="http://schemas.openxmlformats.org/officeDocument/2006/relationships/slide" Target="slide19.xml"/><Relationship Id="rId10" Type="http://schemas.openxmlformats.org/officeDocument/2006/relationships/image" Target="../media/image56.png"/><Relationship Id="rId4" Type="http://schemas.openxmlformats.org/officeDocument/2006/relationships/audio" Target="../media/media2.mp3"/><Relationship Id="rId9" Type="http://schemas.openxmlformats.org/officeDocument/2006/relationships/image" Target="../media/image55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8.jpg"/><Relationship Id="rId3" Type="http://schemas.microsoft.com/office/2007/relationships/media" Target="../media/media2.mp3"/><Relationship Id="rId7" Type="http://schemas.openxmlformats.org/officeDocument/2006/relationships/image" Target="../media/image39.jpeg"/><Relationship Id="rId12" Type="http://schemas.openxmlformats.org/officeDocument/2006/relationships/image" Target="../media/image5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3.png"/><Relationship Id="rId4" Type="http://schemas.openxmlformats.org/officeDocument/2006/relationships/audio" Target="../media/media2.mp3"/><Relationship Id="rId9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62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oan-5-tap-1/1/680/6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24100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7897" y="3080767"/>
            <a:ext cx="12287794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 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23: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Em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ôn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lại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những</a:t>
            </a:r>
            <a:r>
              <a:rPr lang="en-US" sz="5200" b="1" kern="0" noProof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gì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đã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10" y="1642559"/>
            <a:ext cx="6227990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d) Tính: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33C63-3A39-68DF-3BE6-023A641AB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" y="2336766"/>
            <a:ext cx="10919080" cy="14409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5E23CE4-D508-B98D-827D-F8F6BB2FF55C}"/>
              </a:ext>
            </a:extLst>
          </p:cNvPr>
          <p:cNvGrpSpPr/>
          <p:nvPr/>
        </p:nvGrpSpPr>
        <p:grpSpPr>
          <a:xfrm>
            <a:off x="488821" y="4095963"/>
            <a:ext cx="6491232" cy="1687595"/>
            <a:chOff x="4565521" y="4276938"/>
            <a:chExt cx="6491232" cy="16875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6E8A7D-DF1C-1275-BA57-EA7EB72D1C50}"/>
                </a:ext>
              </a:extLst>
            </p:cNvPr>
            <p:cNvSpPr/>
            <p:nvPr/>
          </p:nvSpPr>
          <p:spPr>
            <a:xfrm>
              <a:off x="4565521" y="4276938"/>
              <a:ext cx="6035804" cy="14571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Cách chọn mẫu số chung, kết quả thu được cần là phân số tối giản.  </a:t>
              </a:r>
              <a:endParaRPr lang="en-VN" sz="2400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E0D5BB8C-8CF9-1FC4-C439-57394378B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063552" y="5119071"/>
              <a:ext cx="993201" cy="845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69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10" y="1642559"/>
            <a:ext cx="6227990" cy="54319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5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83100-6A9C-5C9F-FF6E-F21C9AAFA1B1}"/>
                  </a:ext>
                </a:extLst>
              </p:cNvPr>
              <p:cNvSpPr txBox="1"/>
              <p:nvPr/>
            </p:nvSpPr>
            <p:spPr>
              <a:xfrm>
                <a:off x="431464" y="2252084"/>
                <a:ext cx="6476103" cy="209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VN" sz="2500" dirty="0">
                    <a:latin typeface="UTM Avo" panose="02040603050506020204" pitchFamily="18" charset="0"/>
                    <a:cs typeface="Arial" panose="020B0604020202020204" pitchFamily="34" charset="0"/>
                  </a:rPr>
                  <a:t>d)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VN" sz="2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VN" sz="2500" dirty="0">
                    <a:latin typeface="UTM Avo" panose="02040603050506020204" pitchFamily="18" charset="0"/>
                  </a:rPr>
                  <a:t>=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VN" sz="2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VN" sz="2500" dirty="0">
                    <a:latin typeface="UTM Avo" panose="0204060305050602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D83100-6A9C-5C9F-FF6E-F21C9AAFA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64" y="2252084"/>
                <a:ext cx="6476103" cy="2098588"/>
              </a:xfrm>
              <a:prstGeom prst="rect">
                <a:avLst/>
              </a:prstGeom>
              <a:blipFill>
                <a:blip r:embed="rId3"/>
                <a:stretch>
                  <a:fillRect l="-1601" t="-1159" b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76B15-1157-FDE1-AC4C-31A1E897D6E8}"/>
                  </a:ext>
                </a:extLst>
              </p:cNvPr>
              <p:cNvSpPr txBox="1"/>
              <p:nvPr/>
            </p:nvSpPr>
            <p:spPr>
              <a:xfrm>
                <a:off x="1519849" y="2788850"/>
                <a:ext cx="2772304" cy="749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solidFill>
                          <a:srgbClr val="00206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solidFill>
                          <a:srgbClr val="00206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C76B15-1157-FDE1-AC4C-31A1E897D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849" y="2788850"/>
                <a:ext cx="2772304" cy="749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0F50D-6E54-2AE1-E38E-7272CBC88B4B}"/>
                  </a:ext>
                </a:extLst>
              </p:cNvPr>
              <p:cNvSpPr txBox="1"/>
              <p:nvPr/>
            </p:nvSpPr>
            <p:spPr>
              <a:xfrm>
                <a:off x="1519849" y="3605565"/>
                <a:ext cx="2682808" cy="75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solidFill>
                          <a:srgbClr val="00206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500" i="0">
                        <a:solidFill>
                          <a:srgbClr val="00206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0F50D-6E54-2AE1-E38E-7272CBC88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849" y="3605565"/>
                <a:ext cx="2682808" cy="7539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9456D-0A78-F9FD-CC59-87FC07CE3D62}"/>
                  </a:ext>
                </a:extLst>
              </p:cNvPr>
              <p:cNvSpPr txBox="1"/>
              <p:nvPr/>
            </p:nvSpPr>
            <p:spPr>
              <a:xfrm>
                <a:off x="6096000" y="2778747"/>
                <a:ext cx="2932153" cy="749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25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25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2500" i="1" dirty="0">
                    <a:solidFill>
                      <a:srgbClr val="00206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VN" sz="25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E9456D-0A78-F9FD-CC59-87FC07CE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78747"/>
                <a:ext cx="2932153" cy="749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DF9D3-6650-9E5B-E8AF-3F89DACEC04B}"/>
                  </a:ext>
                </a:extLst>
              </p:cNvPr>
              <p:cNvSpPr txBox="1"/>
              <p:nvPr/>
            </p:nvSpPr>
            <p:spPr>
              <a:xfrm>
                <a:off x="6233122" y="3538542"/>
                <a:ext cx="4094517" cy="753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VN" sz="25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5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5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5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5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rgbClr val="002060"/>
                            </a:solidFill>
                            <a:effectLst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endParaRPr lang="en-VN" sz="2500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3DF9D3-6650-9E5B-E8AF-3F89DACEC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122" y="3538542"/>
                <a:ext cx="4094517" cy="7539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86D60-B63F-4E7E-EB33-7740D7F37B3A}"/>
                  </a:ext>
                </a:extLst>
              </p:cNvPr>
              <p:cNvSpPr txBox="1"/>
              <p:nvPr/>
            </p:nvSpPr>
            <p:spPr>
              <a:xfrm>
                <a:off x="5448252" y="2676412"/>
                <a:ext cx="2337136" cy="164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VN" sz="2500" dirty="0">
                    <a:latin typeface="UTM Avo" panose="02040603050506020204" pitchFamily="18" charset="0"/>
                  </a:rPr>
                  <a:t>=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VN" sz="2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VN" sz="25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VN" sz="2500" dirty="0">
                    <a:latin typeface="UTM Avo" panose="020406030505060202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86D60-B63F-4E7E-EB33-7740D7F37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52" y="2676412"/>
                <a:ext cx="2337136" cy="1642181"/>
              </a:xfrm>
              <a:prstGeom prst="rect">
                <a:avLst/>
              </a:prstGeom>
              <a:blipFill>
                <a:blip r:embed="rId8"/>
                <a:stretch>
                  <a:fillRect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7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09" y="1642559"/>
            <a:ext cx="7430257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 các thẻ chữ số và thẻ dấu phẩy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954F4-3FC9-E9B1-EC04-09D3D03E8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55" y="2184322"/>
            <a:ext cx="6053836" cy="24924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5E4E84-BA6E-3EF3-1BB7-F70AAED80D5F}"/>
              </a:ext>
            </a:extLst>
          </p:cNvPr>
          <p:cNvSpPr/>
          <p:nvPr/>
        </p:nvSpPr>
        <p:spPr>
          <a:xfrm>
            <a:off x="477609" y="2185484"/>
            <a:ext cx="5351691" cy="3286512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Lập một số thập phân có sáu chữ số khác nhau, trong đó có ba chữ số ở phần thập phân.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Làm tròn số thập phân lập được ở câu a đến hàng đơn vị, hàng phần mười, hàng phần trăm.</a:t>
            </a:r>
          </a:p>
        </p:txBody>
      </p:sp>
    </p:spTree>
    <p:extLst>
      <p:ext uri="{BB962C8B-B14F-4D97-AF65-F5344CB8AC3E}">
        <p14:creationId xmlns:p14="http://schemas.microsoft.com/office/powerpoint/2010/main" val="27856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09" y="1642559"/>
            <a:ext cx="7430257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8D9731-3FA5-4F8B-69C0-4FE1018772BE}"/>
              </a:ext>
            </a:extLst>
          </p:cNvPr>
          <p:cNvSpPr/>
          <p:nvPr/>
        </p:nvSpPr>
        <p:spPr>
          <a:xfrm>
            <a:off x="1281564" y="4302067"/>
            <a:ext cx="8976696" cy="16889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? (3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)</a:t>
            </a:r>
            <a:endParaRPr lang="en-VN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? (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6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)</a:t>
            </a:r>
            <a:endParaRPr lang="en-VN" sz="2400" dirty="0">
              <a:solidFill>
                <a:schemeClr val="tx1"/>
              </a:solidFill>
              <a:effectLst/>
              <a:latin typeface="UTM Avo" panose="02040603050506020204" pitchFamily="18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UD Digi Kyokasho N-B" panose="02020700000000000000" pitchFamily="17" charset="-128"/>
                <a:cs typeface="Arial" panose="020B0604020202020204" pitchFamily="34" charset="0"/>
              </a:rPr>
              <a:t>.</a:t>
            </a:r>
            <a:endParaRPr lang="en-VN" sz="2800" dirty="0">
              <a:solidFill>
                <a:schemeClr val="tx1"/>
              </a:solidFill>
              <a:effectLst/>
              <a:latin typeface="UTM Avo" panose="02040603050506020204" pitchFamily="18" charset="0"/>
              <a:ea typeface="UD Digi Kyokasho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62766-75AC-BC0A-6CDC-A1C4B5F95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49" y="1549769"/>
            <a:ext cx="6053836" cy="24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09" y="1642559"/>
            <a:ext cx="7430257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FA852-CBFA-25FC-8685-B8D19AA56938}"/>
              </a:ext>
            </a:extLst>
          </p:cNvPr>
          <p:cNvSpPr/>
          <p:nvPr/>
        </p:nvSpPr>
        <p:spPr>
          <a:xfrm>
            <a:off x="530793" y="2339741"/>
            <a:ext cx="9263838" cy="217851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Số thập phân có thể lập là: 267,348.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Làm tròn số 267,348 đến hàng đơn vị, ta được: 267.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 tròn số 267,348 đến hàng phần mười, ta được 267,3.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 tròn số 267,348 đến hàng phần trăm, ta được 267,35.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A733B9-D043-598F-F12A-3DFD1120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77" y="849352"/>
            <a:ext cx="4753708" cy="195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0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5E4E84-BA6E-3EF3-1BB7-F70AAED80D5F}"/>
              </a:ext>
            </a:extLst>
          </p:cNvPr>
          <p:cNvSpPr/>
          <p:nvPr/>
        </p:nvSpPr>
        <p:spPr>
          <a:xfrm>
            <a:off x="487134" y="1633034"/>
            <a:ext cx="4751616" cy="2178517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 mỗi ngã rẽ, Thu sẽ rẽ theo con đường ghi số thập phân bé hơn. Theo em, Thu đến thăm nhà bàn nào?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83F9F-4A21-2EEE-1083-8B4C144E9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1088927"/>
            <a:ext cx="6359710" cy="33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</a:t>
            </a:r>
            <a:r>
              <a:rPr lang="en-US" sz="2400" b="1" dirty="0"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09" y="1642559"/>
            <a:ext cx="7430257" cy="523064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FA852-CBFA-25FC-8685-B8D19AA56938}"/>
              </a:ext>
            </a:extLst>
          </p:cNvPr>
          <p:cNvSpPr/>
          <p:nvPr/>
        </p:nvSpPr>
        <p:spPr>
          <a:xfrm>
            <a:off x="530793" y="2308577"/>
            <a:ext cx="10676166" cy="2732515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 con đường thứ nhất: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 0,75 &lt; 1,25 nên Thu rẽ sang con đường có số 0,75.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Ở con đường tiếp theo: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Vì 0,352 &lt; 0,37 nên Thu rẽ sang con đường dẫn đến nhà An.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 Thu đến nhà bạn An.</a:t>
            </a:r>
          </a:p>
        </p:txBody>
      </p:sp>
    </p:spTree>
    <p:extLst>
      <p:ext uri="{BB962C8B-B14F-4D97-AF65-F5344CB8AC3E}">
        <p14:creationId xmlns:p14="http://schemas.microsoft.com/office/powerpoint/2010/main" val="5753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65147" y="947739"/>
            <a:ext cx="1001387" cy="10695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695751" y="2037082"/>
            <a:ext cx="4761503" cy="1077020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44442" y="708174"/>
            <a:ext cx="4563836" cy="5408991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074354" y="4872750"/>
            <a:ext cx="2428713" cy="1332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7A46E8-01DE-B1C0-5879-F86490A85E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65147" y="947739"/>
            <a:ext cx="1001387" cy="106957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444442" y="708174"/>
            <a:ext cx="4563836" cy="5408991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3EE6CB15-FEBC-092C-D9F5-0FDD9218EE13}"/>
              </a:ext>
            </a:extLst>
          </p:cNvPr>
          <p:cNvSpPr/>
          <p:nvPr/>
        </p:nvSpPr>
        <p:spPr>
          <a:xfrm>
            <a:off x="240609" y="1065448"/>
            <a:ext cx="8431924" cy="461949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278909" y="1452327"/>
            <a:ext cx="4649792" cy="107544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solidFill>
                    <a:srgbClr val="F8D22D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j-ea"/>
                <a:cs typeface="Arial" panose="020B0604020202020204" pitchFamily="34" charset="0"/>
              </a:rPr>
              <a:t>Hướng dẫn</a:t>
            </a:r>
            <a:endParaRPr kumimoji="0" lang="en-US" sz="5000" b="1" i="0" u="none" strike="noStrike" kern="1200" cap="none" spc="0" normalizeH="0" baseline="0" noProof="0" dirty="0">
              <a:ln>
                <a:solidFill>
                  <a:srgbClr val="F8D22D"/>
                </a:solidFill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5A056-8D56-157C-9C48-6DF1559CE03D}"/>
              </a:ext>
            </a:extLst>
          </p:cNvPr>
          <p:cNvSpPr txBox="1"/>
          <p:nvPr/>
        </p:nvSpPr>
        <p:spPr>
          <a:xfrm>
            <a:off x="896101" y="2449009"/>
            <a:ext cx="7764510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Mỗi quả chanh tương ứng với 1 câu hỏi.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GV click vào quả chanh để hiển thị câu hỏi và đáp án tương ứng.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Sau khi chọn đáp án, GV click vào bảng 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uay về" để về màn hình hái chanh. 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quả chanh vừa chọn, quả chanh sẽ rơi xuống.</a:t>
            </a:r>
          </a:p>
          <a:p>
            <a:pPr marL="0" marR="0" lvl="0" indent="0" algn="just" defTabSz="5363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- Click vào quả chanh tiếp theo để tiếp tục trò chơi.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E2A36-ED12-761E-805D-6F7608CFD1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0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6079" y="870275"/>
            <a:ext cx="1428063" cy="152530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4137520" y="786137"/>
            <a:ext cx="4074130" cy="211080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969071" y="4805312"/>
            <a:ext cx="930366" cy="814071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52213" y="4378466"/>
            <a:ext cx="741110" cy="1121478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90447" y="4032812"/>
            <a:ext cx="1521823" cy="15449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1162606" y="5200318"/>
            <a:ext cx="9872552" cy="682339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5012" y="4774676"/>
            <a:ext cx="1530610" cy="143154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368265" y="1150422"/>
            <a:ext cx="4928354" cy="2115688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3359470" y="982807"/>
            <a:ext cx="4531705" cy="52516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5227" y="1403784"/>
            <a:ext cx="738061" cy="11789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9038" y="2344903"/>
            <a:ext cx="743014" cy="11838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0878" y="1403784"/>
            <a:ext cx="743014" cy="117891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2387" y="2055962"/>
            <a:ext cx="743014" cy="1188823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00074" y="1394104"/>
            <a:ext cx="738061" cy="1178916"/>
          </a:xfrm>
          <a:prstGeom prst="rect">
            <a:avLst/>
          </a:prstGeom>
        </p:spPr>
      </p:pic>
      <p:pic>
        <p:nvPicPr>
          <p:cNvPr id="10" name="Picture 9">
            <a:hlinkClick r:id="rId21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9057" y="2344636"/>
            <a:ext cx="743014" cy="1183869"/>
          </a:xfrm>
          <a:prstGeom prst="rect">
            <a:avLst/>
          </a:prstGeom>
        </p:spPr>
      </p:pic>
      <p:pic>
        <p:nvPicPr>
          <p:cNvPr id="11" name="Picture 10">
            <a:hlinkClick r:id="rId22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3955" y="1394104"/>
            <a:ext cx="743014" cy="1178916"/>
          </a:xfrm>
          <a:prstGeom prst="rect">
            <a:avLst/>
          </a:prstGeom>
        </p:spPr>
      </p:pic>
      <p:pic>
        <p:nvPicPr>
          <p:cNvPr id="12" name="Picture 11">
            <a:hlinkClick r:id="rId23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47464" y="2055962"/>
            <a:ext cx="743014" cy="11888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ABB2B-560F-46D4-5452-0FD12A70DC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5FDBA3E-1B07-A2DB-026A-9171EAEB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839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99CBA-2082-0B5C-9128-A57BA65CC18A}"/>
              </a:ext>
            </a:extLst>
          </p:cNvPr>
          <p:cNvSpPr/>
          <p:nvPr/>
        </p:nvSpPr>
        <p:spPr>
          <a:xfrm>
            <a:off x="1581371" y="1013307"/>
            <a:ext cx="9029261" cy="144874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/>
            <a:r>
              <a:rPr lang="en-US" sz="25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</a:t>
            </a:r>
            <a:r>
              <a:rPr lang="en-US" sz="25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hỏi</a:t>
            </a:r>
            <a:r>
              <a:rPr lang="en-US" sz="25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1: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Chữ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số 6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355,464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trị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AF9BEB0-E303-4CC0-6E3D-03244A1F7CF3}"/>
                  </a:ext>
                </a:extLst>
              </p:cNvPr>
              <p:cNvSpPr/>
              <p:nvPr/>
            </p:nvSpPr>
            <p:spPr>
              <a:xfrm>
                <a:off x="1580114" y="2714995"/>
                <a:ext cx="4237247" cy="154690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536387">
                  <a:lnSpc>
                    <a:spcPct val="150000"/>
                  </a:lnSpc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25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AF9BEB0-E303-4CC0-6E3D-03244A1F7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114" y="2714995"/>
                <a:ext cx="4237247" cy="154690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347EF38-0C95-6CBC-1F6E-E9158624C8A3}"/>
                  </a:ext>
                </a:extLst>
              </p:cNvPr>
              <p:cNvSpPr/>
              <p:nvPr/>
            </p:nvSpPr>
            <p:spPr>
              <a:xfrm>
                <a:off x="1577168" y="4512463"/>
                <a:ext cx="4211604" cy="154690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>
                  <a:lnSpc>
                    <a:spcPct val="150000"/>
                  </a:lnSpc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1 00</m:t>
                        </m:r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347EF38-0C95-6CBC-1F6E-E9158624C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168" y="4512463"/>
                <a:ext cx="4211604" cy="154690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4936F43-F4A1-4507-5D7B-17A10A2FAB13}"/>
                  </a:ext>
                </a:extLst>
              </p:cNvPr>
              <p:cNvSpPr/>
              <p:nvPr/>
            </p:nvSpPr>
            <p:spPr>
              <a:xfrm>
                <a:off x="6292789" y="2714995"/>
                <a:ext cx="4237247" cy="154690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>
                  <a:lnSpc>
                    <a:spcPct val="150000"/>
                  </a:lnSpc>
                </a:pP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4936F43-F4A1-4507-5D7B-17A10A2FA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89" y="2714995"/>
                <a:ext cx="4237247" cy="15469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FAFECC-52B6-34F2-1447-E4C1C0FDC07A}"/>
              </a:ext>
            </a:extLst>
          </p:cNvPr>
          <p:cNvSpPr/>
          <p:nvPr/>
        </p:nvSpPr>
        <p:spPr>
          <a:xfrm>
            <a:off x="6289841" y="4512463"/>
            <a:ext cx="4237247" cy="144874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6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A7961877-87FB-0615-B366-613AB8CCC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10" y="3704673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33CF0399-E1CF-C379-B66A-6368BF73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11" y="5482031"/>
            <a:ext cx="736731" cy="6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D77FA3A2-9E61-862F-42A1-71615307C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54" y="3722372"/>
            <a:ext cx="734898" cy="65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92FC9-D625-3ED2-5AFA-AAC5938C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50" y="5527871"/>
            <a:ext cx="695280" cy="6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3" action="ppaction://hlinksldjump"/>
            <a:extLst>
              <a:ext uri="{FF2B5EF4-FFF2-40B4-BE49-F238E27FC236}">
                <a16:creationId xmlns:a16="http://schemas.microsoft.com/office/drawing/2014/main" id="{E3C3C2C4-C337-BB96-2F03-FA4E5F0930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912EF-4FE4-1325-A810-92C8BCD5DD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7C25B7-146E-5751-8C9F-8941FD06CBA1}"/>
              </a:ext>
            </a:extLst>
          </p:cNvPr>
          <p:cNvSpPr/>
          <p:nvPr/>
        </p:nvSpPr>
        <p:spPr>
          <a:xfrm>
            <a:off x="1387909" y="1208853"/>
            <a:ext cx="9134375" cy="12642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hỏi 2: 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Số thập phân “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hín mươi phẩy bảy mươi ba”phần thập phân có: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D43943-1386-A032-8B53-8B3FE331A9FE}"/>
              </a:ext>
            </a:extLst>
          </p:cNvPr>
          <p:cNvSpPr/>
          <p:nvPr/>
        </p:nvSpPr>
        <p:spPr>
          <a:xfrm>
            <a:off x="6160931" y="4293157"/>
            <a:ext cx="4403111" cy="132826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1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số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68571F-724E-19F8-5AB0-94BAE9586DC2}"/>
              </a:ext>
            </a:extLst>
          </p:cNvPr>
          <p:cNvSpPr/>
          <p:nvPr/>
        </p:nvSpPr>
        <p:spPr>
          <a:xfrm>
            <a:off x="1453628" y="4256090"/>
            <a:ext cx="4376464" cy="134017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C. 4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số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CE696D1-0AC1-234E-95E6-2CA71CB40872}"/>
              </a:ext>
            </a:extLst>
          </p:cNvPr>
          <p:cNvSpPr/>
          <p:nvPr/>
        </p:nvSpPr>
        <p:spPr>
          <a:xfrm>
            <a:off x="6113913" y="2732793"/>
            <a:ext cx="4403111" cy="132826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3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số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4BDB0B-DE5D-9803-AF93-0713CFD0742F}"/>
              </a:ext>
            </a:extLst>
          </p:cNvPr>
          <p:cNvSpPr/>
          <p:nvPr/>
        </p:nvSpPr>
        <p:spPr>
          <a:xfrm>
            <a:off x="1442987" y="2709301"/>
            <a:ext cx="4403111" cy="134018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A. 2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 số</a:t>
            </a:r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C954DA32-06DE-2968-54D1-084D85B3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01" y="3376333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DD57D492-693A-486B-5759-2A596DB7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33" y="4975120"/>
            <a:ext cx="758622" cy="6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1E310F3-DE29-4393-1927-840B3E54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46" y="3400440"/>
            <a:ext cx="790704" cy="7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C47A01-45DD-6E6C-CCA4-5FA782268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70" y="4992465"/>
            <a:ext cx="755242" cy="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F5E8D14D-6D13-0CD6-6CD1-64D1E7AA02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18E897-3EDC-E2BA-0751-84A81D0A9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497" y="-517779"/>
            <a:ext cx="395983" cy="395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D0C6C4-1397-330A-AC85-C84AF2ED5B9E}"/>
                  </a:ext>
                </a:extLst>
              </p:cNvPr>
              <p:cNvSpPr/>
              <p:nvPr/>
            </p:nvSpPr>
            <p:spPr>
              <a:xfrm>
                <a:off x="1340739" y="937632"/>
                <a:ext cx="9029261" cy="169006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/>
                <a:r>
                  <a:rPr lang="en-US" sz="2500" b="1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Câu </a:t>
                </a:r>
                <a:r>
                  <a:rPr lang="en-US" sz="2500" b="1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hỏi</a:t>
                </a:r>
                <a:r>
                  <a:rPr lang="en-US" sz="2500" b="1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3: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Kết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quả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của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phép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tính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sau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là</a:t>
                </a:r>
                <a:r>
                  <a:rPr lang="en-US" sz="2500" dirty="0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</a:rPr>
                  <a:t>:</a:t>
                </a:r>
              </a:p>
              <a:p>
                <a:pPr lvl="0" algn="ctr" defTabSz="53638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VN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5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</m:oMath>
                  </m:oMathPara>
                </a14:m>
                <a:endParaRPr lang="en-US" sz="2500" b="1" dirty="0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D0C6C4-1397-330A-AC85-C84AF2ED5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39" y="937632"/>
                <a:ext cx="9029261" cy="16900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C60AA25-678B-AA3A-2D48-35CCCBF6FFDC}"/>
                  </a:ext>
                </a:extLst>
              </p:cNvPr>
              <p:cNvSpPr/>
              <p:nvPr/>
            </p:nvSpPr>
            <p:spPr>
              <a:xfrm>
                <a:off x="1312739" y="2809528"/>
                <a:ext cx="4258732" cy="138691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/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C60AA25-678B-AA3A-2D48-35CCCBF6F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39" y="2809528"/>
                <a:ext cx="4258732" cy="138691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40E11C-73F9-1D53-2EF5-B21F58CB068D}"/>
                  </a:ext>
                </a:extLst>
              </p:cNvPr>
              <p:cNvSpPr/>
              <p:nvPr/>
            </p:nvSpPr>
            <p:spPr>
              <a:xfrm>
                <a:off x="1316127" y="4380951"/>
                <a:ext cx="4232959" cy="139935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/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340E11C-73F9-1D53-2EF5-B21F58CB0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27" y="4380951"/>
                <a:ext cx="4232959" cy="139935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C80FD8-6D82-F131-FC00-34CE291EAAEF}"/>
                  </a:ext>
                </a:extLst>
              </p:cNvPr>
              <p:cNvSpPr/>
              <p:nvPr/>
            </p:nvSpPr>
            <p:spPr>
              <a:xfrm>
                <a:off x="6054290" y="2809527"/>
                <a:ext cx="4258732" cy="138691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/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C80FD8-6D82-F131-FC00-34CE291EA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90" y="2809527"/>
                <a:ext cx="4258732" cy="13869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C914699-8D67-5250-ADB1-9DAAB26AD271}"/>
                  </a:ext>
                </a:extLst>
              </p:cNvPr>
              <p:cNvSpPr/>
              <p:nvPr/>
            </p:nvSpPr>
            <p:spPr>
              <a:xfrm>
                <a:off x="6054290" y="4404684"/>
                <a:ext cx="4258732" cy="139935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536387"/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5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57</m:t>
                        </m:r>
                      </m:den>
                    </m:f>
                  </m:oMath>
                </a14:m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C914699-8D67-5250-ADB1-9DAAB26AD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90" y="4404684"/>
                <a:ext cx="4258732" cy="1399351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8">
            <a:extLst>
              <a:ext uri="{FF2B5EF4-FFF2-40B4-BE49-F238E27FC236}">
                <a16:creationId xmlns:a16="http://schemas.microsoft.com/office/drawing/2014/main" id="{2EA0216C-9971-6FAF-E362-CDE5B54A8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84" y="5152090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54239841-64DE-B0DD-0E9C-AB94C300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21" y="5354582"/>
            <a:ext cx="700449" cy="62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16548E6E-D77E-CA98-8C2D-7F184F23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365" y="3663920"/>
            <a:ext cx="742706" cy="6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AE7ACE67-C1B7-D9FD-9D16-355C2434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77" y="3605747"/>
            <a:ext cx="755242" cy="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5" action="ppaction://hlinksldjump"/>
            <a:extLst>
              <a:ext uri="{FF2B5EF4-FFF2-40B4-BE49-F238E27FC236}">
                <a16:creationId xmlns:a16="http://schemas.microsoft.com/office/drawing/2014/main" id="{D07D0A60-04D0-D800-BB5F-75FF0E5189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A3272-8DD3-A9C6-BE35-C1BB612094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77421" y="-517779"/>
            <a:ext cx="395983" cy="39598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55497" y="-616457"/>
            <a:ext cx="395983" cy="39598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7093" y="5246337"/>
            <a:ext cx="1724565" cy="1601382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54BBE0-FEE2-D182-0B82-BDA9153A2449}"/>
              </a:ext>
            </a:extLst>
          </p:cNvPr>
          <p:cNvSpPr/>
          <p:nvPr/>
        </p:nvSpPr>
        <p:spPr>
          <a:xfrm>
            <a:off x="1329875" y="1058779"/>
            <a:ext cx="9029261" cy="173564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vi-VN" sz="23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Câu hỏi 4: </a:t>
            </a:r>
            <a:r>
              <a:rPr lang="vi-VN" sz="23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Một người làm 5 ngày được 30 sản phẩm. Vậy cần làm 60 sản phẩm như thế người đó phải làm trong </a:t>
            </a:r>
            <a:endParaRPr lang="en-US" sz="2300" dirty="0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</a:endParaRPr>
          </a:p>
          <a:p>
            <a:pPr lvl="0" algn="ctr" defTabSz="536387">
              <a:lnSpc>
                <a:spcPct val="150000"/>
              </a:lnSpc>
            </a:pPr>
            <a:r>
              <a:rPr lang="vi-VN" sz="2300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số ngày là: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DEC13C-592A-C26A-69AB-A9D8FC635322}"/>
              </a:ext>
            </a:extLst>
          </p:cNvPr>
          <p:cNvSpPr/>
          <p:nvPr/>
        </p:nvSpPr>
        <p:spPr>
          <a:xfrm>
            <a:off x="1360866" y="2992407"/>
            <a:ext cx="4297233" cy="12342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A. 6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endParaRPr lang="en-US" sz="2500" dirty="0">
              <a:solidFill>
                <a:srgbClr val="000000"/>
              </a:solidFill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CEA4489-7397-0D4F-8F93-6A7D1A3BA289}"/>
              </a:ext>
            </a:extLst>
          </p:cNvPr>
          <p:cNvSpPr/>
          <p:nvPr/>
        </p:nvSpPr>
        <p:spPr>
          <a:xfrm>
            <a:off x="1364487" y="4429076"/>
            <a:ext cx="4271227" cy="12453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C. 8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endParaRPr lang="en-US" sz="2500" dirty="0">
              <a:solidFill>
                <a:srgbClr val="000000"/>
              </a:solidFill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B727044-7697-7AC0-44EF-2BF9F47C5A13}"/>
              </a:ext>
            </a:extLst>
          </p:cNvPr>
          <p:cNvSpPr/>
          <p:nvPr/>
        </p:nvSpPr>
        <p:spPr>
          <a:xfrm>
            <a:off x="5967663" y="2992406"/>
            <a:ext cx="4244742" cy="123427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B. 12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endParaRPr lang="en-US" sz="2500" dirty="0">
              <a:solidFill>
                <a:srgbClr val="000000"/>
              </a:solidFill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16634C2-698D-2C1C-E778-49539136D432}"/>
              </a:ext>
            </a:extLst>
          </p:cNvPr>
          <p:cNvSpPr/>
          <p:nvPr/>
        </p:nvSpPr>
        <p:spPr>
          <a:xfrm>
            <a:off x="5967662" y="4452810"/>
            <a:ext cx="4297233" cy="124534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6387">
              <a:lnSpc>
                <a:spcPct val="150000"/>
              </a:lnSpc>
            </a:pPr>
            <a:r>
              <a:rPr lang="en-US" sz="2500" dirty="0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D. 10 </a:t>
            </a:r>
            <a:r>
              <a:rPr lang="en-US" sz="2500" dirty="0" err="1">
                <a:solidFill>
                  <a:srgbClr val="000000"/>
                </a:solidFill>
                <a:latin typeface="UTM Avo" panose="02040603050506020204" pitchFamily="18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endParaRPr lang="en-US" sz="2500" dirty="0">
              <a:solidFill>
                <a:srgbClr val="000000"/>
              </a:solidFill>
              <a:latin typeface="UTM Avo" panose="02040603050506020204" pitchFamily="18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8" name="Picture 18">
            <a:extLst>
              <a:ext uri="{FF2B5EF4-FFF2-40B4-BE49-F238E27FC236}">
                <a16:creationId xmlns:a16="http://schemas.microsoft.com/office/drawing/2014/main" id="{5295722F-046D-97E1-F149-00F2708A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61" y="5004291"/>
            <a:ext cx="794009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>
            <a:extLst>
              <a:ext uri="{FF2B5EF4-FFF2-40B4-BE49-F238E27FC236}">
                <a16:creationId xmlns:a16="http://schemas.microsoft.com/office/drawing/2014/main" id="{8CE75083-6A33-8FB5-F98A-17D64CA8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36" y="3674322"/>
            <a:ext cx="758622" cy="6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E1296957-D848-D39E-A8E8-AC944F87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37" y="3573379"/>
            <a:ext cx="790704" cy="70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>
            <a:extLst>
              <a:ext uri="{FF2B5EF4-FFF2-40B4-BE49-F238E27FC236}">
                <a16:creationId xmlns:a16="http://schemas.microsoft.com/office/drawing/2014/main" id="{7F01BE36-65A8-B14D-337F-9346CF75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69" y="5087350"/>
            <a:ext cx="755242" cy="6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3DE7A-3A51-0225-4F8B-E14A6BD756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92" y="0"/>
            <a:ext cx="1008108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CA3599-848E-4345-6C04-71CDAF232FFE}"/>
              </a:ext>
            </a:extLst>
          </p:cNvPr>
          <p:cNvSpPr txBox="1"/>
          <p:nvPr/>
        </p:nvSpPr>
        <p:spPr>
          <a:xfrm>
            <a:off x="1795111" y="1736075"/>
            <a:ext cx="817756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buClr>
                <a:srgbClr val="000000"/>
              </a:buClr>
              <a:buSzPts val="2800"/>
              <a:defRPr sz="28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r>
              <a:rPr lang="vi-VN" dirty="0"/>
              <a:t>Qua bài học hôm nay, em biết thêm được điều gì?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BB140FD-0F2F-3C58-2D12-8D13A2C39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1E34AC-10E8-4E53-A2FA-0BF93ACA3477}"/>
              </a:ext>
            </a:extLst>
          </p:cNvPr>
          <p:cNvGrpSpPr/>
          <p:nvPr/>
        </p:nvGrpSpPr>
        <p:grpSpPr>
          <a:xfrm>
            <a:off x="577515" y="2094296"/>
            <a:ext cx="3108961" cy="2342950"/>
            <a:chOff x="577515" y="2094296"/>
            <a:chExt cx="3108961" cy="23429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AD46801-86F2-FE65-5245-E16C6210D437}"/>
                </a:ext>
              </a:extLst>
            </p:cNvPr>
            <p:cNvSpPr/>
            <p:nvPr/>
          </p:nvSpPr>
          <p:spPr>
            <a:xfrm>
              <a:off x="577515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Ôn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thức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học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026" name="Picture 2" descr="Smiling ">
              <a:extLst>
                <a:ext uri="{FF2B5EF4-FFF2-40B4-BE49-F238E27FC236}">
                  <a16:creationId xmlns:a16="http://schemas.microsoft.com/office/drawing/2014/main" id="{2AF4BC4C-522E-61DC-C14E-CBB78EEF1A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8215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738D842-CA7C-2C67-5705-B5A7B2E71F13}"/>
              </a:ext>
            </a:extLst>
          </p:cNvPr>
          <p:cNvGrpSpPr/>
          <p:nvPr/>
        </p:nvGrpSpPr>
        <p:grpSpPr>
          <a:xfrm>
            <a:off x="3830854" y="2094296"/>
            <a:ext cx="3108961" cy="2342950"/>
            <a:chOff x="3830854" y="2094296"/>
            <a:chExt cx="3108961" cy="234295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22F8B86-F9D5-AC6E-410B-1BD83F492524}"/>
                </a:ext>
              </a:extLst>
            </p:cNvPr>
            <p:cNvSpPr/>
            <p:nvPr/>
          </p:nvSpPr>
          <p:spPr>
            <a:xfrm>
              <a:off x="3830854" y="2435192"/>
              <a:ext cx="3108961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Hoàn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thành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 VBT</a:t>
              </a:r>
            </a:p>
          </p:txBody>
        </p:sp>
        <p:pic>
          <p:nvPicPr>
            <p:cNvPr id="5" name="Picture 2" descr="Smiling ">
              <a:extLst>
                <a:ext uri="{FF2B5EF4-FFF2-40B4-BE49-F238E27FC236}">
                  <a16:creationId xmlns:a16="http://schemas.microsoft.com/office/drawing/2014/main" id="{25162135-E582-8631-BFA0-5E3CE0152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80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056B2B-19AE-FC8A-4816-D457E24BEC43}"/>
              </a:ext>
            </a:extLst>
          </p:cNvPr>
          <p:cNvGrpSpPr/>
          <p:nvPr/>
        </p:nvGrpSpPr>
        <p:grpSpPr>
          <a:xfrm>
            <a:off x="7055318" y="2094296"/>
            <a:ext cx="4650907" cy="2342950"/>
            <a:chOff x="7055318" y="2094296"/>
            <a:chExt cx="4650907" cy="23429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3171EBC-D247-F6D4-AC63-1578E2BA5CBE}"/>
                </a:ext>
              </a:extLst>
            </p:cNvPr>
            <p:cNvSpPr/>
            <p:nvPr/>
          </p:nvSpPr>
          <p:spPr>
            <a:xfrm>
              <a:off x="7055318" y="2435192"/>
              <a:ext cx="4650907" cy="200205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5000"/>
                </a:lnSpc>
              </a:pPr>
              <a:r>
                <a:rPr lang="vi-VN" sz="2400" dirty="0">
                  <a:solidFill>
                    <a:schemeClr val="tx1"/>
                  </a:solidFill>
                  <a:latin typeface="UTM Avo" panose="02040603050506020204" pitchFamily="18" charset="0"/>
                </a:rPr>
                <a:t>Đọc và chuẩn bị trước          </a:t>
              </a:r>
              <a:r>
                <a:rPr lang="vi-VN" sz="2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BT5,6,7 – Bài 23</a:t>
              </a:r>
            </a:p>
          </p:txBody>
        </p:sp>
        <p:pic>
          <p:nvPicPr>
            <p:cNvPr id="6" name="Picture 2" descr="Smiling ">
              <a:extLst>
                <a:ext uri="{FF2B5EF4-FFF2-40B4-BE49-F238E27FC236}">
                  <a16:creationId xmlns:a16="http://schemas.microsoft.com/office/drawing/2014/main" id="{34AC5703-8565-4B83-7D03-68692799B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412" y="2094296"/>
              <a:ext cx="667352" cy="66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lang="vi-VN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i="0" u="none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lang="en-US" sz="2400" b="1" i="0" u="sng" strike="noStrike" cap="none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dirty="0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truy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cập</a:t>
            </a:r>
            <a:r>
              <a:rPr lang="en-US" sz="2000" dirty="0">
                <a:solidFill>
                  <a:srgbClr val="833C0B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qua QR code</a:t>
            </a:r>
            <a:endParaRPr dirty="0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4D85C3-982B-2F1C-D32B-EF77CB24B8F3}"/>
              </a:ext>
            </a:extLst>
          </p:cNvPr>
          <p:cNvSpPr txBox="1"/>
          <p:nvPr/>
        </p:nvSpPr>
        <p:spPr>
          <a:xfrm>
            <a:off x="7632533" y="1034990"/>
            <a:ext cx="4187991" cy="57438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Trò chơi “Truyền điện”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0F50D-5934-9D3B-70EE-52ACCB9EF06D}"/>
              </a:ext>
            </a:extLst>
          </p:cNvPr>
          <p:cNvSpPr txBox="1"/>
          <p:nvPr/>
        </p:nvSpPr>
        <p:spPr>
          <a:xfrm>
            <a:off x="641184" y="1606490"/>
            <a:ext cx="11103142" cy="334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Luật chơi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1 học sinh đứng tại chỗ nói 1 điều mà mình đã học trong chủ đề 1.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Nếu em đó trả lời đúng thì được “truyền điện” đến em học sinh khác, yêu cầu nói tiếp 1 điều học được trong chủ đề này.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Nếu bạn nào sai sẽ bị phạt và không được truyền điện nữa.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</a:rPr>
              <a:t>Thời gian tổ chức: 5 – 10 phút.</a:t>
            </a:r>
          </a:p>
        </p:txBody>
      </p:sp>
    </p:spTree>
    <p:extLst>
      <p:ext uri="{BB962C8B-B14F-4D97-AF65-F5344CB8AC3E}">
        <p14:creationId xmlns:p14="http://schemas.microsoft.com/office/powerpoint/2010/main" val="13010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84D85C3-982B-2F1C-D32B-EF77CB24B8F3}"/>
              </a:ext>
            </a:extLst>
          </p:cNvPr>
          <p:cNvSpPr txBox="1"/>
          <p:nvPr/>
        </p:nvSpPr>
        <p:spPr>
          <a:xfrm>
            <a:off x="7632533" y="1034990"/>
            <a:ext cx="4187991" cy="57438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Trò chơi “Truyền điện”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20722-0420-C71A-E8A9-F1261826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00" y="1879500"/>
            <a:ext cx="8970745" cy="4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6C620DD-EFA8-A65C-AC2B-8B9E6F493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85" y="2745858"/>
            <a:ext cx="284098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2DE7F9-16D2-29B9-A512-C94499754D27}"/>
              </a:ext>
            </a:extLst>
          </p:cNvPr>
          <p:cNvSpPr/>
          <p:nvPr/>
        </p:nvSpPr>
        <p:spPr>
          <a:xfrm>
            <a:off x="1411059" y="1652084"/>
            <a:ext cx="10923815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Nêu phân số hoặc hỗn số chỉ phần đã tô màu trong các hình sau: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08980-01BB-03FE-EDF1-977AEF437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1" y="2435159"/>
            <a:ext cx="10322214" cy="2365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29882D-13DA-4616-26DD-3763185540AD}"/>
                  </a:ext>
                </a:extLst>
              </p:cNvPr>
              <p:cNvSpPr/>
              <p:nvPr/>
            </p:nvSpPr>
            <p:spPr>
              <a:xfrm>
                <a:off x="1678949" y="4798236"/>
                <a:ext cx="721351" cy="9548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251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29882D-13DA-4616-26DD-376318554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949" y="4798236"/>
                <a:ext cx="721351" cy="9548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251B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4AC439-4C4D-921D-9DD7-26C7D9B711A8}"/>
                  </a:ext>
                </a:extLst>
              </p:cNvPr>
              <p:cNvSpPr/>
              <p:nvPr/>
            </p:nvSpPr>
            <p:spPr>
              <a:xfrm>
                <a:off x="4784099" y="4798236"/>
                <a:ext cx="721351" cy="9548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E77D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D4AC439-4C4D-921D-9DD7-26C7D9B71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099" y="4798236"/>
                <a:ext cx="721351" cy="9548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E77D2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EFD6F7-0653-76B9-528E-A228E33D2B86}"/>
                  </a:ext>
                </a:extLst>
              </p:cNvPr>
              <p:cNvSpPr/>
              <p:nvPr/>
            </p:nvSpPr>
            <p:spPr>
              <a:xfrm>
                <a:off x="9032249" y="4798236"/>
                <a:ext cx="721351" cy="95486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329F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</m:t>
                      </m:r>
                      <m:f>
                        <m:fPr>
                          <m:ctrlPr>
                            <a:rPr lang="en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VN" sz="24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7EFD6F7-0653-76B9-528E-A228E33D2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249" y="4798236"/>
                <a:ext cx="721351" cy="9548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329F8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10" y="1642559"/>
            <a:ext cx="2160816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&gt;; &lt;; =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708861-4155-B3DE-C0CC-FBB8B9BDD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2" y="2285963"/>
            <a:ext cx="10678762" cy="17050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0FB7DA-B34C-EFAD-11A1-208C6DDA2714}"/>
              </a:ext>
            </a:extLst>
          </p:cNvPr>
          <p:cNvSpPr/>
          <p:nvPr/>
        </p:nvSpPr>
        <p:spPr>
          <a:xfrm>
            <a:off x="1934119" y="2925437"/>
            <a:ext cx="322490" cy="441118"/>
          </a:xfrm>
          <a:prstGeom prst="rect">
            <a:avLst/>
          </a:prstGeom>
          <a:solidFill>
            <a:schemeClr val="bg1"/>
          </a:solidFill>
        </p:spPr>
        <p:txBody>
          <a:bodyPr wrap="square" lIns="40612" tIns="20306" rIns="40612" bIns="20306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endParaRPr lang="vi-VN" sz="2600" b="1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6B218-AB5D-64D6-B3E5-B5647F022F4D}"/>
              </a:ext>
            </a:extLst>
          </p:cNvPr>
          <p:cNvSpPr/>
          <p:nvPr/>
        </p:nvSpPr>
        <p:spPr>
          <a:xfrm>
            <a:off x="5900026" y="2934146"/>
            <a:ext cx="322490" cy="441118"/>
          </a:xfrm>
          <a:prstGeom prst="rect">
            <a:avLst/>
          </a:prstGeom>
          <a:solidFill>
            <a:schemeClr val="bg1"/>
          </a:solidFill>
        </p:spPr>
        <p:txBody>
          <a:bodyPr wrap="square" lIns="40612" tIns="20306" rIns="40612" bIns="20306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endParaRPr lang="vi-VN" sz="2600" b="1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86781-E1E3-CEC6-F4AD-8CE1F23F5E05}"/>
              </a:ext>
            </a:extLst>
          </p:cNvPr>
          <p:cNvSpPr/>
          <p:nvPr/>
        </p:nvSpPr>
        <p:spPr>
          <a:xfrm>
            <a:off x="9812803" y="2950919"/>
            <a:ext cx="322489" cy="441118"/>
          </a:xfrm>
          <a:prstGeom prst="rect">
            <a:avLst/>
          </a:prstGeom>
          <a:solidFill>
            <a:schemeClr val="bg1"/>
          </a:solidFill>
        </p:spPr>
        <p:txBody>
          <a:bodyPr wrap="square" lIns="40612" tIns="20306" rIns="40612" bIns="20306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&lt;</a:t>
            </a:r>
            <a:endParaRPr lang="vi-VN" sz="2600" b="1" dirty="0">
              <a:solidFill>
                <a:srgbClr val="002060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87F3BB-6CB7-5B15-D97B-239DC5C52087}"/>
              </a:ext>
            </a:extLst>
          </p:cNvPr>
          <p:cNvSpPr/>
          <p:nvPr/>
        </p:nvSpPr>
        <p:spPr>
          <a:xfrm>
            <a:off x="1468210" y="1642559"/>
            <a:ext cx="6227990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 Tìm lỗi sai rồi sửa lại cho đúng: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27753-E319-8961-5DC2-E92F503B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6" y="2399157"/>
            <a:ext cx="9576071" cy="29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9B1E6F-2471-CB2D-2631-69B70E2E2913}"/>
              </a:ext>
            </a:extLst>
          </p:cNvPr>
          <p:cNvSpPr/>
          <p:nvPr/>
        </p:nvSpPr>
        <p:spPr>
          <a:xfrm>
            <a:off x="530793" y="1752418"/>
            <a:ext cx="750771" cy="43313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UTM Avo" panose="02040603050506020204" pitchFamily="18" charset="0"/>
              </a:rPr>
              <a:t>02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27753-E319-8961-5DC2-E92F503B9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37157"/>
            <a:ext cx="8302897" cy="256471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6F353B-D54A-F042-8F3E-0EA620B66F62}"/>
              </a:ext>
            </a:extLst>
          </p:cNvPr>
          <p:cNvSpPr/>
          <p:nvPr/>
        </p:nvSpPr>
        <p:spPr>
          <a:xfrm>
            <a:off x="2324533" y="2827739"/>
            <a:ext cx="1383830" cy="821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B231E6-4F43-934E-CE2E-54C4663A5C76}"/>
              </a:ext>
            </a:extLst>
          </p:cNvPr>
          <p:cNvSpPr/>
          <p:nvPr/>
        </p:nvSpPr>
        <p:spPr>
          <a:xfrm>
            <a:off x="8520839" y="2856314"/>
            <a:ext cx="1383830" cy="821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D4BB16-DD38-3CA9-016D-ABDCBA2BB0C4}"/>
              </a:ext>
            </a:extLst>
          </p:cNvPr>
          <p:cNvSpPr/>
          <p:nvPr/>
        </p:nvSpPr>
        <p:spPr>
          <a:xfrm>
            <a:off x="5413161" y="2055424"/>
            <a:ext cx="1383830" cy="821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753484B-7A5C-3608-688E-DB566D0B77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363686"/>
                  </p:ext>
                </p:extLst>
              </p:nvPr>
            </p:nvGraphicFramePr>
            <p:xfrm>
              <a:off x="638174" y="4235450"/>
              <a:ext cx="6543676" cy="244995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271838">
                      <a:extLst>
                        <a:ext uri="{9D8B030D-6E8A-4147-A177-3AD203B41FA5}">
                          <a16:colId xmlns:a16="http://schemas.microsoft.com/office/drawing/2014/main" val="1431900938"/>
                        </a:ext>
                      </a:extLst>
                    </a:gridCol>
                    <a:gridCol w="3271838">
                      <a:extLst>
                        <a:ext uri="{9D8B030D-6E8A-4147-A177-3AD203B41FA5}">
                          <a16:colId xmlns:a16="http://schemas.microsoft.com/office/drawing/2014/main" val="4188479379"/>
                        </a:ext>
                      </a:extLst>
                    </a:gridCol>
                  </a:tblGrid>
                  <a:tr h="3864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Ý sai</a:t>
                          </a: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Sửa lại</a:t>
                          </a: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411732"/>
                      </a:ext>
                    </a:extLst>
                  </a:tr>
                  <a:tr h="6324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b="1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453919"/>
                      </a:ext>
                    </a:extLst>
                  </a:tr>
                  <a:tr h="63241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000" b="0" i="0" smtClean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539608"/>
                      </a:ext>
                    </a:extLst>
                  </a:tr>
                  <a:tr h="6324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VN" sz="20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fr-FR" sz="20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2000" i="0"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2000" b="1" i="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UTM Avo" panose="0204060305050602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VN" sz="2000" dirty="0">
                            <a:latin typeface="UTM Avo" panose="0204060305050602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C7ED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538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753484B-7A5C-3608-688E-DB566D0B77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363686"/>
                  </p:ext>
                </p:extLst>
              </p:nvPr>
            </p:nvGraphicFramePr>
            <p:xfrm>
              <a:off x="638174" y="4235450"/>
              <a:ext cx="6543676" cy="244995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271838">
                      <a:extLst>
                        <a:ext uri="{9D8B030D-6E8A-4147-A177-3AD203B41FA5}">
                          <a16:colId xmlns:a16="http://schemas.microsoft.com/office/drawing/2014/main" val="1431900938"/>
                        </a:ext>
                      </a:extLst>
                    </a:gridCol>
                    <a:gridCol w="3271838">
                      <a:extLst>
                        <a:ext uri="{9D8B030D-6E8A-4147-A177-3AD203B41FA5}">
                          <a16:colId xmlns:a16="http://schemas.microsoft.com/office/drawing/2014/main" val="4188479379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Ý sai</a:t>
                          </a: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VN" sz="2000" b="1" dirty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a:t>Sửa lại</a:t>
                          </a: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7411732"/>
                      </a:ext>
                    </a:extLst>
                  </a:tr>
                  <a:tr h="6856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6" t="-61947" r="-100186" b="-2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372" t="-61947" r="-372" b="-200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2453919"/>
                      </a:ext>
                    </a:extLst>
                  </a:tr>
                  <a:tr h="685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6" t="-161947" r="-100186" b="-1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372" t="-161947" r="-372" b="-100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539608"/>
                      </a:ext>
                    </a:extLst>
                  </a:tr>
                  <a:tr h="682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6" t="-264286" r="-100186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372" t="-264286" r="-372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35387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BE9DBA7-8C09-8329-20FB-C699DE0D5D02}"/>
              </a:ext>
            </a:extLst>
          </p:cNvPr>
          <p:cNvSpPr/>
          <p:nvPr/>
        </p:nvSpPr>
        <p:spPr>
          <a:xfrm>
            <a:off x="525235" y="2137859"/>
            <a:ext cx="608240" cy="516523"/>
          </a:xfrm>
          <a:prstGeom prst="rect">
            <a:avLst/>
          </a:prstGeom>
        </p:spPr>
        <p:txBody>
          <a:bodyPr wrap="square" lIns="40612" tIns="20306" rIns="40612" bIns="20306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0970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757</TotalTime>
  <Words>796</Words>
  <Application>Microsoft Office PowerPoint</Application>
  <PresentationFormat>Widescreen</PresentationFormat>
  <Paragraphs>112</Paragraphs>
  <Slides>28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UTM Avo</vt:lpstr>
      <vt:lpstr>Cambria Math</vt:lpstr>
      <vt:lpstr>Calibri Light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2023-10-24T04:45:10Z</dcterms:created>
  <dcterms:modified xsi:type="dcterms:W3CDTF">2024-10-08T07:30:11Z</dcterms:modified>
</cp:coreProperties>
</file>