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266" r:id="rId4"/>
    <p:sldId id="256" r:id="rId5"/>
    <p:sldId id="269" r:id="rId6"/>
    <p:sldId id="271" r:id="rId7"/>
    <p:sldId id="275" r:id="rId8"/>
    <p:sldId id="279" r:id="rId9"/>
    <p:sldId id="260" r:id="rId10"/>
    <p:sldId id="261" r:id="rId11"/>
    <p:sldId id="280" r:id="rId12"/>
    <p:sldId id="281" r:id="rId13"/>
    <p:sldId id="282" r:id="rId14"/>
    <p:sldId id="283" r:id="rId15"/>
    <p:sldId id="262" r:id="rId16"/>
    <p:sldId id="263" r:id="rId17"/>
    <p:sldId id="268" r:id="rId18"/>
    <p:sldId id="267" r:id="rId19"/>
    <p:sldId id="270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mbria Math" panose="02040503050406030204" pitchFamily="18" charset="0"/>
      <p:regular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8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A7444-5083-4C6F-A16B-68B68B8A95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64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A, B, C,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A7444-5083-4C6F-A16B-68B68B8A95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00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A, B, C,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A7444-5083-4C6F-A16B-68B68B8A95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28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A, B, C,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A7444-5083-4C6F-A16B-68B68B8A95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82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179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59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65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863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0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51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2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1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42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1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38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67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1/1/390/58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1/1/390/58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1/1/390/57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3" Type="http://schemas.openxmlformats.org/officeDocument/2006/relationships/image" Target="../media/image4.jpeg"/><Relationship Id="rId21" Type="http://schemas.openxmlformats.org/officeDocument/2006/relationships/slide" Target="slide4.xml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microsoft.com/office/2007/relationships/hdphoto" Target="../media/hdphoto7.wdp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6.jpeg"/><Relationship Id="rId10" Type="http://schemas.microsoft.com/office/2007/relationships/hdphoto" Target="../media/hdphoto4.wdp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microsoft.com/office/2007/relationships/hdphoto" Target="../media/hdphoto6.wdp"/><Relationship Id="rId2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microsoft.com/office/2007/relationships/hdphoto" Target="../media/hdphoto9.wdp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21" Type="http://schemas.openxmlformats.org/officeDocument/2006/relationships/slide" Target="slide3.xml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9.png"/><Relationship Id="rId24" Type="http://schemas.openxmlformats.org/officeDocument/2006/relationships/image" Target="../media/image16.jpeg"/><Relationship Id="rId5" Type="http://schemas.openxmlformats.org/officeDocument/2006/relationships/slideLayout" Target="../slideLayouts/slideLayout23.xml"/><Relationship Id="rId15" Type="http://schemas.microsoft.com/office/2007/relationships/hdphoto" Target="../media/hdphoto10.wdp"/><Relationship Id="rId23" Type="http://schemas.openxmlformats.org/officeDocument/2006/relationships/image" Target="../media/image26.png"/><Relationship Id="rId10" Type="http://schemas.openxmlformats.org/officeDocument/2006/relationships/image" Target="../media/image18.gif"/><Relationship Id="rId19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microsoft.com/office/2007/relationships/hdphoto" Target="../media/hdphoto11.wdp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21" Type="http://schemas.openxmlformats.org/officeDocument/2006/relationships/slide" Target="slide4.xml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9.png"/><Relationship Id="rId24" Type="http://schemas.openxmlformats.org/officeDocument/2006/relationships/image" Target="../media/image16.jpeg"/><Relationship Id="rId5" Type="http://schemas.openxmlformats.org/officeDocument/2006/relationships/slideLayout" Target="../slideLayouts/slideLayout23.xml"/><Relationship Id="rId15" Type="http://schemas.microsoft.com/office/2007/relationships/hdphoto" Target="../media/hdphoto10.wdp"/><Relationship Id="rId23" Type="http://schemas.openxmlformats.org/officeDocument/2006/relationships/image" Target="../media/image26.png"/><Relationship Id="rId10" Type="http://schemas.openxmlformats.org/officeDocument/2006/relationships/image" Target="../media/image18.gif"/><Relationship Id="rId19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1.pn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21" Type="http://schemas.openxmlformats.org/officeDocument/2006/relationships/image" Target="../media/image25.png"/><Relationship Id="rId7" Type="http://schemas.openxmlformats.org/officeDocument/2006/relationships/audio" Target="../media/audio1.wav"/><Relationship Id="rId12" Type="http://schemas.openxmlformats.org/officeDocument/2006/relationships/image" Target="../media/image30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3.png"/><Relationship Id="rId23" Type="http://schemas.openxmlformats.org/officeDocument/2006/relationships/image" Target="../media/image16.jpeg"/><Relationship Id="rId10" Type="http://schemas.openxmlformats.org/officeDocument/2006/relationships/image" Target="../media/image18.gif"/><Relationship Id="rId19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microsoft.com/office/2007/relationships/hdphoto" Target="../media/hdphoto10.wdp"/><Relationship Id="rId2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1/1/390/57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777248" y="69177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509393" y="2127035"/>
            <a:ext cx="10942379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8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23: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Luyện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tập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chung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5200" b="1" kern="0" noProof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Tiết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B287C2A-3EAD-65B3-C0EE-B69800367FD0}"/>
              </a:ext>
            </a:extLst>
          </p:cNvPr>
          <p:cNvGrpSpPr/>
          <p:nvPr/>
        </p:nvGrpSpPr>
        <p:grpSpPr>
          <a:xfrm>
            <a:off x="4727728" y="2964991"/>
            <a:ext cx="2736543" cy="1674349"/>
            <a:chOff x="309542" y="967667"/>
            <a:chExt cx="2878585" cy="1674349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:a16="http://schemas.microsoft.com/office/drawing/2014/main" id="{6176AB8C-C387-07CC-3370-2F95745F6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4" y="133699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B7A45F2-891E-6EAD-45FA-538BA6D47F6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0645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A217E2-978F-165F-2C5F-B010E6D72E22}"/>
              </a:ext>
            </a:extLst>
          </p:cNvPr>
          <p:cNvSpPr/>
          <p:nvPr/>
        </p:nvSpPr>
        <p:spPr>
          <a:xfrm>
            <a:off x="3959838" y="1459921"/>
            <a:ext cx="4272323" cy="12141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800" b="1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8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8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5 (SGK – tr58):</a:t>
            </a:r>
          </a:p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Quan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sát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hình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vẽ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7C8197-3779-EF76-7E64-8CA88DB1B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335" y="2727140"/>
            <a:ext cx="5283200" cy="38868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ACC289-DD57-DA72-7CDF-EA7E26F5B83E}"/>
              </a:ext>
            </a:extLst>
          </p:cNvPr>
          <p:cNvSpPr/>
          <p:nvPr/>
        </p:nvSpPr>
        <p:spPr>
          <a:xfrm>
            <a:off x="641465" y="2938597"/>
            <a:ext cx="5283200" cy="333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a) Chỉ ra các con đường song song với nhau, các con đường vuông góc với nhau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b) Nếu làm một con đường ngắn nhất từ vị trí A đến ngôi nhà, theo em nên thiết kế thế nào?</a:t>
            </a:r>
          </a:p>
        </p:txBody>
      </p:sp>
    </p:spTree>
    <p:extLst>
      <p:ext uri="{BB962C8B-B14F-4D97-AF65-F5344CB8AC3E}">
        <p14:creationId xmlns:p14="http://schemas.microsoft.com/office/powerpoint/2010/main" val="55012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A217E2-978F-165F-2C5F-B010E6D72E22}"/>
              </a:ext>
            </a:extLst>
          </p:cNvPr>
          <p:cNvSpPr/>
          <p:nvPr/>
        </p:nvSpPr>
        <p:spPr>
          <a:xfrm>
            <a:off x="3959838" y="1311368"/>
            <a:ext cx="4272323" cy="659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800" b="1" kern="0" dirty="0" err="1"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8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800" b="1" kern="0" dirty="0">
                <a:latin typeface="UTM Avo" panose="02040603050506020204" pitchFamily="18"/>
                <a:cs typeface="Arial"/>
                <a:sym typeface="Arial"/>
              </a:rPr>
              <a:t> 5 (SGK – tr58):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7C8197-3779-EF76-7E64-8CA88DB1B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424" y="2519996"/>
            <a:ext cx="4114004" cy="30266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0A0EFC-2C4D-F131-61DA-B7DCE5B03AC1}"/>
              </a:ext>
            </a:extLst>
          </p:cNvPr>
          <p:cNvSpPr/>
          <p:nvPr/>
        </p:nvSpPr>
        <p:spPr>
          <a:xfrm>
            <a:off x="214038" y="1661483"/>
            <a:ext cx="7335812" cy="5098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a) </a:t>
            </a:r>
            <a:endParaRPr lang="en-US" sz="22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2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Các con đường song song với nhau:</a:t>
            </a:r>
            <a:r>
              <a:rPr lang="vi-VN" sz="2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Đường 5, 6 và 7; đường 3 và đường 4; đường 1 và 2</a:t>
            </a: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2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Các con đường vuông góc với nhau: </a:t>
            </a:r>
            <a:r>
              <a:rPr lang="vi-VN" sz="2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Đường 3 và 4 vuông góc với đường 1; đường 3 và 4 vuông góc với đường 2; đường 5, 6, 7 vuông góc với đường 2 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b) Để làm một con đường ngắn nhất từ vị trí A đến ngôi nhà, ta nên thiết kế một con đường song song với đường số 4 đi từ A đến ngôi nhà</a:t>
            </a:r>
            <a:r>
              <a:rPr lang="en-US" sz="2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</a:t>
            </a:r>
            <a:endParaRPr lang="vi-VN" sz="22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432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B4381D-EECC-9E1A-C845-BC2DD3AE92F5}"/>
              </a:ext>
            </a:extLst>
          </p:cNvPr>
          <p:cNvSpPr/>
          <p:nvPr/>
        </p:nvSpPr>
        <p:spPr>
          <a:xfrm>
            <a:off x="4224333" y="944207"/>
            <a:ext cx="3743333" cy="654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8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CỦNG CỐ, DẶN DÒ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55B6F99-0FB3-9111-1944-972D2B1115FE}"/>
              </a:ext>
            </a:extLst>
          </p:cNvPr>
          <p:cNvSpPr/>
          <p:nvPr/>
        </p:nvSpPr>
        <p:spPr>
          <a:xfrm>
            <a:off x="2913528" y="1913964"/>
            <a:ext cx="6364941" cy="1725707"/>
          </a:xfrm>
          <a:custGeom>
            <a:avLst/>
            <a:gdLst>
              <a:gd name="connsiteX0" fmla="*/ 0 w 6364941"/>
              <a:gd name="connsiteY0" fmla="*/ 287624 h 1725707"/>
              <a:gd name="connsiteX1" fmla="*/ 287624 w 6364941"/>
              <a:gd name="connsiteY1" fmla="*/ 0 h 1725707"/>
              <a:gd name="connsiteX2" fmla="*/ 6077317 w 6364941"/>
              <a:gd name="connsiteY2" fmla="*/ 0 h 1725707"/>
              <a:gd name="connsiteX3" fmla="*/ 6364941 w 6364941"/>
              <a:gd name="connsiteY3" fmla="*/ 287624 h 1725707"/>
              <a:gd name="connsiteX4" fmla="*/ 6364941 w 6364941"/>
              <a:gd name="connsiteY4" fmla="*/ 1438083 h 1725707"/>
              <a:gd name="connsiteX5" fmla="*/ 6077317 w 6364941"/>
              <a:gd name="connsiteY5" fmla="*/ 1725707 h 1725707"/>
              <a:gd name="connsiteX6" fmla="*/ 287624 w 6364941"/>
              <a:gd name="connsiteY6" fmla="*/ 1725707 h 1725707"/>
              <a:gd name="connsiteX7" fmla="*/ 0 w 6364941"/>
              <a:gd name="connsiteY7" fmla="*/ 1438083 h 1725707"/>
              <a:gd name="connsiteX8" fmla="*/ 0 w 6364941"/>
              <a:gd name="connsiteY8" fmla="*/ 287624 h 172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41" h="1725707" extrusionOk="0">
                <a:moveTo>
                  <a:pt x="0" y="287624"/>
                </a:moveTo>
                <a:cubicBezTo>
                  <a:pt x="-20921" y="115870"/>
                  <a:pt x="101719" y="10154"/>
                  <a:pt x="287624" y="0"/>
                </a:cubicBezTo>
                <a:cubicBezTo>
                  <a:pt x="2164292" y="132882"/>
                  <a:pt x="3502341" y="-84951"/>
                  <a:pt x="6077317" y="0"/>
                </a:cubicBezTo>
                <a:cubicBezTo>
                  <a:pt x="6214033" y="21615"/>
                  <a:pt x="6359907" y="156601"/>
                  <a:pt x="6364941" y="287624"/>
                </a:cubicBezTo>
                <a:cubicBezTo>
                  <a:pt x="6339883" y="769904"/>
                  <a:pt x="6422444" y="1169164"/>
                  <a:pt x="6364941" y="1438083"/>
                </a:cubicBezTo>
                <a:cubicBezTo>
                  <a:pt x="6386660" y="1599510"/>
                  <a:pt x="6239250" y="1719363"/>
                  <a:pt x="6077317" y="1725707"/>
                </a:cubicBezTo>
                <a:cubicBezTo>
                  <a:pt x="5124229" y="1813346"/>
                  <a:pt x="1705160" y="1653028"/>
                  <a:pt x="287624" y="1725707"/>
                </a:cubicBezTo>
                <a:cubicBezTo>
                  <a:pt x="128295" y="1721136"/>
                  <a:pt x="-2483" y="1600384"/>
                  <a:pt x="0" y="1438083"/>
                </a:cubicBezTo>
                <a:cubicBezTo>
                  <a:pt x="-102789" y="1275073"/>
                  <a:pt x="-31003" y="820070"/>
                  <a:pt x="0" y="287624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UTM Avo" panose="02040603050506020204" pitchFamily="18"/>
              </a:rPr>
              <a:t>Qua bài học hôm nay, em biết thêm được điều gì?</a:t>
            </a:r>
            <a:endParaRPr lang="en-VN" sz="2400" dirty="0">
              <a:latin typeface="UTM Avo" panose="02040603050506020204" pitchFamily="18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4B50F2A-D4C2-2A47-545A-300F555D5032}"/>
              </a:ext>
            </a:extLst>
          </p:cNvPr>
          <p:cNvSpPr/>
          <p:nvPr/>
        </p:nvSpPr>
        <p:spPr>
          <a:xfrm>
            <a:off x="2913527" y="3954697"/>
            <a:ext cx="6364941" cy="1725707"/>
          </a:xfrm>
          <a:custGeom>
            <a:avLst/>
            <a:gdLst>
              <a:gd name="connsiteX0" fmla="*/ 0 w 6364941"/>
              <a:gd name="connsiteY0" fmla="*/ 287624 h 1725707"/>
              <a:gd name="connsiteX1" fmla="*/ 287624 w 6364941"/>
              <a:gd name="connsiteY1" fmla="*/ 0 h 1725707"/>
              <a:gd name="connsiteX2" fmla="*/ 6077317 w 6364941"/>
              <a:gd name="connsiteY2" fmla="*/ 0 h 1725707"/>
              <a:gd name="connsiteX3" fmla="*/ 6364941 w 6364941"/>
              <a:gd name="connsiteY3" fmla="*/ 287624 h 1725707"/>
              <a:gd name="connsiteX4" fmla="*/ 6364941 w 6364941"/>
              <a:gd name="connsiteY4" fmla="*/ 1438083 h 1725707"/>
              <a:gd name="connsiteX5" fmla="*/ 6077317 w 6364941"/>
              <a:gd name="connsiteY5" fmla="*/ 1725707 h 1725707"/>
              <a:gd name="connsiteX6" fmla="*/ 287624 w 6364941"/>
              <a:gd name="connsiteY6" fmla="*/ 1725707 h 1725707"/>
              <a:gd name="connsiteX7" fmla="*/ 0 w 6364941"/>
              <a:gd name="connsiteY7" fmla="*/ 1438083 h 1725707"/>
              <a:gd name="connsiteX8" fmla="*/ 0 w 6364941"/>
              <a:gd name="connsiteY8" fmla="*/ 287624 h 172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41" h="1725707" extrusionOk="0">
                <a:moveTo>
                  <a:pt x="0" y="287624"/>
                </a:moveTo>
                <a:cubicBezTo>
                  <a:pt x="-20921" y="115870"/>
                  <a:pt x="101719" y="10154"/>
                  <a:pt x="287624" y="0"/>
                </a:cubicBezTo>
                <a:cubicBezTo>
                  <a:pt x="2164292" y="132882"/>
                  <a:pt x="3502341" y="-84951"/>
                  <a:pt x="6077317" y="0"/>
                </a:cubicBezTo>
                <a:cubicBezTo>
                  <a:pt x="6214033" y="21615"/>
                  <a:pt x="6359907" y="156601"/>
                  <a:pt x="6364941" y="287624"/>
                </a:cubicBezTo>
                <a:cubicBezTo>
                  <a:pt x="6339883" y="769904"/>
                  <a:pt x="6422444" y="1169164"/>
                  <a:pt x="6364941" y="1438083"/>
                </a:cubicBezTo>
                <a:cubicBezTo>
                  <a:pt x="6386660" y="1599510"/>
                  <a:pt x="6239250" y="1719363"/>
                  <a:pt x="6077317" y="1725707"/>
                </a:cubicBezTo>
                <a:cubicBezTo>
                  <a:pt x="5124229" y="1813346"/>
                  <a:pt x="1705160" y="1653028"/>
                  <a:pt x="287624" y="1725707"/>
                </a:cubicBezTo>
                <a:cubicBezTo>
                  <a:pt x="128295" y="1721136"/>
                  <a:pt x="-2483" y="1600384"/>
                  <a:pt x="0" y="1438083"/>
                </a:cubicBezTo>
                <a:cubicBezTo>
                  <a:pt x="-102789" y="1275073"/>
                  <a:pt x="-31003" y="820070"/>
                  <a:pt x="0" y="287624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nắm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chắc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nhắn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?</a:t>
            </a:r>
            <a:endParaRPr lang="en-VN" sz="2400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2056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20DA40E-C143-CD1A-4BA7-F7DAE1FDFC02}"/>
              </a:ext>
            </a:extLst>
          </p:cNvPr>
          <p:cNvGrpSpPr/>
          <p:nvPr/>
        </p:nvGrpSpPr>
        <p:grpSpPr>
          <a:xfrm>
            <a:off x="4727728" y="2992430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3D3E4C90-55A1-F816-1511-3C31885BA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1ADA68-0D84-96B5-A36E-A471D7AAAE4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3696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980BD1-8CA1-EE35-5CF9-003F0EC39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128" y="2062525"/>
            <a:ext cx="812800" cy="821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2CA514-E4E8-FABF-7799-83E5AE16F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128" y="3067255"/>
            <a:ext cx="812800" cy="8214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E97346-CAB7-FC58-3E43-4A8121E4E961}"/>
              </a:ext>
            </a:extLst>
          </p:cNvPr>
          <p:cNvSpPr/>
          <p:nvPr/>
        </p:nvSpPr>
        <p:spPr>
          <a:xfrm>
            <a:off x="2364528" y="2134716"/>
            <a:ext cx="4426097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Ôn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tập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kiến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thức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đã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học</a:t>
            </a:r>
            <a:endParaRPr lang="en-US" sz="2400" dirty="0">
              <a:latin typeface="UTM Avo" panose="02040603050506020204" pitchFamily="1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0CDE3B-D92B-F73F-73DA-EFA029E48309}"/>
              </a:ext>
            </a:extLst>
          </p:cNvPr>
          <p:cNvSpPr/>
          <p:nvPr/>
        </p:nvSpPr>
        <p:spPr>
          <a:xfrm>
            <a:off x="2433973" y="3211637"/>
            <a:ext cx="5232400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Hoàn </a:t>
            </a:r>
            <a:r>
              <a:rPr lang="en-US" sz="2400" dirty="0" err="1">
                <a:latin typeface="UTM Avo" panose="02040603050506020204" pitchFamily="18"/>
              </a:rPr>
              <a:t>thành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bài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tập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trong</a:t>
            </a:r>
            <a:r>
              <a:rPr lang="en-US" sz="2400">
                <a:latin typeface="UTM Avo" panose="02040603050506020204" pitchFamily="18"/>
              </a:rPr>
              <a:t> VBT</a:t>
            </a:r>
            <a:endParaRPr lang="en-US" sz="2400" dirty="0">
              <a:latin typeface="UTM Avo" panose="02040603050506020204" pitchFamily="1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092DEC-356E-AD56-407A-2898F89B1307}"/>
              </a:ext>
            </a:extLst>
          </p:cNvPr>
          <p:cNvSpPr/>
          <p:nvPr/>
        </p:nvSpPr>
        <p:spPr>
          <a:xfrm>
            <a:off x="2770928" y="4171849"/>
            <a:ext cx="6624320" cy="11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Đọc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chuẩn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bị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trước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Bài</a:t>
            </a:r>
            <a:r>
              <a:rPr lang="en-US" sz="2400" b="1" dirty="0">
                <a:latin typeface="UTM Avo" panose="02040603050506020204" pitchFamily="18"/>
              </a:rPr>
              <a:t> 24: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/>
              </a:rPr>
              <a:t>Em </a:t>
            </a:r>
            <a:r>
              <a:rPr lang="en-US" sz="2400" b="1" dirty="0" err="1">
                <a:latin typeface="UTM Avo" panose="02040603050506020204" pitchFamily="18"/>
              </a:rPr>
              <a:t>ôn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lại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những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gì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đã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học</a:t>
            </a:r>
            <a:endParaRPr lang="en-US" sz="2400" b="1" dirty="0">
              <a:latin typeface="UTM Avo" panose="02040603050506020204" pitchFamily="1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5ADB6-0C4D-7BE0-96AA-732F52F6A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128" y="4171849"/>
            <a:ext cx="812800" cy="8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4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5;p1">
            <a:extLst>
              <a:ext uri="{FF2B5EF4-FFF2-40B4-BE49-F238E27FC236}">
                <a16:creationId xmlns:a16="http://schemas.microsoft.com/office/drawing/2014/main" id="{6239DC95-0E39-51A2-CC25-4A5F05007ABF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312F9DBA-AF38-3E6F-0832-79D403067210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mời quý thầy cô tham gia Group Facebook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theo đường link: 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2D63CBA8-A188-A5C4-8660-C1A7E085DC9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>
            <a:hlinkClick r:id="rId3"/>
            <a:extLst>
              <a:ext uri="{FF2B5EF4-FFF2-40B4-BE49-F238E27FC236}">
                <a16:creationId xmlns:a16="http://schemas.microsoft.com/office/drawing/2014/main" id="{E57769F8-F552-C8DA-8E8A-DDC3EC6203E2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Hoc10 – Đồng hành cùng giáo viên tiểu học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7EF84C48-1423-0E07-165D-E3FA4EEE6634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Hoặc truy cập qua QR code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8BDCDB7-7169-BE3D-D202-AFAF2BB1AA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">
            <a:extLst>
              <a:ext uri="{FF2B5EF4-FFF2-40B4-BE49-F238E27FC236}">
                <a16:creationId xmlns:a16="http://schemas.microsoft.com/office/drawing/2014/main" id="{90111135-4929-E613-5CA2-ABDE280953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985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BBE123-7EB7-F8EF-FE93-08EE980BC898}"/>
              </a:ext>
            </a:extLst>
          </p:cNvPr>
          <p:cNvGrpSpPr/>
          <p:nvPr/>
        </p:nvGrpSpPr>
        <p:grpSpPr>
          <a:xfrm>
            <a:off x="4850023" y="2992430"/>
            <a:ext cx="2736543" cy="1674349"/>
            <a:chOff x="309542" y="967667"/>
            <a:chExt cx="2878585" cy="1674349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DA91DD1F-EB0A-557A-8651-452737B26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66EB6B-D8B5-EFF5-94FA-80BE38D6C2C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772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D017DCC-B711-D64E-C9D6-53087B49B84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442" y="-195939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989054" y="876459"/>
            <a:ext cx="6295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 1: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Góc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tù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đo</a:t>
            </a:r>
            <a:endParaRPr lang="en-US" sz="32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17497" y="211908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ea typeface="Cambria Math" panose="02040503050406030204" pitchFamily="18" charset="0"/>
              </a:rPr>
              <a:t>90</a:t>
            </a:r>
            <a:r>
              <a:rPr lang="en-VN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r>
              <a:rPr lang="en-US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365497" y="215281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ea typeface="Cambria Math" panose="02040503050406030204" pitchFamily="18" charset="0"/>
              </a:rPr>
              <a:t>90</a:t>
            </a:r>
            <a:r>
              <a:rPr lang="en-VN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r>
              <a:rPr lang="en-US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502852" y="215281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bé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ea typeface="Cambria Math" panose="02040503050406030204" pitchFamily="18" charset="0"/>
              </a:rPr>
              <a:t>90</a:t>
            </a:r>
            <a:r>
              <a:rPr lang="en-VN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r>
              <a:rPr lang="en-US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312716" y="2169472"/>
            <a:ext cx="2587181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ea typeface="Cambria Math" panose="02040503050406030204" pitchFamily="18" charset="0"/>
              </a:rPr>
              <a:t>100</a:t>
            </a:r>
            <a:r>
              <a:rPr lang="en-VN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r>
              <a:rPr lang="en-US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70615020-AD0E-ACA6-0C48-5CA211D83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5C99A304-9BD5-B4E6-E7C3-7DEFE3C869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FBCF512B-F866-5605-0D3A-BF1F211C0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050886C-0080-FCBA-5D3C-8E795532C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7FB2623-807F-3546-03CF-D173C5219C9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0" grpId="1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944000" y="822599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/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 2: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31088" y="1990361"/>
            <a:ext cx="2618512" cy="146471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lnSpc>
                <a:spcPct val="125000"/>
              </a:lnSpc>
            </a:pP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A. </a:t>
            </a:r>
            <a:r>
              <a:rPr lang="vi-VN" dirty="0">
                <a:solidFill>
                  <a:srgbClr val="000000"/>
                </a:solidFill>
                <a:latin typeface="UTM Avo" panose="02040603050506020204" pitchFamily="18"/>
              </a:rPr>
              <a:t>Hai đường thẳng song song với nhau cắt nhau tại 1 điểm.</a:t>
            </a:r>
            <a:endParaRPr lang="en-US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357247" y="1993327"/>
            <a:ext cx="2732073" cy="143098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lnSpc>
                <a:spcPct val="125000"/>
              </a:lnSpc>
            </a:pP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B. </a:t>
            </a:r>
            <a:r>
              <a:rPr lang="vi-VN" dirty="0">
                <a:solidFill>
                  <a:srgbClr val="000000"/>
                </a:solidFill>
                <a:latin typeface="UTM Avo" panose="02040603050506020204" pitchFamily="18"/>
              </a:rPr>
              <a:t>Hai đường thẳng song song với nhau cắt nhau tại 2 điểm.</a:t>
            </a:r>
            <a:endParaRPr lang="en-US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336276" y="1990361"/>
            <a:ext cx="2732073" cy="140490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lnSpc>
                <a:spcPct val="125000"/>
              </a:lnSpc>
            </a:pP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C. </a:t>
            </a:r>
            <a:r>
              <a:rPr lang="vi-VN" dirty="0">
                <a:solidFill>
                  <a:srgbClr val="000000"/>
                </a:solidFill>
                <a:latin typeface="UTM Avo" panose="02040603050506020204" pitchFamily="18"/>
              </a:rPr>
              <a:t>Hai đường thẳng song song với nhau cắt nhau tại 3 điểm.</a:t>
            </a:r>
            <a:endParaRPr lang="en-US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358664" y="2019407"/>
            <a:ext cx="2735093" cy="140490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lnSpc>
                <a:spcPct val="125000"/>
              </a:lnSpc>
            </a:pP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D. </a:t>
            </a:r>
            <a:r>
              <a:rPr lang="vi-VN" dirty="0">
                <a:solidFill>
                  <a:prstClr val="black"/>
                </a:solidFill>
                <a:latin typeface="UTM Avo" panose="02040603050506020204" pitchFamily="18"/>
              </a:rPr>
              <a:t>Hai đường thẳng song song với nhau cắt nhau không bao giờ cắt nhau.</a:t>
            </a:r>
            <a:endParaRPr lang="en-US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889000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E7A6E96A-66D5-A47A-6E5E-09F412FA2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6DE5CDE0-D092-A8F9-B907-58EC23BB2C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BB76CA65-E8B8-17AD-4CDF-01747D33A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9F8DEC61-26A6-A64A-E9DD-6C94D5AB9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E4791C-D086-81AD-B7E7-90A3D6F1F59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027960" y="811227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/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 3: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Góc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nhọn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đo</a:t>
            </a:r>
            <a:endParaRPr lang="en-US" sz="32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VN" sz="2400" dirty="0">
                <a:solidFill>
                  <a:prstClr val="black"/>
                </a:solidFill>
                <a:latin typeface="UTM Avo" panose="02040603050506020204" pitchFamily="18"/>
                <a:ea typeface="Cambria Math" panose="02040503050406030204" pitchFamily="18" charset="0"/>
              </a:rPr>
              <a:t>90</a:t>
            </a:r>
            <a:r>
              <a:rPr lang="en-VN" sz="24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lớn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hơn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VN" sz="2400" dirty="0">
                <a:solidFill>
                  <a:prstClr val="black"/>
                </a:solidFill>
                <a:latin typeface="UTM Avo" panose="02040603050506020204" pitchFamily="18"/>
                <a:ea typeface="Cambria Math" panose="02040503050406030204" pitchFamily="18" charset="0"/>
              </a:rPr>
              <a:t>90</a:t>
            </a:r>
            <a:r>
              <a:rPr lang="en-VN" sz="24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275094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hơn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VN" sz="2400" dirty="0">
                <a:solidFill>
                  <a:prstClr val="black"/>
                </a:solidFill>
                <a:latin typeface="UTM Avo" panose="02040603050506020204" pitchFamily="18"/>
                <a:ea typeface="Cambria Math" panose="02040503050406030204" pitchFamily="18" charset="0"/>
              </a:rPr>
              <a:t>90</a:t>
            </a:r>
            <a:r>
              <a:rPr lang="en-VN" sz="24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088821" y="2071685"/>
            <a:ext cx="266620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lớn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hơn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VN" sz="2400" dirty="0">
                <a:solidFill>
                  <a:prstClr val="black"/>
                </a:solidFill>
                <a:latin typeface="UTM Avo" panose="02040603050506020204" pitchFamily="18"/>
                <a:ea typeface="Cambria Math" panose="02040503050406030204" pitchFamily="18" charset="0"/>
              </a:rPr>
              <a:t>100</a:t>
            </a:r>
            <a:r>
              <a:rPr lang="en-VN" sz="24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1F9662C5-19E2-57F1-A462-479CD2520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736E44D3-F3F8-3EC9-BF12-E77608E043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8CEE230A-3DDE-ECB7-5C66-48966C719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42198ABF-A3F9-36C8-9FA0-659AFE71B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190ACC1-3BAB-8986-8AF0-9EC0580B799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9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6EF25B-48E0-CB2E-811A-2C4BD26B1A97}"/>
              </a:ext>
            </a:extLst>
          </p:cNvPr>
          <p:cNvGrpSpPr/>
          <p:nvPr/>
        </p:nvGrpSpPr>
        <p:grpSpPr>
          <a:xfrm>
            <a:off x="4727728" y="2964991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A3BDCC0D-EAE2-BBF5-0462-18691B0FC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4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7E3FB85-E8E8-9388-BBFF-8FAB997DC89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6045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8FCEDE-E8A9-F89D-AB85-D0DA37708BE0}"/>
              </a:ext>
            </a:extLst>
          </p:cNvPr>
          <p:cNvSpPr/>
          <p:nvPr/>
        </p:nvSpPr>
        <p:spPr>
          <a:xfrm>
            <a:off x="6061701" y="2535382"/>
            <a:ext cx="6096000" cy="4322618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D8F45C0-F05A-8904-7DC8-8BB893C566C5}"/>
              </a:ext>
            </a:extLst>
          </p:cNvPr>
          <p:cNvSpPr/>
          <p:nvPr/>
        </p:nvSpPr>
        <p:spPr>
          <a:xfrm>
            <a:off x="930729" y="2172393"/>
            <a:ext cx="10335985" cy="455923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80C1C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DE7E7C-D886-E36B-DD6D-BB319632BFFD}"/>
              </a:ext>
            </a:extLst>
          </p:cNvPr>
          <p:cNvGrpSpPr/>
          <p:nvPr/>
        </p:nvGrpSpPr>
        <p:grpSpPr>
          <a:xfrm>
            <a:off x="7205672" y="4937954"/>
            <a:ext cx="2342853" cy="1709229"/>
            <a:chOff x="10997937" y="6828622"/>
            <a:chExt cx="3514280" cy="2563844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F5A05C5-D040-C02D-EF7E-AD69BD231378}"/>
                </a:ext>
              </a:extLst>
            </p:cNvPr>
            <p:cNvSpPr/>
            <p:nvPr/>
          </p:nvSpPr>
          <p:spPr>
            <a:xfrm>
              <a:off x="10997937" y="8659573"/>
              <a:ext cx="630462" cy="732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M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A7747AF-4F29-BD0D-9251-93F3FD795A9B}"/>
                </a:ext>
              </a:extLst>
            </p:cNvPr>
            <p:cNvSpPr/>
            <p:nvPr/>
          </p:nvSpPr>
          <p:spPr>
            <a:xfrm>
              <a:off x="13951487" y="6828622"/>
              <a:ext cx="560730" cy="732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N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4DB1A7A-59A8-0887-2FC5-0BD0B5A421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12648" y="7174263"/>
              <a:ext cx="2326556" cy="2028387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9FF39B-40A5-C0D7-C0D9-896CCFEE06E0}"/>
              </a:ext>
            </a:extLst>
          </p:cNvPr>
          <p:cNvGrpSpPr/>
          <p:nvPr/>
        </p:nvGrpSpPr>
        <p:grpSpPr>
          <a:xfrm>
            <a:off x="2424193" y="5280531"/>
            <a:ext cx="2886540" cy="542259"/>
            <a:chOff x="3569590" y="7358036"/>
            <a:chExt cx="4329809" cy="81338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A8D2E77-E459-9478-B553-2C29188E57AC}"/>
                </a:ext>
              </a:extLst>
            </p:cNvPr>
            <p:cNvSpPr/>
            <p:nvPr/>
          </p:nvSpPr>
          <p:spPr>
            <a:xfrm>
              <a:off x="3569590" y="7358036"/>
              <a:ext cx="630462" cy="732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M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285F9F8-1C9D-F26E-09C4-696B9B1916FB}"/>
                </a:ext>
              </a:extLst>
            </p:cNvPr>
            <p:cNvSpPr/>
            <p:nvPr/>
          </p:nvSpPr>
          <p:spPr>
            <a:xfrm>
              <a:off x="7338316" y="7364138"/>
              <a:ext cx="560730" cy="732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N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D10EF6E-4902-06EF-0B49-343C1D42B9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11587" y="8171425"/>
              <a:ext cx="4187812" cy="0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62B5708-22CE-141B-8A63-6AD6AD4EE5DE}"/>
              </a:ext>
            </a:extLst>
          </p:cNvPr>
          <p:cNvGrpSpPr/>
          <p:nvPr/>
        </p:nvGrpSpPr>
        <p:grpSpPr>
          <a:xfrm>
            <a:off x="7531612" y="3462127"/>
            <a:ext cx="1571750" cy="1290860"/>
            <a:chOff x="11297415" y="3559151"/>
            <a:chExt cx="2357625" cy="1936291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0ABA8BD-08BB-FCF2-EA5A-9C8624F40EDD}"/>
                </a:ext>
              </a:extLst>
            </p:cNvPr>
            <p:cNvSpPr/>
            <p:nvPr/>
          </p:nvSpPr>
          <p:spPr>
            <a:xfrm>
              <a:off x="11297415" y="3559151"/>
              <a:ext cx="630462" cy="732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M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9EC45EA-E6BD-34EF-889A-6518EA6B24B6}"/>
                </a:ext>
              </a:extLst>
            </p:cNvPr>
            <p:cNvSpPr/>
            <p:nvPr/>
          </p:nvSpPr>
          <p:spPr>
            <a:xfrm>
              <a:off x="12982802" y="4762549"/>
              <a:ext cx="560730" cy="732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N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3661D28-5522-CC60-293D-76C68409FCB9}"/>
                </a:ext>
              </a:extLst>
            </p:cNvPr>
            <p:cNvCxnSpPr>
              <a:cxnSpLocks/>
            </p:cNvCxnSpPr>
            <p:nvPr/>
          </p:nvCxnSpPr>
          <p:spPr>
            <a:xfrm>
              <a:off x="11782116" y="3688733"/>
              <a:ext cx="1872924" cy="1473417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85AF7D-14DF-B32A-7DCE-10F277493852}"/>
              </a:ext>
            </a:extLst>
          </p:cNvPr>
          <p:cNvGrpSpPr/>
          <p:nvPr/>
        </p:nvGrpSpPr>
        <p:grpSpPr>
          <a:xfrm>
            <a:off x="3439399" y="3034071"/>
            <a:ext cx="425156" cy="1716464"/>
            <a:chOff x="5159095" y="3212903"/>
            <a:chExt cx="637733" cy="2574696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1BCBA6B-7FBD-56F8-D956-B3972E56741B}"/>
                </a:ext>
              </a:extLst>
            </p:cNvPr>
            <p:cNvCxnSpPr>
              <a:cxnSpLocks/>
            </p:cNvCxnSpPr>
            <p:nvPr/>
          </p:nvCxnSpPr>
          <p:spPr>
            <a:xfrm>
              <a:off x="5159098" y="3471951"/>
              <a:ext cx="0" cy="2233417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822D788-88F9-409B-0BDA-4BDE17F9A8AA}"/>
                </a:ext>
              </a:extLst>
            </p:cNvPr>
            <p:cNvSpPr/>
            <p:nvPr/>
          </p:nvSpPr>
          <p:spPr>
            <a:xfrm>
              <a:off x="5159095" y="3212903"/>
              <a:ext cx="630461" cy="732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M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E3768A2-045B-16F7-B5C2-2DA1350744F5}"/>
                </a:ext>
              </a:extLst>
            </p:cNvPr>
            <p:cNvSpPr/>
            <p:nvPr/>
          </p:nvSpPr>
          <p:spPr>
            <a:xfrm>
              <a:off x="5236099" y="5054706"/>
              <a:ext cx="560729" cy="732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N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DE494B0D-1504-BFA1-F530-F95FB2C48B0F}"/>
              </a:ext>
            </a:extLst>
          </p:cNvPr>
          <p:cNvSpPr/>
          <p:nvPr/>
        </p:nvSpPr>
        <p:spPr>
          <a:xfrm>
            <a:off x="4250782" y="1534606"/>
            <a:ext cx="3690434" cy="578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b="1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4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4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3 (SGK – tr57):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DED17F0-ECC6-FD7F-3471-3F4308EA3B11}"/>
              </a:ext>
            </a:extLst>
          </p:cNvPr>
          <p:cNvSpPr/>
          <p:nvPr/>
        </p:nvSpPr>
        <p:spPr>
          <a:xfrm>
            <a:off x="1752599" y="2172393"/>
            <a:ext cx="8686800" cy="950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Vẽ đường thẳng đi qua điểm A và vuông góc với đường thẳng BC trong mỗi trường hợp sau:</a:t>
            </a:r>
            <a:endParaRPr lang="en-US" sz="2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AF07781-71CE-E22B-6B36-24721B354401}"/>
              </a:ext>
            </a:extLst>
          </p:cNvPr>
          <p:cNvCxnSpPr/>
          <p:nvPr/>
        </p:nvCxnSpPr>
        <p:spPr>
          <a:xfrm>
            <a:off x="6096000" y="3226423"/>
            <a:ext cx="0" cy="3342640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dash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793F981-EF1D-C6A3-233D-6A563A6CE106}"/>
              </a:ext>
            </a:extLst>
          </p:cNvPr>
          <p:cNvCxnSpPr/>
          <p:nvPr/>
        </p:nvCxnSpPr>
        <p:spPr>
          <a:xfrm flipH="1">
            <a:off x="1574799" y="4849586"/>
            <a:ext cx="9042400" cy="0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dash"/>
          </a:ln>
          <a:effectLst/>
        </p:spPr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A3BCE7BF-1EB7-31C0-AA99-C4E9BE0BAD46}"/>
              </a:ext>
            </a:extLst>
          </p:cNvPr>
          <p:cNvSpPr/>
          <p:nvPr/>
        </p:nvSpPr>
        <p:spPr>
          <a:xfrm>
            <a:off x="1574801" y="3206478"/>
            <a:ext cx="9397999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a)                                                                 b)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181EBE9-8086-0B4E-2159-D430BDE6AA48}"/>
              </a:ext>
            </a:extLst>
          </p:cNvPr>
          <p:cNvSpPr/>
          <p:nvPr/>
        </p:nvSpPr>
        <p:spPr>
          <a:xfrm>
            <a:off x="1576090" y="4877010"/>
            <a:ext cx="9397999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c)                                                                  d)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26B07FF-5B59-63B9-5B7B-3D5C80B31FA4}"/>
              </a:ext>
            </a:extLst>
          </p:cNvPr>
          <p:cNvCxnSpPr>
            <a:cxnSpLocks/>
          </p:cNvCxnSpPr>
          <p:nvPr/>
        </p:nvCxnSpPr>
        <p:spPr>
          <a:xfrm>
            <a:off x="2421467" y="3669202"/>
            <a:ext cx="2325108" cy="0"/>
          </a:xfrm>
          <a:prstGeom prst="line">
            <a:avLst/>
          </a:prstGeom>
          <a:noFill/>
          <a:ln w="28575" cap="flat" cmpd="sng" algn="ctr">
            <a:solidFill>
              <a:srgbClr val="2A2A2A"/>
            </a:solidFill>
            <a:prstDash val="solid"/>
          </a:ln>
          <a:effectLst/>
        </p:spPr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76C87BEC-62CE-E769-CCF2-E58F8722E290}"/>
              </a:ext>
            </a:extLst>
          </p:cNvPr>
          <p:cNvSpPr/>
          <p:nvPr/>
        </p:nvSpPr>
        <p:spPr>
          <a:xfrm>
            <a:off x="2352787" y="3148053"/>
            <a:ext cx="332142" cy="488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</a:t>
            </a:r>
            <a:endParaRPr lang="en-US" sz="11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00CD696-2988-9C58-E7EE-95E860D2C2BC}"/>
              </a:ext>
            </a:extLst>
          </p:cNvPr>
          <p:cNvCxnSpPr>
            <a:cxnSpLocks/>
          </p:cNvCxnSpPr>
          <p:nvPr/>
        </p:nvCxnSpPr>
        <p:spPr>
          <a:xfrm flipV="1">
            <a:off x="7670167" y="3541749"/>
            <a:ext cx="950897" cy="1167110"/>
          </a:xfrm>
          <a:prstGeom prst="line">
            <a:avLst/>
          </a:prstGeom>
          <a:noFill/>
          <a:ln w="28575" cap="flat" cmpd="sng" algn="ctr">
            <a:solidFill>
              <a:srgbClr val="2A2A2A"/>
            </a:solidFill>
            <a:prstDash val="soli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4E73F6D-DCA6-10FC-141A-4BF35F6F156A}"/>
              </a:ext>
            </a:extLst>
          </p:cNvPr>
          <p:cNvCxnSpPr>
            <a:cxnSpLocks/>
          </p:cNvCxnSpPr>
          <p:nvPr/>
        </p:nvCxnSpPr>
        <p:spPr>
          <a:xfrm>
            <a:off x="4260756" y="5136075"/>
            <a:ext cx="1614" cy="1473916"/>
          </a:xfrm>
          <a:prstGeom prst="line">
            <a:avLst/>
          </a:prstGeom>
          <a:noFill/>
          <a:ln w="28575" cap="flat" cmpd="sng" algn="ctr">
            <a:solidFill>
              <a:srgbClr val="2A2A2A"/>
            </a:solidFill>
            <a:prstDash val="soli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A7C64EA-6298-1CE9-702A-27C3EB7CC175}"/>
              </a:ext>
            </a:extLst>
          </p:cNvPr>
          <p:cNvCxnSpPr>
            <a:cxnSpLocks/>
          </p:cNvCxnSpPr>
          <p:nvPr/>
        </p:nvCxnSpPr>
        <p:spPr>
          <a:xfrm>
            <a:off x="8217703" y="5261082"/>
            <a:ext cx="1093752" cy="1346089"/>
          </a:xfrm>
          <a:prstGeom prst="line">
            <a:avLst/>
          </a:prstGeom>
          <a:noFill/>
          <a:ln w="28575" cap="flat" cmpd="sng" algn="ctr">
            <a:solidFill>
              <a:srgbClr val="2A2A2A"/>
            </a:solidFill>
            <a:prstDash val="solid"/>
          </a:ln>
          <a:effectLst/>
        </p:spPr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4D53193C-F02E-E433-1EFB-8511C98A030B}"/>
              </a:ext>
            </a:extLst>
          </p:cNvPr>
          <p:cNvSpPr/>
          <p:nvPr/>
        </p:nvSpPr>
        <p:spPr>
          <a:xfrm>
            <a:off x="4457342" y="3117220"/>
            <a:ext cx="393056" cy="488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</a:t>
            </a:r>
            <a:endParaRPr lang="en-US" sz="11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576D78C-1B2A-86C4-9F94-95D591896B3D}"/>
              </a:ext>
            </a:extLst>
          </p:cNvPr>
          <p:cNvSpPr/>
          <p:nvPr/>
        </p:nvSpPr>
        <p:spPr>
          <a:xfrm>
            <a:off x="7421475" y="4177027"/>
            <a:ext cx="332142" cy="488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</a:t>
            </a:r>
            <a:endParaRPr lang="en-US" sz="11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3ABB20D-2EB6-8122-4723-4913A200B24A}"/>
              </a:ext>
            </a:extLst>
          </p:cNvPr>
          <p:cNvSpPr/>
          <p:nvPr/>
        </p:nvSpPr>
        <p:spPr>
          <a:xfrm>
            <a:off x="8202405" y="3232865"/>
            <a:ext cx="393056" cy="488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</a:t>
            </a:r>
            <a:endParaRPr lang="en-US" sz="11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B7727ED-9EAD-822F-C2A8-33D5C05BD1D5}"/>
              </a:ext>
            </a:extLst>
          </p:cNvPr>
          <p:cNvSpPr/>
          <p:nvPr/>
        </p:nvSpPr>
        <p:spPr>
          <a:xfrm>
            <a:off x="4238488" y="4937954"/>
            <a:ext cx="332142" cy="488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</a:t>
            </a:r>
            <a:endParaRPr lang="en-US" sz="11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DE255EB-8454-DE58-6E2C-03DF174E2855}"/>
              </a:ext>
            </a:extLst>
          </p:cNvPr>
          <p:cNvSpPr/>
          <p:nvPr/>
        </p:nvSpPr>
        <p:spPr>
          <a:xfrm>
            <a:off x="4231913" y="6162623"/>
            <a:ext cx="393056" cy="488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</a:t>
            </a:r>
            <a:endParaRPr lang="en-US" sz="11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B6916CF-1891-CD68-8131-67D3446D5A35}"/>
              </a:ext>
            </a:extLst>
          </p:cNvPr>
          <p:cNvSpPr/>
          <p:nvPr/>
        </p:nvSpPr>
        <p:spPr>
          <a:xfrm>
            <a:off x="8244525" y="4920279"/>
            <a:ext cx="332142" cy="488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</a:t>
            </a:r>
            <a:endParaRPr lang="en-US" sz="11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AB8647D-4621-0D9C-AEC6-CF7165581B90}"/>
              </a:ext>
            </a:extLst>
          </p:cNvPr>
          <p:cNvSpPr/>
          <p:nvPr/>
        </p:nvSpPr>
        <p:spPr>
          <a:xfrm>
            <a:off x="9262738" y="6164544"/>
            <a:ext cx="393056" cy="488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</a:t>
            </a:r>
            <a:endParaRPr lang="en-US" sz="11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72E4A06-2121-5D60-DF70-92E0DD49248D}"/>
              </a:ext>
            </a:extLst>
          </p:cNvPr>
          <p:cNvSpPr/>
          <p:nvPr/>
        </p:nvSpPr>
        <p:spPr>
          <a:xfrm>
            <a:off x="2981892" y="3990866"/>
            <a:ext cx="373820" cy="488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A</a:t>
            </a:r>
            <a:endParaRPr lang="en-US" sz="11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2B85468-E22D-FD20-9236-73CEFEB38D6B}"/>
              </a:ext>
            </a:extLst>
          </p:cNvPr>
          <p:cNvSpPr/>
          <p:nvPr/>
        </p:nvSpPr>
        <p:spPr>
          <a:xfrm>
            <a:off x="7701906" y="5685305"/>
            <a:ext cx="373820" cy="488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A</a:t>
            </a:r>
            <a:endParaRPr lang="en-US" sz="11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5A38F38-1E40-A8AA-1B69-84C3173B8893}"/>
              </a:ext>
            </a:extLst>
          </p:cNvPr>
          <p:cNvSpPr/>
          <p:nvPr/>
        </p:nvSpPr>
        <p:spPr>
          <a:xfrm>
            <a:off x="8817618" y="3826304"/>
            <a:ext cx="373820" cy="488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A</a:t>
            </a:r>
            <a:endParaRPr lang="en-US" sz="11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E914DBB-A50A-3545-4C40-EBB774513299}"/>
              </a:ext>
            </a:extLst>
          </p:cNvPr>
          <p:cNvSpPr/>
          <p:nvPr/>
        </p:nvSpPr>
        <p:spPr>
          <a:xfrm>
            <a:off x="3025483" y="5279130"/>
            <a:ext cx="373820" cy="488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A</a:t>
            </a:r>
            <a:endParaRPr lang="en-US" sz="11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8FC0989-454A-BD89-D42B-677AA5087EF5}"/>
              </a:ext>
            </a:extLst>
          </p:cNvPr>
          <p:cNvSpPr/>
          <p:nvPr/>
        </p:nvSpPr>
        <p:spPr>
          <a:xfrm>
            <a:off x="3393679" y="4250051"/>
            <a:ext cx="91440" cy="91440"/>
          </a:xfrm>
          <a:prstGeom prst="ellipse">
            <a:avLst/>
          </a:prstGeom>
          <a:solidFill>
            <a:srgbClr val="2A2A2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2A64AE5-69B3-CD37-DA7A-69702689684F}"/>
              </a:ext>
            </a:extLst>
          </p:cNvPr>
          <p:cNvSpPr/>
          <p:nvPr/>
        </p:nvSpPr>
        <p:spPr>
          <a:xfrm>
            <a:off x="8738925" y="4231555"/>
            <a:ext cx="91440" cy="91440"/>
          </a:xfrm>
          <a:prstGeom prst="ellipse">
            <a:avLst/>
          </a:prstGeom>
          <a:solidFill>
            <a:srgbClr val="2A2A2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901A37E6-0035-A3B3-4A34-261C798D2522}"/>
              </a:ext>
            </a:extLst>
          </p:cNvPr>
          <p:cNvSpPr/>
          <p:nvPr/>
        </p:nvSpPr>
        <p:spPr>
          <a:xfrm>
            <a:off x="3151789" y="5787140"/>
            <a:ext cx="91440" cy="91440"/>
          </a:xfrm>
          <a:prstGeom prst="ellipse">
            <a:avLst/>
          </a:prstGeom>
          <a:solidFill>
            <a:srgbClr val="2A2A2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0ECF8BE-9CE7-185A-0BFB-59A403877E7F}"/>
              </a:ext>
            </a:extLst>
          </p:cNvPr>
          <p:cNvSpPr/>
          <p:nvPr/>
        </p:nvSpPr>
        <p:spPr>
          <a:xfrm>
            <a:off x="7965787" y="6130541"/>
            <a:ext cx="91440" cy="91440"/>
          </a:xfrm>
          <a:prstGeom prst="ellipse">
            <a:avLst/>
          </a:prstGeom>
          <a:solidFill>
            <a:srgbClr val="2A2A2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46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/>
      <p:bldP spid="68" grpId="0"/>
      <p:bldP spid="70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 animBg="1"/>
      <p:bldP spid="86" grpId="0" animBg="1"/>
      <p:bldP spid="87" grpId="0" animBg="1"/>
      <p:bldP spid="8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8FCEDE-E8A9-F89D-AB85-D0DA37708BE0}"/>
              </a:ext>
            </a:extLst>
          </p:cNvPr>
          <p:cNvSpPr/>
          <p:nvPr/>
        </p:nvSpPr>
        <p:spPr>
          <a:xfrm>
            <a:off x="6061701" y="2535382"/>
            <a:ext cx="6096000" cy="4322618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D8F45C0-F05A-8904-7DC8-8BB893C566C5}"/>
              </a:ext>
            </a:extLst>
          </p:cNvPr>
          <p:cNvSpPr/>
          <p:nvPr/>
        </p:nvSpPr>
        <p:spPr>
          <a:xfrm>
            <a:off x="930729" y="2172393"/>
            <a:ext cx="10335985" cy="455923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80C1C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E494B0D-1504-BFA1-F530-F95FB2C48B0F}"/>
              </a:ext>
            </a:extLst>
          </p:cNvPr>
          <p:cNvSpPr/>
          <p:nvPr/>
        </p:nvSpPr>
        <p:spPr>
          <a:xfrm>
            <a:off x="4250782" y="1534606"/>
            <a:ext cx="3690434" cy="578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b="1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4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4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4 (SGK – tr58):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DED17F0-ECC6-FD7F-3471-3F4308EA3B11}"/>
              </a:ext>
            </a:extLst>
          </p:cNvPr>
          <p:cNvSpPr/>
          <p:nvPr/>
        </p:nvSpPr>
        <p:spPr>
          <a:xfrm>
            <a:off x="1752599" y="2172393"/>
            <a:ext cx="8686800" cy="958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667"/>
              </a:spcAft>
              <a:buClr>
                <a:srgbClr val="000000"/>
              </a:buClr>
            </a:pPr>
            <a:r>
              <a:rPr lang="en-US" sz="2000" kern="0" dirty="0" err="1">
                <a:latin typeface="UTM Avo" panose="02040603050506020204" pitchFamily="18"/>
                <a:ea typeface="Calibri"/>
                <a:cs typeface="Times New Roman"/>
                <a:sym typeface="Arial"/>
              </a:rPr>
              <a:t>Vẽ</a:t>
            </a:r>
            <a:r>
              <a:rPr lang="en-US" sz="2000" kern="0" dirty="0">
                <a:latin typeface="UTM Avo" panose="02040603050506020204" pitchFamily="18"/>
                <a:ea typeface="Calibri"/>
                <a:cs typeface="Times New Roman"/>
                <a:sym typeface="Arial"/>
              </a:rPr>
              <a:t> </a:t>
            </a:r>
            <a:r>
              <a:rPr lang="en-US" sz="2000" kern="0" dirty="0" err="1">
                <a:latin typeface="UTM Avo" panose="02040603050506020204" pitchFamily="18"/>
                <a:ea typeface="Calibri"/>
                <a:cs typeface="Times New Roman"/>
                <a:sym typeface="Arial"/>
              </a:rPr>
              <a:t>đường</a:t>
            </a:r>
            <a:r>
              <a:rPr lang="en-US" sz="2000" kern="0" dirty="0">
                <a:latin typeface="UTM Avo" panose="02040603050506020204" pitchFamily="18"/>
                <a:ea typeface="Calibri"/>
                <a:cs typeface="Times New Roman"/>
                <a:sym typeface="Arial"/>
              </a:rPr>
              <a:t> </a:t>
            </a:r>
            <a:r>
              <a:rPr lang="en-US" sz="2000" kern="0" dirty="0" err="1">
                <a:latin typeface="UTM Avo" panose="02040603050506020204" pitchFamily="18"/>
                <a:ea typeface="Calibri"/>
                <a:cs typeface="Times New Roman"/>
                <a:sym typeface="Arial"/>
              </a:rPr>
              <a:t>thẳng</a:t>
            </a:r>
            <a:r>
              <a:rPr lang="en-US" sz="2000" kern="0" dirty="0">
                <a:latin typeface="UTM Avo" panose="02040603050506020204" pitchFamily="18"/>
                <a:ea typeface="Calibri"/>
                <a:cs typeface="Times New Roman"/>
                <a:sym typeface="Arial"/>
              </a:rPr>
              <a:t> </a:t>
            </a:r>
            <a:r>
              <a:rPr lang="en-US" sz="2000" kern="0" dirty="0" err="1">
                <a:latin typeface="UTM Avo" panose="02040603050506020204" pitchFamily="18"/>
                <a:ea typeface="Calibri"/>
                <a:cs typeface="Times New Roman"/>
                <a:sym typeface="Arial"/>
              </a:rPr>
              <a:t>đi</a:t>
            </a:r>
            <a:r>
              <a:rPr lang="en-US" sz="2000" kern="0" dirty="0">
                <a:latin typeface="UTM Avo" panose="02040603050506020204" pitchFamily="18"/>
                <a:ea typeface="Calibri"/>
                <a:cs typeface="Times New Roman"/>
                <a:sym typeface="Arial"/>
              </a:rPr>
              <a:t> qua </a:t>
            </a:r>
            <a:r>
              <a:rPr lang="en-US" sz="2000" kern="0" dirty="0" err="1">
                <a:latin typeface="UTM Avo" panose="02040603050506020204" pitchFamily="18"/>
                <a:ea typeface="Calibri"/>
                <a:cs typeface="Times New Roman"/>
                <a:sym typeface="Arial"/>
              </a:rPr>
              <a:t>điểm</a:t>
            </a:r>
            <a:r>
              <a:rPr lang="en-US" sz="2000" kern="0" dirty="0">
                <a:latin typeface="UTM Avo" panose="02040603050506020204" pitchFamily="18"/>
                <a:ea typeface="Calibri"/>
                <a:cs typeface="Times New Roman"/>
                <a:sym typeface="Arial"/>
              </a:rPr>
              <a:t> A </a:t>
            </a:r>
            <a:r>
              <a:rPr lang="en-US" sz="2000" kern="0" dirty="0" err="1">
                <a:latin typeface="UTM Avo" panose="02040603050506020204" pitchFamily="18"/>
                <a:ea typeface="Calibri"/>
                <a:cs typeface="Times New Roman"/>
                <a:sym typeface="Arial"/>
              </a:rPr>
              <a:t>và</a:t>
            </a:r>
            <a:r>
              <a:rPr lang="en-US" sz="2000" kern="0" dirty="0">
                <a:latin typeface="UTM Avo" panose="02040603050506020204" pitchFamily="18"/>
                <a:ea typeface="Calibri"/>
                <a:cs typeface="Times New Roman"/>
                <a:sym typeface="Arial"/>
              </a:rPr>
              <a:t> song song </a:t>
            </a:r>
            <a:r>
              <a:rPr lang="en-US" sz="2000" kern="0" dirty="0" err="1">
                <a:latin typeface="UTM Avo" panose="02040603050506020204" pitchFamily="18"/>
                <a:ea typeface="Calibri"/>
                <a:cs typeface="Times New Roman"/>
                <a:sym typeface="Arial"/>
              </a:rPr>
              <a:t>với</a:t>
            </a:r>
            <a:r>
              <a:rPr lang="en-US" sz="2000" kern="0" dirty="0">
                <a:latin typeface="UTM Avo" panose="02040603050506020204" pitchFamily="18"/>
                <a:ea typeface="Calibri"/>
                <a:cs typeface="Times New Roman"/>
                <a:sym typeface="Arial"/>
              </a:rPr>
              <a:t> </a:t>
            </a:r>
            <a:r>
              <a:rPr lang="en-US" sz="2000" kern="0" dirty="0" err="1">
                <a:latin typeface="UTM Avo" panose="02040603050506020204" pitchFamily="18"/>
                <a:ea typeface="Calibri"/>
                <a:cs typeface="Times New Roman"/>
                <a:sym typeface="Arial"/>
              </a:rPr>
              <a:t>đường</a:t>
            </a:r>
            <a:r>
              <a:rPr lang="en-US" sz="2000" kern="0" dirty="0">
                <a:latin typeface="UTM Avo" panose="02040603050506020204" pitchFamily="18"/>
                <a:ea typeface="Calibri"/>
                <a:cs typeface="Times New Roman"/>
                <a:sym typeface="Arial"/>
              </a:rPr>
              <a:t> </a:t>
            </a:r>
            <a:r>
              <a:rPr lang="en-US" sz="2000" kern="0" dirty="0" err="1">
                <a:latin typeface="UTM Avo" panose="02040603050506020204" pitchFamily="18"/>
                <a:ea typeface="Calibri"/>
                <a:cs typeface="Times New Roman"/>
                <a:sym typeface="Arial"/>
              </a:rPr>
              <a:t>thẳng</a:t>
            </a:r>
            <a:r>
              <a:rPr lang="en-US" sz="2000" kern="0" dirty="0">
                <a:latin typeface="UTM Avo" panose="02040603050506020204" pitchFamily="18"/>
                <a:ea typeface="Calibri"/>
                <a:cs typeface="Times New Roman"/>
                <a:sym typeface="Arial"/>
              </a:rPr>
              <a:t> BC </a:t>
            </a:r>
            <a:r>
              <a:rPr lang="en-US" sz="2000" kern="0" dirty="0" err="1">
                <a:latin typeface="UTM Avo" panose="02040603050506020204" pitchFamily="18"/>
                <a:ea typeface="Calibri"/>
                <a:cs typeface="Times New Roman"/>
                <a:sym typeface="Arial"/>
              </a:rPr>
              <a:t>trong</a:t>
            </a:r>
            <a:r>
              <a:rPr lang="en-US" sz="2000" kern="0" dirty="0">
                <a:latin typeface="UTM Avo" panose="02040603050506020204" pitchFamily="18"/>
                <a:ea typeface="Calibri"/>
                <a:cs typeface="Times New Roman"/>
                <a:sym typeface="Arial"/>
              </a:rPr>
              <a:t> </a:t>
            </a:r>
            <a:r>
              <a:rPr lang="en-US" sz="2000" kern="0" dirty="0" err="1">
                <a:latin typeface="UTM Avo" panose="02040603050506020204" pitchFamily="18"/>
                <a:ea typeface="Calibri"/>
                <a:cs typeface="Times New Roman"/>
                <a:sym typeface="Arial"/>
              </a:rPr>
              <a:t>mỗi</a:t>
            </a:r>
            <a:r>
              <a:rPr lang="en-US" sz="2000" kern="0" dirty="0">
                <a:latin typeface="UTM Avo" panose="02040603050506020204" pitchFamily="18"/>
                <a:ea typeface="Calibri"/>
                <a:cs typeface="Times New Roman"/>
                <a:sym typeface="Arial"/>
              </a:rPr>
              <a:t> </a:t>
            </a:r>
            <a:r>
              <a:rPr lang="en-US" sz="2000" kern="0" dirty="0" err="1">
                <a:latin typeface="UTM Avo" panose="02040603050506020204" pitchFamily="18"/>
                <a:ea typeface="Calibri"/>
                <a:cs typeface="Times New Roman"/>
                <a:sym typeface="Arial"/>
              </a:rPr>
              <a:t>trường</a:t>
            </a:r>
            <a:r>
              <a:rPr lang="en-US" sz="2000" kern="0" dirty="0">
                <a:latin typeface="UTM Avo" panose="02040603050506020204" pitchFamily="18"/>
                <a:ea typeface="Calibri"/>
                <a:cs typeface="Times New Roman"/>
                <a:sym typeface="Arial"/>
              </a:rPr>
              <a:t> </a:t>
            </a:r>
            <a:r>
              <a:rPr lang="en-US" sz="2000" kern="0" dirty="0" err="1">
                <a:latin typeface="UTM Avo" panose="02040603050506020204" pitchFamily="18"/>
                <a:ea typeface="Calibri"/>
                <a:cs typeface="Times New Roman"/>
                <a:sym typeface="Arial"/>
              </a:rPr>
              <a:t>hợp</a:t>
            </a:r>
            <a:r>
              <a:rPr lang="en-US" sz="2000" kern="0" dirty="0">
                <a:latin typeface="UTM Avo" panose="02040603050506020204" pitchFamily="18"/>
                <a:ea typeface="Calibri"/>
                <a:cs typeface="Times New Roman"/>
                <a:sym typeface="Arial"/>
              </a:rPr>
              <a:t> </a:t>
            </a:r>
            <a:r>
              <a:rPr lang="en-US" sz="2000" kern="0" dirty="0" err="1">
                <a:latin typeface="UTM Avo" panose="02040603050506020204" pitchFamily="18"/>
                <a:ea typeface="Calibri"/>
                <a:cs typeface="Times New Roman"/>
                <a:sym typeface="Arial"/>
              </a:rPr>
              <a:t>sau</a:t>
            </a:r>
            <a:r>
              <a:rPr lang="en-US" sz="2000" kern="0" dirty="0">
                <a:latin typeface="UTM Avo" panose="02040603050506020204" pitchFamily="18"/>
                <a:ea typeface="Calibri"/>
                <a:cs typeface="Times New Roman"/>
                <a:sym typeface="Arial"/>
              </a:rPr>
              <a:t>: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AF07781-71CE-E22B-6B36-24721B354401}"/>
              </a:ext>
            </a:extLst>
          </p:cNvPr>
          <p:cNvCxnSpPr/>
          <p:nvPr/>
        </p:nvCxnSpPr>
        <p:spPr>
          <a:xfrm>
            <a:off x="6096000" y="3226423"/>
            <a:ext cx="0" cy="3342640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dash"/>
          </a:ln>
          <a:effectLst/>
        </p:spPr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A3BCE7BF-1EB7-31C0-AA99-C4E9BE0BAD46}"/>
              </a:ext>
            </a:extLst>
          </p:cNvPr>
          <p:cNvSpPr/>
          <p:nvPr/>
        </p:nvSpPr>
        <p:spPr>
          <a:xfrm>
            <a:off x="1863272" y="3425207"/>
            <a:ext cx="9397999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a)                                                                 b)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C38C2D-5F94-D7EA-5BCF-BDDCB51A9BF1}"/>
              </a:ext>
            </a:extLst>
          </p:cNvPr>
          <p:cNvGrpSpPr/>
          <p:nvPr/>
        </p:nvGrpSpPr>
        <p:grpSpPr>
          <a:xfrm>
            <a:off x="8462169" y="3719426"/>
            <a:ext cx="1670416" cy="2873283"/>
            <a:chOff x="12692058" y="4221679"/>
            <a:chExt cx="2505624" cy="430992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FE44785-D02F-4E5A-0CBD-0884221CD9E9}"/>
                </a:ext>
              </a:extLst>
            </p:cNvPr>
            <p:cNvSpPr/>
            <p:nvPr/>
          </p:nvSpPr>
          <p:spPr>
            <a:xfrm>
              <a:off x="13022352" y="7798711"/>
              <a:ext cx="630462" cy="732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M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424AC2C-4BE7-29E0-48B3-6014BE2A38EC}"/>
                </a:ext>
              </a:extLst>
            </p:cNvPr>
            <p:cNvSpPr/>
            <p:nvPr/>
          </p:nvSpPr>
          <p:spPr>
            <a:xfrm>
              <a:off x="14636952" y="4221679"/>
              <a:ext cx="560730" cy="732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N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AB3CE9D-A8C1-8076-067A-16F0BF92264D}"/>
                </a:ext>
              </a:extLst>
            </p:cNvPr>
            <p:cNvCxnSpPr/>
            <p:nvPr/>
          </p:nvCxnSpPr>
          <p:spPr>
            <a:xfrm flipV="1">
              <a:off x="12692058" y="4860905"/>
              <a:ext cx="1924558" cy="3445547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863A113-D3FD-E145-AD7C-289658E853A9}"/>
              </a:ext>
            </a:extLst>
          </p:cNvPr>
          <p:cNvGrpSpPr/>
          <p:nvPr/>
        </p:nvGrpSpPr>
        <p:grpSpPr>
          <a:xfrm>
            <a:off x="1927153" y="4027108"/>
            <a:ext cx="3427539" cy="661225"/>
            <a:chOff x="2961190" y="7194691"/>
            <a:chExt cx="5141308" cy="99183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49CE104-D799-C10F-4A7D-6E48AAD6DC8D}"/>
                </a:ext>
              </a:extLst>
            </p:cNvPr>
            <p:cNvSpPr/>
            <p:nvPr/>
          </p:nvSpPr>
          <p:spPr>
            <a:xfrm>
              <a:off x="2961190" y="7194691"/>
              <a:ext cx="630462" cy="732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M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080F23D-1EF4-CCFB-D126-647FAFD2315A}"/>
                </a:ext>
              </a:extLst>
            </p:cNvPr>
            <p:cNvSpPr/>
            <p:nvPr/>
          </p:nvSpPr>
          <p:spPr>
            <a:xfrm>
              <a:off x="7541768" y="7194691"/>
              <a:ext cx="560730" cy="732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N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8FC8413-899F-1B4E-C501-B5AB2D8341F0}"/>
                </a:ext>
              </a:extLst>
            </p:cNvPr>
            <p:cNvCxnSpPr/>
            <p:nvPr/>
          </p:nvCxnSpPr>
          <p:spPr>
            <a:xfrm flipH="1">
              <a:off x="3231237" y="8176423"/>
              <a:ext cx="4668163" cy="10106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E62E58-709C-36CC-3912-DF3505E6F575}"/>
              </a:ext>
            </a:extLst>
          </p:cNvPr>
          <p:cNvCxnSpPr/>
          <p:nvPr/>
        </p:nvCxnSpPr>
        <p:spPr>
          <a:xfrm>
            <a:off x="2247795" y="6129512"/>
            <a:ext cx="2844800" cy="0"/>
          </a:xfrm>
          <a:prstGeom prst="line">
            <a:avLst/>
          </a:prstGeom>
          <a:noFill/>
          <a:ln w="28575" cap="flat" cmpd="sng" algn="ctr">
            <a:solidFill>
              <a:srgbClr val="2A2A2A"/>
            </a:solidFill>
            <a:prstDash val="solid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6F822B2-52C6-6890-946C-59B2D28ECC66}"/>
              </a:ext>
            </a:extLst>
          </p:cNvPr>
          <p:cNvSpPr/>
          <p:nvPr/>
        </p:nvSpPr>
        <p:spPr>
          <a:xfrm>
            <a:off x="2081724" y="5527957"/>
            <a:ext cx="332142" cy="488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</a:t>
            </a:r>
            <a:endParaRPr lang="en-US" sz="11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563125-0C96-BE10-87FD-F0319AC6E09E}"/>
              </a:ext>
            </a:extLst>
          </p:cNvPr>
          <p:cNvSpPr/>
          <p:nvPr/>
        </p:nvSpPr>
        <p:spPr>
          <a:xfrm>
            <a:off x="4880896" y="5527957"/>
            <a:ext cx="393056" cy="488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</a:t>
            </a:r>
            <a:endParaRPr lang="en-US" sz="11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4595711-7370-1116-61E2-93E09FE342BA}"/>
              </a:ext>
            </a:extLst>
          </p:cNvPr>
          <p:cNvGrpSpPr/>
          <p:nvPr/>
        </p:nvGrpSpPr>
        <p:grpSpPr>
          <a:xfrm>
            <a:off x="3087473" y="4021203"/>
            <a:ext cx="373820" cy="709009"/>
            <a:chOff x="4617036" y="8117010"/>
            <a:chExt cx="560729" cy="106351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8397C8F-A273-4D07-0012-E040DDF43FE4}"/>
                </a:ext>
              </a:extLst>
            </p:cNvPr>
            <p:cNvSpPr/>
            <p:nvPr/>
          </p:nvSpPr>
          <p:spPr>
            <a:xfrm>
              <a:off x="4617036" y="8117010"/>
              <a:ext cx="560729" cy="732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0035E83-EFF4-569F-F830-6DB4A682397B}"/>
                </a:ext>
              </a:extLst>
            </p:cNvPr>
            <p:cNvSpPr/>
            <p:nvPr/>
          </p:nvSpPr>
          <p:spPr>
            <a:xfrm>
              <a:off x="4828820" y="9043364"/>
              <a:ext cx="137160" cy="137160"/>
            </a:xfrm>
            <a:prstGeom prst="ellipse">
              <a:avLst/>
            </a:prstGeom>
            <a:solidFill>
              <a:srgbClr val="2A2A2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910FAE5-2514-78AA-F477-AE6F24CE4AFA}"/>
              </a:ext>
            </a:extLst>
          </p:cNvPr>
          <p:cNvCxnSpPr/>
          <p:nvPr/>
        </p:nvCxnSpPr>
        <p:spPr>
          <a:xfrm flipV="1">
            <a:off x="7347041" y="3832482"/>
            <a:ext cx="1283039" cy="2297031"/>
          </a:xfrm>
          <a:prstGeom prst="line">
            <a:avLst/>
          </a:prstGeom>
          <a:noFill/>
          <a:ln w="28575" cap="flat" cmpd="sng" algn="ctr">
            <a:solidFill>
              <a:srgbClr val="2A2A2A"/>
            </a:solidFill>
            <a:prstDash val="solid"/>
          </a:ln>
          <a:effectLst/>
        </p:spPr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33112337-9826-2131-C017-33E83279AE74}"/>
              </a:ext>
            </a:extLst>
          </p:cNvPr>
          <p:cNvSpPr/>
          <p:nvPr/>
        </p:nvSpPr>
        <p:spPr>
          <a:xfrm>
            <a:off x="6954766" y="5486833"/>
            <a:ext cx="332142" cy="488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</a:t>
            </a:r>
            <a:endParaRPr lang="en-US" sz="11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4907BE4-5F76-D104-13BE-2E28CB565AEA}"/>
              </a:ext>
            </a:extLst>
          </p:cNvPr>
          <p:cNvSpPr/>
          <p:nvPr/>
        </p:nvSpPr>
        <p:spPr>
          <a:xfrm>
            <a:off x="8017135" y="3478537"/>
            <a:ext cx="393056" cy="488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</a:t>
            </a:r>
            <a:endParaRPr lang="en-US" sz="11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F82F513-B732-1C4D-D9E9-38FBA3264316}"/>
              </a:ext>
            </a:extLst>
          </p:cNvPr>
          <p:cNvSpPr/>
          <p:nvPr/>
        </p:nvSpPr>
        <p:spPr>
          <a:xfrm>
            <a:off x="9175358" y="5121199"/>
            <a:ext cx="373820" cy="488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A</a:t>
            </a:r>
            <a:endParaRPr lang="en-US" sz="11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D300921-EB5C-5A64-6935-396E68F44721}"/>
              </a:ext>
            </a:extLst>
          </p:cNvPr>
          <p:cNvSpPr/>
          <p:nvPr/>
        </p:nvSpPr>
        <p:spPr>
          <a:xfrm>
            <a:off x="8998391" y="5351643"/>
            <a:ext cx="91440" cy="91440"/>
          </a:xfrm>
          <a:prstGeom prst="ellipse">
            <a:avLst/>
          </a:prstGeom>
          <a:solidFill>
            <a:srgbClr val="2A2A2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585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/>
      <p:bldP spid="35" grpId="0"/>
      <p:bldP spid="36" grpId="0"/>
      <p:bldP spid="41" grpId="0"/>
      <p:bldP spid="42" grpId="0"/>
      <p:bldP spid="43" grpId="0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68</TotalTime>
  <Words>660</Words>
  <Application>Microsoft Office PowerPoint</Application>
  <PresentationFormat>Widescreen</PresentationFormat>
  <Paragraphs>94</Paragraphs>
  <Slides>17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 Math</vt:lpstr>
      <vt:lpstr>UTM Avo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2023-10-24T04:45:10Z</dcterms:created>
  <dcterms:modified xsi:type="dcterms:W3CDTF">2024-01-03T02:40:43Z</dcterms:modified>
</cp:coreProperties>
</file>