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353" r:id="rId4"/>
    <p:sldId id="344" r:id="rId5"/>
    <p:sldId id="354" r:id="rId6"/>
    <p:sldId id="359" r:id="rId7"/>
    <p:sldId id="356" r:id="rId8"/>
    <p:sldId id="357" r:id="rId9"/>
    <p:sldId id="358" r:id="rId10"/>
    <p:sldId id="348" r:id="rId11"/>
    <p:sldId id="352" r:id="rId12"/>
    <p:sldId id="275" r:id="rId13"/>
    <p:sldId id="276" r:id="rId14"/>
  </p:sldIdLst>
  <p:sldSz cx="12192000" cy="6858000"/>
  <p:notesSz cx="6858000" cy="9144000"/>
  <p:embeddedFontLs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p64yhF0r7J0CaSH6C3hFLdlX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EA"/>
    <a:srgbClr val="75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/>
    <p:restoredTop sz="94563"/>
  </p:normalViewPr>
  <p:slideViewPr>
    <p:cSldViewPr snapToGrid="0">
      <p:cViewPr varScale="1">
        <p:scale>
          <a:sx n="105" d="100"/>
          <a:sy n="105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6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6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5;p1">
            <a:extLst>
              <a:ext uri="{FF2B5EF4-FFF2-40B4-BE49-F238E27FC236}">
                <a16:creationId xmlns:a16="http://schemas.microsoft.com/office/drawing/2014/main" id="{04997C8A-9E83-13FD-80B9-F2ED615C8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861123"/>
            <a:ext cx="9144000" cy="296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lnSpc>
                <a:spcPct val="150000"/>
              </a:lnSpc>
              <a:buSzPts val="520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8 </a:t>
            </a:r>
            <a:b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3: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tả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người</a:t>
            </a:r>
            <a:b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văn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) </a:t>
            </a:r>
            <a:endParaRPr sz="4800" b="1" dirty="0">
              <a:solidFill>
                <a:srgbClr val="00206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E605A-D04E-8DAC-543C-D3386EC51CA5}"/>
              </a:ext>
            </a:extLst>
          </p:cNvPr>
          <p:cNvSpPr txBox="1"/>
          <p:nvPr/>
        </p:nvSpPr>
        <p:spPr>
          <a:xfrm>
            <a:off x="8423255" y="265463"/>
            <a:ext cx="3490452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ts val="384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</a:rPr>
              <a:t>TIẾNG VIỆT 5</a:t>
            </a:r>
          </a:p>
          <a:p>
            <a:pPr algn="r" defTabSz="914377">
              <a:lnSpc>
                <a:spcPts val="384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AA7346F-65EE-C2E1-E6D6-E1EB657C7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9DEE49D-E7C8-A12B-1631-5D744C012747}"/>
              </a:ext>
            </a:extLst>
          </p:cNvPr>
          <p:cNvGrpSpPr/>
          <p:nvPr/>
        </p:nvGrpSpPr>
        <p:grpSpPr>
          <a:xfrm>
            <a:off x="1798116" y="1962031"/>
            <a:ext cx="3676098" cy="3589432"/>
            <a:chOff x="1813425" y="2065680"/>
            <a:chExt cx="3676098" cy="35894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95C624-1B41-305D-360B-863477B48BEF}"/>
                </a:ext>
              </a:extLst>
            </p:cNvPr>
            <p:cNvGrpSpPr/>
            <p:nvPr/>
          </p:nvGrpSpPr>
          <p:grpSpPr>
            <a:xfrm>
              <a:off x="1813425" y="2065680"/>
              <a:ext cx="3676098" cy="3589432"/>
              <a:chOff x="1081432" y="3662190"/>
              <a:chExt cx="5022473" cy="4904065"/>
            </a:xfrm>
          </p:grpSpPr>
          <p:grpSp>
            <p:nvGrpSpPr>
              <p:cNvPr id="15" name="Group 3">
                <a:extLst>
                  <a:ext uri="{FF2B5EF4-FFF2-40B4-BE49-F238E27FC236}">
                    <a16:creationId xmlns:a16="http://schemas.microsoft.com/office/drawing/2014/main" id="{AF4CE619-DE89-BD82-5900-CE5B3B651EA4}"/>
                  </a:ext>
                </a:extLst>
              </p:cNvPr>
              <p:cNvGrpSpPr/>
              <p:nvPr/>
            </p:nvGrpSpPr>
            <p:grpSpPr>
              <a:xfrm>
                <a:off x="1081432" y="4250927"/>
                <a:ext cx="5022473" cy="4315328"/>
                <a:chOff x="0" y="-38100"/>
                <a:chExt cx="1541211" cy="1324214"/>
              </a:xfrm>
            </p:grpSpPr>
            <p:sp>
              <p:nvSpPr>
                <p:cNvPr id="20" name="Freeform 4">
                  <a:extLst>
                    <a:ext uri="{FF2B5EF4-FFF2-40B4-BE49-F238E27FC236}">
                      <a16:creationId xmlns:a16="http://schemas.microsoft.com/office/drawing/2014/main" id="{464AC02B-C554-CF82-E3CA-3DEBD6A905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541211" cy="128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211" h="1286114">
                      <a:moveTo>
                        <a:pt x="78614" y="0"/>
                      </a:moveTo>
                      <a:lnTo>
                        <a:pt x="1462596" y="0"/>
                      </a:lnTo>
                      <a:cubicBezTo>
                        <a:pt x="1506014" y="0"/>
                        <a:pt x="1541211" y="35197"/>
                        <a:pt x="1541211" y="78614"/>
                      </a:cubicBezTo>
                      <a:lnTo>
                        <a:pt x="1541211" y="1207500"/>
                      </a:lnTo>
                      <a:cubicBezTo>
                        <a:pt x="1541211" y="1250917"/>
                        <a:pt x="1506014" y="1286114"/>
                        <a:pt x="1462596" y="1286114"/>
                      </a:cubicBezTo>
                      <a:lnTo>
                        <a:pt x="78614" y="1286114"/>
                      </a:lnTo>
                      <a:cubicBezTo>
                        <a:pt x="35197" y="1286114"/>
                        <a:pt x="0" y="1250917"/>
                        <a:pt x="0" y="1207500"/>
                      </a:cubicBezTo>
                      <a:lnTo>
                        <a:pt x="0" y="78614"/>
                      </a:lnTo>
                      <a:cubicBezTo>
                        <a:pt x="0" y="35197"/>
                        <a:pt x="35197" y="0"/>
                        <a:pt x="786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000000"/>
                  </a:solidFill>
                  <a:prstDash val="solid"/>
                  <a:round/>
                </a:ln>
              </p:spPr>
            </p:sp>
            <p:sp>
              <p:nvSpPr>
                <p:cNvPr id="21" name="TextBox 5">
                  <a:extLst>
                    <a:ext uri="{FF2B5EF4-FFF2-40B4-BE49-F238E27FC236}">
                      <a16:creationId xmlns:a16="http://schemas.microsoft.com/office/drawing/2014/main" id="{4938AAE3-FC55-ADF1-E08B-8C8432E3101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541211" cy="132421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sz="2200">
                    <a:latin typeface="+mj-lt"/>
                  </a:endParaRPr>
                </a:p>
              </p:txBody>
            </p:sp>
          </p:grp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6D877456-6130-D076-EC67-31D814358970}"/>
                  </a:ext>
                </a:extLst>
              </p:cNvPr>
              <p:cNvGrpSpPr/>
              <p:nvPr/>
            </p:nvGrpSpPr>
            <p:grpSpPr>
              <a:xfrm>
                <a:off x="2754146" y="3662190"/>
                <a:ext cx="1677046" cy="1790082"/>
                <a:chOff x="76200" y="31688"/>
                <a:chExt cx="660400" cy="704912"/>
              </a:xfrm>
            </p:grpSpPr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A6CE7A26-CAC6-26D4-DDED-3FFD72DA04AA}"/>
                    </a:ext>
                  </a:extLst>
                </p:cNvPr>
                <p:cNvSpPr/>
                <p:nvPr/>
              </p:nvSpPr>
              <p:spPr>
                <a:xfrm>
                  <a:off x="175029" y="31688"/>
                  <a:ext cx="542317" cy="54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37F78"/>
                </a:solidFill>
                <a:ln w="28575" cap="sq">
                  <a:solidFill>
                    <a:srgbClr val="000000"/>
                  </a:solidFill>
                  <a:prstDash val="solid"/>
                  <a:miter/>
                </a:ln>
              </p:spPr>
            </p:sp>
            <p:sp>
              <p:nvSpPr>
                <p:cNvPr id="19" name="TextBox 14">
                  <a:extLst>
                    <a:ext uri="{FF2B5EF4-FFF2-40B4-BE49-F238E27FC236}">
                      <a16:creationId xmlns:a16="http://schemas.microsoft.com/office/drawing/2014/main" id="{AFD78DC7-93E2-A253-5D9C-C346D8314D07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sz="2200">
                    <a:latin typeface="+mj-lt"/>
                  </a:endParaRPr>
                </a:p>
              </p:txBody>
            </p:sp>
          </p:grp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3A0C6C70-AF9E-E379-4A67-AC70C03EB89A}"/>
                  </a:ext>
                </a:extLst>
              </p:cNvPr>
              <p:cNvSpPr/>
              <p:nvPr/>
            </p:nvSpPr>
            <p:spPr>
              <a:xfrm>
                <a:off x="3235599" y="3863010"/>
                <a:ext cx="916215" cy="1032354"/>
              </a:xfrm>
              <a:custGeom>
                <a:avLst/>
                <a:gdLst/>
                <a:ahLst/>
                <a:cxnLst/>
                <a:rect l="l" t="t" r="r" b="b"/>
                <a:pathLst>
                  <a:path w="1355788" h="1527648">
                    <a:moveTo>
                      <a:pt x="0" y="0"/>
                    </a:moveTo>
                    <a:lnTo>
                      <a:pt x="1355788" y="0"/>
                    </a:lnTo>
                    <a:lnTo>
                      <a:pt x="1355788" y="1527649"/>
                    </a:lnTo>
                    <a:lnTo>
                      <a:pt x="0" y="15276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209BB-9D0B-89A1-105C-EAA1ED0E067F}"/>
                </a:ext>
              </a:extLst>
            </p:cNvPr>
            <p:cNvSpPr txBox="1"/>
            <p:nvPr/>
          </p:nvSpPr>
          <p:spPr>
            <a:xfrm>
              <a:off x="2183823" y="3239112"/>
              <a:ext cx="2935301" cy="2051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76026">
                <a:lnSpc>
                  <a:spcPct val="150000"/>
                </a:lnSpc>
                <a:buClrTx/>
                <a:defRPr/>
              </a:pP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Lắng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nghe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vi-VN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GV </a:t>
              </a:r>
              <a:r>
                <a:rPr lang="en-US" sz="2200" kern="120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nhận</a:t>
              </a:r>
              <a:r>
                <a:rPr lang="en-US" sz="2200" kern="120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xét về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tiết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học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và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bài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viết</a:t>
              </a:r>
              <a:r>
                <a:rPr lang="en-US" sz="2200" kern="120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để cả lớp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rút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kinh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200" kern="1200" dirty="0" err="1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nghiệm</a:t>
              </a:r>
              <a:r>
                <a: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vi-VN" sz="2200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51B94D-2622-8146-E523-73D68C1A47EC}"/>
              </a:ext>
            </a:extLst>
          </p:cNvPr>
          <p:cNvGrpSpPr/>
          <p:nvPr/>
        </p:nvGrpSpPr>
        <p:grpSpPr>
          <a:xfrm>
            <a:off x="6717788" y="1973949"/>
            <a:ext cx="3676099" cy="3634870"/>
            <a:chOff x="6702476" y="2129024"/>
            <a:chExt cx="3676099" cy="363487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042C95-3863-09AC-F651-4DA16F5D400F}"/>
                </a:ext>
              </a:extLst>
            </p:cNvPr>
            <p:cNvGrpSpPr/>
            <p:nvPr/>
          </p:nvGrpSpPr>
          <p:grpSpPr>
            <a:xfrm>
              <a:off x="6702476" y="2129024"/>
              <a:ext cx="3676099" cy="3634870"/>
              <a:chOff x="6734099" y="3448569"/>
              <a:chExt cx="5852267" cy="5786631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9B45E621-8E09-23F8-1693-27BA01E0FF61}"/>
                  </a:ext>
                </a:extLst>
              </p:cNvPr>
              <p:cNvGrpSpPr/>
              <p:nvPr/>
            </p:nvGrpSpPr>
            <p:grpSpPr>
              <a:xfrm>
                <a:off x="6734099" y="4206911"/>
                <a:ext cx="5852267" cy="5028289"/>
                <a:chOff x="-72327" y="-51607"/>
                <a:chExt cx="1795844" cy="1542995"/>
              </a:xfrm>
            </p:grpSpPr>
            <p:sp>
              <p:nvSpPr>
                <p:cNvPr id="28" name="Freeform 10">
                  <a:extLst>
                    <a:ext uri="{FF2B5EF4-FFF2-40B4-BE49-F238E27FC236}">
                      <a16:creationId xmlns:a16="http://schemas.microsoft.com/office/drawing/2014/main" id="{80EE4502-BB58-6E53-4FE9-750D80FEFD07}"/>
                    </a:ext>
                  </a:extLst>
                </p:cNvPr>
                <p:cNvSpPr/>
                <p:nvPr/>
              </p:nvSpPr>
              <p:spPr>
                <a:xfrm>
                  <a:off x="-72327" y="-51607"/>
                  <a:ext cx="1795844" cy="154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211" h="1286114">
                      <a:moveTo>
                        <a:pt x="78614" y="0"/>
                      </a:moveTo>
                      <a:lnTo>
                        <a:pt x="1462596" y="0"/>
                      </a:lnTo>
                      <a:cubicBezTo>
                        <a:pt x="1506014" y="0"/>
                        <a:pt x="1541211" y="35197"/>
                        <a:pt x="1541211" y="78614"/>
                      </a:cubicBezTo>
                      <a:lnTo>
                        <a:pt x="1541211" y="1207500"/>
                      </a:lnTo>
                      <a:cubicBezTo>
                        <a:pt x="1541211" y="1250917"/>
                        <a:pt x="1506014" y="1286114"/>
                        <a:pt x="1462596" y="1286114"/>
                      </a:cubicBezTo>
                      <a:lnTo>
                        <a:pt x="78614" y="1286114"/>
                      </a:lnTo>
                      <a:cubicBezTo>
                        <a:pt x="35197" y="1286114"/>
                        <a:pt x="0" y="1250917"/>
                        <a:pt x="0" y="1207500"/>
                      </a:cubicBezTo>
                      <a:lnTo>
                        <a:pt x="0" y="78614"/>
                      </a:lnTo>
                      <a:cubicBezTo>
                        <a:pt x="0" y="35197"/>
                        <a:pt x="35197" y="0"/>
                        <a:pt x="786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rnd">
                  <a:solidFill>
                    <a:srgbClr val="000000"/>
                  </a:solidFill>
                  <a:prstDash val="solid"/>
                  <a:round/>
                </a:ln>
              </p:spPr>
            </p:sp>
            <p:sp>
              <p:nvSpPr>
                <p:cNvPr id="29" name="TextBox 11">
                  <a:extLst>
                    <a:ext uri="{FF2B5EF4-FFF2-40B4-BE49-F238E27FC236}">
                      <a16:creationId xmlns:a16="http://schemas.microsoft.com/office/drawing/2014/main" id="{BEA14A05-9BF5-6513-E53D-0B3F73E8EA5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541211" cy="132421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sz="2200">
                    <a:latin typeface="+mj-lt"/>
                  </a:endParaRPr>
                </a:p>
              </p:txBody>
            </p:sp>
          </p:grp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27325154-F932-DE8B-9CC8-108B62FD7027}"/>
                  </a:ext>
                </a:extLst>
              </p:cNvPr>
              <p:cNvSpPr/>
              <p:nvPr/>
            </p:nvSpPr>
            <p:spPr>
              <a:xfrm>
                <a:off x="8857880" y="3448569"/>
                <a:ext cx="1604712" cy="160471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B64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VN" sz="2200" dirty="0">
                  <a:latin typeface="+mj-lt"/>
                </a:endParaRPr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D979E8AE-1DB6-9315-66EE-5E936A7D409D}"/>
                  </a:ext>
                </a:extLst>
              </p:cNvPr>
              <p:cNvSpPr/>
              <p:nvPr/>
            </p:nvSpPr>
            <p:spPr>
              <a:xfrm>
                <a:off x="9148119" y="3645767"/>
                <a:ext cx="1024231" cy="1210317"/>
              </a:xfrm>
              <a:custGeom>
                <a:avLst/>
                <a:gdLst/>
                <a:ahLst/>
                <a:cxnLst/>
                <a:rect l="l" t="t" r="r" b="b"/>
                <a:pathLst>
                  <a:path w="1243444" h="1469357">
                    <a:moveTo>
                      <a:pt x="0" y="0"/>
                    </a:moveTo>
                    <a:lnTo>
                      <a:pt x="1243444" y="0"/>
                    </a:lnTo>
                    <a:lnTo>
                      <a:pt x="1243444" y="1469358"/>
                    </a:lnTo>
                    <a:lnTo>
                      <a:pt x="0" y="14693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F775BD-55A9-7D9F-60DA-2DA127455F34}"/>
                </a:ext>
              </a:extLst>
            </p:cNvPr>
            <p:cNvSpPr txBox="1"/>
            <p:nvPr/>
          </p:nvSpPr>
          <p:spPr>
            <a:xfrm>
              <a:off x="6926080" y="3229226"/>
              <a:ext cx="3228890" cy="2057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75981">
                <a:lnSpc>
                  <a:spcPct val="150000"/>
                </a:lnSpc>
                <a:defRPr/>
              </a:pPr>
              <a:r>
                <a:rPr lang="vi-VN" sz="22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 </a:t>
              </a:r>
              <a:r>
                <a:rPr lang="en-US" sz="22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22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2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trước nội dung cho tiết </a:t>
              </a:r>
              <a:r>
                <a:rPr lang="pt-BR" sz="2200" i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Trao đổi</a:t>
              </a:r>
              <a:r>
                <a:rPr lang="pt-BR" sz="2200" i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pt-BR" sz="2200" i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Em đọc sách báo.</a:t>
              </a:r>
              <a:endParaRPr lang="en-US" sz="2200" i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5679EF5E-0BF9-B58B-97DA-BCD03405A495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3CC10-6F62-3275-6452-C01B94DD6DB0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C2672E8E-D686-AC40-7CE1-3F5AE9E76727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A6EFE63C-5144-A551-AF11-811E4F76CB3B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661CB-0C9C-A039-5244-5C3B8D257B5B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7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11E9543E-39AA-839E-6DB6-6AF4D6E6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316514-A938-3685-9475-1E0ABD71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3113450-6295-2EED-9C10-CFB9FFBAB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1748F6-79AF-87FF-C7DE-A479B822EB34}"/>
              </a:ext>
            </a:extLst>
          </p:cNvPr>
          <p:cNvSpPr/>
          <p:nvPr/>
        </p:nvSpPr>
        <p:spPr>
          <a:xfrm>
            <a:off x="1811026" y="1659063"/>
            <a:ext cx="8569948" cy="7720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151961">
              <a:defRPr/>
            </a:pP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Cả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lớp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hãy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cùng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nhau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hát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theo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bài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hát</a:t>
            </a:r>
            <a:r>
              <a:rPr lang="en-US" sz="25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sau</a:t>
            </a:r>
            <a:endParaRPr lang="en-US" sz="2500" b="1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6549E8C-37FA-F5A2-B1A2-860CDC60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83298" y="2741817"/>
            <a:ext cx="5512663" cy="3755501"/>
          </a:xfrm>
          <a:prstGeom prst="rect">
            <a:avLst/>
          </a:prstGeom>
        </p:spPr>
      </p:pic>
      <p:pic>
        <p:nvPicPr>
          <p:cNvPr id="5" name="Bánh trôi tàu thơm ngon - Lạc vào khu phố ẩm thực - Nhạc thiếu nhi vui nhộn - BabyBus">
            <a:hlinkClick r:id="" action="ppaction://media"/>
            <a:extLst>
              <a:ext uri="{FF2B5EF4-FFF2-40B4-BE49-F238E27FC236}">
                <a16:creationId xmlns:a16="http://schemas.microsoft.com/office/drawing/2014/main" id="{D0F18B17-421A-DC16-D673-72067D987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873" y="1659063"/>
            <a:ext cx="772017" cy="77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3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7FFCCEC3-6369-3B4E-23BC-8020F9B5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F8C17-0105-D98B-44EF-7F6A2222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65621-D7E1-AFDE-2A94-5B126D381172}"/>
              </a:ext>
            </a:extLst>
          </p:cNvPr>
          <p:cNvSpPr txBox="1"/>
          <p:nvPr/>
        </p:nvSpPr>
        <p:spPr>
          <a:xfrm>
            <a:off x="-713937" y="2057399"/>
            <a:ext cx="8963416" cy="294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CHUẨN BỊ </a:t>
            </a:r>
            <a:endParaRPr lang="en-US" sz="43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(THỰC HIỆN NHANH)</a:t>
            </a:r>
          </a:p>
        </p:txBody>
      </p:sp>
      <p:sp>
        <p:nvSpPr>
          <p:cNvPr id="3" name="Freeform 36">
            <a:extLst>
              <a:ext uri="{FF2B5EF4-FFF2-40B4-BE49-F238E27FC236}">
                <a16:creationId xmlns:a16="http://schemas.microsoft.com/office/drawing/2014/main" id="{47799161-39AF-7729-9B4D-AA51C05A54E0}"/>
              </a:ext>
            </a:extLst>
          </p:cNvPr>
          <p:cNvSpPr>
            <a:spLocks noChangeAspect="1"/>
          </p:cNvSpPr>
          <p:nvPr/>
        </p:nvSpPr>
        <p:spPr>
          <a:xfrm>
            <a:off x="7040905" y="2239204"/>
            <a:ext cx="4279210" cy="2984098"/>
          </a:xfrm>
          <a:custGeom>
            <a:avLst/>
            <a:gdLst/>
            <a:ahLst/>
            <a:cxnLst/>
            <a:rect l="l" t="t" r="r" b="b"/>
            <a:pathLst>
              <a:path w="4653210" h="3244906">
                <a:moveTo>
                  <a:pt x="0" y="0"/>
                </a:moveTo>
                <a:lnTo>
                  <a:pt x="4653209" y="0"/>
                </a:lnTo>
                <a:lnTo>
                  <a:pt x="4653209" y="3244906"/>
                </a:lnTo>
                <a:lnTo>
                  <a:pt x="0" y="3244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972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CC0188-4F0E-7DC8-6ECA-043DC0CD1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6F79D-C566-46D9-134E-7A05234110CC}"/>
              </a:ext>
            </a:extLst>
          </p:cNvPr>
          <p:cNvSpPr txBox="1"/>
          <p:nvPr/>
        </p:nvSpPr>
        <p:spPr>
          <a:xfrm>
            <a:off x="792071" y="2913833"/>
            <a:ext cx="10607857" cy="372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231F20"/>
                </a:solidFill>
                <a:effectLst/>
                <a:latin typeface="+mn-lt"/>
              </a:rPr>
              <a:t>Lưu ý: </a:t>
            </a:r>
            <a:endParaRPr lang="vi-VN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231F20"/>
                </a:solidFill>
                <a:effectLst/>
                <a:latin typeface="+mn-lt"/>
              </a:rPr>
              <a:t>− Viết theo dàn ý đã lập và các đoạn văn đã tập viết ở những tiết học trước nhưng có thể thay đổi, bổ sung một số ý hoặc thay đổi cách sắp xếp ý cho phù hợp hơn. </a:t>
            </a:r>
            <a:endParaRPr lang="vi-VN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231F20"/>
                </a:solidFill>
                <a:effectLst/>
                <a:latin typeface="+mn-lt"/>
              </a:rPr>
              <a:t>− Chú ý sử dụng từ ngữ giàu hình ảnh và tạo ra các hình ảnh so sánh để bài văn được sinh động. </a:t>
            </a:r>
            <a:endParaRPr lang="vi-VN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231F20"/>
                </a:solidFill>
                <a:effectLst/>
                <a:latin typeface="+mn-lt"/>
              </a:rPr>
              <a:t>− Bài văn cần thể hiện được tình cảm của em với người được tả. </a:t>
            </a:r>
            <a:endParaRPr lang="vi-VN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231F20"/>
                </a:solidFill>
                <a:effectLst/>
                <a:latin typeface="+mn-lt"/>
              </a:rPr>
              <a:t>− Viết xong, đọc lại, sửa các lỗi về cấu tạo và nội dung bài văn, lỗi dùng từ, đặt câu, chính tả,...</a:t>
            </a:r>
            <a:endParaRPr lang="vi-VN" sz="2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08B83-0D19-16AC-1D99-E45DD1D4F483}"/>
              </a:ext>
            </a:extLst>
          </p:cNvPr>
          <p:cNvSpPr txBox="1"/>
          <p:nvPr/>
        </p:nvSpPr>
        <p:spPr>
          <a:xfrm>
            <a:off x="801189" y="1786429"/>
            <a:ext cx="10589622" cy="958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Dựa vào dàn ý đã lập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3 (tr.38)</a:t>
            </a:r>
            <a:r>
              <a:rPr lang="vi-VN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viết bài văn tả một người bạn mà em quý mến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dựa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lưu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 ý (SGK – tr.61).</a:t>
            </a:r>
            <a:endParaRPr lang="vi-VN" sz="200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 Same Side Corner Rectangle 11">
            <a:extLst>
              <a:ext uri="{FF2B5EF4-FFF2-40B4-BE49-F238E27FC236}">
                <a16:creationId xmlns:a16="http://schemas.microsoft.com/office/drawing/2014/main" id="{2A8CF8EE-0F88-08C7-0830-E955CBB5F776}"/>
              </a:ext>
            </a:extLst>
          </p:cNvPr>
          <p:cNvSpPr/>
          <p:nvPr/>
        </p:nvSpPr>
        <p:spPr>
          <a:xfrm>
            <a:off x="4488192" y="1128682"/>
            <a:ext cx="3215616" cy="630805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5981"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ĐỀ BÀI YÊU CẦU</a:t>
            </a:r>
          </a:p>
        </p:txBody>
      </p:sp>
    </p:spTree>
    <p:extLst>
      <p:ext uri="{BB962C8B-B14F-4D97-AF65-F5344CB8AC3E}">
        <p14:creationId xmlns:p14="http://schemas.microsoft.com/office/powerpoint/2010/main" val="1266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B1621-E070-83AC-3C54-4CDF07934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59CDC-1753-B772-4B6C-1C5450E1B6FD}"/>
              </a:ext>
            </a:extLst>
          </p:cNvPr>
          <p:cNvSpPr txBox="1"/>
          <p:nvPr/>
        </p:nvSpPr>
        <p:spPr>
          <a:xfrm>
            <a:off x="-185795" y="2099188"/>
            <a:ext cx="7692598" cy="330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5981">
              <a:lnSpc>
                <a:spcPct val="150000"/>
              </a:lnSpc>
              <a:defRPr/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HOẠT ĐỘNG 2: </a:t>
            </a:r>
            <a:endParaRPr lang="en-US" sz="36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 algn="ctr" defTabSz="575981">
              <a:lnSpc>
                <a:spcPct val="150000"/>
              </a:lnSpc>
              <a:defRPr/>
            </a:pPr>
            <a: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VIẾT BÀI VĂN TẢ </a:t>
            </a:r>
          </a:p>
          <a:p>
            <a:pPr algn="ctr" defTabSz="575981">
              <a:lnSpc>
                <a:spcPct val="150000"/>
              </a:lnSpc>
              <a:defRPr/>
            </a:pPr>
            <a: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MỘT NGƯỜI BẠN </a:t>
            </a:r>
          </a:p>
          <a:p>
            <a:pPr algn="ctr" defTabSz="575981">
              <a:lnSpc>
                <a:spcPct val="150000"/>
              </a:lnSpc>
              <a:defRPr/>
            </a:pPr>
            <a:r>
              <a:rPr lang="vi-VN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MÀ EM QUÝ MẾN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209C891-6DF6-7DA7-A9D6-B58A58E08955}"/>
              </a:ext>
            </a:extLst>
          </p:cNvPr>
          <p:cNvSpPr>
            <a:spLocks noChangeAspect="1"/>
          </p:cNvSpPr>
          <p:nvPr/>
        </p:nvSpPr>
        <p:spPr>
          <a:xfrm>
            <a:off x="6672651" y="2307829"/>
            <a:ext cx="4863473" cy="2891189"/>
          </a:xfrm>
          <a:custGeom>
            <a:avLst/>
            <a:gdLst/>
            <a:ahLst/>
            <a:cxnLst/>
            <a:rect l="l" t="t" r="r" b="b"/>
            <a:pathLst>
              <a:path w="2494299" h="1482786">
                <a:moveTo>
                  <a:pt x="0" y="0"/>
                </a:moveTo>
                <a:lnTo>
                  <a:pt x="2494299" y="0"/>
                </a:lnTo>
                <a:lnTo>
                  <a:pt x="2494299" y="1482785"/>
                </a:lnTo>
                <a:lnTo>
                  <a:pt x="0" y="1482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569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D696D-FE62-24AD-3BA5-C5D72BE2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258DF5-E435-292B-67F1-D6F0087D2E64}"/>
              </a:ext>
            </a:extLst>
          </p:cNvPr>
          <p:cNvGrpSpPr/>
          <p:nvPr/>
        </p:nvGrpSpPr>
        <p:grpSpPr>
          <a:xfrm>
            <a:off x="5237922" y="2415208"/>
            <a:ext cx="5675243" cy="2971801"/>
            <a:chOff x="5237922" y="2415208"/>
            <a:chExt cx="5675243" cy="29718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4E81192-0E98-978E-ADE9-ACCDC459E301}"/>
                </a:ext>
              </a:extLst>
            </p:cNvPr>
            <p:cNvSpPr/>
            <p:nvPr/>
          </p:nvSpPr>
          <p:spPr>
            <a:xfrm>
              <a:off x="5237922" y="2415208"/>
              <a:ext cx="5675243" cy="297180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382F91-AF54-ED0C-1E98-70DBD94C9A24}"/>
                </a:ext>
              </a:extLst>
            </p:cNvPr>
            <p:cNvSpPr txBox="1"/>
            <p:nvPr/>
          </p:nvSpPr>
          <p:spPr>
            <a:xfrm>
              <a:off x="5375778" y="3060493"/>
              <a:ext cx="5399530" cy="1681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tiến</a:t>
              </a:r>
              <a:r>
                <a:rPr lang="en-US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viết bài văn vào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vi-VN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trang trí, tô màu hoặc </a:t>
              </a:r>
              <a:endPara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gắn tranh, ảnh (nếu có).</a:t>
              </a:r>
              <a:endParaRPr lang="vi-VN" sz="24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reeform 6">
            <a:extLst>
              <a:ext uri="{FF2B5EF4-FFF2-40B4-BE49-F238E27FC236}">
                <a16:creationId xmlns:a16="http://schemas.microsoft.com/office/drawing/2014/main" id="{FC176DEF-B0E1-9BF6-53F3-9C66B412CA40}"/>
              </a:ext>
            </a:extLst>
          </p:cNvPr>
          <p:cNvSpPr>
            <a:spLocks noChangeAspect="1"/>
          </p:cNvSpPr>
          <p:nvPr/>
        </p:nvSpPr>
        <p:spPr>
          <a:xfrm>
            <a:off x="1278835" y="2020889"/>
            <a:ext cx="3364603" cy="3608152"/>
          </a:xfrm>
          <a:custGeom>
            <a:avLst/>
            <a:gdLst/>
            <a:ahLst/>
            <a:cxnLst/>
            <a:rect l="l" t="t" r="r" b="b"/>
            <a:pathLst>
              <a:path w="7459237" h="7999181">
                <a:moveTo>
                  <a:pt x="0" y="0"/>
                </a:moveTo>
                <a:lnTo>
                  <a:pt x="7459237" y="0"/>
                </a:lnTo>
                <a:lnTo>
                  <a:pt x="7459237" y="7999182"/>
                </a:lnTo>
                <a:lnTo>
                  <a:pt x="0" y="7999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676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A069F-98F3-F972-7729-D567BCA5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A8407C-FFF0-668C-D2BB-B683C3D9F942}"/>
              </a:ext>
            </a:extLst>
          </p:cNvPr>
          <p:cNvGrpSpPr/>
          <p:nvPr/>
        </p:nvGrpSpPr>
        <p:grpSpPr>
          <a:xfrm>
            <a:off x="5406889" y="2559974"/>
            <a:ext cx="5367131" cy="2792896"/>
            <a:chOff x="5406889" y="2559974"/>
            <a:chExt cx="5367131" cy="27928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379552C-D9E1-65A8-79E2-9B9DD011DEF3}"/>
                </a:ext>
              </a:extLst>
            </p:cNvPr>
            <p:cNvSpPr/>
            <p:nvPr/>
          </p:nvSpPr>
          <p:spPr>
            <a:xfrm>
              <a:off x="5406889" y="2559974"/>
              <a:ext cx="5367131" cy="27928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" name="TextBox 11">
              <a:extLst>
                <a:ext uri="{FF2B5EF4-FFF2-40B4-BE49-F238E27FC236}">
                  <a16:creationId xmlns:a16="http://schemas.microsoft.com/office/drawing/2014/main" id="{E774DC2F-ADB4-A0E8-19CA-D81AFB6EFCFB}"/>
                </a:ext>
              </a:extLst>
            </p:cNvPr>
            <p:cNvSpPr txBox="1"/>
            <p:nvPr/>
          </p:nvSpPr>
          <p:spPr>
            <a:xfrm>
              <a:off x="5565074" y="3164667"/>
              <a:ext cx="5050759" cy="15835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Sau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khi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văn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em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lại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,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sửa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lỗi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thiện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sp>
        <p:nvSpPr>
          <p:cNvPr id="3" name="Freeform 13">
            <a:extLst>
              <a:ext uri="{FF2B5EF4-FFF2-40B4-BE49-F238E27FC236}">
                <a16:creationId xmlns:a16="http://schemas.microsoft.com/office/drawing/2014/main" id="{F36F14BB-8960-263E-2775-D3D286F162AE}"/>
              </a:ext>
            </a:extLst>
          </p:cNvPr>
          <p:cNvSpPr/>
          <p:nvPr/>
        </p:nvSpPr>
        <p:spPr>
          <a:xfrm>
            <a:off x="1576167" y="2168960"/>
            <a:ext cx="2724371" cy="3366191"/>
          </a:xfrm>
          <a:custGeom>
            <a:avLst/>
            <a:gdLst/>
            <a:ahLst/>
            <a:cxnLst/>
            <a:rect l="l" t="t" r="r" b="b"/>
            <a:pathLst>
              <a:path w="4017944" h="4964511">
                <a:moveTo>
                  <a:pt x="0" y="0"/>
                </a:moveTo>
                <a:lnTo>
                  <a:pt x="4017945" y="0"/>
                </a:lnTo>
                <a:lnTo>
                  <a:pt x="4017945" y="4964511"/>
                </a:lnTo>
                <a:lnTo>
                  <a:pt x="0" y="49645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24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340</Words>
  <Application>Microsoft Office PowerPoint</Application>
  <PresentationFormat>Widescreen</PresentationFormat>
  <Paragraphs>29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UTM Avo</vt:lpstr>
      <vt:lpstr>Arial</vt:lpstr>
      <vt:lpstr>Calibri</vt:lpstr>
      <vt:lpstr>2_Office Theme</vt:lpstr>
      <vt:lpstr>Tuần 8  Bài viết 3: Luyện tập tả người (Viết bài văn)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Monkey</cp:lastModifiedBy>
  <cp:revision>99</cp:revision>
  <dcterms:created xsi:type="dcterms:W3CDTF">2023-10-19T01:39:18Z</dcterms:created>
  <dcterms:modified xsi:type="dcterms:W3CDTF">2024-10-17T09:13:35Z</dcterms:modified>
</cp:coreProperties>
</file>