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59" r:id="rId5"/>
    <p:sldId id="273" r:id="rId6"/>
    <p:sldId id="260" r:id="rId7"/>
    <p:sldId id="271" r:id="rId8"/>
    <p:sldId id="281" r:id="rId9"/>
    <p:sldId id="282" r:id="rId10"/>
    <p:sldId id="263" r:id="rId11"/>
    <p:sldId id="277" r:id="rId12"/>
    <p:sldId id="279" r:id="rId13"/>
    <p:sldId id="280"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UTM Avo" panose="02040603050506020204" pitchFamily="18" charset="0"/>
      <p:regular r:id="rId21"/>
      <p:bold r:id="rId22"/>
      <p:italic r:id="rId23"/>
      <p:boldItalic r:id="rId24"/>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98"/>
    <p:restoredTop sz="94643"/>
  </p:normalViewPr>
  <p:slideViewPr>
    <p:cSldViewPr snapToGrid="0">
      <p:cViewPr varScale="1">
        <p:scale>
          <a:sx n="103" d="100"/>
          <a:sy n="103" d="100"/>
        </p:scale>
        <p:origin x="1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8.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31.jpg"/><Relationship Id="rId1" Type="http://schemas.openxmlformats.org/officeDocument/2006/relationships/slideLayout" Target="../slideLayouts/slideLayout23.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3-tap-1/1/134/54/"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3-tap-1/1/134/54/"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22.svg"/><Relationship Id="rId4" Type="http://schemas.openxmlformats.org/officeDocument/2006/relationships/image" Target="../media/image10.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ieng-viet-3-tap-1/1/134/54/"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6.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3</a:t>
            </a:r>
          </a:p>
        </p:txBody>
      </p:sp>
      <p:sp>
        <p:nvSpPr>
          <p:cNvPr id="5" name="Rectangle 4">
            <a:extLst>
              <a:ext uri="{FF2B5EF4-FFF2-40B4-BE49-F238E27FC236}">
                <a16:creationId xmlns:a16="http://schemas.microsoft.com/office/drawing/2014/main"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2" name="Title 1">
            <a:extLst>
              <a:ext uri="{FF2B5EF4-FFF2-40B4-BE49-F238E27FC236}">
                <a16:creationId xmlns:a16="http://schemas.microsoft.com/office/drawing/2014/main" id="{E63D72D3-0655-742A-1739-650672E1426A}"/>
              </a:ext>
            </a:extLst>
          </p:cNvPr>
          <p:cNvSpPr>
            <a:spLocks noGrp="1"/>
          </p:cNvSpPr>
          <p:nvPr>
            <p:ph type="ctrTitle"/>
          </p:nvPr>
        </p:nvSpPr>
        <p:spPr>
          <a:xfrm>
            <a:off x="1524000" y="2009524"/>
            <a:ext cx="9144000" cy="1242146"/>
          </a:xfrm>
        </p:spPr>
        <p:txBody>
          <a:bodyPr>
            <a:normAutofit/>
          </a:bodyPr>
          <a:lstStyle/>
          <a:p>
            <a:r>
              <a:rPr lang="en-US" sz="5400" b="1" dirty="0" err="1">
                <a:solidFill>
                  <a:srgbClr val="001F60"/>
                </a:solidFill>
                <a:latin typeface="UTM Avo" panose="02040603050506020204" pitchFamily="18" charset="0"/>
              </a:rPr>
              <a:t>Tuần</a:t>
            </a:r>
            <a:r>
              <a:rPr lang="en-US" sz="5400" b="1" dirty="0">
                <a:solidFill>
                  <a:srgbClr val="001F60"/>
                </a:solidFill>
                <a:latin typeface="UTM Avo" panose="02040603050506020204" pitchFamily="18" charset="0"/>
              </a:rPr>
              <a:t> 8</a:t>
            </a:r>
          </a:p>
        </p:txBody>
      </p:sp>
      <p:sp>
        <p:nvSpPr>
          <p:cNvPr id="16" name="Subtitle 2">
            <a:extLst>
              <a:ext uri="{FF2B5EF4-FFF2-40B4-BE49-F238E27FC236}">
                <a16:creationId xmlns:a16="http://schemas.microsoft.com/office/drawing/2014/main" id="{2B695205-2C54-FA03-4CF6-6BFEC220057E}"/>
              </a:ext>
            </a:extLst>
          </p:cNvPr>
          <p:cNvSpPr>
            <a:spLocks noGrp="1"/>
          </p:cNvSpPr>
          <p:nvPr>
            <p:ph type="subTitle" idx="1"/>
          </p:nvPr>
        </p:nvSpPr>
        <p:spPr>
          <a:xfrm>
            <a:off x="1228164" y="3251670"/>
            <a:ext cx="9735671" cy="2989730"/>
          </a:xfrm>
        </p:spPr>
        <p:txBody>
          <a:bodyPr>
            <a:normAutofit/>
          </a:bodyPr>
          <a:lstStyle/>
          <a:p>
            <a:pPr>
              <a:lnSpc>
                <a:spcPct val="150000"/>
              </a:lnSpc>
            </a:pPr>
            <a:r>
              <a:rPr lang="en-US" sz="5400" b="1" dirty="0" err="1">
                <a:solidFill>
                  <a:srgbClr val="FF0000"/>
                </a:solidFill>
                <a:latin typeface="UTM Avo" panose="02040603050506020204" pitchFamily="18" charset="0"/>
              </a:rPr>
              <a:t>Trao</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đổi</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Em</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đọc</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sách</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báo</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0D03E9AF-AF22-5182-496E-E47738DEBB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9149" y="2608091"/>
            <a:ext cx="3780851" cy="3605987"/>
          </a:xfrm>
          <a:prstGeom prst="rect">
            <a:avLst/>
          </a:prstGeom>
        </p:spPr>
      </p:pic>
      <p:pic>
        <p:nvPicPr>
          <p:cNvPr id="3" name="Picture 6">
            <a:extLst>
              <a:ext uri="{FF2B5EF4-FFF2-40B4-BE49-F238E27FC236}">
                <a16:creationId xmlns:a16="http://schemas.microsoft.com/office/drawing/2014/main" id="{C7FE7151-72F7-3166-3713-018CB993061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83174">
            <a:off x="5415280" y="1798292"/>
            <a:ext cx="5008880" cy="3227675"/>
          </a:xfrm>
          <a:prstGeom prst="rect">
            <a:avLst/>
          </a:prstGeom>
        </p:spPr>
      </p:pic>
      <p:pic>
        <p:nvPicPr>
          <p:cNvPr id="4" name="Picture 7">
            <a:extLst>
              <a:ext uri="{FF2B5EF4-FFF2-40B4-BE49-F238E27FC236}">
                <a16:creationId xmlns:a16="http://schemas.microsoft.com/office/drawing/2014/main" id="{DC2CF61F-C3B0-2BE7-C35B-F5BFB3ABDA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5908040"/>
            <a:ext cx="5435600" cy="2411429"/>
          </a:xfrm>
          <a:prstGeom prst="rect">
            <a:avLst/>
          </a:prstGeom>
        </p:spPr>
      </p:pic>
      <p:pic>
        <p:nvPicPr>
          <p:cNvPr id="5" name="Picture 6">
            <a:extLst>
              <a:ext uri="{FF2B5EF4-FFF2-40B4-BE49-F238E27FC236}">
                <a16:creationId xmlns:a16="http://schemas.microsoft.com/office/drawing/2014/main" id="{22723928-A6FD-3CF7-54CE-D0A235DF8D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83200" y="4790440"/>
            <a:ext cx="7384473" cy="2946400"/>
          </a:xfrm>
          <a:prstGeom prst="rect">
            <a:avLst/>
          </a:prstGeom>
        </p:spPr>
      </p:pic>
      <p:pic>
        <p:nvPicPr>
          <p:cNvPr id="6" name="Picture 7">
            <a:extLst>
              <a:ext uri="{FF2B5EF4-FFF2-40B4-BE49-F238E27FC236}">
                <a16:creationId xmlns:a16="http://schemas.microsoft.com/office/drawing/2014/main" id="{B300DAF0-59CA-7B7E-5454-C9CA582A901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5603240"/>
            <a:ext cx="3439442" cy="1801017"/>
          </a:xfrm>
          <a:prstGeom prst="rect">
            <a:avLst/>
          </a:prstGeom>
        </p:spPr>
      </p:pic>
      <p:pic>
        <p:nvPicPr>
          <p:cNvPr id="7" name="Picture 7">
            <a:extLst>
              <a:ext uri="{FF2B5EF4-FFF2-40B4-BE49-F238E27FC236}">
                <a16:creationId xmlns:a16="http://schemas.microsoft.com/office/drawing/2014/main" id="{8A169A12-34CC-7016-D666-FCF3AE3E70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563479" y="5464769"/>
            <a:ext cx="3439442" cy="1801017"/>
          </a:xfrm>
          <a:prstGeom prst="rect">
            <a:avLst/>
          </a:prstGeom>
        </p:spPr>
      </p:pic>
      <p:pic>
        <p:nvPicPr>
          <p:cNvPr id="8" name="Picture 7">
            <a:extLst>
              <a:ext uri="{FF2B5EF4-FFF2-40B4-BE49-F238E27FC236}">
                <a16:creationId xmlns:a16="http://schemas.microsoft.com/office/drawing/2014/main" id="{F11CCE62-A662-8948-1477-26F7B2E352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255715" y="5363132"/>
            <a:ext cx="3439442" cy="1801017"/>
          </a:xfrm>
          <a:prstGeom prst="rect">
            <a:avLst/>
          </a:prstGeom>
        </p:spPr>
      </p:pic>
      <p:pic>
        <p:nvPicPr>
          <p:cNvPr id="9" name="Picture 7">
            <a:extLst>
              <a:ext uri="{FF2B5EF4-FFF2-40B4-BE49-F238E27FC236}">
                <a16:creationId xmlns:a16="http://schemas.microsoft.com/office/drawing/2014/main" id="{0972A8BC-AA15-1DD6-42AC-97915E10A0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820400" y="5383914"/>
            <a:ext cx="3439442" cy="1801017"/>
          </a:xfrm>
          <a:prstGeom prst="rect">
            <a:avLst/>
          </a:prstGeom>
        </p:spPr>
      </p:pic>
      <p:sp>
        <p:nvSpPr>
          <p:cNvPr id="10" name="TextBox 9">
            <a:extLst>
              <a:ext uri="{FF2B5EF4-FFF2-40B4-BE49-F238E27FC236}">
                <a16:creationId xmlns:a16="http://schemas.microsoft.com/office/drawing/2014/main" id="{151DCE1D-31D5-1454-4AD2-28A627899955}"/>
              </a:ext>
            </a:extLst>
          </p:cNvPr>
          <p:cNvSpPr txBox="1"/>
          <p:nvPr/>
        </p:nvSpPr>
        <p:spPr>
          <a:xfrm>
            <a:off x="5283200" y="2479217"/>
            <a:ext cx="5206169" cy="1683987"/>
          </a:xfrm>
          <a:prstGeom prst="rect">
            <a:avLst/>
          </a:prstGeom>
          <a:noFill/>
        </p:spPr>
        <p:txBody>
          <a:bodyPr wrap="square" rtlCol="0">
            <a:spAutoFit/>
          </a:bodyPr>
          <a:lstStyle/>
          <a:p>
            <a:pPr algn="ctr">
              <a:lnSpc>
                <a:spcPct val="150000"/>
              </a:lnSpc>
            </a:pPr>
            <a:r>
              <a:rPr lang="vi-VN" sz="2400" dirty="0">
                <a:solidFill>
                  <a:srgbClr val="000000"/>
                </a:solidFill>
                <a:latin typeface="UTM Avo" panose="02040603050506020204" pitchFamily="18"/>
              </a:rPr>
              <a:t>Em đã được nghe </a:t>
            </a:r>
            <a:r>
              <a:rPr lang="vi-VN" sz="2400">
                <a:solidFill>
                  <a:srgbClr val="000000"/>
                </a:solidFill>
                <a:latin typeface="UTM Avo" panose="02040603050506020204" pitchFamily="18"/>
              </a:rPr>
              <a:t>một </a:t>
            </a:r>
            <a:endParaRPr lang="en-US" sz="2400">
              <a:solidFill>
                <a:srgbClr val="000000"/>
              </a:solidFill>
              <a:latin typeface="UTM Avo" panose="02040603050506020204" pitchFamily="18"/>
            </a:endParaRPr>
          </a:p>
          <a:p>
            <a:pPr algn="ctr">
              <a:lnSpc>
                <a:spcPct val="150000"/>
              </a:lnSpc>
            </a:pPr>
            <a:r>
              <a:rPr lang="vi-VN" sz="2400">
                <a:solidFill>
                  <a:srgbClr val="000000"/>
                </a:solidFill>
                <a:latin typeface="UTM Avo" panose="02040603050506020204" pitchFamily="18"/>
              </a:rPr>
              <a:t>câu </a:t>
            </a:r>
            <a:r>
              <a:rPr lang="vi-VN" sz="2400" dirty="0">
                <a:solidFill>
                  <a:srgbClr val="000000"/>
                </a:solidFill>
                <a:latin typeface="UTM Avo" panose="02040603050506020204" pitchFamily="18"/>
              </a:rPr>
              <a:t>chuyện xúc </a:t>
            </a:r>
            <a:r>
              <a:rPr lang="vi-VN" sz="2400">
                <a:solidFill>
                  <a:srgbClr val="000000"/>
                </a:solidFill>
                <a:latin typeface="UTM Avo" panose="02040603050506020204" pitchFamily="18"/>
              </a:rPr>
              <a:t>động về</a:t>
            </a:r>
            <a:endParaRPr lang="en-US" sz="2400">
              <a:solidFill>
                <a:srgbClr val="000000"/>
              </a:solidFill>
              <a:latin typeface="UTM Avo" panose="02040603050506020204" pitchFamily="18"/>
            </a:endParaRPr>
          </a:p>
          <a:p>
            <a:pPr algn="ctr">
              <a:lnSpc>
                <a:spcPct val="150000"/>
              </a:lnSpc>
            </a:pPr>
            <a:r>
              <a:rPr lang="vi-VN" sz="2400">
                <a:solidFill>
                  <a:srgbClr val="000000"/>
                </a:solidFill>
                <a:latin typeface="UTM Avo" panose="02040603050506020204" pitchFamily="18"/>
              </a:rPr>
              <a:t> </a:t>
            </a:r>
            <a:r>
              <a:rPr lang="vi-VN" sz="2400" dirty="0">
                <a:solidFill>
                  <a:srgbClr val="000000"/>
                </a:solidFill>
                <a:latin typeface="UTM Avo" panose="02040603050506020204" pitchFamily="18"/>
              </a:rPr>
              <a:t>tình cảm gia đình chưa?</a:t>
            </a:r>
            <a:endParaRPr lang="en-US" sz="2400" dirty="0">
              <a:solidFill>
                <a:schemeClr val="bg1"/>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37038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3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900" decel="100000" fill="hold"/>
                                        <p:tgtEl>
                                          <p:spTgt spid="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A230B61-E7B1-1D5E-F358-7B9057FBBE50}"/>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247384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Cloud 25">
            <a:extLst>
              <a:ext uri="{FF2B5EF4-FFF2-40B4-BE49-F238E27FC236}">
                <a16:creationId xmlns:a16="http://schemas.microsoft.com/office/drawing/2014/main" id="{04A8666A-B742-FBF5-7079-434A9A96FA03}"/>
              </a:ext>
            </a:extLst>
          </p:cNvPr>
          <p:cNvSpPr/>
          <p:nvPr/>
        </p:nvSpPr>
        <p:spPr>
          <a:xfrm>
            <a:off x="62249" y="1888980"/>
            <a:ext cx="6096000" cy="4376636"/>
          </a:xfrm>
          <a:prstGeom prst="cloud">
            <a:avLst/>
          </a:prstGeom>
          <a:solidFill>
            <a:srgbClr val="FBC048"/>
          </a:solidFill>
          <a:ln>
            <a:solidFill>
              <a:srgbClr val="FBC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UTM Avo" panose="02040603050506020204" pitchFamily="18"/>
            </a:endParaRPr>
          </a:p>
        </p:txBody>
      </p:sp>
      <p:sp>
        <p:nvSpPr>
          <p:cNvPr id="33" name="TextBox 32">
            <a:extLst>
              <a:ext uri="{FF2B5EF4-FFF2-40B4-BE49-F238E27FC236}">
                <a16:creationId xmlns:a16="http://schemas.microsoft.com/office/drawing/2014/main" id="{90291D79-9068-ABBA-C952-8DFEB74FA3B2}"/>
              </a:ext>
            </a:extLst>
          </p:cNvPr>
          <p:cNvSpPr txBox="1"/>
          <p:nvPr/>
        </p:nvSpPr>
        <p:spPr>
          <a:xfrm>
            <a:off x="750457" y="2943887"/>
            <a:ext cx="4719583" cy="2229841"/>
          </a:xfrm>
          <a:prstGeom prst="rect">
            <a:avLst/>
          </a:prstGeom>
          <a:noFill/>
        </p:spPr>
        <p:txBody>
          <a:bodyPr wrap="square" rtlCol="0">
            <a:spAutoFit/>
          </a:bodyPr>
          <a:lstStyle/>
          <a:p>
            <a:pPr>
              <a:lnSpc>
                <a:spcPct val="150000"/>
              </a:lnSpc>
            </a:pPr>
            <a:r>
              <a:rPr lang="vi-VN" sz="2400" b="1" dirty="0">
                <a:solidFill>
                  <a:schemeClr val="bg1"/>
                </a:solidFill>
                <a:latin typeface="UTM Avo" panose="02040603050506020204" pitchFamily="18"/>
                <a:cs typeface="Arial" panose="020B0604020202020204" pitchFamily="34" charset="0"/>
              </a:rPr>
              <a:t>Hoạt động 1</a:t>
            </a:r>
            <a:r>
              <a:rPr lang="vi-VN" sz="2400" b="1">
                <a:solidFill>
                  <a:schemeClr val="bg1"/>
                </a:solidFill>
                <a:latin typeface="UTM Avo" panose="02040603050506020204" pitchFamily="18"/>
                <a:cs typeface="Arial" panose="020B0604020202020204" pitchFamily="34" charset="0"/>
              </a:rPr>
              <a:t>: </a:t>
            </a:r>
            <a:r>
              <a:rPr lang="en-US" sz="2400" dirty="0">
                <a:solidFill>
                  <a:schemeClr val="bg1"/>
                </a:solidFill>
                <a:latin typeface="UTM Avo" panose="02040603050506020204" pitchFamily="18"/>
                <a:cs typeface="Arial" panose="020B0604020202020204" pitchFamily="34" charset="0"/>
              </a:rPr>
              <a:t>K</a:t>
            </a:r>
            <a:r>
              <a:rPr lang="vi-VN" sz="2400">
                <a:solidFill>
                  <a:schemeClr val="bg1"/>
                </a:solidFill>
                <a:latin typeface="UTM Avo" panose="02040603050506020204" pitchFamily="18"/>
                <a:cs typeface="Arial" panose="020B0604020202020204" pitchFamily="34" charset="0"/>
              </a:rPr>
              <a:t>ể </a:t>
            </a:r>
            <a:r>
              <a:rPr lang="vi-VN" sz="2400" dirty="0">
                <a:solidFill>
                  <a:schemeClr val="bg1"/>
                </a:solidFill>
                <a:latin typeface="UTM Avo" panose="02040603050506020204" pitchFamily="18"/>
                <a:cs typeface="Arial" panose="020B0604020202020204" pitchFamily="34" charset="0"/>
              </a:rPr>
              <a:t>hoặc đọc lại một câu chuyện (hoặc bài thơ, bài văn) đã đọc ở nhà</a:t>
            </a:r>
            <a:r>
              <a:rPr lang="en-US" sz="2400" dirty="0">
                <a:solidFill>
                  <a:schemeClr val="bg1"/>
                </a:solidFill>
                <a:latin typeface="UTM Avo" panose="02040603050506020204" pitchFamily="18"/>
                <a:cs typeface="Arial" panose="020B0604020202020204" pitchFamily="34" charset="0"/>
              </a:rPr>
              <a:t> </a:t>
            </a:r>
            <a:r>
              <a:rPr lang="en-US" sz="2400" dirty="0" err="1">
                <a:solidFill>
                  <a:schemeClr val="bg1"/>
                </a:solidFill>
                <a:latin typeface="UTM Avo" panose="02040603050506020204" pitchFamily="18"/>
                <a:cs typeface="Arial" panose="020B0604020202020204" pitchFamily="34" charset="0"/>
              </a:rPr>
              <a:t>về</a:t>
            </a:r>
            <a:r>
              <a:rPr lang="en-US" sz="2400" dirty="0">
                <a:solidFill>
                  <a:schemeClr val="bg1"/>
                </a:solidFill>
                <a:latin typeface="UTM Avo" panose="02040603050506020204" pitchFamily="18"/>
                <a:cs typeface="Arial" panose="020B0604020202020204" pitchFamily="34" charset="0"/>
              </a:rPr>
              <a:t> </a:t>
            </a:r>
            <a:r>
              <a:rPr lang="en-US" sz="2400" dirty="0" err="1">
                <a:solidFill>
                  <a:schemeClr val="bg1"/>
                </a:solidFill>
                <a:latin typeface="UTM Avo" panose="02040603050506020204" pitchFamily="18"/>
                <a:cs typeface="Arial" panose="020B0604020202020204" pitchFamily="34" charset="0"/>
              </a:rPr>
              <a:t>tình</a:t>
            </a:r>
            <a:r>
              <a:rPr lang="en-US" sz="2400" dirty="0">
                <a:solidFill>
                  <a:schemeClr val="bg1"/>
                </a:solidFill>
                <a:latin typeface="UTM Avo" panose="02040603050506020204" pitchFamily="18"/>
                <a:cs typeface="Arial" panose="020B0604020202020204" pitchFamily="34" charset="0"/>
              </a:rPr>
              <a:t> </a:t>
            </a:r>
            <a:r>
              <a:rPr lang="en-US" sz="2400" dirty="0" err="1">
                <a:solidFill>
                  <a:schemeClr val="bg1"/>
                </a:solidFill>
                <a:latin typeface="UTM Avo" panose="02040603050506020204" pitchFamily="18"/>
                <a:cs typeface="Arial" panose="020B0604020202020204" pitchFamily="34" charset="0"/>
              </a:rPr>
              <a:t>cảm</a:t>
            </a:r>
            <a:r>
              <a:rPr lang="en-US" sz="2400" dirty="0">
                <a:solidFill>
                  <a:schemeClr val="bg1"/>
                </a:solidFill>
                <a:latin typeface="UTM Avo" panose="02040603050506020204" pitchFamily="18"/>
                <a:cs typeface="Arial" panose="020B0604020202020204" pitchFamily="34" charset="0"/>
              </a:rPr>
              <a:t> </a:t>
            </a:r>
            <a:r>
              <a:rPr lang="en-US" sz="2400" err="1">
                <a:solidFill>
                  <a:schemeClr val="bg1"/>
                </a:solidFill>
                <a:latin typeface="UTM Avo" panose="02040603050506020204" pitchFamily="18"/>
                <a:cs typeface="Arial" panose="020B0604020202020204" pitchFamily="34" charset="0"/>
              </a:rPr>
              <a:t>gia</a:t>
            </a:r>
            <a:r>
              <a:rPr lang="en-US" sz="2400">
                <a:solidFill>
                  <a:schemeClr val="bg1"/>
                </a:solidFill>
                <a:latin typeface="UTM Avo" panose="02040603050506020204" pitchFamily="18"/>
                <a:cs typeface="Arial" panose="020B0604020202020204" pitchFamily="34" charset="0"/>
              </a:rPr>
              <a:t> đình.</a:t>
            </a:r>
            <a:endParaRPr lang="en-US" sz="2400" dirty="0">
              <a:solidFill>
                <a:schemeClr val="bg1"/>
              </a:solidFill>
              <a:latin typeface="UTM Avo" panose="02040603050506020204" pitchFamily="18"/>
              <a:cs typeface="Arial" panose="020B0604020202020204" pitchFamily="34" charset="0"/>
            </a:endParaRPr>
          </a:p>
        </p:txBody>
      </p:sp>
      <p:sp>
        <p:nvSpPr>
          <p:cNvPr id="34" name="TextBox 33">
            <a:extLst>
              <a:ext uri="{FF2B5EF4-FFF2-40B4-BE49-F238E27FC236}">
                <a16:creationId xmlns:a16="http://schemas.microsoft.com/office/drawing/2014/main" id="{C738B21A-31FD-F953-B3C5-1C890813D807}"/>
              </a:ext>
            </a:extLst>
          </p:cNvPr>
          <p:cNvSpPr txBox="1"/>
          <p:nvPr/>
        </p:nvSpPr>
        <p:spPr>
          <a:xfrm>
            <a:off x="6620541" y="1810680"/>
            <a:ext cx="5127527" cy="3838993"/>
          </a:xfrm>
          <a:prstGeom prst="roundRect">
            <a:avLst/>
          </a:prstGeom>
          <a:noFill/>
        </p:spPr>
        <p:txBody>
          <a:bodyPr wrap="square" rtlCol="0">
            <a:spAutoFit/>
          </a:bodyPr>
          <a:lstStyle/>
          <a:p>
            <a:pPr marL="381019" indent="-381019" algn="just">
              <a:lnSpc>
                <a:spcPct val="150000"/>
              </a:lnSpc>
              <a:spcBef>
                <a:spcPts val="67"/>
              </a:spcBef>
              <a:spcAft>
                <a:spcPts val="67"/>
              </a:spcAft>
              <a:buFont typeface="Wingdings" panose="05000000000000000000" pitchFamily="2" charset="2"/>
              <a:buChar char="§"/>
            </a:pP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Tên</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câu</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chuyện</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đó</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là</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gì</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Tác</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giả</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là</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ai?</a:t>
            </a:r>
            <a:endParaRPr lang="en-US" sz="2400" dirty="0">
              <a:solidFill>
                <a:schemeClr val="bg1"/>
              </a:solidFill>
              <a:latin typeface="UTM Avo" panose="02040603050506020204" pitchFamily="18"/>
              <a:ea typeface="Calibri" panose="020F0502020204030204" pitchFamily="34" charset="0"/>
              <a:cs typeface="Arial" panose="020B0604020202020204" pitchFamily="34" charset="0"/>
            </a:endParaRPr>
          </a:p>
          <a:p>
            <a:pPr marL="381019" indent="-381019" algn="just">
              <a:lnSpc>
                <a:spcPct val="150000"/>
              </a:lnSpc>
              <a:spcBef>
                <a:spcPts val="67"/>
              </a:spcBef>
              <a:spcAft>
                <a:spcPts val="67"/>
              </a:spcAft>
              <a:buFont typeface="Wingdings" panose="05000000000000000000" pitchFamily="2" charset="2"/>
              <a:buChar char="§"/>
            </a:pP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Nội</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dung</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của</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câu</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chuyện</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nói</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về</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điều</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gì</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a:t>
            </a:r>
            <a:endParaRPr lang="en-US" sz="2400" dirty="0">
              <a:solidFill>
                <a:schemeClr val="bg1"/>
              </a:solidFill>
              <a:latin typeface="UTM Avo" panose="02040603050506020204" pitchFamily="18"/>
              <a:ea typeface="Calibri" panose="020F0502020204030204" pitchFamily="34" charset="0"/>
              <a:cs typeface="Arial" panose="020B0604020202020204" pitchFamily="34" charset="0"/>
            </a:endParaRPr>
          </a:p>
          <a:p>
            <a:pPr marL="381019" indent="-381019" algn="just">
              <a:lnSpc>
                <a:spcPct val="150000"/>
              </a:lnSpc>
              <a:spcBef>
                <a:spcPts val="67"/>
              </a:spcBef>
              <a:spcAft>
                <a:spcPts val="67"/>
              </a:spcAft>
              <a:buFont typeface="Wingdings" panose="05000000000000000000" pitchFamily="2" charset="2"/>
              <a:buChar char="§"/>
            </a:pP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Cảm</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xúc</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của</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em</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khi</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đọc</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câu</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chuyện</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đó</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thế</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 </a:t>
            </a:r>
            <a:r>
              <a:rPr lang="nl-NL" sz="2400" dirty="0" err="1">
                <a:solidFill>
                  <a:schemeClr val="bg1"/>
                </a:solidFill>
                <a:latin typeface="UTM Avo" panose="02040603050506020204" pitchFamily="18"/>
                <a:ea typeface="Calibri" panose="020F0502020204030204" pitchFamily="34" charset="0"/>
                <a:cs typeface="Arial" panose="020B0604020202020204" pitchFamily="34" charset="0"/>
              </a:rPr>
              <a:t>nào</a:t>
            </a:r>
            <a:r>
              <a:rPr lang="nl-NL" sz="2400" dirty="0">
                <a:solidFill>
                  <a:schemeClr val="bg1"/>
                </a:solidFill>
                <a:latin typeface="UTM Avo" panose="02040603050506020204" pitchFamily="18"/>
                <a:ea typeface="Calibri" panose="020F0502020204030204" pitchFamily="34" charset="0"/>
                <a:cs typeface="Arial" panose="020B0604020202020204" pitchFamily="34" charset="0"/>
              </a:rPr>
              <a:t>?</a:t>
            </a:r>
            <a:endParaRPr lang="en-US" sz="2400" dirty="0">
              <a:solidFill>
                <a:schemeClr val="bg1"/>
              </a:solidFill>
              <a:latin typeface="UTM Avo" panose="02040603050506020204" pitchFamily="18"/>
              <a:ea typeface="Calibri" panose="020F0502020204030204" pitchFamily="34" charset="0"/>
              <a:cs typeface="Arial" panose="020B0604020202020204" pitchFamily="34" charset="0"/>
            </a:endParaRPr>
          </a:p>
        </p:txBody>
      </p:sp>
      <p:pic>
        <p:nvPicPr>
          <p:cNvPr id="35" name="Picture 7">
            <a:extLst>
              <a:ext uri="{FF2B5EF4-FFF2-40B4-BE49-F238E27FC236}">
                <a16:creationId xmlns:a16="http://schemas.microsoft.com/office/drawing/2014/main" id="{EB69F1AC-A5BC-47D1-3B97-E8980ED8CF28}"/>
              </a:ext>
            </a:extLst>
          </p:cNvPr>
          <p:cNvPicPr>
            <a:picLocks noChangeAspect="1"/>
          </p:cNvPicPr>
          <p:nvPr/>
        </p:nvPicPr>
        <p:blipFill>
          <a:blip r:embed="rId3"/>
          <a:srcRect/>
          <a:stretch>
            <a:fillRect/>
          </a:stretch>
        </p:blipFill>
        <p:spPr>
          <a:xfrm>
            <a:off x="5288506" y="4516465"/>
            <a:ext cx="1996158" cy="2341535"/>
          </a:xfrm>
          <a:prstGeom prst="rect">
            <a:avLst/>
          </a:prstGeom>
        </p:spPr>
      </p:pic>
      <p:pic>
        <p:nvPicPr>
          <p:cNvPr id="36" name="Picture 11">
            <a:extLst>
              <a:ext uri="{FF2B5EF4-FFF2-40B4-BE49-F238E27FC236}">
                <a16:creationId xmlns:a16="http://schemas.microsoft.com/office/drawing/2014/main" id="{A831E803-E224-B698-5E67-6E431B956D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62297" y="5484117"/>
            <a:ext cx="1454611" cy="1225510"/>
          </a:xfrm>
          <a:prstGeom prst="rect">
            <a:avLst/>
          </a:prstGeom>
        </p:spPr>
      </p:pic>
    </p:spTree>
    <p:extLst>
      <p:ext uri="{BB962C8B-B14F-4D97-AF65-F5344CB8AC3E}">
        <p14:creationId xmlns:p14="http://schemas.microsoft.com/office/powerpoint/2010/main" val="129353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ppt_x</p:attrName>
                                        </p:attrNameLst>
                                      </p:cBhvr>
                                      <p:tavLst>
                                        <p:tav tm="0">
                                          <p:val>
                                            <p:strVal val="#ppt_x-#ppt_w*1.125000"/>
                                          </p:val>
                                        </p:tav>
                                        <p:tav tm="100000">
                                          <p:val>
                                            <p:strVal val="#ppt_x"/>
                                          </p:val>
                                        </p:tav>
                                      </p:tavLst>
                                    </p:anim>
                                    <p:animEffect transition="in" filter="wipe(righ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p:tgtEl>
                                          <p:spTgt spid="34"/>
                                        </p:tgtEl>
                                        <p:attrNameLst>
                                          <p:attrName>ppt_x</p:attrName>
                                        </p:attrNameLst>
                                      </p:cBhvr>
                                      <p:tavLst>
                                        <p:tav tm="0">
                                          <p:val>
                                            <p:strVal val="#ppt_x+#ppt_w*1.125000"/>
                                          </p:val>
                                        </p:tav>
                                        <p:tav tm="100000">
                                          <p:val>
                                            <p:strVal val="#ppt_x"/>
                                          </p:val>
                                        </p:tav>
                                      </p:tavLst>
                                    </p:anim>
                                    <p:animEffect transition="in" filter="wipe(left)">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F36E7C58-D8F1-184D-2599-4D8B0B02290A}"/>
              </a:ext>
            </a:extLst>
          </p:cNvPr>
          <p:cNvSpPr/>
          <p:nvPr/>
        </p:nvSpPr>
        <p:spPr>
          <a:xfrm>
            <a:off x="3046672" y="1964681"/>
            <a:ext cx="7067711" cy="2631142"/>
          </a:xfrm>
          <a:prstGeom prst="wedgeRoundRectCallout">
            <a:avLst>
              <a:gd name="adj1" fmla="val 57945"/>
              <a:gd name="adj2" fmla="val -5136"/>
              <a:gd name="adj3" fmla="val 16667"/>
            </a:avLst>
          </a:prstGeom>
          <a:solidFill>
            <a:srgbClr val="EDBB8A"/>
          </a:solidFill>
          <a:ln>
            <a:solidFill>
              <a:srgbClr val="FBC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3" name="Picture 13">
            <a:extLst>
              <a:ext uri="{FF2B5EF4-FFF2-40B4-BE49-F238E27FC236}">
                <a16:creationId xmlns:a16="http://schemas.microsoft.com/office/drawing/2014/main" id="{6EFFB305-560E-4DDF-7361-E689B3D2E0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83755" y="4226858"/>
            <a:ext cx="2208245" cy="2631142"/>
          </a:xfrm>
          <a:prstGeom prst="rect">
            <a:avLst/>
          </a:prstGeom>
        </p:spPr>
      </p:pic>
      <p:pic>
        <p:nvPicPr>
          <p:cNvPr id="5" name="Picture 4">
            <a:extLst>
              <a:ext uri="{FF2B5EF4-FFF2-40B4-BE49-F238E27FC236}">
                <a16:creationId xmlns:a16="http://schemas.microsoft.com/office/drawing/2014/main" id="{5AF0C4F5-A1FA-20E6-B003-09497B4199F2}"/>
              </a:ext>
            </a:extLst>
          </p:cNvPr>
          <p:cNvPicPr>
            <a:picLocks noChangeAspect="1"/>
          </p:cNvPicPr>
          <p:nvPr/>
        </p:nvPicPr>
        <p:blipFill>
          <a:blip r:embed="rId5"/>
          <a:stretch>
            <a:fillRect/>
          </a:stretch>
        </p:blipFill>
        <p:spPr>
          <a:xfrm>
            <a:off x="11577" y="3732244"/>
            <a:ext cx="3311366" cy="3052981"/>
          </a:xfrm>
          <a:prstGeom prst="ellipse">
            <a:avLst/>
          </a:prstGeom>
        </p:spPr>
      </p:pic>
      <p:sp>
        <p:nvSpPr>
          <p:cNvPr id="11" name="TextBox 10">
            <a:extLst>
              <a:ext uri="{FF2B5EF4-FFF2-40B4-BE49-F238E27FC236}">
                <a16:creationId xmlns:a16="http://schemas.microsoft.com/office/drawing/2014/main" id="{AD72458B-0982-9C77-A820-CEC5FDE882D1}"/>
              </a:ext>
            </a:extLst>
          </p:cNvPr>
          <p:cNvSpPr txBox="1"/>
          <p:nvPr/>
        </p:nvSpPr>
        <p:spPr>
          <a:xfrm>
            <a:off x="3259950" y="2075571"/>
            <a:ext cx="6641153" cy="2229841"/>
          </a:xfrm>
          <a:prstGeom prst="rect">
            <a:avLst/>
          </a:prstGeom>
          <a:noFill/>
        </p:spPr>
        <p:txBody>
          <a:bodyPr wrap="square" rtlCol="0">
            <a:spAutoFit/>
          </a:bodyPr>
          <a:lstStyle/>
          <a:p>
            <a:pPr algn="just">
              <a:lnSpc>
                <a:spcPct val="150000"/>
              </a:lnSpc>
            </a:pPr>
            <a:r>
              <a:rPr lang="vi-VN" sz="2400" dirty="0">
                <a:solidFill>
                  <a:sysClr val="windowText" lastClr="000000"/>
                </a:solidFill>
                <a:latin typeface="UTM Avo" panose="02040603050506020204" pitchFamily="18"/>
                <a:cs typeface="Arial" panose="020B0604020202020204" pitchFamily="34" charset="0"/>
              </a:rPr>
              <a:t>Chào các bạn, tớ là Minh Châu. Hôm nay tớ sẽ đọc cho các bạn nghe một bài thơ rất hay về tình cảm của người mẹ dành cho con mình qua việc </a:t>
            </a:r>
            <a:r>
              <a:rPr lang="en-US" sz="2400" dirty="0">
                <a:solidFill>
                  <a:sysClr val="windowText" lastClr="000000"/>
                </a:solidFill>
                <a:latin typeface="UTM Avo" panose="02040603050506020204" pitchFamily="18"/>
                <a:cs typeface="Arial" panose="020B0604020202020204" pitchFamily="34" charset="0"/>
              </a:rPr>
              <a:t>m</a:t>
            </a:r>
            <a:r>
              <a:rPr lang="vi-VN" sz="2400" dirty="0">
                <a:solidFill>
                  <a:sysClr val="windowText" lastClr="000000"/>
                </a:solidFill>
                <a:latin typeface="UTM Avo" panose="02040603050506020204" pitchFamily="18"/>
                <a:cs typeface="Arial" panose="020B0604020202020204" pitchFamily="34" charset="0"/>
              </a:rPr>
              <a:t>ay áo cho con…</a:t>
            </a:r>
            <a:r>
              <a:rPr lang="en-US" sz="2400" dirty="0">
                <a:solidFill>
                  <a:sysClr val="windowText" lastClr="000000"/>
                </a:solidFill>
                <a:latin typeface="UTM Avo" panose="02040603050506020204" pitchFamily="18"/>
                <a:cs typeface="Arial" panose="020B0604020202020204" pitchFamily="34" charset="0"/>
              </a:rPr>
              <a:t>.</a:t>
            </a:r>
          </a:p>
        </p:txBody>
      </p:sp>
    </p:spTree>
    <p:extLst>
      <p:ext uri="{BB962C8B-B14F-4D97-AF65-F5344CB8AC3E}">
        <p14:creationId xmlns:p14="http://schemas.microsoft.com/office/powerpoint/2010/main" val="59345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ppt_y</p:attrName>
                                        </p:attrNameLst>
                                      </p:cBhvr>
                                      <p:tavLst>
                                        <p:tav tm="0">
                                          <p:val>
                                            <p:strVal val="#ppt_y+#ppt_h*1.125000"/>
                                          </p:val>
                                        </p:tav>
                                        <p:tav tm="100000">
                                          <p:val>
                                            <p:strVal val="#ppt_y"/>
                                          </p:val>
                                        </p:tav>
                                      </p:tavLst>
                                    </p:anim>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52D1F3-54B5-F260-8498-DFE4AC94723B}"/>
              </a:ext>
            </a:extLst>
          </p:cNvPr>
          <p:cNvSpPr txBox="1"/>
          <p:nvPr/>
        </p:nvSpPr>
        <p:spPr>
          <a:xfrm>
            <a:off x="5498553" y="2796579"/>
            <a:ext cx="6693447" cy="1882501"/>
          </a:xfrm>
          <a:prstGeom prst="roundRect">
            <a:avLst/>
          </a:prstGeom>
          <a:solidFill>
            <a:schemeClr val="accent1">
              <a:lumMod val="40000"/>
              <a:lumOff val="60000"/>
            </a:schemeClr>
          </a:solidFill>
        </p:spPr>
        <p:txBody>
          <a:bodyPr wrap="square" rtlCol="0">
            <a:spAutoFit/>
          </a:bodyPr>
          <a:lstStyle/>
          <a:p>
            <a:pPr marL="381019" indent="-381019" algn="just">
              <a:lnSpc>
                <a:spcPct val="150000"/>
              </a:lnSpc>
              <a:spcBef>
                <a:spcPts val="67"/>
              </a:spcBef>
              <a:spcAft>
                <a:spcPts val="67"/>
              </a:spcAft>
              <a:buFont typeface="Wingdings" panose="05000000000000000000" pitchFamily="2" charset="2"/>
              <a:buChar char="§"/>
            </a:pPr>
            <a:r>
              <a:rPr lang="vi-VN" sz="2400" dirty="0">
                <a:solidFill>
                  <a:srgbClr val="000000"/>
                </a:solidFill>
                <a:latin typeface="UTM Avo" panose="02040603050506020204" pitchFamily="18"/>
                <a:ea typeface="Calibri" panose="020F0502020204030204" pitchFamily="34" charset="0"/>
                <a:cs typeface="Arial" panose="020B0604020202020204" pitchFamily="34" charset="0"/>
              </a:rPr>
              <a:t>Em thích nhân vật, chi tiết, hình ảnh nào trong câu chuyện đã đọc? Vì sao?</a:t>
            </a:r>
          </a:p>
          <a:p>
            <a:pPr marL="381019" indent="-381019" algn="just">
              <a:lnSpc>
                <a:spcPct val="150000"/>
              </a:lnSpc>
              <a:spcBef>
                <a:spcPts val="67"/>
              </a:spcBef>
              <a:spcAft>
                <a:spcPts val="67"/>
              </a:spcAft>
              <a:buFont typeface="Wingdings" panose="05000000000000000000" pitchFamily="2" charset="2"/>
              <a:buChar char="§"/>
            </a:pPr>
            <a:r>
              <a:rPr lang="vi-VN" sz="2400" dirty="0">
                <a:solidFill>
                  <a:srgbClr val="000000"/>
                </a:solidFill>
                <a:latin typeface="UTM Avo" panose="02040603050506020204" pitchFamily="18"/>
                <a:ea typeface="Calibri" panose="020F0502020204030204" pitchFamily="34" charset="0"/>
                <a:cs typeface="Arial" panose="020B0604020202020204" pitchFamily="34" charset="0"/>
              </a:rPr>
              <a:t>Câu chuyện đó nói lên điều gì?</a:t>
            </a:r>
          </a:p>
        </p:txBody>
      </p:sp>
      <p:sp>
        <p:nvSpPr>
          <p:cNvPr id="6" name="Cloud 5">
            <a:extLst>
              <a:ext uri="{FF2B5EF4-FFF2-40B4-BE49-F238E27FC236}">
                <a16:creationId xmlns:a16="http://schemas.microsoft.com/office/drawing/2014/main" id="{6AC0BA5C-0168-4174-FD8C-406D82E294BD}"/>
              </a:ext>
            </a:extLst>
          </p:cNvPr>
          <p:cNvSpPr/>
          <p:nvPr/>
        </p:nvSpPr>
        <p:spPr>
          <a:xfrm>
            <a:off x="-119" y="1831755"/>
            <a:ext cx="5435600" cy="3787947"/>
          </a:xfrm>
          <a:prstGeom prst="cloud">
            <a:avLst/>
          </a:prstGeom>
          <a:solidFill>
            <a:srgbClr val="FBC048"/>
          </a:solidFill>
          <a:ln>
            <a:solidFill>
              <a:srgbClr val="FBC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7" name="Picture 7">
            <a:extLst>
              <a:ext uri="{FF2B5EF4-FFF2-40B4-BE49-F238E27FC236}">
                <a16:creationId xmlns:a16="http://schemas.microsoft.com/office/drawing/2014/main" id="{A54260D9-015A-179F-6F8F-6EC906CFCB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2231" y="5936072"/>
            <a:ext cx="5435600" cy="2411429"/>
          </a:xfrm>
          <a:prstGeom prst="rect">
            <a:avLst/>
          </a:prstGeom>
        </p:spPr>
      </p:pic>
      <p:pic>
        <p:nvPicPr>
          <p:cNvPr id="8" name="Picture 6">
            <a:extLst>
              <a:ext uri="{FF2B5EF4-FFF2-40B4-BE49-F238E27FC236}">
                <a16:creationId xmlns:a16="http://schemas.microsoft.com/office/drawing/2014/main" id="{D2B69F1D-D2CA-B98A-D95C-33C913A90B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10969" y="4818472"/>
            <a:ext cx="7384473" cy="2946400"/>
          </a:xfrm>
          <a:prstGeom prst="rect">
            <a:avLst/>
          </a:prstGeom>
        </p:spPr>
      </p:pic>
      <p:pic>
        <p:nvPicPr>
          <p:cNvPr id="9" name="Picture 7">
            <a:extLst>
              <a:ext uri="{FF2B5EF4-FFF2-40B4-BE49-F238E27FC236}">
                <a16:creationId xmlns:a16="http://schemas.microsoft.com/office/drawing/2014/main" id="{B8809E04-4D2D-3A02-14F6-2190983A20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2231" y="5631272"/>
            <a:ext cx="3439442" cy="1801017"/>
          </a:xfrm>
          <a:prstGeom prst="rect">
            <a:avLst/>
          </a:prstGeom>
        </p:spPr>
      </p:pic>
      <p:pic>
        <p:nvPicPr>
          <p:cNvPr id="10" name="Picture 7">
            <a:extLst>
              <a:ext uri="{FF2B5EF4-FFF2-40B4-BE49-F238E27FC236}">
                <a16:creationId xmlns:a16="http://schemas.microsoft.com/office/drawing/2014/main" id="{A124DD2A-916E-D2AB-CC17-C82469E17C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491248" y="5492801"/>
            <a:ext cx="3439442" cy="1801017"/>
          </a:xfrm>
          <a:prstGeom prst="rect">
            <a:avLst/>
          </a:prstGeom>
        </p:spPr>
      </p:pic>
      <p:pic>
        <p:nvPicPr>
          <p:cNvPr id="12" name="Picture 7">
            <a:extLst>
              <a:ext uri="{FF2B5EF4-FFF2-40B4-BE49-F238E27FC236}">
                <a16:creationId xmlns:a16="http://schemas.microsoft.com/office/drawing/2014/main" id="{B3464FAB-F19A-25C6-8FC4-4736184D02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83484" y="5391164"/>
            <a:ext cx="3439442" cy="1801017"/>
          </a:xfrm>
          <a:prstGeom prst="rect">
            <a:avLst/>
          </a:prstGeom>
        </p:spPr>
      </p:pic>
      <p:pic>
        <p:nvPicPr>
          <p:cNvPr id="13" name="Picture 7">
            <a:extLst>
              <a:ext uri="{FF2B5EF4-FFF2-40B4-BE49-F238E27FC236}">
                <a16:creationId xmlns:a16="http://schemas.microsoft.com/office/drawing/2014/main" id="{0E492B5A-2AEB-DB4B-A14F-3278C15D4E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748169" y="5411946"/>
            <a:ext cx="3439442" cy="1801017"/>
          </a:xfrm>
          <a:prstGeom prst="rect">
            <a:avLst/>
          </a:prstGeom>
        </p:spPr>
      </p:pic>
      <p:sp>
        <p:nvSpPr>
          <p:cNvPr id="14" name="TextBox 13">
            <a:extLst>
              <a:ext uri="{FF2B5EF4-FFF2-40B4-BE49-F238E27FC236}">
                <a16:creationId xmlns:a16="http://schemas.microsoft.com/office/drawing/2014/main" id="{3AE025B6-15BA-C676-7631-BEF29BC911D3}"/>
              </a:ext>
            </a:extLst>
          </p:cNvPr>
          <p:cNvSpPr txBox="1"/>
          <p:nvPr/>
        </p:nvSpPr>
        <p:spPr>
          <a:xfrm>
            <a:off x="590779" y="2887806"/>
            <a:ext cx="4792450" cy="1675843"/>
          </a:xfrm>
          <a:prstGeom prst="rect">
            <a:avLst/>
          </a:prstGeom>
          <a:noFill/>
        </p:spPr>
        <p:txBody>
          <a:bodyPr wrap="square" rtlCol="0">
            <a:spAutoFit/>
          </a:bodyPr>
          <a:lstStyle/>
          <a:p>
            <a:pPr>
              <a:lnSpc>
                <a:spcPct val="150000"/>
              </a:lnSpc>
            </a:pPr>
            <a:r>
              <a:rPr lang="vi-VN" sz="2400" b="1" dirty="0">
                <a:solidFill>
                  <a:schemeClr val="bg1"/>
                </a:solidFill>
                <a:latin typeface="UTM Avo" panose="02040603050506020204" pitchFamily="18"/>
                <a:cs typeface="Arial" panose="020B0604020202020204" pitchFamily="34" charset="0"/>
              </a:rPr>
              <a:t>Hoạt động </a:t>
            </a:r>
            <a:r>
              <a:rPr lang="en-US" sz="2400" b="1" dirty="0">
                <a:solidFill>
                  <a:schemeClr val="bg1"/>
                </a:solidFill>
                <a:latin typeface="UTM Avo" panose="02040603050506020204" pitchFamily="18"/>
                <a:cs typeface="Arial" panose="020B0604020202020204" pitchFamily="34" charset="0"/>
              </a:rPr>
              <a:t>2</a:t>
            </a:r>
            <a:r>
              <a:rPr lang="vi-VN" sz="2400" b="1" dirty="0">
                <a:solidFill>
                  <a:schemeClr val="bg1"/>
                </a:solidFill>
                <a:latin typeface="UTM Avo" panose="02040603050506020204" pitchFamily="18"/>
                <a:cs typeface="Arial" panose="020B0604020202020204" pitchFamily="34" charset="0"/>
              </a:rPr>
              <a:t>: </a:t>
            </a:r>
            <a:r>
              <a:rPr lang="vi-VN" sz="2400" dirty="0">
                <a:solidFill>
                  <a:schemeClr val="bg1"/>
                </a:solidFill>
                <a:latin typeface="UTM Avo" panose="02040603050506020204" pitchFamily="18"/>
                <a:cs typeface="Arial" panose="020B0604020202020204" pitchFamily="34" charset="0"/>
              </a:rPr>
              <a:t>Cùng t</a:t>
            </a:r>
            <a:r>
              <a:rPr lang="en-US" sz="2400" dirty="0" err="1">
                <a:solidFill>
                  <a:schemeClr val="bg1"/>
                </a:solidFill>
                <a:latin typeface="UTM Avo" panose="02040603050506020204" pitchFamily="18"/>
                <a:cs typeface="Arial" panose="020B0604020202020204" pitchFamily="34" charset="0"/>
              </a:rPr>
              <a:t>rao</a:t>
            </a:r>
            <a:r>
              <a:rPr lang="en-US" sz="2400" dirty="0">
                <a:solidFill>
                  <a:schemeClr val="bg1"/>
                </a:solidFill>
                <a:latin typeface="UTM Avo" panose="02040603050506020204" pitchFamily="18"/>
                <a:cs typeface="Arial" panose="020B0604020202020204" pitchFamily="34" charset="0"/>
              </a:rPr>
              <a:t> </a:t>
            </a:r>
            <a:r>
              <a:rPr lang="en-US" sz="2400" dirty="0" err="1">
                <a:solidFill>
                  <a:schemeClr val="bg1"/>
                </a:solidFill>
                <a:latin typeface="UTM Avo" panose="02040603050506020204" pitchFamily="18"/>
                <a:cs typeface="Arial" panose="020B0604020202020204" pitchFamily="34" charset="0"/>
              </a:rPr>
              <a:t>đổi</a:t>
            </a:r>
            <a:r>
              <a:rPr lang="en-US" sz="2400" dirty="0">
                <a:solidFill>
                  <a:schemeClr val="bg1"/>
                </a:solidFill>
                <a:latin typeface="UTM Avo" panose="02040603050506020204" pitchFamily="18"/>
                <a:cs typeface="Arial" panose="020B0604020202020204" pitchFamily="34" charset="0"/>
              </a:rPr>
              <a:t> </a:t>
            </a:r>
            <a:r>
              <a:rPr lang="en-US" sz="2400" dirty="0" err="1">
                <a:solidFill>
                  <a:schemeClr val="bg1"/>
                </a:solidFill>
                <a:latin typeface="UTM Avo" panose="02040603050506020204" pitchFamily="18"/>
                <a:cs typeface="Arial" panose="020B0604020202020204" pitchFamily="34" charset="0"/>
              </a:rPr>
              <a:t>về</a:t>
            </a:r>
            <a:r>
              <a:rPr lang="en-US" sz="2400" dirty="0">
                <a:solidFill>
                  <a:schemeClr val="bg1"/>
                </a:solidFill>
                <a:latin typeface="UTM Avo" panose="02040603050506020204" pitchFamily="18"/>
                <a:cs typeface="Arial" panose="020B0604020202020204" pitchFamily="34" charset="0"/>
              </a:rPr>
              <a:t> </a:t>
            </a:r>
            <a:r>
              <a:rPr lang="en-US" sz="2400" dirty="0" err="1">
                <a:solidFill>
                  <a:schemeClr val="bg1"/>
                </a:solidFill>
                <a:latin typeface="UTM Avo" panose="02040603050506020204" pitchFamily="18"/>
                <a:cs typeface="Arial" panose="020B0604020202020204" pitchFamily="34" charset="0"/>
              </a:rPr>
              <a:t>nội</a:t>
            </a:r>
            <a:r>
              <a:rPr lang="en-US" sz="2400" dirty="0">
                <a:solidFill>
                  <a:schemeClr val="bg1"/>
                </a:solidFill>
                <a:latin typeface="UTM Avo" panose="02040603050506020204" pitchFamily="18"/>
                <a:cs typeface="Arial" panose="020B0604020202020204" pitchFamily="34" charset="0"/>
              </a:rPr>
              <a:t> dung </a:t>
            </a:r>
            <a:r>
              <a:rPr lang="en-US" sz="2400" dirty="0" err="1">
                <a:solidFill>
                  <a:schemeClr val="bg1"/>
                </a:solidFill>
                <a:latin typeface="UTM Avo" panose="02040603050506020204" pitchFamily="18"/>
                <a:cs typeface="Arial" panose="020B0604020202020204" pitchFamily="34" charset="0"/>
              </a:rPr>
              <a:t>mà</a:t>
            </a:r>
            <a:r>
              <a:rPr lang="en-US" sz="2400" dirty="0">
                <a:solidFill>
                  <a:schemeClr val="bg1"/>
                </a:solidFill>
                <a:latin typeface="UTM Avo" panose="02040603050506020204" pitchFamily="18"/>
                <a:cs typeface="Arial" panose="020B0604020202020204" pitchFamily="34" charset="0"/>
              </a:rPr>
              <a:t> </a:t>
            </a:r>
            <a:r>
              <a:rPr lang="en-US" sz="2400" dirty="0" err="1">
                <a:solidFill>
                  <a:schemeClr val="bg1"/>
                </a:solidFill>
                <a:latin typeface="UTM Avo" panose="02040603050506020204" pitchFamily="18"/>
                <a:cs typeface="Arial" panose="020B0604020202020204" pitchFamily="34" charset="0"/>
              </a:rPr>
              <a:t>câu</a:t>
            </a:r>
            <a:r>
              <a:rPr lang="en-US" sz="2400" dirty="0">
                <a:solidFill>
                  <a:schemeClr val="bg1"/>
                </a:solidFill>
                <a:latin typeface="UTM Avo" panose="02040603050506020204" pitchFamily="18"/>
                <a:cs typeface="Arial" panose="020B0604020202020204" pitchFamily="34" charset="0"/>
              </a:rPr>
              <a:t> </a:t>
            </a:r>
            <a:r>
              <a:rPr lang="en-US" sz="2400" dirty="0" err="1">
                <a:solidFill>
                  <a:schemeClr val="bg1"/>
                </a:solidFill>
                <a:latin typeface="UTM Avo" panose="02040603050506020204" pitchFamily="18"/>
                <a:cs typeface="Arial" panose="020B0604020202020204" pitchFamily="34" charset="0"/>
              </a:rPr>
              <a:t>chuyện</a:t>
            </a:r>
            <a:r>
              <a:rPr lang="en-US" sz="2400" dirty="0">
                <a:solidFill>
                  <a:schemeClr val="bg1"/>
                </a:solidFill>
                <a:latin typeface="UTM Avo" panose="02040603050506020204" pitchFamily="18"/>
                <a:cs typeface="Arial" panose="020B0604020202020204" pitchFamily="34" charset="0"/>
              </a:rPr>
              <a:t> </a:t>
            </a:r>
            <a:r>
              <a:rPr lang="en-US" sz="2400" dirty="0" err="1">
                <a:solidFill>
                  <a:schemeClr val="bg1"/>
                </a:solidFill>
                <a:latin typeface="UTM Avo" panose="02040603050506020204" pitchFamily="18"/>
                <a:cs typeface="Arial" panose="020B0604020202020204" pitchFamily="34" charset="0"/>
              </a:rPr>
              <a:t>em</a:t>
            </a:r>
            <a:r>
              <a:rPr lang="en-US" sz="2400" dirty="0">
                <a:solidFill>
                  <a:schemeClr val="bg1"/>
                </a:solidFill>
                <a:latin typeface="UTM Avo" panose="02040603050506020204" pitchFamily="18"/>
                <a:cs typeface="Arial" panose="020B0604020202020204" pitchFamily="34" charset="0"/>
              </a:rPr>
              <a:t> </a:t>
            </a:r>
            <a:r>
              <a:rPr lang="en-US" sz="2400" dirty="0" err="1">
                <a:solidFill>
                  <a:schemeClr val="bg1"/>
                </a:solidFill>
                <a:latin typeface="UTM Avo" panose="02040603050506020204" pitchFamily="18"/>
                <a:cs typeface="Arial" panose="020B0604020202020204" pitchFamily="34" charset="0"/>
              </a:rPr>
              <a:t>đọc</a:t>
            </a:r>
            <a:r>
              <a:rPr lang="vi-VN" sz="2400" dirty="0">
                <a:solidFill>
                  <a:schemeClr val="bg1"/>
                </a:solidFill>
                <a:latin typeface="UTM Avo" panose="02040603050506020204" pitchFamily="18"/>
                <a:cs typeface="Arial" panose="020B0604020202020204" pitchFamily="34" charset="0"/>
              </a:rPr>
              <a:t>.</a:t>
            </a:r>
            <a:endParaRPr lang="en-US" sz="2400" dirty="0">
              <a:solidFill>
                <a:schemeClr val="bg1"/>
              </a:solidFill>
              <a:latin typeface="UTM Avo" panose="02040603050506020204" pitchFamily="18"/>
              <a:cs typeface="Arial" panose="020B0604020202020204" pitchFamily="34" charset="0"/>
            </a:endParaRPr>
          </a:p>
        </p:txBody>
      </p:sp>
      <p:pic>
        <p:nvPicPr>
          <p:cNvPr id="17" name="Picture 13">
            <a:extLst>
              <a:ext uri="{FF2B5EF4-FFF2-40B4-BE49-F238E27FC236}">
                <a16:creationId xmlns:a16="http://schemas.microsoft.com/office/drawing/2014/main" id="{B8CDA9CD-433B-EFA6-1C80-EE1579CC39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797385" y="1136767"/>
            <a:ext cx="1901568" cy="1226512"/>
          </a:xfrm>
          <a:prstGeom prst="rect">
            <a:avLst/>
          </a:prstGeom>
        </p:spPr>
      </p:pic>
    </p:spTree>
    <p:extLst>
      <p:ext uri="{BB962C8B-B14F-4D97-AF65-F5344CB8AC3E}">
        <p14:creationId xmlns:p14="http://schemas.microsoft.com/office/powerpoint/2010/main" val="48667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900" decel="100000" fill="hold"/>
                                        <p:tgtEl>
                                          <p:spTgt spid="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900" decel="100000" fill="hold"/>
                                        <p:tgtEl>
                                          <p:spTgt spid="1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900" decel="100000" fill="hold"/>
                                        <p:tgtEl>
                                          <p:spTgt spid="1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900" decel="100000" fill="hold"/>
                                        <p:tgtEl>
                                          <p:spTgt spid="1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8" fill="hold">
                            <p:stCondLst>
                              <p:cond delay="1500"/>
                            </p:stCondLst>
                            <p:childTnLst>
                              <p:par>
                                <p:cTn id="39" presetID="14" presetClass="entr" presetSubtype="1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horizontal)">
                                      <p:cBhvr>
                                        <p:cTn id="49" dur="500"/>
                                        <p:tgtEl>
                                          <p:spTgt spid="4"/>
                                        </p:tgtEl>
                                      </p:cBhvr>
                                    </p:animEffect>
                                  </p:childTnLst>
                                </p:cTn>
                              </p:par>
                              <p:par>
                                <p:cTn id="50" presetID="3" presetClass="entr" presetSubtype="1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34861F1-8E64-C59A-9AE0-D12B788C27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815516" y="653142"/>
            <a:ext cx="6376484" cy="6376484"/>
          </a:xfrm>
          <a:prstGeom prst="rect">
            <a:avLst/>
          </a:prstGeom>
        </p:spPr>
      </p:pic>
      <p:pic>
        <p:nvPicPr>
          <p:cNvPr id="3" name="Picture 6">
            <a:extLst>
              <a:ext uri="{FF2B5EF4-FFF2-40B4-BE49-F238E27FC236}">
                <a16:creationId xmlns:a16="http://schemas.microsoft.com/office/drawing/2014/main" id="{F4709790-2EEA-7FBE-B1E2-9263D139E9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815516" y="4708415"/>
            <a:ext cx="6878341" cy="3501701"/>
          </a:xfrm>
          <a:prstGeom prst="rect">
            <a:avLst/>
          </a:prstGeom>
        </p:spPr>
      </p:pic>
      <p:pic>
        <p:nvPicPr>
          <p:cNvPr id="4" name="Picture 7">
            <a:extLst>
              <a:ext uri="{FF2B5EF4-FFF2-40B4-BE49-F238E27FC236}">
                <a16:creationId xmlns:a16="http://schemas.microsoft.com/office/drawing/2014/main" id="{DDB29B41-DCE4-36C0-4F9E-CD5B000246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9003758" y="4970797"/>
            <a:ext cx="2842561" cy="1488468"/>
          </a:xfrm>
          <a:prstGeom prst="rect">
            <a:avLst/>
          </a:prstGeom>
        </p:spPr>
      </p:pic>
      <p:pic>
        <p:nvPicPr>
          <p:cNvPr id="5" name="Picture 5">
            <a:extLst>
              <a:ext uri="{FF2B5EF4-FFF2-40B4-BE49-F238E27FC236}">
                <a16:creationId xmlns:a16="http://schemas.microsoft.com/office/drawing/2014/main" id="{27CB8702-3515-EB66-61BC-4B1BD07C4A03}"/>
              </a:ext>
            </a:extLst>
          </p:cNvPr>
          <p:cNvPicPr>
            <a:picLocks noChangeAspect="1"/>
          </p:cNvPicPr>
          <p:nvPr/>
        </p:nvPicPr>
        <p:blipFill>
          <a:blip r:embed="rId9"/>
          <a:srcRect/>
          <a:stretch>
            <a:fillRect/>
          </a:stretch>
        </p:blipFill>
        <p:spPr>
          <a:xfrm>
            <a:off x="6096000" y="1876121"/>
            <a:ext cx="2713655" cy="3105757"/>
          </a:xfrm>
          <a:prstGeom prst="rect">
            <a:avLst/>
          </a:prstGeom>
        </p:spPr>
      </p:pic>
      <p:sp>
        <p:nvSpPr>
          <p:cNvPr id="6" name="TextBox 5">
            <a:extLst>
              <a:ext uri="{FF2B5EF4-FFF2-40B4-BE49-F238E27FC236}">
                <a16:creationId xmlns:a16="http://schemas.microsoft.com/office/drawing/2014/main" id="{BBA9A684-9C0F-866F-A889-9681839085DD}"/>
              </a:ext>
            </a:extLst>
          </p:cNvPr>
          <p:cNvSpPr txBox="1"/>
          <p:nvPr/>
        </p:nvSpPr>
        <p:spPr>
          <a:xfrm>
            <a:off x="568027" y="2548305"/>
            <a:ext cx="5247489" cy="2593723"/>
          </a:xfrm>
          <a:prstGeom prst="rect">
            <a:avLst/>
          </a:prstGeom>
          <a:noFill/>
        </p:spPr>
        <p:txBody>
          <a:bodyPr wrap="square" rtlCol="0">
            <a:spAutoFit/>
          </a:bodyPr>
          <a:lstStyle/>
          <a:p>
            <a:pPr marL="457223" indent="-457223" defTabSz="609630">
              <a:lnSpc>
                <a:spcPct val="150000"/>
              </a:lnSpc>
              <a:buFont typeface="Wingdings" panose="05000000000000000000" pitchFamily="2" charset="2"/>
              <a:buChar char="§"/>
              <a:defRPr/>
            </a:pPr>
            <a:r>
              <a:rPr lang="en-US" sz="2800" dirty="0" err="1">
                <a:solidFill>
                  <a:prstClr val="black"/>
                </a:solidFill>
                <a:latin typeface="UTM Avo" panose="02040603050506020204" pitchFamily="18"/>
                <a:cs typeface="Arial" panose="020B0604020202020204" pitchFamily="34" charset="0"/>
              </a:rPr>
              <a:t>Ôn</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tập</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lại</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nội</a:t>
            </a:r>
            <a:r>
              <a:rPr lang="en-US" sz="2800" dirty="0">
                <a:solidFill>
                  <a:prstClr val="black"/>
                </a:solidFill>
                <a:latin typeface="UTM Avo" panose="02040603050506020204" pitchFamily="18"/>
                <a:cs typeface="Arial" panose="020B0604020202020204" pitchFamily="34" charset="0"/>
              </a:rPr>
              <a:t> dung </a:t>
            </a:r>
            <a:r>
              <a:rPr lang="en-US" sz="2800" dirty="0" err="1">
                <a:solidFill>
                  <a:prstClr val="black"/>
                </a:solidFill>
                <a:latin typeface="UTM Avo" panose="02040603050506020204" pitchFamily="18"/>
                <a:cs typeface="Arial" panose="020B0604020202020204" pitchFamily="34" charset="0"/>
              </a:rPr>
              <a:t>của</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bài</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học</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ngày</a:t>
            </a:r>
            <a:r>
              <a:rPr lang="en-US" sz="2800" dirty="0">
                <a:solidFill>
                  <a:prstClr val="black"/>
                </a:solidFill>
                <a:latin typeface="UTM Avo" panose="02040603050506020204" pitchFamily="18"/>
                <a:cs typeface="Arial" panose="020B0604020202020204" pitchFamily="34" charset="0"/>
              </a:rPr>
              <a:t> </a:t>
            </a:r>
            <a:r>
              <a:rPr lang="en-US" sz="2800" err="1">
                <a:solidFill>
                  <a:prstClr val="black"/>
                </a:solidFill>
                <a:latin typeface="UTM Avo" panose="02040603050506020204" pitchFamily="18"/>
                <a:cs typeface="Arial" panose="020B0604020202020204" pitchFamily="34" charset="0"/>
              </a:rPr>
              <a:t>hôm</a:t>
            </a:r>
            <a:r>
              <a:rPr lang="en-US" sz="2800">
                <a:solidFill>
                  <a:prstClr val="black"/>
                </a:solidFill>
                <a:latin typeface="UTM Avo" panose="02040603050506020204" pitchFamily="18"/>
                <a:cs typeface="Arial" panose="020B0604020202020204" pitchFamily="34" charset="0"/>
              </a:rPr>
              <a:t> nay</a:t>
            </a:r>
            <a:endParaRPr lang="en-US" sz="2800" dirty="0">
              <a:solidFill>
                <a:prstClr val="black"/>
              </a:solidFill>
              <a:latin typeface="UTM Avo" panose="02040603050506020204" pitchFamily="18"/>
              <a:cs typeface="Arial" panose="020B0604020202020204" pitchFamily="34" charset="0"/>
            </a:endParaRPr>
          </a:p>
          <a:p>
            <a:pPr marL="457223" indent="-457223" defTabSz="609630">
              <a:lnSpc>
                <a:spcPct val="150000"/>
              </a:lnSpc>
              <a:buFont typeface="Wingdings" panose="05000000000000000000" pitchFamily="2" charset="2"/>
              <a:buChar char="§"/>
              <a:defRPr/>
            </a:pPr>
            <a:r>
              <a:rPr lang="en-US" sz="2800" dirty="0" err="1">
                <a:solidFill>
                  <a:prstClr val="black"/>
                </a:solidFill>
                <a:latin typeface="UTM Avo" panose="02040603050506020204" pitchFamily="18"/>
                <a:cs typeface="Arial" panose="020B0604020202020204" pitchFamily="34" charset="0"/>
              </a:rPr>
              <a:t>Chuẩn</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bị</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bài</a:t>
            </a:r>
            <a:r>
              <a:rPr lang="en-US" sz="2800" dirty="0">
                <a:solidFill>
                  <a:prstClr val="black"/>
                </a:solidFill>
                <a:latin typeface="UTM Avo" panose="02040603050506020204" pitchFamily="18"/>
                <a:cs typeface="Arial" panose="020B0604020202020204" pitchFamily="34" charset="0"/>
              </a:rPr>
              <a:t> </a:t>
            </a:r>
            <a:r>
              <a:rPr lang="en-US" sz="2800" b="1" dirty="0" err="1">
                <a:solidFill>
                  <a:prstClr val="black"/>
                </a:solidFill>
                <a:latin typeface="UTM Avo" panose="02040603050506020204" pitchFamily="18"/>
                <a:cs typeface="Arial" panose="020B0604020202020204" pitchFamily="34" charset="0"/>
              </a:rPr>
              <a:t>Bài</a:t>
            </a:r>
            <a:r>
              <a:rPr lang="en-US" sz="2800" b="1" dirty="0">
                <a:solidFill>
                  <a:prstClr val="black"/>
                </a:solidFill>
                <a:latin typeface="UTM Avo" panose="02040603050506020204" pitchFamily="18"/>
                <a:cs typeface="Arial" panose="020B0604020202020204" pitchFamily="34" charset="0"/>
              </a:rPr>
              <a:t> </a:t>
            </a:r>
            <a:r>
              <a:rPr lang="en-US" sz="2800" b="1" dirty="0" err="1">
                <a:solidFill>
                  <a:prstClr val="black"/>
                </a:solidFill>
                <a:latin typeface="UTM Avo" panose="02040603050506020204" pitchFamily="18"/>
                <a:cs typeface="Arial" panose="020B0604020202020204" pitchFamily="34" charset="0"/>
              </a:rPr>
              <a:t>đọc</a:t>
            </a:r>
            <a:r>
              <a:rPr lang="en-US" sz="2800" b="1" dirty="0">
                <a:solidFill>
                  <a:prstClr val="black"/>
                </a:solidFill>
                <a:latin typeface="UTM Avo" panose="02040603050506020204" pitchFamily="18"/>
                <a:cs typeface="Arial" panose="020B0604020202020204" pitchFamily="34" charset="0"/>
              </a:rPr>
              <a:t> 4: </a:t>
            </a:r>
            <a:r>
              <a:rPr lang="en-US" sz="2800" b="1" i="1" dirty="0">
                <a:solidFill>
                  <a:prstClr val="black"/>
                </a:solidFill>
                <a:latin typeface="UTM Avo" panose="02040603050506020204" pitchFamily="18"/>
                <a:cs typeface="Arial" panose="020B0604020202020204" pitchFamily="34" charset="0"/>
              </a:rPr>
              <a:t>Ba con </a:t>
            </a:r>
            <a:r>
              <a:rPr lang="en-US" sz="2800" b="1" i="1" dirty="0" err="1">
                <a:solidFill>
                  <a:prstClr val="black"/>
                </a:solidFill>
                <a:latin typeface="UTM Avo" panose="02040603050506020204" pitchFamily="18"/>
                <a:cs typeface="Arial" panose="020B0604020202020204" pitchFamily="34" charset="0"/>
              </a:rPr>
              <a:t>búp</a:t>
            </a:r>
            <a:r>
              <a:rPr lang="en-US" sz="2800" b="1" i="1" dirty="0">
                <a:solidFill>
                  <a:prstClr val="black"/>
                </a:solidFill>
                <a:latin typeface="UTM Avo" panose="02040603050506020204" pitchFamily="18"/>
                <a:cs typeface="Arial" panose="020B0604020202020204" pitchFamily="34" charset="0"/>
              </a:rPr>
              <a:t> </a:t>
            </a:r>
            <a:r>
              <a:rPr lang="en-US" sz="2800" b="1" i="1" dirty="0" err="1">
                <a:solidFill>
                  <a:prstClr val="black"/>
                </a:solidFill>
                <a:latin typeface="UTM Avo" panose="02040603050506020204" pitchFamily="18"/>
                <a:cs typeface="Arial" panose="020B0604020202020204" pitchFamily="34" charset="0"/>
              </a:rPr>
              <a:t>bê</a:t>
            </a:r>
            <a:endParaRPr lang="en-US" sz="2800" b="1" i="1" dirty="0">
              <a:solidFill>
                <a:srgbClr val="FF0000"/>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983392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247</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Wingdings</vt:lpstr>
      <vt:lpstr>Arial</vt:lpstr>
      <vt:lpstr>Calibri Light</vt:lpstr>
      <vt:lpstr>UTM Avo</vt:lpstr>
      <vt:lpstr>Calibri</vt:lpstr>
      <vt:lpstr>Office Theme</vt:lpstr>
      <vt:lpstr>2_Office Theme</vt:lpstr>
      <vt:lpstr>1_Office Theme</vt:lpstr>
      <vt:lpstr>Tuần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Ziczac</cp:lastModifiedBy>
  <cp:revision>22</cp:revision>
  <dcterms:created xsi:type="dcterms:W3CDTF">2023-10-19T01:39:18Z</dcterms:created>
  <dcterms:modified xsi:type="dcterms:W3CDTF">2024-01-08T06:38:52Z</dcterms:modified>
</cp:coreProperties>
</file>