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4"/>
  </p:notesMasterIdLst>
  <p:sldIdLst>
    <p:sldId id="437" r:id="rId2"/>
    <p:sldId id="331" r:id="rId3"/>
    <p:sldId id="332" r:id="rId4"/>
    <p:sldId id="418" r:id="rId5"/>
    <p:sldId id="424" r:id="rId6"/>
    <p:sldId id="430" r:id="rId7"/>
    <p:sldId id="279" r:id="rId8"/>
    <p:sldId id="280" r:id="rId9"/>
    <p:sldId id="434" r:id="rId10"/>
    <p:sldId id="435" r:id="rId11"/>
    <p:sldId id="436" r:id="rId12"/>
    <p:sldId id="43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9A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82" autoAdjust="0"/>
  </p:normalViewPr>
  <p:slideViewPr>
    <p:cSldViewPr snapToGrid="0">
      <p:cViewPr varScale="1">
        <p:scale>
          <a:sx n="83" d="100"/>
          <a:sy n="83" d="100"/>
        </p:scale>
        <p:origin x="8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2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F49346-F158-45CD-A60D-6659A3C6840B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6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3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24E7311-100E-4519-9B09-90246DEA2069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818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1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31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1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64FD9F6-BBB6-4829-8B6E-6C2C1135BC2E}"/>
              </a:ext>
            </a:extLst>
          </p:cNvPr>
          <p:cNvSpPr/>
          <p:nvPr userDrawn="1"/>
        </p:nvSpPr>
        <p:spPr>
          <a:xfrm>
            <a:off x="10690066" y="122259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4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21BA7E-27E7-4B31-BBC5-995E2244E70A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5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7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120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6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8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01" r:id="rId6"/>
    <p:sldLayoutId id="2147483703" r:id="rId7"/>
    <p:sldLayoutId id="2147483704" r:id="rId8"/>
    <p:sldLayoutId id="2147483705" r:id="rId9"/>
    <p:sldLayoutId id="2147483707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328544" y="1839162"/>
            <a:ext cx="9607118" cy="249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  <a:endParaRPr lang="en-US" sz="5199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thầy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6839" y="100371"/>
            <a:ext cx="2563188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180" y="685070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44974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5" y="446507"/>
            <a:ext cx="11794435" cy="62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27" y="2234707"/>
            <a:ext cx="2162175" cy="432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72689" y="3419138"/>
            <a:ext cx="471125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cs typeface="Times New Roman" pitchFamily="18" charset="0"/>
              </a:rPr>
              <a:t>D</a:t>
            </a:r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7006253" y="4215024"/>
            <a:ext cx="657226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Gi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47355" y="4127024"/>
            <a:ext cx="368454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r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1386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422701"/>
            <a:ext cx="12172208" cy="643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235" y="1518987"/>
            <a:ext cx="1149926" cy="332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7757" y="1767119"/>
            <a:ext cx="7051964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cs typeface="Times New Roman" pitchFamily="18" charset="0"/>
              </a:rPr>
              <a:t>Đầu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đuôi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v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uông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vắn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như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nhau</a:t>
            </a:r>
            <a:r>
              <a:rPr lang="en-US" sz="3600" dirty="0">
                <a:cs typeface="Times New Roman" pitchFamily="18" charset="0"/>
              </a:rPr>
              <a:t> 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608" y="4642241"/>
            <a:ext cx="9566812" cy="6924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800" dirty="0" err="1">
                <a:cs typeface="Times New Roman" pitchFamily="18" charset="0"/>
              </a:rPr>
              <a:t>M</a:t>
            </a:r>
            <a:r>
              <a:rPr lang="en-US" sz="3800" dirty="0" err="1">
                <a:solidFill>
                  <a:srgbClr val="FF0000"/>
                </a:solidFill>
                <a:cs typeface="Times New Roman" pitchFamily="18" charset="0"/>
              </a:rPr>
              <a:t>uốn</a:t>
            </a:r>
            <a:r>
              <a:rPr lang="en-US" sz="3800" dirty="0">
                <a:cs typeface="Times New Roman" pitchFamily="18" charset="0"/>
              </a:rPr>
              <a:t> </a:t>
            </a:r>
            <a:r>
              <a:rPr lang="en-US" sz="3800" dirty="0" err="1">
                <a:cs typeface="Times New Roman" pitchFamily="18" charset="0"/>
              </a:rPr>
              <a:t>biết</a:t>
            </a:r>
            <a:r>
              <a:rPr lang="en-US" sz="3800" dirty="0">
                <a:cs typeface="Times New Roman" pitchFamily="18" charset="0"/>
              </a:rPr>
              <a:t> </a:t>
            </a:r>
            <a:r>
              <a:rPr lang="en-US" sz="3800" dirty="0" err="1">
                <a:cs typeface="Times New Roman" pitchFamily="18" charset="0"/>
              </a:rPr>
              <a:t>dài</a:t>
            </a:r>
            <a:r>
              <a:rPr lang="en-US" sz="3800" dirty="0">
                <a:cs typeface="Times New Roman" pitchFamily="18" charset="0"/>
              </a:rPr>
              <a:t> </a:t>
            </a:r>
            <a:r>
              <a:rPr lang="en-US" sz="3800" dirty="0" err="1">
                <a:cs typeface="Times New Roman" pitchFamily="18" charset="0"/>
              </a:rPr>
              <a:t>ngắn</a:t>
            </a:r>
            <a:r>
              <a:rPr lang="en-US" sz="3800" dirty="0">
                <a:cs typeface="Times New Roman" pitchFamily="18" charset="0"/>
              </a:rPr>
              <a:t>, </a:t>
            </a:r>
            <a:r>
              <a:rPr lang="en-US" sz="3800" dirty="0" err="1">
                <a:cs typeface="Times New Roman" pitchFamily="18" charset="0"/>
              </a:rPr>
              <a:t>mọi</a:t>
            </a:r>
            <a:r>
              <a:rPr lang="en-US" sz="3800" dirty="0">
                <a:cs typeface="Times New Roman" pitchFamily="18" charset="0"/>
              </a:rPr>
              <a:t> </a:t>
            </a:r>
            <a:r>
              <a:rPr lang="en-US" sz="3800" dirty="0" err="1">
                <a:cs typeface="Times New Roman" pitchFamily="18" charset="0"/>
              </a:rPr>
              <a:t>điều</a:t>
            </a:r>
            <a:r>
              <a:rPr lang="en-US" sz="3800" dirty="0">
                <a:cs typeface="Times New Roman" pitchFamily="18" charset="0"/>
              </a:rPr>
              <a:t> </a:t>
            </a:r>
            <a:r>
              <a:rPr lang="en-US" sz="3800" dirty="0" err="1">
                <a:cs typeface="Times New Roman" pitchFamily="18" charset="0"/>
              </a:rPr>
              <a:t>có</a:t>
            </a:r>
            <a:r>
              <a:rPr lang="en-US" sz="3800" dirty="0">
                <a:cs typeface="Times New Roman" pitchFamily="18" charset="0"/>
              </a:rPr>
              <a:t> </a:t>
            </a:r>
            <a:r>
              <a:rPr lang="en-US" sz="3800" dirty="0" err="1">
                <a:cs typeface="Times New Roman" pitchFamily="18" charset="0"/>
              </a:rPr>
              <a:t>em</a:t>
            </a:r>
            <a:r>
              <a:rPr lang="en-US" sz="3800" dirty="0"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81743" y="4495800"/>
            <a:ext cx="3080657" cy="14644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/>
          <p:cNvSpPr/>
          <p:nvPr/>
        </p:nvSpPr>
        <p:spPr>
          <a:xfrm>
            <a:off x="3396343" y="5334738"/>
            <a:ext cx="5725886" cy="1625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94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857" y="2866396"/>
            <a:ext cx="9142809" cy="898408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79393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6684" y="743744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277508" y="3450881"/>
            <a:ext cx="5413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id="{51193B17-C0B7-4F16-8279-F5A62F5F1E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2912"/>
            <a:ext cx="12192000" cy="6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421"/>
            <a:ext cx="12191999" cy="631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13731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7330" y="1018740"/>
            <a:ext cx="1052452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000000"/>
                </a:solidFill>
                <a:cs typeface="HP001 4 hang 1 ô ly" panose="020B0603050302020204" charset="0"/>
              </a:rPr>
              <a:t>Em nghe thầy đọc bao ngày</a:t>
            </a:r>
          </a:p>
          <a:p>
            <a:pPr lvl="0" algn="ctr">
              <a:defRPr/>
            </a:pPr>
            <a:r>
              <a:rPr lang="en-US" sz="3200">
                <a:solidFill>
                  <a:srgbClr val="000000"/>
                </a:solidFill>
                <a:cs typeface="HP001 4 hang 1 ô ly" panose="020B0603050302020204" charset="0"/>
              </a:rPr>
              <a:t>Tiếng thơ đỏ nắng, xanh cây quanh nhà</a:t>
            </a:r>
          </a:p>
          <a:p>
            <a:pPr lvl="0" algn="ctr">
              <a:defRPr/>
            </a:pPr>
            <a:r>
              <a:rPr lang="en-US" sz="3200">
                <a:solidFill>
                  <a:srgbClr val="000000"/>
                </a:solidFill>
                <a:cs typeface="HP001 4 hang 1 ô ly" panose="020B0603050302020204" charset="0"/>
              </a:rPr>
              <a:t>Mái chèo nghiêng mặt sông xa</a:t>
            </a:r>
          </a:p>
          <a:p>
            <a:pPr lvl="0" algn="ctr">
              <a:defRPr/>
            </a:pPr>
            <a:r>
              <a:rPr lang="en-US" sz="3200">
                <a:solidFill>
                  <a:srgbClr val="000000"/>
                </a:solidFill>
                <a:cs typeface="HP001 4 hang 1 ô ly" panose="020B0603050302020204" charset="0"/>
              </a:rPr>
              <a:t>Bâng khuâng nghe vọng tiếng bà năm xưa</a:t>
            </a:r>
          </a:p>
          <a:p>
            <a:pPr lvl="0" algn="ctr">
              <a:defRPr/>
            </a:pPr>
            <a:r>
              <a:rPr lang="en-US" sz="3200">
                <a:solidFill>
                  <a:srgbClr val="000000"/>
                </a:solidFill>
                <a:cs typeface="HP001 4 hang 1 ô ly" panose="020B0603050302020204" charset="0"/>
              </a:rPr>
              <a:t>Nghe trăng thở động tàu dừa</a:t>
            </a:r>
          </a:p>
          <a:p>
            <a:pPr lvl="0" algn="ctr">
              <a:defRPr/>
            </a:pPr>
            <a:r>
              <a:rPr lang="en-US" sz="3200">
                <a:solidFill>
                  <a:srgbClr val="000000"/>
                </a:solidFill>
                <a:cs typeface="HP001 4 hang 1 ô ly" panose="020B0603050302020204" charset="0"/>
              </a:rPr>
              <a:t>Rào rào nghe chuyển cơn mưa giữa trời…</a:t>
            </a:r>
          </a:p>
          <a:p>
            <a:pPr lvl="0" algn="r">
              <a:defRPr/>
            </a:pPr>
            <a:r>
              <a:rPr lang="en-US" sz="2000">
                <a:solidFill>
                  <a:srgbClr val="000000"/>
                </a:solidFill>
                <a:cs typeface="HP001 4 hang 1 ô ly" panose="020B0603050302020204" charset="0"/>
              </a:rPr>
              <a:t>Trần Đăng Khoa</a:t>
            </a:r>
            <a:endParaRPr lang="en-US" sz="2000" dirty="0">
              <a:solidFill>
                <a:srgbClr val="000000"/>
              </a:solidFill>
              <a:cs typeface="HP001 4 hang 1 ô ly" panose="020B06030503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0973" y="458906"/>
            <a:ext cx="459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Nghe thầy đọc thơ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200DAC7-D4CE-4A42-9AAA-EB097B152121}"/>
              </a:ext>
            </a:extLst>
          </p:cNvPr>
          <p:cNvSpPr/>
          <p:nvPr/>
        </p:nvSpPr>
        <p:spPr>
          <a:xfrm>
            <a:off x="209838" y="5364014"/>
            <a:ext cx="8348723" cy="5938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3. B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ài thơ viết theo thể thơ nào?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163783" y="5328905"/>
            <a:ext cx="4565569" cy="6066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2.</a:t>
            </a:r>
            <a:r>
              <a:rPr lang="en-US" altLang="zh-CN" sz="2000" b="1" ker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Bài </a:t>
            </a:r>
            <a:r>
              <a:rPr lang="vi-VN" altLang="zh-CN" sz="2000" b="1" ker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chính tả  </a:t>
            </a:r>
            <a:r>
              <a:rPr lang="en-US" altLang="zh-CN" sz="2000" b="1" ker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có mấy dòng</a:t>
            </a:r>
            <a:r>
              <a:rPr lang="vi-VN" altLang="zh-CN" sz="2000" b="1" ker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r>
              <a:rPr lang="en-US" altLang="zh-CN" sz="2000" b="1" ker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043E901-61A9-451B-A950-F7BA5F103550}"/>
              </a:ext>
            </a:extLst>
          </p:cNvPr>
          <p:cNvSpPr/>
          <p:nvPr/>
        </p:nvSpPr>
        <p:spPr>
          <a:xfrm>
            <a:off x="163781" y="5355751"/>
            <a:ext cx="4796553" cy="5529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4.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như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200DAC7-D4CE-4A42-9AAA-EB097B152121}"/>
              </a:ext>
            </a:extLst>
          </p:cNvPr>
          <p:cNvSpPr/>
          <p:nvPr/>
        </p:nvSpPr>
        <p:spPr>
          <a:xfrm>
            <a:off x="209838" y="4300502"/>
            <a:ext cx="4402458" cy="5352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1.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về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điều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gì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?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781" y="4807015"/>
            <a:ext cx="11537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Bài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cảm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xúc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thầy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thơ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endParaRPr lang="vi-VN" sz="2800" dirty="0">
              <a:solidFill>
                <a:srgbClr val="002060"/>
              </a:solidFill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AB242FA-9B44-4D6F-961F-0A0B62E7DCB7}"/>
              </a:ext>
            </a:extLst>
          </p:cNvPr>
          <p:cNvSpPr txBox="1"/>
          <p:nvPr/>
        </p:nvSpPr>
        <p:spPr>
          <a:xfrm>
            <a:off x="-86467" y="5959070"/>
            <a:ext cx="5532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9D5F9BC5-4172-4AD2-BE09-A40EA58C49B5}"/>
              </a:ext>
            </a:extLst>
          </p:cNvPr>
          <p:cNvSpPr txBox="1"/>
          <p:nvPr/>
        </p:nvSpPr>
        <p:spPr>
          <a:xfrm>
            <a:off x="97214" y="5868233"/>
            <a:ext cx="11929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Bài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thơ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viết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theo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thể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thơ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lục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bát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: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mỗi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cặp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lục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bát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gồm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dòng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trên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6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chữ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dòng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dưới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8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chữ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Nên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viết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dòng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6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lùi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vào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2 ô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tính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từ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lề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vở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dòng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8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lùi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vào</a:t>
            </a:r>
            <a:r>
              <a:rPr lang="en-US" altLang="zh-CN" sz="2400" kern="0" dirty="0">
                <a:solidFill>
                  <a:srgbClr val="002060"/>
                </a:solidFill>
                <a:ea typeface="华康海报体W12(P)" panose="040B0C00000000000000" pitchFamily="82" charset="-122"/>
                <a:cs typeface="Arial-SGK-TV" pitchFamily="2" charset="0"/>
              </a:rPr>
              <a:t> 1 ô.</a:t>
            </a:r>
          </a:p>
          <a:p>
            <a:pPr algn="just"/>
            <a:endParaRPr lang="en-US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6FC04B-7EDE-49C4-A4DC-3ECA2E5112CC}"/>
              </a:ext>
            </a:extLst>
          </p:cNvPr>
          <p:cNvSpPr txBox="1"/>
          <p:nvPr/>
        </p:nvSpPr>
        <p:spPr>
          <a:xfrm>
            <a:off x="135218" y="6021049"/>
            <a:ext cx="5886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vi-VN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6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8" grpId="0" animBg="1"/>
      <p:bldP spid="12" grpId="0"/>
      <p:bldP spid="15" grpId="0"/>
      <p:bldP spid="15" grpId="1"/>
      <p:bldP spid="16" grpId="0"/>
      <p:bldP spid="16" grpId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7330" y="1018740"/>
            <a:ext cx="1052452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3200">
                <a:solidFill>
                  <a:srgbClr val="000000"/>
                </a:solidFill>
                <a:cs typeface="HP001 4 hang 1 ô ly" panose="020B0603050302020204" charset="0"/>
              </a:rPr>
              <a:t>Em nghe thầy đọc bao ngày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>
                <a:solidFill>
                  <a:srgbClr val="000000"/>
                </a:solidFill>
                <a:cs typeface="HP001 4 hang 1 ô ly" panose="020B0603050302020204" charset="0"/>
              </a:rPr>
              <a:t>Tiếng thơ đỏ nắng, xanh cây quanh nhà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>
                <a:solidFill>
                  <a:srgbClr val="000000"/>
                </a:solidFill>
                <a:cs typeface="HP001 4 hang 1 ô ly" panose="020B0603050302020204" charset="0"/>
              </a:rPr>
              <a:t>Mái chèo nghiêng mặt sông xa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>
                <a:solidFill>
                  <a:srgbClr val="000000"/>
                </a:solidFill>
                <a:cs typeface="HP001 4 hang 1 ô ly" panose="020B0603050302020204" charset="0"/>
              </a:rPr>
              <a:t>Bâng khuâng nghe vọng tiếng bà năm xưa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>
                <a:solidFill>
                  <a:srgbClr val="000000"/>
                </a:solidFill>
                <a:cs typeface="HP001 4 hang 1 ô ly" panose="020B0603050302020204" charset="0"/>
              </a:rPr>
              <a:t>Nghe trăng thở động tàu dừa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>
                <a:solidFill>
                  <a:srgbClr val="000000"/>
                </a:solidFill>
                <a:cs typeface="HP001 4 hang 1 ô ly" panose="020B0603050302020204" charset="0"/>
              </a:rPr>
              <a:t>Rào rào nghe chuyển cơn mưa giữa trời…</a:t>
            </a:r>
          </a:p>
          <a:p>
            <a:pPr lvl="0" algn="r">
              <a:defRPr/>
            </a:pPr>
            <a:r>
              <a:rPr lang="en-US" sz="2400">
                <a:solidFill>
                  <a:srgbClr val="000000"/>
                </a:solidFill>
                <a:cs typeface="HP001 4 hang 1 ô ly" panose="020B0603050302020204" charset="0"/>
              </a:rPr>
              <a:t>Trần Đăng Khoa</a:t>
            </a:r>
            <a:endParaRPr lang="en-US" sz="3200" dirty="0">
              <a:solidFill>
                <a:srgbClr val="000000"/>
              </a:solidFill>
              <a:cs typeface="HP001 4 hang 1 ô ly" panose="020B06030503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0973" y="458906"/>
            <a:ext cx="4562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Nghe thầy đọc thơ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B61A64-4D26-496A-A782-989B0AA7206E}"/>
              </a:ext>
            </a:extLst>
          </p:cNvPr>
          <p:cNvSpPr txBox="1"/>
          <p:nvPr/>
        </p:nvSpPr>
        <p:spPr>
          <a:xfrm>
            <a:off x="432724" y="5454029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đỏ nắng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73A17A1D-24FF-4BE0-9E16-29A3631AEDD4}"/>
              </a:ext>
            </a:extLst>
          </p:cNvPr>
          <p:cNvSpPr/>
          <p:nvPr/>
        </p:nvSpPr>
        <p:spPr>
          <a:xfrm>
            <a:off x="328384" y="4451180"/>
            <a:ext cx="2663785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 TỪ KHÓ</a:t>
            </a:r>
            <a:endParaRPr kumimoji="0" lang="vi-VN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F841C-719C-40D2-9CCF-1F891715C5FC}"/>
              </a:ext>
            </a:extLst>
          </p:cNvPr>
          <p:cNvSpPr txBox="1"/>
          <p:nvPr/>
        </p:nvSpPr>
        <p:spPr>
          <a:xfrm>
            <a:off x="432724" y="6104096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nghiêng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03B88-2662-4842-A67F-149A1EE94F9E}"/>
              </a:ext>
            </a:extLst>
          </p:cNvPr>
          <p:cNvSpPr txBox="1"/>
          <p:nvPr/>
        </p:nvSpPr>
        <p:spPr>
          <a:xfrm>
            <a:off x="5234608" y="5454029"/>
            <a:ext cx="396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Bâng khuâng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6A89EC-932B-470E-AFF8-9E4AF5576588}"/>
              </a:ext>
            </a:extLst>
          </p:cNvPr>
          <p:cNvSpPr txBox="1"/>
          <p:nvPr/>
        </p:nvSpPr>
        <p:spPr>
          <a:xfrm>
            <a:off x="5234608" y="6218189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trăng thở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3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3988151" y="1146844"/>
            <a:ext cx="4215697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635277" y="138340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7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143711" y="2279938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50249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Chân đặt thoải mái, đúng vị 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>
            <a:off x="7965185" y="2731475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690701" y="2835905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vở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523" y="1874186"/>
            <a:ext cx="3677077" cy="490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810971" y="817678"/>
            <a:ext cx="10292458" cy="1056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</a:t>
            </a:r>
            <a:endParaRPr kumimoji="0" lang="en-US" sz="4800" b="1" i="0" u="none" strike="noStrike" kern="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60"/>
            <a:ext cx="12192000" cy="64604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2788" y="892160"/>
            <a:ext cx="8087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200" b="1">
                <a:solidFill>
                  <a:prstClr val="white"/>
                </a:solidFill>
                <a:latin typeface="HP001 4 hàng" pitchFamily="34" charset="0"/>
              </a:rPr>
              <a:t>Thứ …. </a:t>
            </a:r>
            <a:r>
              <a:rPr lang="en-US" sz="3200" b="1" err="1">
                <a:solidFill>
                  <a:prstClr val="white"/>
                </a:solidFill>
                <a:latin typeface="HP001 4 hàng" pitchFamily="34" charset="0"/>
              </a:rPr>
              <a:t>ngày</a:t>
            </a:r>
            <a:r>
              <a:rPr lang="en-US" sz="3200" b="1">
                <a:solidFill>
                  <a:prstClr val="white"/>
                </a:solidFill>
                <a:latin typeface="HP001 4 hàng" pitchFamily="34" charset="0"/>
              </a:rPr>
              <a:t> …. </a:t>
            </a:r>
            <a:r>
              <a:rPr lang="en-US" sz="3200" b="1" err="1">
                <a:solidFill>
                  <a:prstClr val="white"/>
                </a:solidFill>
                <a:latin typeface="HP001 4 hàng" pitchFamily="34" charset="0"/>
              </a:rPr>
              <a:t>tháng</a:t>
            </a:r>
            <a:r>
              <a:rPr lang="en-US" sz="3200" b="1">
                <a:solidFill>
                  <a:prstClr val="white"/>
                </a:solidFill>
                <a:latin typeface="HP001 4 hàng" pitchFamily="34" charset="0"/>
              </a:rPr>
              <a:t> ….  </a:t>
            </a:r>
            <a:r>
              <a:rPr lang="en-US" sz="3200" b="1" err="1">
                <a:solidFill>
                  <a:prstClr val="white"/>
                </a:solidFill>
                <a:latin typeface="HP001 4 hàng" pitchFamily="34" charset="0"/>
              </a:rPr>
              <a:t>năm</a:t>
            </a:r>
            <a:r>
              <a:rPr lang="en-US" sz="3200" b="1">
                <a:solidFill>
                  <a:prstClr val="white"/>
                </a:solidFill>
                <a:latin typeface="HP001 4 hàng" pitchFamily="34" charset="0"/>
              </a:rPr>
              <a:t> ….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615" y="1609932"/>
            <a:ext cx="719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HP001 4 hàng" pitchFamily="34" charset="0"/>
              </a:rPr>
              <a:t>Chính</a:t>
            </a:r>
            <a:r>
              <a:rPr lang="en-US" sz="32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itchFamily="34" charset="0"/>
              </a:rPr>
              <a:t>tả</a:t>
            </a:r>
            <a:r>
              <a:rPr lang="en-US" sz="32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HP001 4 hàng" pitchFamily="34" charset="0"/>
              </a:rPr>
              <a:t>:          </a:t>
            </a:r>
            <a:r>
              <a:rPr lang="en-US" sz="3200" b="1" kern="0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kern="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kern="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kern="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1756" y="2251721"/>
            <a:ext cx="5711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nghe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thầy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bao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42" y="2928149"/>
            <a:ext cx="8758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thơ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đỏ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nắng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xanh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cây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quanh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nhà</a:t>
            </a:r>
            <a:endParaRPr lang="en-US" sz="3200" b="1" dirty="0">
              <a:solidFill>
                <a:srgbClr val="FFFF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12788" y="3607591"/>
            <a:ext cx="5817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Mái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chèo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nghiêng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mặt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sông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xa</a:t>
            </a:r>
            <a:endParaRPr lang="en-US" sz="3200" b="1" dirty="0">
              <a:solidFill>
                <a:srgbClr val="FFFF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2462" y="4284681"/>
            <a:ext cx="9052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Bâng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khuâng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nghe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vọng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bà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xưa</a:t>
            </a:r>
            <a:endParaRPr lang="en-US" sz="3200" b="1" dirty="0">
              <a:solidFill>
                <a:srgbClr val="FFFF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6958" y="4953381"/>
            <a:ext cx="5388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Nghe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trăng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thở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tàu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dừa</a:t>
            </a:r>
            <a:endParaRPr lang="en-US" sz="3200" b="1" dirty="0">
              <a:solidFill>
                <a:srgbClr val="FFFF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503" y="5662364"/>
            <a:ext cx="919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Rào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rào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nghe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chuyển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cơn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mưa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giữa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trời</a:t>
            </a:r>
            <a:r>
              <a:rPr lang="en-US" sz="3200" b="1" dirty="0">
                <a:solidFill>
                  <a:srgbClr val="FFFF00"/>
                </a:solidFill>
                <a:latin typeface="HP001 5 hàng" pitchFamily="34" charset="0"/>
                <a:cs typeface="HP001 4 hang 1 ô ly" panose="020B0603050302020204" charset="0"/>
              </a:rPr>
              <a:t>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3" y="2070928"/>
            <a:ext cx="16097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46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1763</TotalTime>
  <Words>388</Words>
  <Application>Microsoft Office PowerPoint</Application>
  <PresentationFormat>Widescreen</PresentationFormat>
  <Paragraphs>58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Arial</vt:lpstr>
      <vt:lpstr>Arial-Rounded</vt:lpstr>
      <vt:lpstr>Arial-SGK-TV</vt:lpstr>
      <vt:lpstr>Calibri</vt:lpstr>
      <vt:lpstr>HP001 4 hàng</vt:lpstr>
      <vt:lpstr>HP001 4 hang 1 ô ly</vt:lpstr>
      <vt:lpstr>HP001 5 hàng</vt:lpstr>
      <vt:lpstr>Times New Roman</vt:lpstr>
      <vt:lpstr>UTM Avo</vt:lpstr>
      <vt:lpstr>华康海报体W12(P)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222</cp:revision>
  <dcterms:created xsi:type="dcterms:W3CDTF">2021-06-07T06:59:14Z</dcterms:created>
  <dcterms:modified xsi:type="dcterms:W3CDTF">2022-08-25T01:40:28Z</dcterms:modified>
</cp:coreProperties>
</file>