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04" r:id="rId3"/>
    <p:sldId id="332" r:id="rId4"/>
    <p:sldId id="335" r:id="rId5"/>
    <p:sldId id="328" r:id="rId6"/>
    <p:sldId id="331" r:id="rId7"/>
    <p:sldId id="321" r:id="rId8"/>
    <p:sldId id="329" r:id="rId9"/>
    <p:sldId id="292" r:id="rId10"/>
    <p:sldId id="294" r:id="rId11"/>
    <p:sldId id="307" r:id="rId12"/>
    <p:sldId id="348" r:id="rId13"/>
    <p:sldId id="347" r:id="rId14"/>
    <p:sldId id="295" r:id="rId15"/>
    <p:sldId id="296" r:id="rId16"/>
    <p:sldId id="298" r:id="rId17"/>
    <p:sldId id="299" r:id="rId18"/>
    <p:sldId id="300" r:id="rId19"/>
    <p:sldId id="302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6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9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0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0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98114"/>
            <a:ext cx="9144000" cy="161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3: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KHI BÉ HOA RA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432" y="4571335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9722" y="120501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6" y="599617"/>
            <a:ext cx="1399910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0867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4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97" y="4571335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1" y="483706"/>
            <a:ext cx="1399910" cy="13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53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9396" y="1592729"/>
            <a:ext cx="112561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1:</a:t>
            </a:r>
            <a:r>
              <a:rPr lang="vi-VN" sz="3600" dirty="0">
                <a:solidFill>
                  <a:srgbClr val="FF0000"/>
                </a:solidFill>
              </a:rPr>
              <a:t> </a:t>
            </a:r>
            <a:r>
              <a:rPr lang="nl-NL" sz="3600" i="1" dirty="0"/>
              <a:t>Hình ảnh nào trong lời ru của mẹ đưa bé Hoa vào giấc ngủ bình yên</a:t>
            </a:r>
            <a:r>
              <a:rPr lang="nl-NL" sz="3600" i="1" dirty="0" smtClean="0"/>
              <a:t>?</a:t>
            </a:r>
            <a:endParaRPr lang="en-US" sz="3600" dirty="0"/>
          </a:p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2:</a:t>
            </a:r>
            <a:r>
              <a:rPr lang="vi-VN" sz="3600" dirty="0"/>
              <a:t> </a:t>
            </a:r>
            <a:r>
              <a:rPr lang="nl-NL" sz="3600" i="1" dirty="0"/>
              <a:t>Em hiểu bướm trắng, bướm vàng, trái hồng, trái cam “đến” với bé bằng cách nào? </a:t>
            </a:r>
            <a:endParaRPr lang="en-US" sz="3600" dirty="0"/>
          </a:p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3:</a:t>
            </a:r>
            <a:r>
              <a:rPr lang="vi-VN" sz="3600" dirty="0"/>
              <a:t> </a:t>
            </a:r>
            <a:r>
              <a:rPr lang="nl-NL" sz="3600" i="1" dirty="0"/>
              <a:t>Những sự vật nào “đến chơi”, làm cho bé vui và mở mang hiểu biết của bé?</a:t>
            </a:r>
            <a:endParaRPr lang="en-US" sz="3600" dirty="0"/>
          </a:p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4:</a:t>
            </a:r>
            <a:r>
              <a:rPr lang="vi-VN" sz="3600" dirty="0"/>
              <a:t> </a:t>
            </a:r>
            <a:r>
              <a:rPr lang="nl-NL" sz="3600" i="1" dirty="0"/>
              <a:t>Tìm và nêu tác dụng của các hình ảnh nhân hoá trong bài thơ</a:t>
            </a:r>
            <a:r>
              <a:rPr lang="nl-NL" sz="3600" dirty="0" smtClean="0"/>
              <a:t>.</a:t>
            </a:r>
          </a:p>
          <a:p>
            <a:r>
              <a:rPr lang="nl-NL" sz="36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5: </a:t>
            </a:r>
            <a:r>
              <a:rPr lang="nl-NL" sz="3600" i="1" dirty="0" smtClean="0"/>
              <a:t>Chủ đề của bài thơ là gì?</a:t>
            </a:r>
            <a:r>
              <a:rPr lang="nl-NL" sz="3600" dirty="0" smtClean="0"/>
              <a:t> 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7319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85109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3037" y="1518568"/>
            <a:ext cx="11238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Chia sẻ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5044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0970" y="1469650"/>
            <a:ext cx="11256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257" y="2534193"/>
            <a:ext cx="11691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yêu thương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mẹ và mọi người trong gia đình dành cho em bé – thành viên mới của gia đình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1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8338" y="1598442"/>
            <a:ext cx="11256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1:</a:t>
            </a:r>
            <a:r>
              <a:rPr lang="vi-VN" sz="4400" dirty="0">
                <a:solidFill>
                  <a:srgbClr val="FF0000"/>
                </a:solidFill>
              </a:rPr>
              <a:t> </a:t>
            </a:r>
            <a:r>
              <a:rPr lang="nl-NL" sz="4400" i="1" dirty="0"/>
              <a:t>Hình ảnh nào trong lời ru của mẹ đưa bé Hoa vào giấc ngủ bình yên</a:t>
            </a:r>
            <a:r>
              <a:rPr lang="nl-NL" sz="4400" i="1" dirty="0" smtClean="0"/>
              <a:t>?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8338" y="3193960"/>
            <a:ext cx="10908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Trong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lời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ru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mẹ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 err="1">
                <a:solidFill>
                  <a:srgbClr val="FF0000"/>
                </a:solidFill>
              </a:rPr>
              <a:t>cánh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cò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trắng</a:t>
            </a:r>
            <a:r>
              <a:rPr lang="en-US" sz="4400" dirty="0">
                <a:solidFill>
                  <a:srgbClr val="FF0000"/>
                </a:solidFill>
              </a:rPr>
              <a:t> bay </a:t>
            </a:r>
            <a:r>
              <a:rPr lang="en-US" sz="4400" dirty="0" err="1">
                <a:solidFill>
                  <a:srgbClr val="FF0000"/>
                </a:solidFill>
              </a:rPr>
              <a:t>vào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 err="1">
                <a:solidFill>
                  <a:srgbClr val="FF0000"/>
                </a:solidFill>
              </a:rPr>
              <a:t>đậu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nôi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bé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 err="1">
                <a:solidFill>
                  <a:srgbClr val="FF0000"/>
                </a:solidFill>
              </a:rPr>
              <a:t>đưa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bé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giấc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ngủ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bình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yên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3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338" y="1456765"/>
            <a:ext cx="11256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hiểu bướm trắng, bướm vàng, trái hồng, trái cam “đến” với bé bằng cách nào?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338" y="3057857"/>
            <a:ext cx="10650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Bướm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bướm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hồng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cam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được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in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gối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4400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3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338" y="1624190"/>
            <a:ext cx="11256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nào “đến chơi”, làm cho bé vui và mở mang hiểu biết của bé</a:t>
            </a:r>
            <a:r>
              <a:rPr lang="nl-NL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006" y="3302820"/>
            <a:ext cx="9517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bê, ông trăng, mây, gió và cây.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2274" y="1443892"/>
            <a:ext cx="11256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và nêu tác dụng của các hình ảnh nhân hoá trong bài thơ</a:t>
            </a:r>
            <a:r>
              <a:rPr lang="nl-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910" y="2794021"/>
            <a:ext cx="11256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nhân hoá trong bài là: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hồng má đỏ hây hây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cam chín vội rời cây vào nhà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tết tóc, cầm quà đến chơi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trăng nghiêng mình trước vành nôi của bé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Mây, gió vào thăm bé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cao dạy bé hát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 Làm cho sự vật thêm sinh động và gần gũi hơn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338" y="1353738"/>
            <a:ext cx="11256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của bài thơ là gì?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337" y="2099257"/>
            <a:ext cx="10740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yêu thương của cha mẹ và mọi người đối với em bé.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336" y="3548094"/>
            <a:ext cx="11075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và tình yêu thương dành cho một em bé mới ra đời.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337" y="4911104"/>
            <a:ext cx="11075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vui, tình yêu thương và sự chăm sóc của người thân dành cho một em bé mới ra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20714"/>
            <a:ext cx="1419180" cy="12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0702" y="10934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7730" y="2474201"/>
            <a:ext cx="11256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1" y="599617"/>
            <a:ext cx="1399910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53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61" y="2794715"/>
            <a:ext cx="10406129" cy="12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vi-VN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olours052kr">
            <a:extLst>
              <a:ext uri="{FF2B5EF4-FFF2-40B4-BE49-F238E27FC236}">
                <a16:creationId xmlns="" xmlns:a16="http://schemas.microsoft.com/office/drawing/2014/main" id="{8BCD423C-6618-438C-A8B1-5B28D481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F236BEEE-319D-4A5A-9C96-FBE64E21D90F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105400"/>
            <a:ext cx="1625600" cy="990600"/>
            <a:chOff x="2256" y="1536"/>
            <a:chExt cx="1176" cy="744"/>
          </a:xfrm>
        </p:grpSpPr>
        <p:pic>
          <p:nvPicPr>
            <p:cNvPr id="30731" name="Picture 16" descr="pretty_flower_purple_hb">
              <a:extLst>
                <a:ext uri="{FF2B5EF4-FFF2-40B4-BE49-F238E27FC236}">
                  <a16:creationId xmlns="" xmlns:a16="http://schemas.microsoft.com/office/drawing/2014/main" id="{75DD54D0-18F5-42A9-9E74-504F72465E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17">
              <a:extLst>
                <a:ext uri="{FF2B5EF4-FFF2-40B4-BE49-F238E27FC236}">
                  <a16:creationId xmlns="" xmlns:a16="http://schemas.microsoft.com/office/drawing/2014/main" id="{030B00EF-2886-47F3-ABD5-A860D2966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0733" name="Picture 18" descr="pretty_flower_red_hb">
                <a:extLst>
                  <a:ext uri="{FF2B5EF4-FFF2-40B4-BE49-F238E27FC236}">
                    <a16:creationId xmlns="" xmlns:a16="http://schemas.microsoft.com/office/drawing/2014/main" id="{CF68658B-D14C-427C-9CEC-A19BAF4C79C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4" name="Picture 19" descr="pretty_flower_yellow_hb">
                <a:extLst>
                  <a:ext uri="{FF2B5EF4-FFF2-40B4-BE49-F238E27FC236}">
                    <a16:creationId xmlns="" xmlns:a16="http://schemas.microsoft.com/office/drawing/2014/main" id="{9490380A-9B3E-4FCF-95CB-97D9217BBC5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5" name="Picture 20" descr="pretty_flower_orange_hb">
                <a:extLst>
                  <a:ext uri="{FF2B5EF4-FFF2-40B4-BE49-F238E27FC236}">
                    <a16:creationId xmlns="" xmlns:a16="http://schemas.microsoft.com/office/drawing/2014/main" id="{0F4E5214-9358-4D4E-AAD2-A7B4865849A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24" name="Picture 35" descr="image087">
            <a:extLst>
              <a:ext uri="{FF2B5EF4-FFF2-40B4-BE49-F238E27FC236}">
                <a16:creationId xmlns="" xmlns:a16="http://schemas.microsoft.com/office/drawing/2014/main" id="{0E5BE322-E9D4-4C32-BA64-BAAB7C32EA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724401"/>
            <a:ext cx="2527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36">
            <a:extLst>
              <a:ext uri="{FF2B5EF4-FFF2-40B4-BE49-F238E27FC236}">
                <a16:creationId xmlns="" xmlns:a16="http://schemas.microsoft.com/office/drawing/2014/main" id="{8A793AE0-0A80-4FC6-B239-AD96BD5415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1" y="2133600"/>
            <a:ext cx="11645900" cy="203835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pt-BR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</a:t>
            </a:r>
            <a:endParaRPr lang="en-US" sz="4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4" name="Group 11">
            <a:extLst>
              <a:ext uri="{FF2B5EF4-FFF2-40B4-BE49-F238E27FC236}">
                <a16:creationId xmlns="" xmlns:a16="http://schemas.microsoft.com/office/drawing/2014/main" id="{590E3398-A81F-418F-AEA2-A440382E184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81000"/>
            <a:ext cx="5283200" cy="1371600"/>
            <a:chOff x="2864" y="288"/>
            <a:chExt cx="1552" cy="864"/>
          </a:xfrm>
        </p:grpSpPr>
        <p:pic>
          <p:nvPicPr>
            <p:cNvPr id="30728" name="Picture 12" descr="Picture2">
              <a:extLst>
                <a:ext uri="{FF2B5EF4-FFF2-40B4-BE49-F238E27FC236}">
                  <a16:creationId xmlns="" xmlns:a16="http://schemas.microsoft.com/office/drawing/2014/main" id="{FF4DE1D0-5F64-450D-BF6A-72B234C607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13" descr="Dove-02-june">
              <a:extLst>
                <a:ext uri="{FF2B5EF4-FFF2-40B4-BE49-F238E27FC236}">
                  <a16:creationId xmlns="" xmlns:a16="http://schemas.microsoft.com/office/drawing/2014/main" id="{3692066B-F01D-432E-A0D6-8C09FD6FCB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14" descr="Dove-02-june">
              <a:extLst>
                <a:ext uri="{FF2B5EF4-FFF2-40B4-BE49-F238E27FC236}">
                  <a16:creationId xmlns="" xmlns:a16="http://schemas.microsoft.com/office/drawing/2014/main" id="{83B43AA2-D568-4DB1-91EF-2307CB9ABF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7" name="Rectangle 36">
            <a:extLst>
              <a:ext uri="{FF2B5EF4-FFF2-40B4-BE49-F238E27FC236}">
                <a16:creationId xmlns="" xmlns:a16="http://schemas.microsoft.com/office/drawing/2014/main" id="{90FE5B18-63DA-4B82-803F-B850E130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ật-Ký-Của-Mẹ-Hiền-Thục-karaoke-_online-video-cutter.com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34" y="1059760"/>
            <a:ext cx="11539469" cy="41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00FF"/>
                </a:solidFill>
              </a:rPr>
              <a:t>Từ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khi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mẹ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sinh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bé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Hoa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endParaRPr lang="en-US" sz="4400" i="1" dirty="0" smtClean="0">
              <a:solidFill>
                <a:srgbClr val="0000FF"/>
              </a:solidFill>
            </a:endParaRPr>
          </a:p>
          <a:p>
            <a:pPr algn="ctr"/>
            <a:r>
              <a:rPr lang="en-US" sz="4400" i="1" dirty="0" smtClean="0">
                <a:solidFill>
                  <a:srgbClr val="0000FF"/>
                </a:solidFill>
              </a:rPr>
              <a:t>Len </a:t>
            </a:r>
            <a:r>
              <a:rPr lang="en-US" sz="4400" i="1" dirty="0" err="1" smtClean="0">
                <a:solidFill>
                  <a:srgbClr val="0000FF"/>
                </a:solidFill>
              </a:rPr>
              <a:t>đan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thành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áo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đợi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mùa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đông</a:t>
            </a:r>
            <a:r>
              <a:rPr lang="en-US" sz="4400" i="1" dirty="0" smtClean="0">
                <a:solidFill>
                  <a:srgbClr val="0000FF"/>
                </a:solidFill>
              </a:rPr>
              <a:t> sang        </a:t>
            </a:r>
            <a:r>
              <a:rPr lang="en-US" sz="4400" i="1" dirty="0" err="1" smtClean="0">
                <a:solidFill>
                  <a:srgbClr val="0000FF"/>
                </a:solidFill>
              </a:rPr>
              <a:t>Cây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bông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làm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gối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mịn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màng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endParaRPr lang="en-US" sz="4400" dirty="0">
              <a:solidFill>
                <a:srgbClr val="0000FF"/>
              </a:solidFill>
            </a:endParaRPr>
          </a:p>
          <a:p>
            <a:pPr algn="ctr"/>
            <a:r>
              <a:rPr lang="en-US" sz="4400" i="1" dirty="0" err="1">
                <a:solidFill>
                  <a:srgbClr val="0000FF"/>
                </a:solidFill>
              </a:rPr>
              <a:t>Vải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hoa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bướm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trắng</a:t>
            </a:r>
            <a:r>
              <a:rPr lang="en-US" sz="4400" i="1" dirty="0">
                <a:solidFill>
                  <a:srgbClr val="0000FF"/>
                </a:solidFill>
              </a:rPr>
              <a:t>, </a:t>
            </a:r>
            <a:r>
              <a:rPr lang="en-US" sz="4400" i="1" dirty="0" err="1">
                <a:solidFill>
                  <a:srgbClr val="0000FF"/>
                </a:solidFill>
              </a:rPr>
              <a:t>bướm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vàng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về</a:t>
            </a:r>
            <a:r>
              <a:rPr lang="en-US" sz="4400" i="1" dirty="0">
                <a:solidFill>
                  <a:srgbClr val="0000FF"/>
                </a:solidFill>
              </a:rPr>
              <a:t> bay </a:t>
            </a:r>
            <a:endParaRPr lang="en-US" sz="4400" dirty="0">
              <a:solidFill>
                <a:srgbClr val="0000FF"/>
              </a:solidFill>
            </a:endParaRPr>
          </a:p>
          <a:p>
            <a:pPr algn="ctr"/>
            <a:r>
              <a:rPr lang="en-US" sz="4400" i="1" dirty="0">
                <a:solidFill>
                  <a:srgbClr val="0000FF"/>
                </a:solidFill>
              </a:rPr>
              <a:t>           </a:t>
            </a:r>
            <a:r>
              <a:rPr lang="en-US" sz="4400" i="1" dirty="0" err="1">
                <a:solidFill>
                  <a:srgbClr val="0000FF"/>
                </a:solidFill>
              </a:rPr>
              <a:t>Trái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hồng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má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đỏ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hây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hây</a:t>
            </a:r>
            <a:endParaRPr lang="en-US" sz="4400" dirty="0">
              <a:solidFill>
                <a:srgbClr val="0000FF"/>
              </a:solidFill>
            </a:endParaRPr>
          </a:p>
          <a:p>
            <a:pPr algn="ctr"/>
            <a:r>
              <a:rPr lang="en-US" sz="4400" i="1" dirty="0" err="1">
                <a:solidFill>
                  <a:srgbClr val="0000FF"/>
                </a:solidFill>
              </a:rPr>
              <a:t>Trái</a:t>
            </a:r>
            <a:r>
              <a:rPr lang="en-US" sz="4400" i="1" dirty="0">
                <a:solidFill>
                  <a:srgbClr val="0000FF"/>
                </a:solidFill>
              </a:rPr>
              <a:t> cam </a:t>
            </a:r>
            <a:r>
              <a:rPr lang="en-US" sz="4400" i="1" dirty="0" err="1">
                <a:solidFill>
                  <a:srgbClr val="0000FF"/>
                </a:solidFill>
              </a:rPr>
              <a:t>chín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vội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</a:rPr>
              <a:t>rời</a:t>
            </a:r>
            <a:r>
              <a:rPr lang="en-US" sz="4400" i="1" dirty="0" smtClean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cây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vào</a:t>
            </a:r>
            <a:r>
              <a:rPr lang="en-US" sz="4400" i="1" dirty="0">
                <a:solidFill>
                  <a:srgbClr val="0000FF"/>
                </a:solidFill>
              </a:rPr>
              <a:t> </a:t>
            </a:r>
            <a:r>
              <a:rPr lang="en-US" sz="4400" i="1" dirty="0" err="1">
                <a:solidFill>
                  <a:srgbClr val="0000FF"/>
                </a:solidFill>
              </a:rPr>
              <a:t>nhà</a:t>
            </a:r>
            <a:r>
              <a:rPr lang="en-US" sz="4400" i="1" dirty="0">
                <a:solidFill>
                  <a:srgbClr val="0000FF"/>
                </a:solidFill>
              </a:rPr>
              <a:t>. </a:t>
            </a:r>
            <a:r>
              <a:rPr lang="en-US" sz="4400" dirty="0">
                <a:solidFill>
                  <a:srgbClr val="0000FF"/>
                </a:solidFill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2464" y="1684980"/>
            <a:ext cx="140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</a:rPr>
              <a:t>/  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9980595" y="4374215"/>
            <a:ext cx="72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</a:rPr>
              <a:t>//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24172" y="978795"/>
            <a:ext cx="461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002601" y="3715554"/>
            <a:ext cx="71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2917061" y="2979311"/>
            <a:ext cx="693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11017874" y="3036343"/>
            <a:ext cx="693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10663710" y="1777281"/>
            <a:ext cx="74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25" name="TextBox 24"/>
          <p:cNvSpPr txBox="1"/>
          <p:nvPr/>
        </p:nvSpPr>
        <p:spPr>
          <a:xfrm>
            <a:off x="5859892" y="4376981"/>
            <a:ext cx="60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4818847" y="2380441"/>
            <a:ext cx="7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9659154" y="2393317"/>
            <a:ext cx="1851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33" name="TextBox 32"/>
          <p:cNvSpPr txBox="1"/>
          <p:nvPr/>
        </p:nvSpPr>
        <p:spPr>
          <a:xfrm>
            <a:off x="6059512" y="3700527"/>
            <a:ext cx="71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</a:rPr>
              <a:t>/</a:t>
            </a:r>
            <a:endParaRPr lang="en-US" sz="4800" dirty="0"/>
          </a:p>
        </p:txBody>
      </p:sp>
      <p:sp>
        <p:nvSpPr>
          <p:cNvPr id="44" name="TextBox 43"/>
          <p:cNvSpPr txBox="1"/>
          <p:nvPr/>
        </p:nvSpPr>
        <p:spPr>
          <a:xfrm>
            <a:off x="6980347" y="1056065"/>
            <a:ext cx="248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04771" y="4420435"/>
            <a:ext cx="1940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13982" y="2395470"/>
            <a:ext cx="2368641" cy="77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20175" y="1737333"/>
            <a:ext cx="123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22647" y="3735710"/>
            <a:ext cx="1953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31" grpId="0"/>
      <p:bldP spid="32" grpId="0"/>
      <p:bldP spid="33" grpId="0"/>
      <p:bldP spid="44" grpId="0"/>
      <p:bldP spid="52" grpId="0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3954"/>
            <a:ext cx="1203089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chemeClr val="accent1"/>
                </a:solidFill>
              </a:rPr>
              <a:t>1. Đọc thành tiếng:</a:t>
            </a:r>
          </a:p>
          <a:p>
            <a:r>
              <a:rPr lang="vi-VN" sz="4400" i="1" dirty="0" smtClean="0">
                <a:solidFill>
                  <a:srgbClr val="FF0000"/>
                </a:solidFill>
              </a:rPr>
              <a:t>a</a:t>
            </a:r>
            <a:r>
              <a:rPr lang="vi-VN" sz="4400" i="1" dirty="0" smtClean="0">
                <a:solidFill>
                  <a:srgbClr val="0000FF"/>
                </a:solidFill>
              </a:rPr>
              <a:t>.                    À </a:t>
            </a:r>
            <a:r>
              <a:rPr lang="vi-VN" sz="4400" i="1" dirty="0">
                <a:solidFill>
                  <a:srgbClr val="0000FF"/>
                </a:solidFill>
              </a:rPr>
              <a:t>ơi</a:t>
            </a:r>
            <a:r>
              <a:rPr lang="vi-VN" sz="4400" i="1" dirty="0" smtClean="0">
                <a:solidFill>
                  <a:srgbClr val="0000FF"/>
                </a:solidFill>
              </a:rPr>
              <a:t>… </a:t>
            </a:r>
            <a:r>
              <a:rPr lang="vi-VN" sz="4400" b="1" i="1" dirty="0">
                <a:solidFill>
                  <a:srgbClr val="0000FF"/>
                </a:solidFill>
              </a:rPr>
              <a:t>lời mẹ</a:t>
            </a:r>
            <a:r>
              <a:rPr lang="vi-VN" sz="4400" i="1" dirty="0">
                <a:solidFill>
                  <a:srgbClr val="0000FF"/>
                </a:solidFill>
              </a:rPr>
              <a:t> cất </a:t>
            </a:r>
            <a:r>
              <a:rPr lang="vi-VN" sz="4400" i="1" dirty="0" smtClean="0">
                <a:solidFill>
                  <a:srgbClr val="0000FF"/>
                </a:solidFill>
              </a:rPr>
              <a:t>lên</a:t>
            </a:r>
            <a:endParaRPr lang="en-US" sz="4400" i="1" dirty="0">
              <a:solidFill>
                <a:srgbClr val="0000FF"/>
              </a:solidFill>
            </a:endParaRPr>
          </a:p>
          <a:p>
            <a:pPr algn="ctr"/>
            <a:r>
              <a:rPr lang="vi-VN" sz="4400" i="1" u="sng" dirty="0">
                <a:solidFill>
                  <a:srgbClr val="0000FF"/>
                </a:solidFill>
              </a:rPr>
              <a:t>Dẫu </a:t>
            </a:r>
            <a:r>
              <a:rPr lang="vi-VN" sz="4400" b="1" i="1" u="sng" dirty="0">
                <a:solidFill>
                  <a:srgbClr val="0000FF"/>
                </a:solidFill>
              </a:rPr>
              <a:t>mưa gió </a:t>
            </a:r>
            <a:r>
              <a:rPr lang="vi-VN" sz="4400" i="1" u="sng" dirty="0" smtClean="0">
                <a:solidFill>
                  <a:srgbClr val="0000FF"/>
                </a:solidFill>
              </a:rPr>
              <a:t>với </a:t>
            </a:r>
            <a:r>
              <a:rPr lang="vi-VN" sz="4400" b="1" i="1" u="sng" dirty="0">
                <a:solidFill>
                  <a:srgbClr val="0000FF"/>
                </a:solidFill>
              </a:rPr>
              <a:t>đêm đen </a:t>
            </a:r>
            <a:r>
              <a:rPr lang="vi-VN" sz="4400" i="1" u="sng" dirty="0">
                <a:solidFill>
                  <a:srgbClr val="0000FF"/>
                </a:solidFill>
              </a:rPr>
              <a:t>kín </a:t>
            </a:r>
            <a:r>
              <a:rPr lang="vi-VN" sz="4400" i="1" u="sng" dirty="0" smtClean="0">
                <a:solidFill>
                  <a:srgbClr val="0000FF"/>
                </a:solidFill>
              </a:rPr>
              <a:t>trời</a:t>
            </a:r>
          </a:p>
          <a:p>
            <a:pPr algn="ctr"/>
            <a:endParaRPr lang="vi-VN" sz="4400" i="1" dirty="0" smtClean="0">
              <a:solidFill>
                <a:srgbClr val="0000FF"/>
              </a:solidFill>
            </a:endParaRPr>
          </a:p>
          <a:p>
            <a:r>
              <a:rPr lang="vi-VN" sz="4400" i="1" dirty="0" smtClean="0">
                <a:solidFill>
                  <a:srgbClr val="FF0000"/>
                </a:solidFill>
              </a:rPr>
              <a:t>b.</a:t>
            </a:r>
            <a:r>
              <a:rPr lang="vi-VN" sz="4400" i="1" dirty="0" smtClean="0">
                <a:solidFill>
                  <a:srgbClr val="0000FF"/>
                </a:solidFill>
              </a:rPr>
              <a:t>               Ông </a:t>
            </a:r>
            <a:r>
              <a:rPr lang="vi-VN" sz="4400" i="1" dirty="0">
                <a:solidFill>
                  <a:srgbClr val="0000FF"/>
                </a:solidFill>
              </a:rPr>
              <a:t>trăng </a:t>
            </a:r>
            <a:r>
              <a:rPr lang="vi-VN" sz="4400" b="1" i="1" dirty="0" smtClean="0">
                <a:solidFill>
                  <a:srgbClr val="0000FF"/>
                </a:solidFill>
              </a:rPr>
              <a:t>cao </a:t>
            </a:r>
            <a:r>
              <a:rPr lang="vi-VN" sz="4400" b="1" i="1" dirty="0">
                <a:solidFill>
                  <a:srgbClr val="0000FF"/>
                </a:solidFill>
              </a:rPr>
              <a:t>tít</a:t>
            </a:r>
            <a:r>
              <a:rPr lang="vi-VN" sz="4400" i="1" dirty="0">
                <a:solidFill>
                  <a:srgbClr val="0000FF"/>
                </a:solidFill>
              </a:rPr>
              <a:t> trên </a:t>
            </a:r>
            <a:r>
              <a:rPr lang="vi-VN" sz="4400" i="1" dirty="0" smtClean="0">
                <a:solidFill>
                  <a:srgbClr val="0000FF"/>
                </a:solidFill>
              </a:rPr>
              <a:t>trời</a:t>
            </a:r>
            <a:endParaRPr lang="vi-VN" sz="4400" dirty="0">
              <a:solidFill>
                <a:srgbClr val="0000FF"/>
              </a:solidFill>
            </a:endParaRPr>
          </a:p>
          <a:p>
            <a:pPr algn="ctr"/>
            <a:r>
              <a:rPr lang="vi-VN" sz="4400" i="1" u="sng" dirty="0">
                <a:solidFill>
                  <a:srgbClr val="0000FF"/>
                </a:solidFill>
              </a:rPr>
              <a:t>Cũng </a:t>
            </a:r>
            <a:r>
              <a:rPr lang="vi-VN" sz="4400" b="1" i="1" u="sng" dirty="0">
                <a:solidFill>
                  <a:srgbClr val="0000FF"/>
                </a:solidFill>
              </a:rPr>
              <a:t>nghiêng mình </a:t>
            </a:r>
            <a:r>
              <a:rPr lang="vi-VN" sz="4400" i="1" u="sng" dirty="0" smtClean="0">
                <a:solidFill>
                  <a:srgbClr val="0000FF"/>
                </a:solidFill>
              </a:rPr>
              <a:t>trước </a:t>
            </a:r>
            <a:r>
              <a:rPr lang="vi-VN" sz="4400" i="1" u="sng" dirty="0">
                <a:solidFill>
                  <a:srgbClr val="0000FF"/>
                </a:solidFill>
              </a:rPr>
              <a:t>vành nôi bé </a:t>
            </a:r>
            <a:r>
              <a:rPr lang="vi-VN" sz="4400" i="1" u="sng" dirty="0" smtClean="0">
                <a:solidFill>
                  <a:srgbClr val="0000FF"/>
                </a:solidFill>
              </a:rPr>
              <a:t>nằm</a:t>
            </a:r>
            <a:endParaRPr lang="vi-VN" sz="4400" b="1" i="1" u="sng" dirty="0" smtClean="0">
              <a:solidFill>
                <a:srgbClr val="0000FF"/>
              </a:solidFill>
            </a:endParaRPr>
          </a:p>
          <a:p>
            <a:pPr algn="ctr"/>
            <a:endParaRPr lang="en-US" sz="4400" b="1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3954"/>
            <a:ext cx="1203089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chemeClr val="accent1"/>
                </a:solidFill>
              </a:rPr>
              <a:t>1. Đọc thành tiếng:</a:t>
            </a:r>
          </a:p>
          <a:p>
            <a:r>
              <a:rPr lang="vi-VN" sz="4400" i="1" dirty="0" smtClean="0">
                <a:solidFill>
                  <a:srgbClr val="FF0000"/>
                </a:solidFill>
              </a:rPr>
              <a:t>a</a:t>
            </a:r>
            <a:r>
              <a:rPr lang="vi-VN" sz="4400" i="1" dirty="0" smtClean="0">
                <a:solidFill>
                  <a:srgbClr val="0000FF"/>
                </a:solidFill>
              </a:rPr>
              <a:t>.                    À </a:t>
            </a:r>
            <a:r>
              <a:rPr lang="vi-VN" sz="4400" i="1" dirty="0">
                <a:solidFill>
                  <a:srgbClr val="0000FF"/>
                </a:solidFill>
              </a:rPr>
              <a:t>ơi</a:t>
            </a:r>
            <a:r>
              <a:rPr lang="vi-VN" sz="4400" i="1" dirty="0" smtClean="0">
                <a:solidFill>
                  <a:srgbClr val="0000FF"/>
                </a:solidFill>
              </a:rPr>
              <a:t>… /</a:t>
            </a:r>
            <a:r>
              <a:rPr lang="vi-VN" sz="4400" b="1" i="1" dirty="0" smtClean="0">
                <a:solidFill>
                  <a:srgbClr val="0000FF"/>
                </a:solidFill>
              </a:rPr>
              <a:t>lời </a:t>
            </a:r>
            <a:r>
              <a:rPr lang="vi-VN" sz="4400" b="1" i="1" dirty="0">
                <a:solidFill>
                  <a:srgbClr val="0000FF"/>
                </a:solidFill>
              </a:rPr>
              <a:t>mẹ</a:t>
            </a:r>
            <a:r>
              <a:rPr lang="vi-VN" sz="4400" i="1" dirty="0">
                <a:solidFill>
                  <a:srgbClr val="0000FF"/>
                </a:solidFill>
              </a:rPr>
              <a:t> cất </a:t>
            </a:r>
            <a:r>
              <a:rPr lang="vi-VN" sz="4400" i="1" dirty="0" smtClean="0">
                <a:solidFill>
                  <a:srgbClr val="0000FF"/>
                </a:solidFill>
              </a:rPr>
              <a:t>lên/</a:t>
            </a:r>
            <a:endParaRPr lang="en-US" sz="4400" i="1" dirty="0">
              <a:solidFill>
                <a:srgbClr val="0000FF"/>
              </a:solidFill>
            </a:endParaRPr>
          </a:p>
          <a:p>
            <a:pPr algn="ctr"/>
            <a:r>
              <a:rPr lang="vi-VN" sz="4400" i="1" u="sng" dirty="0">
                <a:solidFill>
                  <a:srgbClr val="0000FF"/>
                </a:solidFill>
              </a:rPr>
              <a:t>Dẫu </a:t>
            </a:r>
            <a:r>
              <a:rPr lang="vi-VN" sz="4400" b="1" i="1" u="sng" dirty="0">
                <a:solidFill>
                  <a:srgbClr val="0000FF"/>
                </a:solidFill>
              </a:rPr>
              <a:t>mưa </a:t>
            </a:r>
            <a:r>
              <a:rPr lang="vi-VN" sz="4400" b="1" i="1" u="sng" dirty="0" smtClean="0">
                <a:solidFill>
                  <a:srgbClr val="0000FF"/>
                </a:solidFill>
              </a:rPr>
              <a:t>gió/ </a:t>
            </a:r>
            <a:r>
              <a:rPr lang="vi-VN" sz="4400" i="1" u="sng" dirty="0" smtClean="0">
                <a:solidFill>
                  <a:srgbClr val="0000FF"/>
                </a:solidFill>
              </a:rPr>
              <a:t>với </a:t>
            </a:r>
            <a:r>
              <a:rPr lang="vi-VN" sz="4400" b="1" i="1" u="sng" dirty="0">
                <a:solidFill>
                  <a:srgbClr val="0000FF"/>
                </a:solidFill>
              </a:rPr>
              <a:t>đêm đen </a:t>
            </a:r>
            <a:r>
              <a:rPr lang="vi-VN" sz="4400" i="1" u="sng" dirty="0">
                <a:solidFill>
                  <a:srgbClr val="0000FF"/>
                </a:solidFill>
              </a:rPr>
              <a:t>kín </a:t>
            </a:r>
            <a:r>
              <a:rPr lang="vi-VN" sz="4400" i="1" u="sng" dirty="0" smtClean="0">
                <a:solidFill>
                  <a:srgbClr val="0000FF"/>
                </a:solidFill>
              </a:rPr>
              <a:t>trời/</a:t>
            </a:r>
          </a:p>
          <a:p>
            <a:pPr algn="ctr"/>
            <a:endParaRPr lang="vi-VN" sz="4400" i="1" dirty="0" smtClean="0">
              <a:solidFill>
                <a:srgbClr val="0000FF"/>
              </a:solidFill>
            </a:endParaRPr>
          </a:p>
          <a:p>
            <a:r>
              <a:rPr lang="vi-VN" sz="4400" i="1" dirty="0" smtClean="0">
                <a:solidFill>
                  <a:srgbClr val="FF0000"/>
                </a:solidFill>
              </a:rPr>
              <a:t>b.</a:t>
            </a:r>
            <a:r>
              <a:rPr lang="vi-VN" sz="4400" i="1" dirty="0" smtClean="0">
                <a:solidFill>
                  <a:srgbClr val="0000FF"/>
                </a:solidFill>
              </a:rPr>
              <a:t>               Ông trăng/ </a:t>
            </a:r>
            <a:r>
              <a:rPr lang="vi-VN" sz="4400" b="1" i="1" dirty="0" smtClean="0">
                <a:solidFill>
                  <a:srgbClr val="0000FF"/>
                </a:solidFill>
              </a:rPr>
              <a:t>cao </a:t>
            </a:r>
            <a:r>
              <a:rPr lang="vi-VN" sz="4400" b="1" i="1" dirty="0">
                <a:solidFill>
                  <a:srgbClr val="0000FF"/>
                </a:solidFill>
              </a:rPr>
              <a:t>tít</a:t>
            </a:r>
            <a:r>
              <a:rPr lang="vi-VN" sz="4400" i="1" dirty="0">
                <a:solidFill>
                  <a:srgbClr val="0000FF"/>
                </a:solidFill>
              </a:rPr>
              <a:t> trên </a:t>
            </a:r>
            <a:r>
              <a:rPr lang="vi-VN" sz="4400" i="1" dirty="0" smtClean="0">
                <a:solidFill>
                  <a:srgbClr val="0000FF"/>
                </a:solidFill>
              </a:rPr>
              <a:t>trời/</a:t>
            </a:r>
            <a:endParaRPr lang="vi-VN" sz="4400" dirty="0">
              <a:solidFill>
                <a:srgbClr val="0000FF"/>
              </a:solidFill>
            </a:endParaRPr>
          </a:p>
          <a:p>
            <a:pPr algn="ctr"/>
            <a:r>
              <a:rPr lang="vi-VN" sz="4400" i="1" u="sng" dirty="0">
                <a:solidFill>
                  <a:srgbClr val="0000FF"/>
                </a:solidFill>
              </a:rPr>
              <a:t>Cũng </a:t>
            </a:r>
            <a:r>
              <a:rPr lang="vi-VN" sz="4400" b="1" i="1" u="sng" dirty="0">
                <a:solidFill>
                  <a:srgbClr val="0000FF"/>
                </a:solidFill>
              </a:rPr>
              <a:t>nghiêng </a:t>
            </a:r>
            <a:r>
              <a:rPr lang="vi-VN" sz="4400" b="1" i="1" u="sng" dirty="0" smtClean="0">
                <a:solidFill>
                  <a:srgbClr val="0000FF"/>
                </a:solidFill>
              </a:rPr>
              <a:t>mình/ </a:t>
            </a:r>
            <a:r>
              <a:rPr lang="vi-VN" sz="4400" i="1" u="sng" dirty="0" smtClean="0">
                <a:solidFill>
                  <a:srgbClr val="0000FF"/>
                </a:solidFill>
              </a:rPr>
              <a:t>trước </a:t>
            </a:r>
            <a:r>
              <a:rPr lang="vi-VN" sz="4400" i="1" u="sng" dirty="0">
                <a:solidFill>
                  <a:srgbClr val="0000FF"/>
                </a:solidFill>
              </a:rPr>
              <a:t>vành nôi bé </a:t>
            </a:r>
            <a:r>
              <a:rPr lang="vi-VN" sz="4400" i="1" u="sng" dirty="0" smtClean="0">
                <a:solidFill>
                  <a:srgbClr val="0000FF"/>
                </a:solidFill>
              </a:rPr>
              <a:t>nằm/</a:t>
            </a:r>
            <a:endParaRPr lang="vi-VN" sz="4400" b="1" i="1" u="sng" dirty="0" smtClean="0">
              <a:solidFill>
                <a:srgbClr val="0000FF"/>
              </a:solidFill>
            </a:endParaRPr>
          </a:p>
          <a:p>
            <a:pPr algn="ctr"/>
            <a:endParaRPr lang="en-US" sz="4400" b="1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6" y="522345"/>
            <a:ext cx="1399910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53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011" y="708338"/>
            <a:ext cx="10637950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tiếng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339" y="2356388"/>
            <a:ext cx="1088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/>
              <a:t>Khổ</a:t>
            </a:r>
            <a:r>
              <a:rPr lang="en-US" sz="4400" i="1" dirty="0"/>
              <a:t> 1: </a:t>
            </a:r>
            <a:r>
              <a:rPr lang="en-US" sz="4400" i="1" dirty="0" err="1"/>
              <a:t>Từ</a:t>
            </a:r>
            <a:r>
              <a:rPr lang="en-US" sz="4400" i="1" dirty="0"/>
              <a:t> </a:t>
            </a:r>
            <a:r>
              <a:rPr lang="en-US" sz="4400" i="1" dirty="0" err="1"/>
              <a:t>đầu</a:t>
            </a:r>
            <a:r>
              <a:rPr lang="en-US" sz="4400" i="1" dirty="0"/>
              <a:t> </a:t>
            </a:r>
            <a:r>
              <a:rPr lang="en-US" sz="4400" i="1" dirty="0" err="1"/>
              <a:t>đến</a:t>
            </a:r>
            <a:r>
              <a:rPr lang="en-US" sz="4400" i="1" dirty="0"/>
              <a:t> “ </a:t>
            </a:r>
            <a:r>
              <a:rPr lang="en-US" sz="4400" i="1" dirty="0" err="1"/>
              <a:t>hoài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mơ</a:t>
            </a:r>
            <a:r>
              <a:rPr lang="en-US" sz="4400" i="1" dirty="0" smtClean="0"/>
              <a:t>”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550" y="3438659"/>
            <a:ext cx="11127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/>
              <a:t> </a:t>
            </a:r>
            <a:r>
              <a:rPr lang="en-US" sz="4400" i="1" dirty="0" err="1" smtClean="0"/>
              <a:t>Khổ</a:t>
            </a:r>
            <a:r>
              <a:rPr lang="en-US" sz="4400" i="1" dirty="0" smtClean="0"/>
              <a:t> </a:t>
            </a:r>
            <a:r>
              <a:rPr lang="en-US" sz="4400" i="1" dirty="0"/>
              <a:t>2: </a:t>
            </a:r>
            <a:r>
              <a:rPr lang="en-US" sz="4400" i="1" dirty="0" err="1"/>
              <a:t>Từ</a:t>
            </a:r>
            <a:r>
              <a:rPr lang="en-US" sz="4400" i="1" dirty="0"/>
              <a:t> “ </a:t>
            </a:r>
            <a:r>
              <a:rPr lang="en-US" sz="4400" i="1" dirty="0" err="1"/>
              <a:t>Từ</a:t>
            </a:r>
            <a:r>
              <a:rPr lang="en-US" sz="4400" i="1" dirty="0"/>
              <a:t> </a:t>
            </a:r>
            <a:r>
              <a:rPr lang="en-US" sz="4400" i="1" dirty="0" err="1"/>
              <a:t>khi</a:t>
            </a:r>
            <a:r>
              <a:rPr lang="en-US" sz="4400" i="1" dirty="0"/>
              <a:t> </a:t>
            </a:r>
            <a:r>
              <a:rPr lang="en-US" sz="4400" i="1" dirty="0" err="1"/>
              <a:t>mẹ</a:t>
            </a:r>
            <a:r>
              <a:rPr lang="en-US" sz="4400" i="1" dirty="0"/>
              <a:t> </a:t>
            </a:r>
            <a:r>
              <a:rPr lang="en-US" sz="4400" i="1" dirty="0" err="1"/>
              <a:t>sinh</a:t>
            </a:r>
            <a:r>
              <a:rPr lang="en-US" sz="4400" i="1" dirty="0"/>
              <a:t>” </a:t>
            </a:r>
            <a:r>
              <a:rPr lang="en-US" sz="4400" i="1" dirty="0" err="1"/>
              <a:t>đến</a:t>
            </a:r>
            <a:r>
              <a:rPr lang="en-US" sz="4400" i="1" dirty="0"/>
              <a:t>  “</a:t>
            </a:r>
            <a:r>
              <a:rPr lang="en-US" sz="4400" i="1" dirty="0" err="1"/>
              <a:t>cây</a:t>
            </a:r>
            <a:r>
              <a:rPr lang="en-US" sz="4400" i="1" dirty="0"/>
              <a:t> </a:t>
            </a:r>
            <a:r>
              <a:rPr lang="en-US" sz="4400" i="1" dirty="0" err="1"/>
              <a:t>vào</a:t>
            </a:r>
            <a:r>
              <a:rPr lang="en-US" sz="4400" i="1" dirty="0"/>
              <a:t> </a:t>
            </a:r>
            <a:r>
              <a:rPr lang="en-US" sz="4400" i="1" dirty="0" err="1"/>
              <a:t>nhà</a:t>
            </a:r>
            <a:r>
              <a:rPr lang="en-US" sz="4400" i="1" dirty="0"/>
              <a:t>”.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2581" y="4635679"/>
            <a:ext cx="8931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/>
              <a:t>Khổ</a:t>
            </a:r>
            <a:r>
              <a:rPr lang="en-US" sz="4400" i="1" dirty="0"/>
              <a:t> 3: </a:t>
            </a:r>
            <a:r>
              <a:rPr lang="en-US" sz="4400" i="1" dirty="0" err="1"/>
              <a:t>Khổ</a:t>
            </a:r>
            <a:r>
              <a:rPr lang="en-US" sz="4400" i="1" dirty="0"/>
              <a:t> </a:t>
            </a:r>
            <a:r>
              <a:rPr lang="en-US" sz="4400" i="1" dirty="0" err="1"/>
              <a:t>còn</a:t>
            </a:r>
            <a:r>
              <a:rPr lang="en-US" sz="4400" i="1" dirty="0"/>
              <a:t> </a:t>
            </a:r>
            <a:r>
              <a:rPr lang="en-US" sz="4400" i="1" dirty="0" err="1"/>
              <a:t>lại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36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840" y="404949"/>
            <a:ext cx="1088136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u="sng" dirty="0" smtClean="0">
                <a:solidFill>
                  <a:srgbClr val="0000FF"/>
                </a:solidFill>
                <a:latin typeface="+mj-lt"/>
              </a:rPr>
              <a:t>TIÊU CHÍ ĐÁNH GIÁ ĐỌC </a:t>
            </a:r>
          </a:p>
          <a:p>
            <a:r>
              <a:rPr lang="vi-VN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7200" dirty="0" smtClean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7200" dirty="0">
                <a:solidFill>
                  <a:srgbClr val="0000FF"/>
                </a:solidFill>
                <a:latin typeface="+mj-lt"/>
              </a:rPr>
              <a:t>Đọc đúng, rõ </a:t>
            </a:r>
            <a:r>
              <a:rPr lang="vi-VN" sz="7200" dirty="0" smtClean="0">
                <a:solidFill>
                  <a:srgbClr val="0000FF"/>
                </a:solidFill>
                <a:latin typeface="+mj-lt"/>
              </a:rPr>
              <a:t>ràng, </a:t>
            </a:r>
            <a:r>
              <a:rPr lang="vi-VN" sz="7200" dirty="0">
                <a:solidFill>
                  <a:srgbClr val="0000FF"/>
                </a:solidFill>
                <a:latin typeface="+mj-lt"/>
              </a:rPr>
              <a:t>âm lượng vừa.</a:t>
            </a:r>
            <a:endParaRPr lang="en-US" sz="7200" dirty="0">
              <a:solidFill>
                <a:srgbClr val="0000FF"/>
              </a:solidFill>
              <a:latin typeface="+mj-lt"/>
            </a:endParaRPr>
          </a:p>
          <a:p>
            <a:r>
              <a:rPr lang="vi-VN" sz="7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7200" dirty="0" smtClean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7200" dirty="0">
                <a:solidFill>
                  <a:srgbClr val="0000FF"/>
                </a:solidFill>
                <a:latin typeface="+mj-lt"/>
              </a:rPr>
              <a:t>Ngắt nhịp đúng</a:t>
            </a:r>
            <a:endParaRPr lang="en-US" sz="7200" dirty="0">
              <a:solidFill>
                <a:srgbClr val="0000FF"/>
              </a:solidFill>
              <a:latin typeface="+mj-lt"/>
            </a:endParaRPr>
          </a:p>
          <a:p>
            <a:r>
              <a:rPr lang="vi-VN" sz="7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7200" dirty="0" smtClean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7200" dirty="0">
                <a:solidFill>
                  <a:srgbClr val="0000FF"/>
                </a:solidFill>
                <a:latin typeface="+mj-lt"/>
              </a:rPr>
              <a:t>Đọc diễn </a:t>
            </a:r>
            <a:r>
              <a:rPr lang="vi-VN" sz="7200" dirty="0" smtClean="0">
                <a:solidFill>
                  <a:srgbClr val="0000FF"/>
                </a:solidFill>
                <a:latin typeface="+mj-lt"/>
              </a:rPr>
              <a:t>cảm</a:t>
            </a:r>
          </a:p>
          <a:p>
            <a:endParaRPr lang="vi-VN" sz="5400" dirty="0">
              <a:latin typeface="+mj-lt"/>
            </a:endParaRPr>
          </a:p>
          <a:p>
            <a:endParaRPr lang="vi-VN" sz="5400" dirty="0" smtClean="0">
              <a:latin typeface="+mj-lt"/>
            </a:endParaRPr>
          </a:p>
          <a:p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6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73" y="4558456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603" y="10762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" y="4882023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xmlns="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1" y="599617"/>
            <a:ext cx="1399910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53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11370" y="2716301"/>
            <a:ext cx="115137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hiểu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7231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503</Words>
  <Application>Microsoft Office PowerPoint</Application>
  <PresentationFormat>Custom</PresentationFormat>
  <Paragraphs>70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Ngọc Đức</dc:creator>
  <cp:lastModifiedBy>SEIRIN</cp:lastModifiedBy>
  <cp:revision>125</cp:revision>
  <dcterms:created xsi:type="dcterms:W3CDTF">2021-04-20T15:01:31Z</dcterms:created>
  <dcterms:modified xsi:type="dcterms:W3CDTF">2024-09-18T07:01:17Z</dcterms:modified>
</cp:coreProperties>
</file>