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27"/>
  </p:notesMasterIdLst>
  <p:sldIdLst>
    <p:sldId id="452" r:id="rId2"/>
    <p:sldId id="317" r:id="rId3"/>
    <p:sldId id="425" r:id="rId4"/>
    <p:sldId id="426" r:id="rId5"/>
    <p:sldId id="427" r:id="rId6"/>
    <p:sldId id="450" r:id="rId7"/>
    <p:sldId id="429" r:id="rId8"/>
    <p:sldId id="451" r:id="rId9"/>
    <p:sldId id="303" r:id="rId10"/>
    <p:sldId id="365" r:id="rId11"/>
    <p:sldId id="432" r:id="rId12"/>
    <p:sldId id="324" r:id="rId13"/>
    <p:sldId id="366" r:id="rId14"/>
    <p:sldId id="454" r:id="rId15"/>
    <p:sldId id="431" r:id="rId16"/>
    <p:sldId id="403" r:id="rId17"/>
    <p:sldId id="424" r:id="rId18"/>
    <p:sldId id="433" r:id="rId19"/>
    <p:sldId id="415" r:id="rId20"/>
    <p:sldId id="434" r:id="rId21"/>
    <p:sldId id="407" r:id="rId22"/>
    <p:sldId id="435" r:id="rId23"/>
    <p:sldId id="436" r:id="rId24"/>
    <p:sldId id="437" r:id="rId25"/>
    <p:sldId id="453" r:id="rId26"/>
  </p:sldIdLst>
  <p:sldSz cx="12190413"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FFFF"/>
    <a:srgbClr val="F3F3F3"/>
    <a:srgbClr val="C41349"/>
    <a:srgbClr val="FFFB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88950" autoAdjust="0"/>
  </p:normalViewPr>
  <p:slideViewPr>
    <p:cSldViewPr snapToGrid="0">
      <p:cViewPr varScale="1">
        <p:scale>
          <a:sx n="69" d="100"/>
          <a:sy n="69" d="100"/>
        </p:scale>
        <p:origin x="-69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pPr/>
              <a:t>2025/4/8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pPr/>
              <a:t>‹#›</a:t>
            </a:fld>
            <a:endParaRPr lang="zh-CN" altLang="en-US"/>
          </a:p>
        </p:txBody>
      </p:sp>
    </p:spTree>
    <p:extLst>
      <p:ext uri="{BB962C8B-B14F-4D97-AF65-F5344CB8AC3E}">
        <p14:creationId xmlns:p14="http://schemas.microsoft.com/office/powerpoint/2010/main" xmlns=""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hình</a:t>
            </a:r>
            <a:r>
              <a:rPr lang="en-US" dirty="0"/>
              <a:t> tam </a:t>
            </a:r>
            <a:r>
              <a:rPr lang="en-US" dirty="0" err="1"/>
              <a:t>giác</a:t>
            </a:r>
            <a:r>
              <a:rPr lang="en-US" dirty="0"/>
              <a:t> </a:t>
            </a:r>
            <a:r>
              <a:rPr lang="en-US" dirty="0" err="1"/>
              <a:t>đỏ</a:t>
            </a:r>
            <a:r>
              <a:rPr lang="en-US" dirty="0"/>
              <a:t> </a:t>
            </a:r>
            <a:r>
              <a:rPr lang="en-US" dirty="0" err="1"/>
              <a:t>để</a:t>
            </a:r>
            <a:r>
              <a:rPr lang="en-US" dirty="0"/>
              <a:t> </a:t>
            </a:r>
            <a:r>
              <a:rPr lang="en-US" dirty="0" err="1"/>
              <a:t>chuyển</a:t>
            </a:r>
            <a:r>
              <a:rPr lang="en-US" dirty="0"/>
              <a:t> sang </a:t>
            </a:r>
            <a:r>
              <a:rPr lang="en-US" dirty="0" err="1"/>
              <a:t>bài</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D7E78-2C94-4B4E-B910-17018BB27C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3098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pPr/>
              <a:t>13</a:t>
            </a:fld>
            <a:endParaRPr lang="zh-CN" altLang="en-US"/>
          </a:p>
        </p:txBody>
      </p:sp>
    </p:spTree>
    <p:extLst>
      <p:ext uri="{BB962C8B-B14F-4D97-AF65-F5344CB8AC3E}">
        <p14:creationId xmlns:p14="http://schemas.microsoft.com/office/powerpoint/2010/main" xmlns="" val="461064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4/8/2025</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021" y="1930598"/>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021" y="1930598"/>
            <a:ext cx="851912"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8407" y="3"/>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xmlns="" val="2293745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93382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9369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920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3293" cy="6816715"/>
          </a:xfrm>
          <a:prstGeom prst="rect">
            <a:avLst/>
          </a:prstGeom>
          <a:noFill/>
          <a:ln>
            <a:noFill/>
          </a:ln>
        </p:spPr>
      </p:pic>
      <p:sp>
        <p:nvSpPr>
          <p:cNvPr id="23" name="Google Shape;23;p8"/>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4/8/2025</a:t>
            </a:fld>
            <a:endParaRPr lang="en-US"/>
          </a:p>
        </p:txBody>
      </p:sp>
      <p:sp>
        <p:nvSpPr>
          <p:cNvPr id="24" name="Google Shape;24;p8"/>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xmlns="" val="192555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6"/>
            <a:ext cx="12164255" cy="6853995"/>
          </a:xfrm>
          <a:prstGeom prst="rect">
            <a:avLst/>
          </a:prstGeom>
          <a:noFill/>
          <a:ln>
            <a:noFill/>
          </a:ln>
        </p:spPr>
      </p:pic>
    </p:spTree>
    <p:extLst>
      <p:ext uri="{BB962C8B-B14F-4D97-AF65-F5344CB8AC3E}">
        <p14:creationId xmlns:p14="http://schemas.microsoft.com/office/powerpoint/2010/main" xmlns="" val="245015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4255" cy="6853993"/>
          </a:xfrm>
          <a:prstGeom prst="rect">
            <a:avLst/>
          </a:prstGeom>
          <a:noFill/>
          <a:ln>
            <a:noFill/>
          </a:ln>
        </p:spPr>
      </p:pic>
      <p:sp>
        <p:nvSpPr>
          <p:cNvPr id="37" name="Google Shape;37;p10"/>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4/8/2025</a:t>
            </a:fld>
            <a:endParaRPr lang="en-US"/>
          </a:p>
        </p:txBody>
      </p:sp>
      <p:sp>
        <p:nvSpPr>
          <p:cNvPr id="38" name="Google Shape;38;p10"/>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xmlns="" val="211428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8" y="-68826"/>
            <a:ext cx="12511835" cy="7000539"/>
          </a:xfrm>
          <a:prstGeom prst="rect">
            <a:avLst/>
          </a:prstGeom>
          <a:noFill/>
          <a:ln>
            <a:noFill/>
          </a:ln>
        </p:spPr>
      </p:pic>
      <p:sp>
        <p:nvSpPr>
          <p:cNvPr id="46" name="Google Shape;46;p11"/>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4/8/2025</a:t>
            </a:fld>
            <a:endParaRPr lang="en-US"/>
          </a:p>
        </p:txBody>
      </p:sp>
      <p:sp>
        <p:nvSpPr>
          <p:cNvPr id="47" name="Google Shape;47;p11"/>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6456" y="186277"/>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xmlns="" val="39355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xmlns=""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332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18072799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709" r:id="rId6"/>
    <p:sldLayoutId id="2147483711" r:id="rId7"/>
    <p:sldLayoutId id="2147483713" r:id="rId8"/>
    <p:sldLayoutId id="2147483718" r:id="rId9"/>
    <p:sldLayoutId id="2147483876" r:id="rId10"/>
    <p:sldLayoutId id="2147483886" r:id="rId11"/>
    <p:sldLayoutId id="21474838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NULL"/><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58.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video" Target="NULL" TargetMode="External"/><Relationship Id="rId12" Type="http://schemas.microsoft.com/office/2007/relationships/media" Target="../media/media1.mp3"/><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slideLayout" Target="../slideLayouts/slideLayout10.xml"/><Relationship Id="rId9" Type="http://schemas.openxmlformats.org/officeDocument/2006/relationships/image" Target="../media/image16.emf"/></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NUL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NULL"/><Relationship Id="rId4" Type="http://schemas.openxmlformats.org/officeDocument/2006/relationships/image" Target="../media/image63.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gif"/><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notesSlide" Target="../notesSlides/notesSlide1.xml"/><Relationship Id="rId21" Type="http://schemas.openxmlformats.org/officeDocument/2006/relationships/image" Target="../media/image32.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slideLayout" Target="../slideLayouts/slideLayout7.xml"/><Relationship Id="rId16" Type="http://schemas.openxmlformats.org/officeDocument/2006/relationships/slide" Target="slide4.xml"/><Relationship Id="rId20" Type="http://schemas.openxmlformats.org/officeDocument/2006/relationships/slide" Target="slide6.xml"/><Relationship Id="rId29" Type="http://schemas.openxmlformats.org/officeDocument/2006/relationships/image" Target="../media/image36.png"/><Relationship Id="rId1" Type="http://schemas.openxmlformats.org/officeDocument/2006/relationships/video" Target="NULL" TargetMode="External"/><Relationship Id="rId6" Type="http://schemas.openxmlformats.org/officeDocument/2006/relationships/image" Target="../media/image21.png"/><Relationship Id="rId11" Type="http://schemas.openxmlformats.org/officeDocument/2006/relationships/image" Target="../media/image25.gif"/><Relationship Id="rId24" Type="http://schemas.openxmlformats.org/officeDocument/2006/relationships/slide" Target="slide8.xml"/><Relationship Id="rId5" Type="http://schemas.openxmlformats.org/officeDocument/2006/relationships/image" Target="../media/image20.png"/><Relationship Id="rId15" Type="http://schemas.openxmlformats.org/officeDocument/2006/relationships/image" Target="../media/image29.gif"/><Relationship Id="rId23" Type="http://schemas.openxmlformats.org/officeDocument/2006/relationships/image" Target="../media/image33.png"/><Relationship Id="rId28" Type="http://schemas.openxmlformats.org/officeDocument/2006/relationships/slide" Target="slide10.xml"/><Relationship Id="rId10" Type="http://schemas.openxmlformats.org/officeDocument/2006/relationships/image" Target="../media/image24.png"/><Relationship Id="rId19" Type="http://schemas.openxmlformats.org/officeDocument/2006/relationships/image" Target="../media/image31.png"/><Relationship Id="rId4" Type="http://schemas.microsoft.com/office/2007/relationships/media" Target="../media/media2.wma"/><Relationship Id="rId9" Type="http://schemas.openxmlformats.org/officeDocument/2006/relationships/image" Target="../media/image23.png"/><Relationship Id="rId14" Type="http://schemas.openxmlformats.org/officeDocument/2006/relationships/image" Target="../media/image28.gif"/><Relationship Id="rId22" Type="http://schemas.openxmlformats.org/officeDocument/2006/relationships/slide" Target="slide7.xml"/><Relationship Id="rId27" Type="http://schemas.openxmlformats.org/officeDocument/2006/relationships/image" Target="../media/image35.png"/><Relationship Id="rId30"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12" Type="http://schemas.openxmlformats.org/officeDocument/2006/relationships/image" Target="NULL"/><Relationship Id="rId2" Type="http://schemas.openxmlformats.org/officeDocument/2006/relationships/slide" Target="slide3.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12" Type="http://schemas.openxmlformats.org/officeDocument/2006/relationships/image" Target="NULL"/><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41.jpe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12" Type="http://schemas.openxmlformats.org/officeDocument/2006/relationships/image" Target="NUL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2.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12" Type="http://schemas.openxmlformats.org/officeDocument/2006/relationships/image" Target="NULL"/><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43.jpe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12" Type="http://schemas.openxmlformats.org/officeDocument/2006/relationships/image" Target="NUL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4.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12" Type="http://schemas.openxmlformats.org/officeDocument/2006/relationships/image" Target="NULL"/><Relationship Id="rId2" Type="http://schemas.openxmlformats.org/officeDocument/2006/relationships/slide" Target="slide3.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D8482F85-ED10-3089-9CC5-FD0066EDBA1E}"/>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431701" y="3259476"/>
            <a:ext cx="3758711" cy="3423843"/>
          </a:xfrm>
          <a:prstGeom prst="rect">
            <a:avLst/>
          </a:prstGeom>
        </p:spPr>
      </p:pic>
      <p:pic>
        <p:nvPicPr>
          <p:cNvPr id="2" name="Picture 2"/>
          <p:cNvPicPr>
            <a:picLocks noChangeAspect="1"/>
          </p:cNvPicPr>
          <p:nvPr/>
        </p:nvPicPr>
        <p:blipFill>
          <a:blip r:embed="rId4"/>
          <a:srcRect/>
          <a:stretch>
            <a:fillRect/>
          </a:stretch>
        </p:blipFill>
        <p:spPr>
          <a:xfrm>
            <a:off x="-508618" y="5250957"/>
            <a:ext cx="13207648" cy="450711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251282" y="-333374"/>
            <a:ext cx="2511060" cy="1999717"/>
          </a:xfrm>
          <a:prstGeom prst="rect">
            <a:avLst/>
          </a:prstGeom>
        </p:spPr>
      </p:pic>
      <p:pic>
        <p:nvPicPr>
          <p:cNvPr id="9" name="Picture 9"/>
          <p:cNvPicPr>
            <a:picLocks noChangeAspect="1"/>
          </p:cNvPicPr>
          <p:nvPr/>
        </p:nvPicPr>
        <p:blipFill>
          <a:blip r:embed="rId7" cstate="print"/>
          <a:srcRect/>
          <a:stretch>
            <a:fillRect/>
          </a:stretch>
        </p:blipFill>
        <p:spPr>
          <a:xfrm>
            <a:off x="9375775" y="186227"/>
            <a:ext cx="2511060" cy="1312028"/>
          </a:xfrm>
          <a:prstGeom prst="rect">
            <a:avLst/>
          </a:prstGeom>
        </p:spPr>
      </p:pic>
      <p:pic>
        <p:nvPicPr>
          <p:cNvPr id="13" name="Picture 12">
            <a:extLst>
              <a:ext uri="{FF2B5EF4-FFF2-40B4-BE49-F238E27FC236}">
                <a16:creationId xmlns:a16="http://schemas.microsoft.com/office/drawing/2014/main" xmlns="" id="{7B49AF39-D8EA-D7D8-91B5-EA65065E9C77}"/>
              </a:ext>
            </a:extLst>
          </p:cNvPr>
          <p:cNvPicPr>
            <a:picLocks noChangeAspect="1"/>
          </p:cNvPicPr>
          <p:nvPr/>
        </p:nvPicPr>
        <p:blipFill>
          <a:blip r:embed="rId8"/>
          <a:stretch>
            <a:fillRect/>
          </a:stretch>
        </p:blipFill>
        <p:spPr>
          <a:xfrm>
            <a:off x="507934" y="2930949"/>
            <a:ext cx="4672992" cy="2558463"/>
          </a:xfrm>
          <a:prstGeom prst="rect">
            <a:avLst/>
          </a:prstGeom>
        </p:spPr>
      </p:pic>
      <p:sp>
        <p:nvSpPr>
          <p:cNvPr id="14" name="TextBox 13">
            <a:extLst>
              <a:ext uri="{FF2B5EF4-FFF2-40B4-BE49-F238E27FC236}">
                <a16:creationId xmlns:a16="http://schemas.microsoft.com/office/drawing/2014/main" xmlns="" id="{A31F117A-9F7C-F028-CFEC-A01D5883D0F4}"/>
              </a:ext>
            </a:extLst>
          </p:cNvPr>
          <p:cNvSpPr txBox="1"/>
          <p:nvPr/>
        </p:nvSpPr>
        <p:spPr>
          <a:xfrm>
            <a:off x="1787809" y="1234994"/>
            <a:ext cx="9295190" cy="2751357"/>
          </a:xfrm>
          <a:prstGeom prst="rect">
            <a:avLst/>
          </a:prstGeom>
          <a:noFill/>
        </p:spPr>
        <p:txBody>
          <a:bodyPr wrap="square" rtlCol="0">
            <a:prstTxWarp prst="textArchUp">
              <a:avLst/>
            </a:prstTxWarp>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NHIỆT LIỆT CHÀO MỪNG CÁC THẦY CÔ GIÁO </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ĐẾN DỰ GIỜ PHÂN MÔN TIẾNG VIỆT</a:t>
            </a:r>
          </a:p>
        </p:txBody>
      </p:sp>
      <p:sp>
        <p:nvSpPr>
          <p:cNvPr id="3" name="Rectangle 2"/>
          <p:cNvSpPr/>
          <p:nvPr/>
        </p:nvSpPr>
        <p:spPr>
          <a:xfrm>
            <a:off x="3833985" y="1896719"/>
            <a:ext cx="5740491" cy="1708160"/>
          </a:xfrm>
          <a:prstGeom prst="rect">
            <a:avLst/>
          </a:prstGeom>
        </p:spPr>
        <p:txBody>
          <a:bodyPr wrap="square">
            <a:spAutoFit/>
          </a:bodyPr>
          <a:lstStyle/>
          <a:p>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Lớp: </a:t>
            </a:r>
            <a:r>
              <a:rPr lang="en-US" sz="35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2B</a:t>
            </a:r>
            <a:endParaRPr lang="en-US" sz="3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3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Trường Tiểu học </a:t>
            </a:r>
            <a:r>
              <a:rPr lang="en-US" sz="35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a:t>
            </a:r>
            <a:r>
              <a:rPr lang="en-US" sz="35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Lộc</a:t>
            </a:r>
            <a:endParaRPr lang="vi-VN" sz="35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vi-VN" sz="35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Trần Thị Lý </a:t>
            </a:r>
            <a:endParaRPr lang="en-US" sz="3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3599911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4"/>
                                        </p:tgtEl>
                                        <p:attrNameLst>
                                          <p:attrName>ppt_y</p:attrName>
                                        </p:attrNameLst>
                                      </p:cBhvr>
                                      <p:tavLst>
                                        <p:tav tm="0">
                                          <p:val>
                                            <p:strVal val="#ppt_y"/>
                                          </p:val>
                                        </p:tav>
                                        <p:tav tm="100000">
                                          <p:val>
                                            <p:strVal val="#ppt_y"/>
                                          </p:val>
                                        </p:tav>
                                      </p:tavLst>
                                    </p:anim>
                                    <p:anim calcmode="lin" valueType="num">
                                      <p:cBhvr>
                                        <p:cTn id="2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xmlns="" id="{35D1BF24-76CA-4563-959A-F281F9EC668C}"/>
              </a:ext>
            </a:extLst>
          </p:cNvPr>
          <p:cNvSpPr txBox="1">
            <a:spLocks/>
          </p:cNvSpPr>
          <p:nvPr/>
        </p:nvSpPr>
        <p:spPr>
          <a:xfrm>
            <a:off x="838090" y="300174"/>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cs typeface="Times New Roman" pitchFamily="18" charset="0"/>
              </a:rPr>
              <a:t/>
            </a:r>
            <a:br>
              <a:rPr lang="en-US" b="1">
                <a:cs typeface="Times New Roman" pitchFamily="18" charset="0"/>
              </a:rPr>
            </a:br>
            <a:r>
              <a:rPr lang="en-US" b="1">
                <a:cs typeface="Times New Roman" pitchFamily="18" charset="0"/>
              </a:rPr>
              <a:t>        </a:t>
            </a:r>
            <a:r>
              <a:rPr lang="en-US" b="1">
                <a:solidFill>
                  <a:srgbClr val="FF0000"/>
                </a:solidFill>
                <a:cs typeface="Times New Roman" pitchFamily="18" charset="0"/>
              </a:rPr>
              <a:t>Bài đọc 2: Ai cũng có ích</a:t>
            </a:r>
            <a:endParaRPr lang="en-US" b="1" dirty="0">
              <a:solidFill>
                <a:srgbClr val="FF0000"/>
              </a:solidFill>
              <a:cs typeface="Times New Roman" pitchFamily="18" charset="0"/>
            </a:endParaRPr>
          </a:p>
        </p:txBody>
      </p:sp>
      <p:pic>
        <p:nvPicPr>
          <p:cNvPr id="3" name="Picture 2">
            <a:extLst>
              <a:ext uri="{FF2B5EF4-FFF2-40B4-BE49-F238E27FC236}">
                <a16:creationId xmlns:a16="http://schemas.microsoft.com/office/drawing/2014/main" xmlns="" id="{03DCC1A9-C26E-4761-BD4A-1B0E1C01BF64}"/>
              </a:ext>
            </a:extLst>
          </p:cNvPr>
          <p:cNvPicPr>
            <a:picLocks noChangeAspect="1"/>
          </p:cNvPicPr>
          <p:nvPr/>
        </p:nvPicPr>
        <p:blipFill>
          <a:blip r:embed="rId2"/>
          <a:stretch>
            <a:fillRect/>
          </a:stretch>
        </p:blipFill>
        <p:spPr>
          <a:xfrm>
            <a:off x="1473322" y="1408975"/>
            <a:ext cx="9243766" cy="5094192"/>
          </a:xfrm>
          <a:prstGeom prst="rect">
            <a:avLst/>
          </a:prstGeom>
        </p:spPr>
      </p:pic>
      <p:sp>
        <p:nvSpPr>
          <p:cNvPr id="4" name="Rectangle 3"/>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31672020"/>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9F64D0-14D1-4D8C-A60E-D17BB12DF31C}"/>
              </a:ext>
            </a:extLst>
          </p:cNvPr>
          <p:cNvSpPr/>
          <p:nvPr/>
        </p:nvSpPr>
        <p:spPr>
          <a:xfrm>
            <a:off x="246198" y="844468"/>
            <a:ext cx="11698014" cy="6186309"/>
          </a:xfrm>
          <a:prstGeom prst="rect">
            <a:avLst/>
          </a:prstGeom>
        </p:spPr>
        <p:txBody>
          <a:bodyPr wrap="square">
            <a:spAutoFit/>
          </a:bodyPr>
          <a:lstStyle/>
          <a:p>
            <a:pPr marL="0" marR="0" lvl="0" indent="40005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400" b="0" i="0" u="none" strike="noStrike" kern="1200" cap="none" spc="0" normalizeH="0" baseline="0" noProof="0" dirty="0">
                <a:ln>
                  <a:noFill/>
                </a:ln>
                <a:solidFill>
                  <a:prstClr val="black"/>
                </a:solidFill>
                <a:effectLst/>
                <a:uLnTx/>
                <a:uFillTx/>
                <a:ea typeface="+mn-ea"/>
                <a:cs typeface="+mn-cs"/>
              </a:rPr>
              <a:t>1. Trong khu rừng nọ, các con vật đều bận rộn. Hằng ngày, chim gõ kiến gõ gõ, đục đục, chữa bệnh cho cây. Khỉ con thì đu từ cây này sang cây khác, giật những dây leo chằng chịt xuống để cây không vướng víu. Sóc con vùi những hạt thông xuống lớp đất mềm. Chờ mưa đến, những cây thông non sẽ vươn lên…</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2. Chỉ có voi con là chẳng biết làm gì. Một hôm, voi bị cành cây khô trên mặt đất vướng vào chân. Nó liền dùng chiếc mũi dài của mình cuốn cành cây lên, vứt ra xa, rồi hớn hở bảo các bạn:</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Tớ phát hiện ra mình có chiếc mũi…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Các bạn đều cười: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Sao bây giờ mới biết mình có mũi?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Ý tớ là bây giờ mới biết mũi tớ rất có ích. Thật tuyệt!</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3. 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ea typeface="+mn-ea"/>
                <a:cs typeface="+mn-cs"/>
              </a:rPr>
              <a:t/>
            </a:r>
            <a:br>
              <a:rPr kumimoji="0" lang="vi-VN" sz="1800" b="0" i="0" u="none" strike="noStrike" kern="1200" cap="none" spc="0" normalizeH="0" baseline="0" noProof="0" dirty="0">
                <a:ln>
                  <a:noFill/>
                </a:ln>
                <a:solidFill>
                  <a:prstClr val="black"/>
                </a:solidFill>
                <a:effectLst/>
                <a:uLnTx/>
                <a:uFillTx/>
                <a:ea typeface="+mn-ea"/>
                <a:cs typeface="+mn-cs"/>
              </a:rPr>
            </a:br>
            <a:endParaRPr kumimoji="0" lang="vi-VN" sz="1800" b="0" i="0" u="none" strike="noStrike" kern="1200" cap="none" spc="0" normalizeH="0" baseline="0" noProof="0" dirty="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xmlns="" id="{C096ADFF-73A3-4130-8B27-71A0F9A553BD}"/>
              </a:ext>
            </a:extLst>
          </p:cNvPr>
          <p:cNvSpPr txBox="1">
            <a:spLocks/>
          </p:cNvSpPr>
          <p:nvPr/>
        </p:nvSpPr>
        <p:spPr>
          <a:xfrm>
            <a:off x="838090" y="139824"/>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xmlns="" id="{B9EA6D5B-9ED7-4D43-ABB0-B5D6BEAF18AB}"/>
              </a:ext>
            </a:extLst>
          </p:cNvPr>
          <p:cNvSpPr txBox="1"/>
          <p:nvPr/>
        </p:nvSpPr>
        <p:spPr>
          <a:xfrm>
            <a:off x="1423877" y="6112182"/>
            <a:ext cx="12579624"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Theo sách </a:t>
            </a:r>
            <a:r>
              <a:rPr kumimoji="0" lang="vi-VN" sz="2000" b="0" i="1" u="none" strike="noStrike" kern="1200" cap="none" spc="0" normalizeH="0" baseline="0" noProof="0">
                <a:ln>
                  <a:noFill/>
                </a:ln>
                <a:solidFill>
                  <a:prstClr val="black"/>
                </a:solidFill>
                <a:effectLst/>
                <a:uLnTx/>
                <a:uFillTx/>
                <a:ea typeface="+mn-ea"/>
                <a:cs typeface="+mn-cs"/>
              </a:rPr>
              <a:t>100 truyện ngụ ngôn hay nhất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128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xmlns=""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614249F1-F075-4BD9-A20D-7D09F6A79962}"/>
              </a:ext>
            </a:extLst>
          </p:cNvPr>
          <p:cNvSpPr/>
          <p:nvPr/>
        </p:nvSpPr>
        <p:spPr>
          <a:xfrm>
            <a:off x="158742" y="413713"/>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9" name="Oval 8">
            <a:extLst>
              <a:ext uri="{FF2B5EF4-FFF2-40B4-BE49-F238E27FC236}">
                <a16:creationId xmlns:a16="http://schemas.microsoft.com/office/drawing/2014/main" xmlns=""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xmlns=""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xmlns="" id="{7E108080-1FA6-4FD0-9E04-787B12D1CB6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800" t="6400" r="7189" b="7188"/>
          <a:stretch/>
        </p:blipFill>
        <p:spPr>
          <a:xfrm>
            <a:off x="3524186" y="1688985"/>
            <a:ext cx="2711933" cy="2662625"/>
          </a:xfrm>
          <a:prstGeom prst="rect">
            <a:avLst/>
          </a:prstGeom>
        </p:spPr>
      </p:pic>
      <p:sp>
        <p:nvSpPr>
          <p:cNvPr id="13" name="TextBox 12">
            <a:extLst>
              <a:ext uri="{FF2B5EF4-FFF2-40B4-BE49-F238E27FC236}">
                <a16:creationId xmlns:a16="http://schemas.microsoft.com/office/drawing/2014/main" xmlns="" id="{07D322AE-8BC7-4DF1-99C9-9CF84C283D67}"/>
              </a:ext>
            </a:extLst>
          </p:cNvPr>
          <p:cNvSpPr txBox="1"/>
          <p:nvPr/>
        </p:nvSpPr>
        <p:spPr>
          <a:xfrm>
            <a:off x="2819578" y="4611231"/>
            <a:ext cx="4138435" cy="2246769"/>
          </a:xfrm>
          <a:prstGeom prst="rect">
            <a:avLst/>
          </a:prstGeom>
          <a:noFill/>
        </p:spPr>
        <p:txBody>
          <a:bodyPr wrap="square" rtlCol="0">
            <a:spAutoFit/>
          </a:bodyPr>
          <a:lstStyle/>
          <a:p>
            <a:r>
              <a:rPr lang="en-US" sz="2800" b="1" dirty="0" err="1">
                <a:solidFill>
                  <a:srgbClr val="C00000"/>
                </a:solidFill>
                <a:cs typeface="Arial" panose="020B0604020202020204" pitchFamily="34" charset="0"/>
              </a:rPr>
              <a:t>Chiếc</a:t>
            </a:r>
            <a:r>
              <a:rPr lang="en-US" sz="2800" b="1" dirty="0">
                <a:solidFill>
                  <a:srgbClr val="C00000"/>
                </a:solidFill>
                <a:cs typeface="Arial" panose="020B0604020202020204" pitchFamily="34" charset="0"/>
              </a:rPr>
              <a:t> </a:t>
            </a:r>
            <a:r>
              <a:rPr lang="en-US" sz="2800" b="1" dirty="0" err="1">
                <a:solidFill>
                  <a:srgbClr val="C00000"/>
                </a:solidFill>
                <a:cs typeface="Arial" panose="020B0604020202020204" pitchFamily="34" charset="0"/>
              </a:rPr>
              <a:t>mũi</a:t>
            </a:r>
            <a:r>
              <a:rPr lang="en-US" sz="2800" b="1" dirty="0">
                <a:solidFill>
                  <a:srgbClr val="C00000"/>
                </a:solidFill>
                <a:cs typeface="Arial" panose="020B0604020202020204" pitchFamily="34" charset="0"/>
              </a:rPr>
              <a:t> </a:t>
            </a:r>
            <a:r>
              <a:rPr lang="en-US" sz="2800" b="1" dirty="0" err="1">
                <a:solidFill>
                  <a:srgbClr val="C00000"/>
                </a:solidFill>
                <a:cs typeface="Arial" panose="020B0604020202020204" pitchFamily="34" charset="0"/>
              </a:rPr>
              <a:t>dài</a:t>
            </a:r>
            <a:r>
              <a:rPr lang="en-US" sz="2800" b="1" dirty="0">
                <a:solidFill>
                  <a:srgbClr val="C00000"/>
                </a:solidFill>
                <a:cs typeface="Arial" panose="020B0604020202020204" pitchFamily="34" charset="0"/>
              </a:rPr>
              <a:t>: </a:t>
            </a:r>
            <a:r>
              <a:rPr lang="en-US" sz="2800" dirty="0" err="1">
                <a:cs typeface="Arial" panose="020B0604020202020204" pitchFamily="34" charset="0"/>
              </a:rPr>
              <a:t>vòi</a:t>
            </a:r>
            <a:r>
              <a:rPr lang="en-US" sz="2800" dirty="0">
                <a:cs typeface="Arial" panose="020B0604020202020204" pitchFamily="34" charset="0"/>
              </a:rPr>
              <a:t> </a:t>
            </a:r>
            <a:r>
              <a:rPr lang="en-US" sz="2800" dirty="0" err="1">
                <a:cs typeface="Arial" panose="020B0604020202020204" pitchFamily="34" charset="0"/>
              </a:rPr>
              <a:t>voi</a:t>
            </a:r>
            <a:r>
              <a:rPr lang="en-US" sz="2800" dirty="0">
                <a:cs typeface="Arial" panose="020B0604020202020204" pitchFamily="34" charset="0"/>
              </a:rPr>
              <a:t> (</a:t>
            </a:r>
            <a:r>
              <a:rPr lang="en-US" sz="2800" dirty="0" err="1">
                <a:cs typeface="Arial" panose="020B0604020202020204" pitchFamily="34" charset="0"/>
              </a:rPr>
              <a:t>phần</a:t>
            </a:r>
            <a:r>
              <a:rPr lang="en-US" sz="2800" dirty="0">
                <a:cs typeface="Arial" panose="020B0604020202020204" pitchFamily="34" charset="0"/>
              </a:rPr>
              <a:t> </a:t>
            </a:r>
            <a:r>
              <a:rPr lang="en-US" sz="2800" dirty="0" err="1">
                <a:cs typeface="Arial" panose="020B0604020202020204" pitchFamily="34" charset="0"/>
              </a:rPr>
              <a:t>mũi</a:t>
            </a:r>
            <a:r>
              <a:rPr lang="en-US" sz="2800" dirty="0">
                <a:cs typeface="Arial" panose="020B0604020202020204" pitchFamily="34" charset="0"/>
              </a:rPr>
              <a:t> </a:t>
            </a:r>
            <a:r>
              <a:rPr lang="en-US" sz="2800" dirty="0" err="1">
                <a:cs typeface="Arial" panose="020B0604020202020204" pitchFamily="34" charset="0"/>
              </a:rPr>
              <a:t>rất</a:t>
            </a:r>
            <a:r>
              <a:rPr lang="en-US" sz="2800" dirty="0">
                <a:cs typeface="Arial" panose="020B0604020202020204" pitchFamily="34" charset="0"/>
              </a:rPr>
              <a:t> </a:t>
            </a:r>
            <a:r>
              <a:rPr lang="en-US" sz="2800" dirty="0" err="1">
                <a:cs typeface="Arial" panose="020B0604020202020204" pitchFamily="34" charset="0"/>
              </a:rPr>
              <a:t>dài</a:t>
            </a:r>
            <a:r>
              <a:rPr lang="en-US" sz="2800" dirty="0">
                <a:cs typeface="Arial" panose="020B0604020202020204" pitchFamily="34" charset="0"/>
              </a:rPr>
              <a:t> </a:t>
            </a:r>
            <a:r>
              <a:rPr lang="en-US" sz="2800" dirty="0" err="1">
                <a:cs typeface="Arial" panose="020B0604020202020204" pitchFamily="34" charset="0"/>
              </a:rPr>
              <a:t>của</a:t>
            </a:r>
            <a:r>
              <a:rPr lang="en-US" sz="2800" dirty="0">
                <a:cs typeface="Arial" panose="020B0604020202020204" pitchFamily="34" charset="0"/>
              </a:rPr>
              <a:t> con </a:t>
            </a:r>
            <a:r>
              <a:rPr lang="en-US" sz="2800" dirty="0" err="1">
                <a:cs typeface="Arial" panose="020B0604020202020204" pitchFamily="34" charset="0"/>
              </a:rPr>
              <a:t>voi</a:t>
            </a:r>
            <a:r>
              <a:rPr lang="en-US" sz="2800" dirty="0">
                <a:cs typeface="Arial" panose="020B0604020202020204" pitchFamily="34" charset="0"/>
              </a:rPr>
              <a:t>, </a:t>
            </a:r>
            <a:r>
              <a:rPr lang="en-US" sz="2800" dirty="0" err="1">
                <a:cs typeface="Arial" panose="020B0604020202020204" pitchFamily="34" charset="0"/>
              </a:rPr>
              <a:t>có</a:t>
            </a:r>
            <a:r>
              <a:rPr lang="en-US" sz="2800" dirty="0">
                <a:cs typeface="Arial" panose="020B0604020202020204" pitchFamily="34" charset="0"/>
              </a:rPr>
              <a:t> </a:t>
            </a:r>
            <a:r>
              <a:rPr lang="en-US" sz="2800" dirty="0" err="1">
                <a:cs typeface="Arial" panose="020B0604020202020204" pitchFamily="34" charset="0"/>
              </a:rPr>
              <a:t>thể</a:t>
            </a:r>
            <a:r>
              <a:rPr lang="en-US" sz="2800" dirty="0">
                <a:cs typeface="Arial" panose="020B0604020202020204" pitchFamily="34" charset="0"/>
              </a:rPr>
              <a:t> </a:t>
            </a:r>
            <a:r>
              <a:rPr lang="en-US" sz="2800" dirty="0" err="1">
                <a:cs typeface="Arial" panose="020B0604020202020204" pitchFamily="34" charset="0"/>
              </a:rPr>
              <a:t>cuộn</a:t>
            </a:r>
            <a:r>
              <a:rPr lang="en-US" sz="2800" dirty="0">
                <a:cs typeface="Arial" panose="020B0604020202020204" pitchFamily="34" charset="0"/>
              </a:rPr>
              <a:t> </a:t>
            </a:r>
            <a:r>
              <a:rPr lang="en-US" sz="2800" dirty="0" err="1">
                <a:cs typeface="Arial" panose="020B0604020202020204" pitchFamily="34" charset="0"/>
              </a:rPr>
              <a:t>tròn</a:t>
            </a:r>
            <a:r>
              <a:rPr lang="en-US" sz="2800" dirty="0">
                <a:cs typeface="Arial" panose="020B0604020202020204" pitchFamily="34" charset="0"/>
              </a:rPr>
              <a:t> </a:t>
            </a:r>
            <a:r>
              <a:rPr lang="en-US" sz="2800" dirty="0" err="1">
                <a:cs typeface="Arial" panose="020B0604020202020204" pitchFamily="34" charset="0"/>
              </a:rPr>
              <a:t>lại</a:t>
            </a:r>
            <a:r>
              <a:rPr lang="en-US" sz="2800" dirty="0">
                <a:cs typeface="Arial" panose="020B0604020202020204" pitchFamily="34" charset="0"/>
              </a:rPr>
              <a:t> </a:t>
            </a:r>
            <a:r>
              <a:rPr lang="en-US" sz="2800" dirty="0" err="1">
                <a:cs typeface="Arial" panose="020B0604020202020204" pitchFamily="34" charset="0"/>
              </a:rPr>
              <a:t>để</a:t>
            </a:r>
            <a:r>
              <a:rPr lang="en-US" sz="2800" dirty="0">
                <a:cs typeface="Arial" panose="020B0604020202020204" pitchFamily="34" charset="0"/>
              </a:rPr>
              <a:t> </a:t>
            </a:r>
            <a:r>
              <a:rPr lang="en-US" sz="2800" dirty="0" err="1">
                <a:cs typeface="Arial" panose="020B0604020202020204" pitchFamily="34" charset="0"/>
              </a:rPr>
              <a:t>lấy</a:t>
            </a:r>
            <a:r>
              <a:rPr lang="en-US" sz="2800" dirty="0">
                <a:cs typeface="Arial" panose="020B0604020202020204" pitchFamily="34" charset="0"/>
              </a:rPr>
              <a:t> </a:t>
            </a:r>
            <a:r>
              <a:rPr lang="en-US" sz="2800" dirty="0" err="1">
                <a:cs typeface="Arial" panose="020B0604020202020204" pitchFamily="34" charset="0"/>
              </a:rPr>
              <a:t>và</a:t>
            </a:r>
            <a:r>
              <a:rPr lang="en-US" sz="2800" dirty="0">
                <a:cs typeface="Arial" panose="020B0604020202020204" pitchFamily="34" charset="0"/>
              </a:rPr>
              <a:t> </a:t>
            </a:r>
            <a:r>
              <a:rPr lang="en-US" sz="2800" dirty="0" err="1">
                <a:cs typeface="Arial" panose="020B0604020202020204" pitchFamily="34" charset="0"/>
              </a:rPr>
              <a:t>giữ</a:t>
            </a:r>
            <a:r>
              <a:rPr lang="en-US" sz="2800" dirty="0">
                <a:cs typeface="Arial" panose="020B0604020202020204" pitchFamily="34" charset="0"/>
              </a:rPr>
              <a:t> </a:t>
            </a:r>
            <a:r>
              <a:rPr lang="en-US" sz="2800" dirty="0" err="1">
                <a:cs typeface="Arial" panose="020B0604020202020204" pitchFamily="34" charset="0"/>
              </a:rPr>
              <a:t>đồ</a:t>
            </a:r>
            <a:r>
              <a:rPr lang="en-US" sz="2800" dirty="0">
                <a:cs typeface="Arial" panose="020B0604020202020204" pitchFamily="34" charset="0"/>
              </a:rPr>
              <a:t> </a:t>
            </a:r>
            <a:r>
              <a:rPr lang="en-US" sz="2800" dirty="0" err="1">
                <a:cs typeface="Arial" panose="020B0604020202020204" pitchFamily="34" charset="0"/>
              </a:rPr>
              <a:t>vật</a:t>
            </a:r>
            <a:r>
              <a:rPr lang="en-US" sz="2800" dirty="0">
                <a:cs typeface="Arial" panose="020B0604020202020204" pitchFamily="34" charset="0"/>
              </a:rPr>
              <a:t>)</a:t>
            </a:r>
          </a:p>
        </p:txBody>
      </p:sp>
      <p:sp>
        <p:nvSpPr>
          <p:cNvPr id="15" name="TextBox 14">
            <a:extLst>
              <a:ext uri="{FF2B5EF4-FFF2-40B4-BE49-F238E27FC236}">
                <a16:creationId xmlns:a16="http://schemas.microsoft.com/office/drawing/2014/main" xmlns="" id="{DA5D3F50-9111-4DC5-82B8-CF74553A049C}"/>
              </a:ext>
            </a:extLst>
          </p:cNvPr>
          <p:cNvSpPr txBox="1"/>
          <p:nvPr/>
        </p:nvSpPr>
        <p:spPr>
          <a:xfrm>
            <a:off x="7767846" y="4150182"/>
            <a:ext cx="4499923" cy="1815882"/>
          </a:xfrm>
          <a:prstGeom prst="rect">
            <a:avLst/>
          </a:prstGeom>
          <a:noFill/>
        </p:spPr>
        <p:txBody>
          <a:bodyPr wrap="square" rtlCol="0">
            <a:spAutoFit/>
          </a:bodyPr>
          <a:lstStyle/>
          <a:p>
            <a:r>
              <a:rPr lang="en-US" sz="2800" b="1">
                <a:solidFill>
                  <a:srgbClr val="C00000"/>
                </a:solidFill>
                <a:cs typeface="Arial" panose="020B0604020202020204" pitchFamily="34" charset="0"/>
              </a:rPr>
              <a:t>Chằng chịt: </a:t>
            </a:r>
            <a:r>
              <a:rPr lang="en-US" sz="2800">
                <a:cs typeface="Arial" panose="020B0604020202020204" pitchFamily="34" charset="0"/>
              </a:rPr>
              <a:t>đan chéo vào nhau dày đặc mà không theo hang lối, trật tự nào.</a:t>
            </a:r>
            <a:endParaRPr lang="en-US" sz="2800" dirty="0">
              <a:cs typeface="Arial" panose="020B0604020202020204" pitchFamily="34" charset="0"/>
            </a:endParaRPr>
          </a:p>
        </p:txBody>
      </p:sp>
      <p:pic>
        <p:nvPicPr>
          <p:cNvPr id="8" name="Picture 7">
            <a:extLst>
              <a:ext uri="{FF2B5EF4-FFF2-40B4-BE49-F238E27FC236}">
                <a16:creationId xmlns:a16="http://schemas.microsoft.com/office/drawing/2014/main" xmlns="" id="{7F80501A-FA96-43EE-84CC-8D084AB72274}"/>
              </a:ext>
            </a:extLst>
          </p:cNvPr>
          <p:cNvPicPr>
            <a:picLocks noChangeAspect="1"/>
          </p:cNvPicPr>
          <p:nvPr/>
        </p:nvPicPr>
        <p:blipFill>
          <a:blip r:embed="rId4"/>
          <a:stretch>
            <a:fillRect/>
          </a:stretch>
        </p:blipFill>
        <p:spPr>
          <a:xfrm>
            <a:off x="8127291" y="795953"/>
            <a:ext cx="3152384" cy="3354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58" name="Rectangle 57"/>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Terminator 62">
            <a:extLst>
              <a:ext uri="{FF2B5EF4-FFF2-40B4-BE49-F238E27FC236}">
                <a16:creationId xmlns:a16="http://schemas.microsoft.com/office/drawing/2014/main" xmlns="" id="{36026B5D-B80D-4889-87C4-E1DBC8B4F1FC}"/>
              </a:ext>
            </a:extLst>
          </p:cNvPr>
          <p:cNvSpPr/>
          <p:nvPr/>
        </p:nvSpPr>
        <p:spPr>
          <a:xfrm>
            <a:off x="3753674" y="436745"/>
            <a:ext cx="4393824" cy="1014079"/>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Times New Roman" panose="02020603050405020304" pitchFamily="18" charset="0"/>
                <a:cs typeface="Times New Roman" panose="02020603050405020304" pitchFamily="18" charset="0"/>
              </a:rPr>
              <a:t>LUYỆN </a:t>
            </a:r>
            <a:r>
              <a:rPr lang="en-US" sz="3500" b="1" dirty="0" smtClean="0">
                <a:solidFill>
                  <a:schemeClr val="bg1"/>
                </a:solidFill>
                <a:latin typeface="Times New Roman" panose="02020603050405020304" pitchFamily="18" charset="0"/>
                <a:cs typeface="Times New Roman" panose="02020603050405020304" pitchFamily="18" charset="0"/>
              </a:rPr>
              <a:t>ĐỌC CÂU</a:t>
            </a:r>
            <a:endParaRPr lang="en-US" sz="3500" b="1" dirty="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109999" y="2230115"/>
            <a:ext cx="10086110" cy="1976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i="1" dirty="0" smtClean="0">
                <a:latin typeface="Times New Roman" panose="02020603050405020304" pitchFamily="18" charset="0"/>
                <a:cs typeface="Times New Roman" panose="02020603050405020304" pitchFamily="18" charset="0"/>
              </a:rPr>
              <a:t>Khỉ con thì đu từ cây này sang cây khác, giật những giây leo chằng chịt xuống  để cây không vướng víu.</a:t>
            </a:r>
            <a:endParaRPr lang="en-US" sz="3500" i="1" dirty="0">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xmlns="" id="{9FEF426D-E8D7-45C6-96A7-F8EE6290F834}"/>
              </a:ext>
            </a:extLst>
          </p:cNvPr>
          <p:cNvCxnSpPr/>
          <p:nvPr/>
        </p:nvCxnSpPr>
        <p:spPr>
          <a:xfrm flipH="1">
            <a:off x="6168087" y="3267709"/>
            <a:ext cx="156104" cy="4379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9FEF426D-E8D7-45C6-96A7-F8EE6290F834}"/>
              </a:ext>
            </a:extLst>
          </p:cNvPr>
          <p:cNvCxnSpPr/>
          <p:nvPr/>
        </p:nvCxnSpPr>
        <p:spPr>
          <a:xfrm flipH="1">
            <a:off x="10734748" y="3267709"/>
            <a:ext cx="156104" cy="4379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9FEF426D-E8D7-45C6-96A7-F8EE6290F834}"/>
              </a:ext>
            </a:extLst>
          </p:cNvPr>
          <p:cNvCxnSpPr/>
          <p:nvPr/>
        </p:nvCxnSpPr>
        <p:spPr>
          <a:xfrm flipH="1">
            <a:off x="8743843" y="2771948"/>
            <a:ext cx="156104" cy="4379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9FEF426D-E8D7-45C6-96A7-F8EE6290F834}"/>
              </a:ext>
            </a:extLst>
          </p:cNvPr>
          <p:cNvCxnSpPr/>
          <p:nvPr/>
        </p:nvCxnSpPr>
        <p:spPr>
          <a:xfrm flipH="1">
            <a:off x="10809324" y="3291672"/>
            <a:ext cx="156104" cy="4379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BEBA8EAE-BF5A-486C-A8C5-ECC9F3942E4B}">
                <a14:imgProps xmlns:a14="http://schemas.microsoft.com/office/drawing/2010/main" xmlns="">
                  <a14:imgLayer r:embed="rId4">
                    <a14:imgEffect>
                      <a14:backgroundRemoval t="10000" b="96667" l="1389" r="100000">
                        <a14:backgroundMark x1="77500" y1="63056" x2="79167" y2="56944"/>
                        <a14:backgroundMark x1="27222" y1="81944" x2="27222" y2="84722"/>
                        <a14:backgroundMark x1="23611" y1="63889" x2="23611" y2="63889"/>
                        <a14:backgroundMark x1="41667" y1="65833" x2="43611" y2="72222"/>
                        <a14:backgroundMark x1="49722" y1="70278" x2="51111" y2="82222"/>
                        <a14:backgroundMark x1="46389" y1="72500" x2="46389" y2="80833"/>
                        <a14:backgroundMark x1="90833" y1="71667" x2="90278" y2="77222"/>
                        <a14:backgroundMark x1="86944" y1="77222" x2="86944" y2="77222"/>
                        <a14:backgroundMark x1="73611" y1="56111" x2="73056" y2="60000"/>
                      </a14:backgroundRemoval>
                    </a14:imgEffect>
                  </a14:imgLayer>
                </a14:imgProps>
              </a:ext>
              <a:ext uri="{28A0092B-C50C-407E-A947-70E740481C1C}">
                <a14:useLocalDpi xmlns:a14="http://schemas.microsoft.com/office/drawing/2010/main" xmlns="" val="0"/>
              </a:ext>
            </a:extLst>
          </a:blip>
          <a:stretch>
            <a:fillRect/>
          </a:stretch>
        </p:blipFill>
        <p:spPr>
          <a:xfrm>
            <a:off x="-120699" y="3054830"/>
            <a:ext cx="3429000" cy="4143746"/>
          </a:xfrm>
          <a:prstGeom prst="rect">
            <a:avLst/>
          </a:prstGeom>
        </p:spPr>
      </p:pic>
      <p:pic>
        <p:nvPicPr>
          <p:cNvPr id="73" name="Picture 72"/>
          <p:cNvPicPr>
            <a:picLocks noChangeAspect="1"/>
          </p:cNvPicPr>
          <p:nvPr/>
        </p:nvPicPr>
        <p:blipFill>
          <a:blip r:embed="rId3">
            <a:extLst>
              <a:ext uri="{BEBA8EAE-BF5A-486C-A8C5-ECC9F3942E4B}">
                <a14:imgProps xmlns:a14="http://schemas.microsoft.com/office/drawing/2010/main" xmlns="">
                  <a14:imgLayer r:embed="rId4">
                    <a14:imgEffect>
                      <a14:backgroundRemoval t="10000" b="96667" l="1389" r="100000">
                        <a14:backgroundMark x1="77500" y1="63056" x2="79167" y2="56944"/>
                        <a14:backgroundMark x1="27222" y1="81944" x2="27222" y2="84722"/>
                        <a14:backgroundMark x1="23611" y1="63889" x2="23611" y2="63889"/>
                        <a14:backgroundMark x1="41667" y1="65833" x2="43611" y2="72222"/>
                        <a14:backgroundMark x1="49722" y1="70278" x2="51111" y2="82222"/>
                        <a14:backgroundMark x1="46389" y1="72500" x2="46389" y2="80833"/>
                        <a14:backgroundMark x1="90833" y1="71667" x2="90278" y2="77222"/>
                        <a14:backgroundMark x1="86944" y1="77222" x2="86944" y2="77222"/>
                        <a14:backgroundMark x1="73611" y1="56111" x2="73056" y2="60000"/>
                      </a14:backgroundRemoval>
                    </a14:imgEffect>
                  </a14:imgLayer>
                </a14:imgProps>
              </a:ext>
              <a:ext uri="{28A0092B-C50C-407E-A947-70E740481C1C}">
                <a14:useLocalDpi xmlns:a14="http://schemas.microsoft.com/office/drawing/2010/main" xmlns="" val="0"/>
              </a:ext>
            </a:extLst>
          </a:blip>
          <a:stretch>
            <a:fillRect/>
          </a:stretch>
        </p:blipFill>
        <p:spPr>
          <a:xfrm>
            <a:off x="2824499" y="3054830"/>
            <a:ext cx="3429000" cy="4143746"/>
          </a:xfrm>
          <a:prstGeom prst="rect">
            <a:avLst/>
          </a:prstGeom>
        </p:spPr>
      </p:pic>
      <p:pic>
        <p:nvPicPr>
          <p:cNvPr id="74" name="Picture 73"/>
          <p:cNvPicPr>
            <a:picLocks noChangeAspect="1"/>
          </p:cNvPicPr>
          <p:nvPr/>
        </p:nvPicPr>
        <p:blipFill>
          <a:blip r:embed="rId3">
            <a:extLst>
              <a:ext uri="{BEBA8EAE-BF5A-486C-A8C5-ECC9F3942E4B}">
                <a14:imgProps xmlns:a14="http://schemas.microsoft.com/office/drawing/2010/main" xmlns="">
                  <a14:imgLayer r:embed="rId4">
                    <a14:imgEffect>
                      <a14:backgroundRemoval t="10000" b="96667" l="1389" r="100000">
                        <a14:backgroundMark x1="77500" y1="63056" x2="79167" y2="56944"/>
                        <a14:backgroundMark x1="27222" y1="81944" x2="27222" y2="84722"/>
                        <a14:backgroundMark x1="23611" y1="63889" x2="23611" y2="63889"/>
                        <a14:backgroundMark x1="41667" y1="65833" x2="43611" y2="72222"/>
                        <a14:backgroundMark x1="49722" y1="70278" x2="51111" y2="82222"/>
                        <a14:backgroundMark x1="46389" y1="72500" x2="46389" y2="80833"/>
                        <a14:backgroundMark x1="90833" y1="71667" x2="90278" y2="77222"/>
                        <a14:backgroundMark x1="86944" y1="77222" x2="86944" y2="77222"/>
                        <a14:backgroundMark x1="73611" y1="56111" x2="73056" y2="60000"/>
                      </a14:backgroundRemoval>
                    </a14:imgEffect>
                  </a14:imgLayer>
                </a14:imgProps>
              </a:ext>
              <a:ext uri="{28A0092B-C50C-407E-A947-70E740481C1C}">
                <a14:useLocalDpi xmlns:a14="http://schemas.microsoft.com/office/drawing/2010/main" xmlns="" val="0"/>
              </a:ext>
            </a:extLst>
          </a:blip>
          <a:stretch>
            <a:fillRect/>
          </a:stretch>
        </p:blipFill>
        <p:spPr>
          <a:xfrm>
            <a:off x="5661001" y="2990933"/>
            <a:ext cx="3429000" cy="4143746"/>
          </a:xfrm>
          <a:prstGeom prst="rect">
            <a:avLst/>
          </a:prstGeom>
        </p:spPr>
      </p:pic>
      <p:pic>
        <p:nvPicPr>
          <p:cNvPr id="75" name="Picture 74"/>
          <p:cNvPicPr>
            <a:picLocks noChangeAspect="1"/>
          </p:cNvPicPr>
          <p:nvPr/>
        </p:nvPicPr>
        <p:blipFill>
          <a:blip r:embed="rId3">
            <a:extLst>
              <a:ext uri="{BEBA8EAE-BF5A-486C-A8C5-ECC9F3942E4B}">
                <a14:imgProps xmlns:a14="http://schemas.microsoft.com/office/drawing/2010/main" xmlns="">
                  <a14:imgLayer r:embed="rId4">
                    <a14:imgEffect>
                      <a14:backgroundRemoval t="10000" b="96667" l="1389" r="100000">
                        <a14:backgroundMark x1="77500" y1="63056" x2="79167" y2="56944"/>
                        <a14:backgroundMark x1="27222" y1="81944" x2="27222" y2="84722"/>
                        <a14:backgroundMark x1="23611" y1="63889" x2="23611" y2="63889"/>
                        <a14:backgroundMark x1="41667" y1="65833" x2="43611" y2="72222"/>
                        <a14:backgroundMark x1="49722" y1="70278" x2="51111" y2="82222"/>
                        <a14:backgroundMark x1="46389" y1="72500" x2="46389" y2="80833"/>
                        <a14:backgroundMark x1="90833" y1="71667" x2="90278" y2="77222"/>
                        <a14:backgroundMark x1="86944" y1="77222" x2="86944" y2="77222"/>
                        <a14:backgroundMark x1="73611" y1="56111" x2="73056" y2="60000"/>
                      </a14:backgroundRemoval>
                    </a14:imgEffect>
                  </a14:imgLayer>
                </a14:imgProps>
              </a:ext>
              <a:ext uri="{28A0092B-C50C-407E-A947-70E740481C1C}">
                <a14:useLocalDpi xmlns:a14="http://schemas.microsoft.com/office/drawing/2010/main" xmlns="" val="0"/>
              </a:ext>
            </a:extLst>
          </a:blip>
          <a:stretch>
            <a:fillRect/>
          </a:stretch>
        </p:blipFill>
        <p:spPr>
          <a:xfrm>
            <a:off x="8669267" y="2927036"/>
            <a:ext cx="3429000" cy="4143746"/>
          </a:xfrm>
          <a:prstGeom prst="rect">
            <a:avLst/>
          </a:prstGeom>
        </p:spPr>
      </p:pic>
    </p:spTree>
    <p:extLst>
      <p:ext uri="{BB962C8B-B14F-4D97-AF65-F5344CB8AC3E}">
        <p14:creationId xmlns:p14="http://schemas.microsoft.com/office/powerpoint/2010/main" xmlns=""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ircle(in)">
                                      <p:cBhvr>
                                        <p:cTn id="12" dur="2000"/>
                                        <p:tgtEl>
                                          <p:spTgt spid="66"/>
                                        </p:tgtEl>
                                      </p:cBhvr>
                                    </p:animEffect>
                                  </p:childTnLst>
                                </p:cTn>
                              </p:par>
                              <p:par>
                                <p:cTn id="13" presetID="6" presetClass="entr" presetSubtype="16"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circle(in)">
                                      <p:cBhvr>
                                        <p:cTn id="15" dur="2000"/>
                                        <p:tgtEl>
                                          <p:spTgt spid="67"/>
                                        </p:tgtEl>
                                      </p:cBhvr>
                                    </p:animEffect>
                                  </p:childTnLst>
                                </p:cTn>
                              </p:par>
                              <p:par>
                                <p:cTn id="16" presetID="6" presetClass="entr" presetSubtype="16"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circle(in)">
                                      <p:cBhvr>
                                        <p:cTn id="18" dur="2000"/>
                                        <p:tgtEl>
                                          <p:spTgt spid="68"/>
                                        </p:tgtEl>
                                      </p:cBhvr>
                                    </p:animEffect>
                                  </p:childTnLst>
                                </p:cTn>
                              </p:par>
                              <p:par>
                                <p:cTn id="19" presetID="6" presetClass="entr" presetSubtype="16"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circle(in)">
                                      <p:cBhvr>
                                        <p:cTn id="21"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1" y="-36946"/>
            <a:ext cx="12202134" cy="517237"/>
          </a:xfrm>
          <a:prstGeom prst="rect">
            <a:avLst/>
          </a:prstGeom>
          <a:solidFill>
            <a:schemeClr val="accent6">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91127" y="2235200"/>
            <a:ext cx="11277600" cy="3620655"/>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42900" algn="just">
              <a:defRPr/>
            </a:pPr>
            <a:r>
              <a:rPr lang="vi-VN" sz="3000" dirty="0">
                <a:solidFill>
                  <a:prstClr val="black"/>
                </a:solidFill>
                <a:latin typeface="Times New Roman" panose="02020603050405020304" pitchFamily="18" charset="0"/>
                <a:cs typeface="Times New Roman" panose="02020603050405020304" pitchFamily="18" charset="0"/>
              </a:rPr>
              <a:t>2. Chỉ có voi con là chẳng biết làm gì. Một hôm, voi bị cành cây khô trên mặt đất vướng vào chân. Nó liền dùng chiếc mũi dài của mình cuốn cành cây lên, vứt ra xa, rồi hớn hở bảo các bạn:</a:t>
            </a:r>
          </a:p>
          <a:p>
            <a:pPr lvl="0" indent="342900" algn="just">
              <a:defRPr/>
            </a:pPr>
            <a:r>
              <a:rPr lang="vi-VN" sz="3000" dirty="0">
                <a:solidFill>
                  <a:prstClr val="black"/>
                </a:solidFill>
                <a:latin typeface="Times New Roman" panose="02020603050405020304" pitchFamily="18" charset="0"/>
                <a:cs typeface="Times New Roman" panose="02020603050405020304" pitchFamily="18" charset="0"/>
              </a:rPr>
              <a:t>- Tớ phát hiện ra mình có chiếc mũi…</a:t>
            </a:r>
          </a:p>
          <a:p>
            <a:pPr lvl="0" indent="342900" algn="just">
              <a:defRPr/>
            </a:pPr>
            <a:r>
              <a:rPr lang="vi-VN" sz="3000" dirty="0">
                <a:solidFill>
                  <a:prstClr val="black"/>
                </a:solidFill>
                <a:latin typeface="Times New Roman" panose="02020603050405020304" pitchFamily="18" charset="0"/>
                <a:cs typeface="Times New Roman" panose="02020603050405020304" pitchFamily="18" charset="0"/>
              </a:rPr>
              <a:t>Các bạn đều cười:</a:t>
            </a:r>
          </a:p>
          <a:p>
            <a:pPr lvl="0" indent="342900" algn="just">
              <a:defRPr/>
            </a:pPr>
            <a:r>
              <a:rPr lang="vi-VN" sz="3000" dirty="0">
                <a:solidFill>
                  <a:prstClr val="black"/>
                </a:solidFill>
                <a:latin typeface="Times New Roman" panose="02020603050405020304" pitchFamily="18" charset="0"/>
                <a:cs typeface="Times New Roman" panose="02020603050405020304" pitchFamily="18" charset="0"/>
              </a:rPr>
              <a:t>- Sao bây giờ mới biết mình có mũi?</a:t>
            </a:r>
          </a:p>
          <a:p>
            <a:pPr lvl="0" indent="342900" algn="just">
              <a:defRPr/>
            </a:pPr>
            <a:r>
              <a:rPr lang="vi-VN" sz="3000" dirty="0">
                <a:solidFill>
                  <a:prstClr val="black"/>
                </a:solidFill>
                <a:latin typeface="Times New Roman" panose="02020603050405020304" pitchFamily="18" charset="0"/>
                <a:cs typeface="Times New Roman" panose="02020603050405020304" pitchFamily="18" charset="0"/>
              </a:rPr>
              <a:t>- Ý tớ là bây giờ mới biết mũi tớ rất có ích. Thật tuyệt!</a:t>
            </a:r>
          </a:p>
        </p:txBody>
      </p:sp>
      <p:sp>
        <p:nvSpPr>
          <p:cNvPr id="5" name="Cloud 4"/>
          <p:cNvSpPr/>
          <p:nvPr/>
        </p:nvSpPr>
        <p:spPr>
          <a:xfrm>
            <a:off x="3200401" y="221672"/>
            <a:ext cx="5024582" cy="2198255"/>
          </a:xfrm>
          <a:prstGeom prst="cloud">
            <a:avLst/>
          </a:prstGeom>
          <a:solidFill>
            <a:schemeClr val="accent4">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Ai cũng có ích</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backgroundRemoval t="9817" b="89684" l="417" r="99917">
                        <a14:foregroundMark x1="61500" y1="32446" x2="64000" y2="34775"/>
                        <a14:foregroundMark x1="78250" y1="16972" x2="78250" y2="12646"/>
                        <a14:foregroundMark x1="70333" y1="17471" x2="71000" y2="18636"/>
                        <a14:foregroundMark x1="70917" y1="29950" x2="72500" y2="22795"/>
                        <a14:foregroundMark x1="70500" y1="34775" x2="69500" y2="46256"/>
                        <a14:foregroundMark x1="72500" y1="31780" x2="74583" y2="30782"/>
                      </a14:backgroundRemoval>
                    </a14:imgEffect>
                  </a14:imgLayer>
                </a14:imgProps>
              </a:ext>
              <a:ext uri="{28A0092B-C50C-407E-A947-70E740481C1C}">
                <a14:useLocalDpi xmlns:a14="http://schemas.microsoft.com/office/drawing/2010/main" xmlns="" val="0"/>
              </a:ext>
            </a:extLst>
          </a:blip>
          <a:stretch>
            <a:fillRect/>
          </a:stretch>
        </p:blipFill>
        <p:spPr>
          <a:xfrm>
            <a:off x="6699377" y="4655126"/>
            <a:ext cx="5675835" cy="2842647"/>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917" b="96667" l="2750" r="94750">
                        <a14:foregroundMark x1="33083" y1="11833" x2="37250" y2="19250"/>
                        <a14:foregroundMark x1="8417" y1="36750" x2="15500" y2="38000"/>
                        <a14:foregroundMark x1="13000" y1="77000" x2="17833" y2="70833"/>
                        <a14:foregroundMark x1="65750" y1="19417" x2="69000" y2="13583"/>
                        <a14:foregroundMark x1="83167" y1="41750" x2="89917" y2="42250"/>
                        <a14:foregroundMark x1="82750" y1="66250" x2="90417" y2="68583"/>
                        <a14:foregroundMark x1="66417" y1="79333" x2="71167" y2="85250"/>
                        <a14:foregroundMark x1="39500" y1="86833" x2="39500" y2="91333"/>
                      </a14:backgroundRemoval>
                    </a14:imgEffect>
                  </a14:imgLayer>
                </a14:imgProps>
              </a:ext>
              <a:ext uri="{28A0092B-C50C-407E-A947-70E740481C1C}">
                <a14:useLocalDpi xmlns:a14="http://schemas.microsoft.com/office/drawing/2010/main" xmlns="" val="0"/>
              </a:ext>
            </a:extLst>
          </a:blip>
          <a:stretch>
            <a:fillRect/>
          </a:stretch>
        </p:blipFill>
        <p:spPr>
          <a:xfrm>
            <a:off x="116969" y="-201685"/>
            <a:ext cx="2210594" cy="2210594"/>
          </a:xfrm>
          <a:prstGeom prst="rect">
            <a:avLst/>
          </a:prstGeom>
        </p:spPr>
      </p:pic>
    </p:spTree>
    <p:extLst>
      <p:ext uri="{BB962C8B-B14F-4D97-AF65-F5344CB8AC3E}">
        <p14:creationId xmlns:p14="http://schemas.microsoft.com/office/powerpoint/2010/main" xmlns="" val="2446404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9F64D0-14D1-4D8C-A60E-D17BB12DF31C}"/>
              </a:ext>
            </a:extLst>
          </p:cNvPr>
          <p:cNvSpPr/>
          <p:nvPr/>
        </p:nvSpPr>
        <p:spPr>
          <a:xfrm>
            <a:off x="492399" y="974996"/>
            <a:ext cx="11698014" cy="5416868"/>
          </a:xfrm>
          <a:prstGeom prst="rect">
            <a:avLst/>
          </a:prstGeom>
        </p:spPr>
        <p:txBody>
          <a:bodyPr wrap="square">
            <a:spAutoFit/>
          </a:bodyPr>
          <a:lstStyle/>
          <a:p>
            <a:pPr marR="0" lvl="0" indent="40005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200" b="0" i="0" u="none" strike="noStrike" kern="1200" cap="none" spc="0" normalizeH="0" baseline="0" noProof="0">
                <a:ln>
                  <a:noFill/>
                </a:ln>
                <a:solidFill>
                  <a:prstClr val="black"/>
                </a:solidFill>
                <a:effectLst/>
                <a:uLnTx/>
                <a:uFillTx/>
                <a:ea typeface="+mn-ea"/>
                <a:cs typeface="+mn-cs"/>
              </a:rPr>
              <a:t>1. Trong khu rừng nọ, các con vật đều bận rộn. Hằng ngày, chim gõ kiến gõ gõ, đục đục, chữa bệnh cho cây. Khỉ con thì đu từ cây này sang cây khác, giật những dây leo chằng chịt xuống để cây không vướng víu. Sóc con vùi những hạt thông xuống lớp đất mềm. Chờ mưa đến, những cây thông non sẽ vươn lên…</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2. Chỉ có voi con là chẳng biết làm gì. Một hôm, voi bị cành cây khô trên mặt đất vướng vào chân. Nó liền dùng chiếc mũi dài của mình cuốn cành cây lên, vứt ra xa, rồi hớn hở bảo các bạn:</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Tớ phát hiện ra mình có chiếc mũi…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Các bạn đều cười: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Sao bây giờ mới biết mình có mũi?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Ý tớ là bây giờ mới biết mũi tớ rất có ích. Thật tuyệt!</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3. 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xmlns=""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xmlns="" id="{B9EA6D5B-9ED7-4D43-ABB0-B5D6BEAF18AB}"/>
              </a:ext>
            </a:extLst>
          </p:cNvPr>
          <p:cNvSpPr txBox="1"/>
          <p:nvPr/>
        </p:nvSpPr>
        <p:spPr>
          <a:xfrm>
            <a:off x="1466739" y="5437757"/>
            <a:ext cx="12579624"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Theo sách </a:t>
            </a:r>
            <a:r>
              <a:rPr kumimoji="0" lang="vi-VN" sz="2000" b="0" i="1" u="none" strike="noStrike" kern="1200" cap="none" spc="0" normalizeH="0" baseline="0" noProof="0">
                <a:ln>
                  <a:noFill/>
                </a:ln>
                <a:solidFill>
                  <a:prstClr val="black"/>
                </a:solidFill>
                <a:effectLst/>
                <a:uLnTx/>
                <a:uFillTx/>
                <a:ea typeface="+mn-ea"/>
                <a:cs typeface="+mn-cs"/>
              </a:rPr>
              <a:t>100 truyện ngụ ngôn hay nhất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Flowchart: Terminator 4">
            <a:extLst>
              <a:ext uri="{FF2B5EF4-FFF2-40B4-BE49-F238E27FC236}">
                <a16:creationId xmlns:a16="http://schemas.microsoft.com/office/drawing/2014/main" xmlns="" id="{7829B080-C1E5-4FDE-8826-DE6940C8D193}"/>
              </a:ext>
            </a:extLst>
          </p:cNvPr>
          <p:cNvSpPr/>
          <p:nvPr/>
        </p:nvSpPr>
        <p:spPr>
          <a:xfrm>
            <a:off x="492399" y="6104588"/>
            <a:ext cx="6729402" cy="574551"/>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panose="02020603050405020304" pitchFamily="18" charset="0"/>
              </a:rPr>
              <a:t>BÀI ĐỌC CHIA LÀM </a:t>
            </a:r>
            <a:r>
              <a:rPr lang="en-US" sz="2400" b="1">
                <a:solidFill>
                  <a:schemeClr val="tx1"/>
                </a:solidFill>
                <a:cs typeface="Times New Roman" panose="02020603050405020304" pitchFamily="18" charset="0"/>
              </a:rPr>
              <a:t>MẤY ĐOẠN?</a:t>
            </a:r>
            <a:endParaRPr lang="en-US" sz="2400" b="1" dirty="0">
              <a:solidFill>
                <a:schemeClr val="tx1"/>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C5F89C7E-35BB-4086-A5BA-168E32009190}"/>
              </a:ext>
            </a:extLst>
          </p:cNvPr>
          <p:cNvCxnSpPr>
            <a:cxnSpLocks/>
          </p:cNvCxnSpPr>
          <p:nvPr/>
        </p:nvCxnSpPr>
        <p:spPr>
          <a:xfrm>
            <a:off x="514782" y="1123877"/>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92634F5B-1884-40D5-BCB6-C525254F699B}"/>
              </a:ext>
            </a:extLst>
          </p:cNvPr>
          <p:cNvSpPr/>
          <p:nvPr/>
        </p:nvSpPr>
        <p:spPr>
          <a:xfrm>
            <a:off x="882074" y="101205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cxnSp>
        <p:nvCxnSpPr>
          <p:cNvPr id="10" name="Straight Connector 9">
            <a:extLst>
              <a:ext uri="{FF2B5EF4-FFF2-40B4-BE49-F238E27FC236}">
                <a16:creationId xmlns:a16="http://schemas.microsoft.com/office/drawing/2014/main" xmlns="" id="{4FFC98E1-00FD-4FEC-8660-AF4ABA176A93}"/>
              </a:ext>
            </a:extLst>
          </p:cNvPr>
          <p:cNvCxnSpPr>
            <a:cxnSpLocks/>
          </p:cNvCxnSpPr>
          <p:nvPr/>
        </p:nvCxnSpPr>
        <p:spPr>
          <a:xfrm>
            <a:off x="514782" y="2455518"/>
            <a:ext cx="0" cy="214505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15B3B72C-6AAC-438F-96D3-FD75381C9324}"/>
              </a:ext>
            </a:extLst>
          </p:cNvPr>
          <p:cNvCxnSpPr>
            <a:cxnSpLocks/>
          </p:cNvCxnSpPr>
          <p:nvPr/>
        </p:nvCxnSpPr>
        <p:spPr>
          <a:xfrm>
            <a:off x="514782" y="4701473"/>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2353149C-4B6B-4C7A-A609-32CC45D2F5E9}"/>
              </a:ext>
            </a:extLst>
          </p:cNvPr>
          <p:cNvSpPr/>
          <p:nvPr/>
        </p:nvSpPr>
        <p:spPr>
          <a:xfrm>
            <a:off x="769132" y="2347483"/>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4" name="Oval 13">
            <a:extLst>
              <a:ext uri="{FF2B5EF4-FFF2-40B4-BE49-F238E27FC236}">
                <a16:creationId xmlns:a16="http://schemas.microsoft.com/office/drawing/2014/main" xmlns="" id="{04BA9A47-BC7F-4046-8D7E-0C0F28065373}"/>
              </a:ext>
            </a:extLst>
          </p:cNvPr>
          <p:cNvSpPr/>
          <p:nvPr/>
        </p:nvSpPr>
        <p:spPr>
          <a:xfrm>
            <a:off x="769133" y="4701473"/>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15" name="Flowchart: Terminator 14">
            <a:extLst>
              <a:ext uri="{FF2B5EF4-FFF2-40B4-BE49-F238E27FC236}">
                <a16:creationId xmlns:a16="http://schemas.microsoft.com/office/drawing/2014/main" xmlns="" id="{FA229BCD-AA66-49BD-8D73-C87B3FF88140}"/>
              </a:ext>
            </a:extLst>
          </p:cNvPr>
          <p:cNvSpPr/>
          <p:nvPr/>
        </p:nvSpPr>
        <p:spPr>
          <a:xfrm>
            <a:off x="1481603" y="457992"/>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16" name="Flowchart: Terminator 15">
            <a:extLst>
              <a:ext uri="{FF2B5EF4-FFF2-40B4-BE49-F238E27FC236}">
                <a16:creationId xmlns:a16="http://schemas.microsoft.com/office/drawing/2014/main" xmlns="" id="{9459D382-D250-4AF0-85DB-0B0AAE9CC057}"/>
              </a:ext>
            </a:extLst>
          </p:cNvPr>
          <p:cNvSpPr/>
          <p:nvPr/>
        </p:nvSpPr>
        <p:spPr>
          <a:xfrm>
            <a:off x="8026308" y="425555"/>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
        <p:nvSpPr>
          <p:cNvPr id="17" name="Rectangle 16"/>
          <p:cNvSpPr/>
          <p:nvPr/>
        </p:nvSpPr>
        <p:spPr>
          <a:xfrm>
            <a:off x="-11721" y="0"/>
            <a:ext cx="12202134" cy="45799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583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animBg="1"/>
      <p:bldP spid="5" grpId="1" animBg="1"/>
      <p:bldP spid="7" grpId="0" animBg="1"/>
      <p:bldP spid="7" grpId="1" animBg="1"/>
      <p:bldP spid="12" grpId="0" animBg="1"/>
      <p:bldP spid="12" grpId="1" animBg="1"/>
      <p:bldP spid="14" grpId="0" animBg="1"/>
      <p:bldP spid="14" grpId="1" animBg="1"/>
      <p:bldP spid="15" grpId="0" animBg="1"/>
      <p:bldP spid="15" grpId="1"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145934" y="2475267"/>
            <a:ext cx="4051118" cy="2554545"/>
          </a:xfrm>
          <a:prstGeom prst="rect">
            <a:avLst/>
          </a:prstGeom>
          <a:noFill/>
        </p:spPr>
        <p:txBody>
          <a:bodyPr wrap="square" lIns="91440" tIns="45720" rIns="91440" bIns="45720">
            <a:spAutoFit/>
          </a:bodyPr>
          <a:lstStyle/>
          <a:p>
            <a:pPr algn="ctr"/>
            <a:r>
              <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 </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a:p>
            <a:pPr algn="ctr"/>
            <a:r>
              <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64176" y="3592463"/>
            <a:ext cx="3592090" cy="3265537"/>
          </a:xfrm>
          <a:prstGeom prst="rect">
            <a:avLst/>
          </a:prstGeom>
        </p:spPr>
      </p:pic>
      <p:sp>
        <p:nvSpPr>
          <p:cNvPr id="7" name="Rectangle 6"/>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xmlns="" val="32134928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xmlns="" id="{DA1EDDEF-B0DA-4B56-A187-1ABD05FFCFD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594771" y="2669836"/>
            <a:ext cx="457200" cy="457200"/>
          </a:xfrm>
          <a:prstGeom prst="rect">
            <a:avLst/>
          </a:prstGeom>
        </p:spPr>
      </p:pic>
      <p:sp>
        <p:nvSpPr>
          <p:cNvPr id="17" name="Rectangle 16">
            <a:extLst>
              <a:ext uri="{FF2B5EF4-FFF2-40B4-BE49-F238E27FC236}">
                <a16:creationId xmlns:a16="http://schemas.microsoft.com/office/drawing/2014/main" xmlns="" id="{DDD1D99D-F6F2-49E3-A3D2-4B152BD206FD}"/>
              </a:ext>
            </a:extLst>
          </p:cNvPr>
          <p:cNvSpPr/>
          <p:nvPr/>
        </p:nvSpPr>
        <p:spPr>
          <a:xfrm>
            <a:off x="201189" y="824883"/>
            <a:ext cx="11788034" cy="653384"/>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UTM Avo"/>
                <a:ea typeface="+mn-ea"/>
                <a:cs typeface="Times New Roman" pitchFamily="18" charset="0"/>
              </a:rPr>
              <a:t>1</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Chim</a:t>
            </a:r>
            <a:r>
              <a:rPr kumimoji="0" lang="en-US" sz="2800" b="0" i="0" u="none" strike="noStrike" kern="1200" cap="none" spc="0" normalizeH="0" noProof="0">
                <a:ln>
                  <a:noFill/>
                </a:ln>
                <a:solidFill>
                  <a:prstClr val="black"/>
                </a:solidFill>
                <a:effectLst/>
                <a:uLnTx/>
                <a:uFillTx/>
                <a:latin typeface="UTM Avo"/>
                <a:ea typeface="+mn-ea"/>
                <a:cs typeface="Times New Roman" pitchFamily="18" charset="0"/>
              </a:rPr>
              <a:t> gõ kiến, khỉ và sóc làm gì để chăm sóc cây và trồng cây?</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5" name="Title 4">
            <a:extLst>
              <a:ext uri="{FF2B5EF4-FFF2-40B4-BE49-F238E27FC236}">
                <a16:creationId xmlns:a16="http://schemas.microsoft.com/office/drawing/2014/main" xmlns="" id="{21B5EDB2-BDAA-40C8-B565-39B516AFCE60}"/>
              </a:ext>
            </a:extLst>
          </p:cNvPr>
          <p:cNvSpPr txBox="1">
            <a:spLocks/>
          </p:cNvSpPr>
          <p:nvPr/>
        </p:nvSpPr>
        <p:spPr>
          <a:xfrm>
            <a:off x="533289" y="143825"/>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8" name="Rectangle 17">
            <a:extLst>
              <a:ext uri="{FF2B5EF4-FFF2-40B4-BE49-F238E27FC236}">
                <a16:creationId xmlns:a16="http://schemas.microsoft.com/office/drawing/2014/main" xmlns="" id="{9D8F02E6-1AE0-429B-AE23-78EFCC0FD733}"/>
              </a:ext>
            </a:extLst>
          </p:cNvPr>
          <p:cNvSpPr/>
          <p:nvPr/>
        </p:nvSpPr>
        <p:spPr>
          <a:xfrm>
            <a:off x="533289" y="1413735"/>
            <a:ext cx="2053222" cy="653384"/>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Nối</a:t>
            </a:r>
            <a:r>
              <a:rPr kumimoji="0" lang="en-US" sz="2800" b="0" i="0" u="none" strike="noStrike" kern="1200" cap="none" spc="0" normalizeH="0" noProof="0">
                <a:ln>
                  <a:noFill/>
                </a:ln>
                <a:solidFill>
                  <a:prstClr val="black"/>
                </a:solidFill>
                <a:effectLst/>
                <a:uLnTx/>
                <a:uFillTx/>
                <a:latin typeface="UTM Avo"/>
                <a:ea typeface="+mn-ea"/>
                <a:cs typeface="Times New Roman" pitchFamily="18" charset="0"/>
              </a:rPr>
              <a:t> đúng</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pic>
        <p:nvPicPr>
          <p:cNvPr id="4" name="Picture 3">
            <a:extLst>
              <a:ext uri="{FF2B5EF4-FFF2-40B4-BE49-F238E27FC236}">
                <a16:creationId xmlns:a16="http://schemas.microsoft.com/office/drawing/2014/main" xmlns="" id="{C4E2470D-62A2-4EE0-B07D-446DC3347F21}"/>
              </a:ext>
            </a:extLst>
          </p:cNvPr>
          <p:cNvPicPr>
            <a:picLocks noChangeAspect="1"/>
          </p:cNvPicPr>
          <p:nvPr/>
        </p:nvPicPr>
        <p:blipFill rotWithShape="1">
          <a:blip r:embed="rId5"/>
          <a:srcRect t="30761" r="73846"/>
          <a:stretch/>
        </p:blipFill>
        <p:spPr>
          <a:xfrm>
            <a:off x="890040" y="2159325"/>
            <a:ext cx="1105016" cy="1423347"/>
          </a:xfrm>
          <a:prstGeom prst="rect">
            <a:avLst/>
          </a:prstGeom>
        </p:spPr>
      </p:pic>
      <p:pic>
        <p:nvPicPr>
          <p:cNvPr id="20" name="Picture 19">
            <a:extLst>
              <a:ext uri="{FF2B5EF4-FFF2-40B4-BE49-F238E27FC236}">
                <a16:creationId xmlns:a16="http://schemas.microsoft.com/office/drawing/2014/main" xmlns="" id="{63C089FE-3D4F-4B91-BB70-27CAC77DA809}"/>
              </a:ext>
            </a:extLst>
          </p:cNvPr>
          <p:cNvPicPr>
            <a:picLocks noChangeAspect="1"/>
          </p:cNvPicPr>
          <p:nvPr/>
        </p:nvPicPr>
        <p:blipFill rotWithShape="1">
          <a:blip r:embed="rId5"/>
          <a:srcRect l="50783" t="51255" r="23063" b="-1"/>
          <a:stretch/>
        </p:blipFill>
        <p:spPr>
          <a:xfrm>
            <a:off x="813288" y="3788850"/>
            <a:ext cx="1381915" cy="1253175"/>
          </a:xfrm>
          <a:prstGeom prst="rect">
            <a:avLst/>
          </a:prstGeom>
        </p:spPr>
      </p:pic>
      <p:pic>
        <p:nvPicPr>
          <p:cNvPr id="23" name="Picture 22">
            <a:extLst>
              <a:ext uri="{FF2B5EF4-FFF2-40B4-BE49-F238E27FC236}">
                <a16:creationId xmlns:a16="http://schemas.microsoft.com/office/drawing/2014/main" xmlns="" id="{CA2EE7A6-F0C3-4F94-A43B-13FAB3A58B77}"/>
              </a:ext>
            </a:extLst>
          </p:cNvPr>
          <p:cNvPicPr>
            <a:picLocks noChangeAspect="1"/>
          </p:cNvPicPr>
          <p:nvPr/>
        </p:nvPicPr>
        <p:blipFill rotWithShape="1">
          <a:blip r:embed="rId5"/>
          <a:srcRect l="23967" t="-1878" r="47995" b="31135"/>
          <a:stretch/>
        </p:blipFill>
        <p:spPr>
          <a:xfrm>
            <a:off x="813288" y="5328967"/>
            <a:ext cx="1312625" cy="1441521"/>
          </a:xfrm>
          <a:prstGeom prst="rect">
            <a:avLst/>
          </a:prstGeom>
        </p:spPr>
      </p:pic>
      <p:sp>
        <p:nvSpPr>
          <p:cNvPr id="5" name="Rectangle: Rounded Corners 4">
            <a:extLst>
              <a:ext uri="{FF2B5EF4-FFF2-40B4-BE49-F238E27FC236}">
                <a16:creationId xmlns:a16="http://schemas.microsoft.com/office/drawing/2014/main" xmlns="" id="{F83A7915-709B-44ED-8B7C-FA37AF4468E2}"/>
              </a:ext>
            </a:extLst>
          </p:cNvPr>
          <p:cNvSpPr/>
          <p:nvPr/>
        </p:nvSpPr>
        <p:spPr>
          <a:xfrm>
            <a:off x="4904509" y="2067119"/>
            <a:ext cx="5195455" cy="142334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xmlns="" id="{3B2E6BDD-4D67-4426-8D01-49ED0D8E5E2F}"/>
              </a:ext>
            </a:extLst>
          </p:cNvPr>
          <p:cNvSpPr/>
          <p:nvPr/>
        </p:nvSpPr>
        <p:spPr>
          <a:xfrm>
            <a:off x="4904507" y="3765698"/>
            <a:ext cx="5195455" cy="103644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BF3AE12E-17D1-4066-AAE4-AFFFB3C5575B}"/>
              </a:ext>
            </a:extLst>
          </p:cNvPr>
          <p:cNvSpPr/>
          <p:nvPr/>
        </p:nvSpPr>
        <p:spPr>
          <a:xfrm>
            <a:off x="4904507" y="5224391"/>
            <a:ext cx="5195455" cy="142334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7B2662B-3C13-4FBA-A971-00D670993EBC}"/>
              </a:ext>
            </a:extLst>
          </p:cNvPr>
          <p:cNvSpPr txBox="1"/>
          <p:nvPr/>
        </p:nvSpPr>
        <p:spPr>
          <a:xfrm>
            <a:off x="5081548" y="2171195"/>
            <a:ext cx="5056909" cy="1200329"/>
          </a:xfrm>
          <a:prstGeom prst="rect">
            <a:avLst/>
          </a:prstGeom>
          <a:noFill/>
        </p:spPr>
        <p:txBody>
          <a:bodyPr wrap="square" rtlCol="0">
            <a:spAutoFit/>
          </a:bodyPr>
          <a:lstStyle/>
          <a:p>
            <a:r>
              <a:rPr lang="en-US" sz="2400"/>
              <a:t>1) Đu từ cây này sang cây khác, giật dây leo xuống để cây không vướng víu.</a:t>
            </a:r>
          </a:p>
        </p:txBody>
      </p:sp>
      <p:sp>
        <p:nvSpPr>
          <p:cNvPr id="26" name="TextBox 25">
            <a:extLst>
              <a:ext uri="{FF2B5EF4-FFF2-40B4-BE49-F238E27FC236}">
                <a16:creationId xmlns:a16="http://schemas.microsoft.com/office/drawing/2014/main" xmlns="" id="{04553D7A-71FC-4034-A6B8-FBFC36E38C2A}"/>
              </a:ext>
            </a:extLst>
          </p:cNvPr>
          <p:cNvSpPr txBox="1"/>
          <p:nvPr/>
        </p:nvSpPr>
        <p:spPr>
          <a:xfrm>
            <a:off x="5081548" y="3868423"/>
            <a:ext cx="4841371" cy="830997"/>
          </a:xfrm>
          <a:prstGeom prst="rect">
            <a:avLst/>
          </a:prstGeom>
          <a:noFill/>
        </p:spPr>
        <p:txBody>
          <a:bodyPr wrap="square" rtlCol="0">
            <a:spAutoFit/>
          </a:bodyPr>
          <a:lstStyle/>
          <a:p>
            <a:r>
              <a:rPr lang="en-US" sz="2400"/>
              <a:t>2) Gõ gõ, đục đục chữa bệnh cho cây.</a:t>
            </a:r>
          </a:p>
        </p:txBody>
      </p:sp>
      <p:sp>
        <p:nvSpPr>
          <p:cNvPr id="27" name="TextBox 26">
            <a:extLst>
              <a:ext uri="{FF2B5EF4-FFF2-40B4-BE49-F238E27FC236}">
                <a16:creationId xmlns:a16="http://schemas.microsoft.com/office/drawing/2014/main" xmlns="" id="{30D5D327-96AD-4966-9B0D-025F560DA5BE}"/>
              </a:ext>
            </a:extLst>
          </p:cNvPr>
          <p:cNvSpPr txBox="1"/>
          <p:nvPr/>
        </p:nvSpPr>
        <p:spPr>
          <a:xfrm>
            <a:off x="5081548" y="5328967"/>
            <a:ext cx="4948347" cy="1200329"/>
          </a:xfrm>
          <a:prstGeom prst="rect">
            <a:avLst/>
          </a:prstGeom>
          <a:noFill/>
        </p:spPr>
        <p:txBody>
          <a:bodyPr wrap="square" rtlCol="0">
            <a:spAutoFit/>
          </a:bodyPr>
          <a:lstStyle/>
          <a:p>
            <a:r>
              <a:rPr lang="en-US" sz="2400"/>
              <a:t>3) Vùi những hạt thông xuống đất để chờ mưa đến, những cây thông non sẽ vươn lên.</a:t>
            </a:r>
          </a:p>
        </p:txBody>
      </p:sp>
      <p:cxnSp>
        <p:nvCxnSpPr>
          <p:cNvPr id="8" name="Straight Arrow Connector 7">
            <a:extLst>
              <a:ext uri="{FF2B5EF4-FFF2-40B4-BE49-F238E27FC236}">
                <a16:creationId xmlns:a16="http://schemas.microsoft.com/office/drawing/2014/main" xmlns="" id="{5E712721-340A-4F91-ABE9-10B5DAF85D79}"/>
              </a:ext>
            </a:extLst>
          </p:cNvPr>
          <p:cNvCxnSpPr>
            <a:stCxn id="4" idx="3"/>
            <a:endCxn id="24" idx="1"/>
          </p:cNvCxnSpPr>
          <p:nvPr/>
        </p:nvCxnSpPr>
        <p:spPr>
          <a:xfrm>
            <a:off x="1995056" y="2870999"/>
            <a:ext cx="2909451" cy="14129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F0E9BEFC-3381-4F91-A93F-E96AFD1C0964}"/>
              </a:ext>
            </a:extLst>
          </p:cNvPr>
          <p:cNvCxnSpPr>
            <a:cxnSpLocks/>
            <a:endCxn id="25" idx="1"/>
          </p:cNvCxnSpPr>
          <p:nvPr/>
        </p:nvCxnSpPr>
        <p:spPr>
          <a:xfrm>
            <a:off x="2160518" y="4505735"/>
            <a:ext cx="2743989" cy="14303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D4A5DDB-2F99-4DFD-B2CD-EB9A3E63DE4C}"/>
              </a:ext>
            </a:extLst>
          </p:cNvPr>
          <p:cNvCxnSpPr>
            <a:cxnSpLocks/>
            <a:stCxn id="23" idx="3"/>
            <a:endCxn id="5" idx="1"/>
          </p:cNvCxnSpPr>
          <p:nvPr/>
        </p:nvCxnSpPr>
        <p:spPr>
          <a:xfrm flipV="1">
            <a:off x="2125913" y="2778793"/>
            <a:ext cx="2778596" cy="3270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782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repeatCount="indefinite" fill="hold" display="0">
                  <p:stCondLst>
                    <p:cond delay="indefinite"/>
                  </p:stCondLst>
                  <p:endCondLst>
                    <p:cond evt="onStopAudio" delay="0">
                      <p:tgtEl>
                        <p:sldTgt/>
                      </p:tgtEl>
                    </p:cond>
                  </p:endCondLst>
                </p:cTn>
                <p:tgtEl>
                  <p:spTgt spid="9"/>
                </p:tgtEl>
              </p:cMediaNode>
            </p:video>
          </p:childTnLst>
        </p:cTn>
      </p:par>
    </p:tnLst>
    <p:bldLst>
      <p:bldP spid="17" grpId="0"/>
      <p:bldP spid="18" grpId="0"/>
      <p:bldP spid="5" grpId="0" animBg="1"/>
      <p:bldP spid="24" grpId="0" animBg="1"/>
      <p:bldP spid="25" grpId="0" animBg="1"/>
      <p:bldP spid="6"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D99D-F6F2-49E3-A3D2-4B152BD206FD}"/>
              </a:ext>
            </a:extLst>
          </p:cNvPr>
          <p:cNvSpPr/>
          <p:nvPr/>
        </p:nvSpPr>
        <p:spPr>
          <a:xfrm>
            <a:off x="201189" y="824883"/>
            <a:ext cx="11788034" cy="73359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a:solidFill>
                  <a:prstClr val="black"/>
                </a:solidFill>
                <a:latin typeface="UTM Avo"/>
                <a:cs typeface="Times New Roman" pitchFamily="18" charset="0"/>
              </a:rPr>
              <a:t>2</a:t>
            </a:r>
            <a:r>
              <a:rPr kumimoji="0" lang="en-US" sz="3200" b="0" i="0" u="none" strike="noStrike" kern="1200" cap="none" spc="0" normalizeH="0" baseline="0" noProof="0">
                <a:ln>
                  <a:noFill/>
                </a:ln>
                <a:solidFill>
                  <a:prstClr val="black"/>
                </a:solidFill>
                <a:effectLst/>
                <a:uLnTx/>
                <a:uFillTx/>
                <a:latin typeface="UTM Avo"/>
                <a:cs typeface="Times New Roman" pitchFamily="18" charset="0"/>
              </a:rPr>
              <a:t>. Điều</a:t>
            </a:r>
            <a:r>
              <a:rPr kumimoji="0" lang="en-US" sz="3200" b="0" i="0" u="none" strike="noStrike" kern="1200" cap="none" spc="0" normalizeH="0" noProof="0">
                <a:ln>
                  <a:noFill/>
                </a:ln>
                <a:solidFill>
                  <a:prstClr val="black"/>
                </a:solidFill>
                <a:effectLst/>
                <a:uLnTx/>
                <a:uFillTx/>
                <a:latin typeface="UTM Avo"/>
                <a:cs typeface="Times New Roman" pitchFamily="18" charset="0"/>
              </a:rPr>
              <a:t> gì giúp voi phát hiện ra ích lợi của chiếc mũi dài</a:t>
            </a:r>
            <a:r>
              <a:rPr kumimoji="0" lang="en-US" sz="3200" b="0" i="0" u="none" strike="noStrike" kern="1200" cap="none" spc="0" normalizeH="0" baseline="0" noProof="0">
                <a:ln>
                  <a:noFill/>
                </a:ln>
                <a:solidFill>
                  <a:prstClr val="black"/>
                </a:solidFill>
                <a:effectLst/>
                <a:uLnTx/>
                <a:uFillTx/>
                <a:latin typeface="UTM Avo"/>
                <a:cs typeface="Times New Roman" pitchFamily="18" charset="0"/>
              </a:rPr>
              <a:t>?</a:t>
            </a:r>
            <a:endParaRPr kumimoji="0" lang="en-US" sz="3200" b="0"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5" name="Title 4">
            <a:extLst>
              <a:ext uri="{FF2B5EF4-FFF2-40B4-BE49-F238E27FC236}">
                <a16:creationId xmlns:a16="http://schemas.microsoft.com/office/drawing/2014/main" xmlns="" id="{21B5EDB2-BDAA-40C8-B565-39B516AFCE60}"/>
              </a:ext>
            </a:extLst>
          </p:cNvPr>
          <p:cNvSpPr txBox="1">
            <a:spLocks/>
          </p:cNvSpPr>
          <p:nvPr/>
        </p:nvSpPr>
        <p:spPr>
          <a:xfrm>
            <a:off x="533289" y="143825"/>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8" name="Rectangle 17">
            <a:extLst>
              <a:ext uri="{FF2B5EF4-FFF2-40B4-BE49-F238E27FC236}">
                <a16:creationId xmlns:a16="http://schemas.microsoft.com/office/drawing/2014/main" xmlns="" id="{9D8F02E6-1AE0-429B-AE23-78EFCC0FD733}"/>
              </a:ext>
            </a:extLst>
          </p:cNvPr>
          <p:cNvSpPr/>
          <p:nvPr/>
        </p:nvSpPr>
        <p:spPr>
          <a:xfrm>
            <a:off x="841315" y="1654447"/>
            <a:ext cx="9662068" cy="741293"/>
          </a:xfrm>
          <a:prstGeom prst="rect">
            <a:avLst/>
          </a:prstGeom>
        </p:spPr>
        <p:txBody>
          <a:bodyPr wrap="square">
            <a:spAutoFit/>
          </a:bodyPr>
          <a:lstStyle/>
          <a:p>
            <a:pPr lvl="0" defTabSz="914400">
              <a:lnSpc>
                <a:spcPct val="150000"/>
              </a:lnSpc>
              <a:defRPr/>
            </a:pPr>
            <a:r>
              <a:rPr lang="en-US" sz="3200">
                <a:solidFill>
                  <a:prstClr val="black"/>
                </a:solidFill>
                <a:latin typeface="UTM Avo"/>
                <a:cs typeface="Times New Roman" pitchFamily="18" charset="0"/>
              </a:rPr>
              <a:t>Đánh dấu</a:t>
            </a:r>
            <a:r>
              <a:rPr lang="en-US" sz="3200" b="1">
                <a:cs typeface="Times New Roman" pitchFamily="18" charset="0"/>
                <a:sym typeface="Wingdings 2"/>
              </a:rPr>
              <a:t>  </a:t>
            </a:r>
            <a:r>
              <a:rPr lang="en-US" sz="3200">
                <a:cs typeface="Times New Roman" pitchFamily="18" charset="0"/>
                <a:sym typeface="Wingdings 2"/>
              </a:rPr>
              <a:t>vào       trước ý đúng:</a:t>
            </a:r>
            <a:r>
              <a:rPr lang="en-US" sz="3200">
                <a:solidFill>
                  <a:prstClr val="black"/>
                </a:solidFill>
                <a:latin typeface="UTM Avo"/>
                <a:cs typeface="Times New Roman" pitchFamily="18" charset="0"/>
              </a:rPr>
              <a:t> </a:t>
            </a:r>
            <a:endParaRPr kumimoji="0" lang="en-US" sz="3200"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6" name="TextBox 5">
            <a:extLst>
              <a:ext uri="{FF2B5EF4-FFF2-40B4-BE49-F238E27FC236}">
                <a16:creationId xmlns:a16="http://schemas.microsoft.com/office/drawing/2014/main" xmlns="" id="{07B2662B-3C13-4FBA-A971-00D670993EBC}"/>
              </a:ext>
            </a:extLst>
          </p:cNvPr>
          <p:cNvSpPr txBox="1"/>
          <p:nvPr/>
        </p:nvSpPr>
        <p:spPr>
          <a:xfrm>
            <a:off x="949738" y="2588427"/>
            <a:ext cx="11240675" cy="584775"/>
          </a:xfrm>
          <a:prstGeom prst="rect">
            <a:avLst/>
          </a:prstGeom>
          <a:noFill/>
        </p:spPr>
        <p:txBody>
          <a:bodyPr wrap="square" rtlCol="0">
            <a:spAutoFit/>
          </a:bodyPr>
          <a:lstStyle/>
          <a:p>
            <a:pPr marR="0" lvl="0" indent="51435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Các</a:t>
            </a:r>
            <a:r>
              <a:rPr kumimoji="0" lang="en-US" sz="3200" b="0" i="0" u="none" strike="noStrike" kern="1200" cap="none" spc="0" normalizeH="0" noProof="0">
                <a:ln>
                  <a:noFill/>
                </a:ln>
                <a:solidFill>
                  <a:prstClr val="black"/>
                </a:solidFill>
                <a:effectLst/>
                <a:uLnTx/>
                <a:uFillTx/>
                <a:latin typeface="UTM Avo"/>
                <a:ea typeface="+mn-ea"/>
                <a:cs typeface="+mn-cs"/>
              </a:rPr>
              <a:t> bạn nhờ voi dùng chiếc mũi dài dọn cành cây.</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6" name="TextBox 25">
            <a:extLst>
              <a:ext uri="{FF2B5EF4-FFF2-40B4-BE49-F238E27FC236}">
                <a16:creationId xmlns:a16="http://schemas.microsoft.com/office/drawing/2014/main" xmlns="" id="{04553D7A-71FC-4034-A6B8-FBFC36E38C2A}"/>
              </a:ext>
            </a:extLst>
          </p:cNvPr>
          <p:cNvSpPr txBox="1"/>
          <p:nvPr/>
        </p:nvSpPr>
        <p:spPr>
          <a:xfrm>
            <a:off x="1121189" y="3429000"/>
            <a:ext cx="11069224" cy="1077218"/>
          </a:xfrm>
          <a:prstGeom prst="rect">
            <a:avLst/>
          </a:prstGeom>
          <a:noFill/>
        </p:spPr>
        <p:txBody>
          <a:bodyPr wrap="square" rtlCol="0">
            <a:spAutoFit/>
          </a:bodyPr>
          <a:lstStyle/>
          <a:p>
            <a:pPr marR="0" lvl="0" indent="34290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Voi</a:t>
            </a:r>
            <a:r>
              <a:rPr kumimoji="0" lang="en-US" sz="3200" b="0" i="0" u="none" strike="noStrike" kern="1200" cap="none" spc="0" normalizeH="0" noProof="0">
                <a:ln>
                  <a:noFill/>
                </a:ln>
                <a:solidFill>
                  <a:prstClr val="black"/>
                </a:solidFill>
                <a:effectLst/>
                <a:uLnTx/>
                <a:uFillTx/>
                <a:latin typeface="UTM Avo"/>
                <a:ea typeface="+mn-ea"/>
                <a:cs typeface="+mn-cs"/>
              </a:rPr>
              <a:t> bị cành cây khô vướng vào chân, phải dùng chiếc mũi dài vứt cành cây ra xa.</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 name="Rectangle 1">
            <a:extLst>
              <a:ext uri="{FF2B5EF4-FFF2-40B4-BE49-F238E27FC236}">
                <a16:creationId xmlns:a16="http://schemas.microsoft.com/office/drawing/2014/main" xmlns="" id="{5822CAF0-5F96-4435-957D-CBEB419240B0}"/>
              </a:ext>
            </a:extLst>
          </p:cNvPr>
          <p:cNvSpPr/>
          <p:nvPr/>
        </p:nvSpPr>
        <p:spPr>
          <a:xfrm>
            <a:off x="3993119" y="1844600"/>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Rectangle 20">
            <a:extLst>
              <a:ext uri="{FF2B5EF4-FFF2-40B4-BE49-F238E27FC236}">
                <a16:creationId xmlns:a16="http://schemas.microsoft.com/office/drawing/2014/main" xmlns="" id="{A3734178-8DFC-46CC-B610-6DC0F48560E8}"/>
              </a:ext>
            </a:extLst>
          </p:cNvPr>
          <p:cNvSpPr/>
          <p:nvPr/>
        </p:nvSpPr>
        <p:spPr>
          <a:xfrm>
            <a:off x="763621" y="2630782"/>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F2DF322B-E262-4E48-878C-0EC6D9B4C485}"/>
              </a:ext>
            </a:extLst>
          </p:cNvPr>
          <p:cNvSpPr/>
          <p:nvPr/>
        </p:nvSpPr>
        <p:spPr>
          <a:xfrm>
            <a:off x="798072" y="3468040"/>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8A7BE8C-728C-45E8-ACC3-EB216AE77B6B}"/>
              </a:ext>
            </a:extLst>
          </p:cNvPr>
          <p:cNvSpPr txBox="1"/>
          <p:nvPr/>
        </p:nvSpPr>
        <p:spPr>
          <a:xfrm>
            <a:off x="763621" y="3468040"/>
            <a:ext cx="1559408" cy="707886"/>
          </a:xfrm>
          <a:prstGeom prst="rect">
            <a:avLst/>
          </a:prstGeom>
          <a:noFill/>
        </p:spPr>
        <p:txBody>
          <a:bodyPr wrap="square" rtlCol="0">
            <a:spAutoFit/>
          </a:bodyPr>
          <a:lstStyle/>
          <a:p>
            <a:r>
              <a:rPr lang="en-US" sz="4000" b="1">
                <a:solidFill>
                  <a:srgbClr val="FF0000"/>
                </a:solidFill>
                <a:cs typeface="Times New Roman" pitchFamily="18" charset="0"/>
                <a:sym typeface="Wingdings 2"/>
              </a:rPr>
              <a:t></a:t>
            </a:r>
            <a:endParaRPr lang="en-US" sz="4000">
              <a:solidFill>
                <a:srgbClr val="FF0000"/>
              </a:solidFill>
            </a:endParaRPr>
          </a:p>
        </p:txBody>
      </p:sp>
      <p:pic>
        <p:nvPicPr>
          <p:cNvPr id="30" name="Tieng-tinh-tinh-www_nhacchuongvui_com.mp3">
            <a:hlinkClick r:id="" action="ppaction://media"/>
            <a:extLst>
              <a:ext uri="{FF2B5EF4-FFF2-40B4-BE49-F238E27FC236}">
                <a16:creationId xmlns:a16="http://schemas.microsoft.com/office/drawing/2014/main" xmlns="" id="{DC50A893-A546-4AB0-8118-C106928FF4A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800786" y="2326021"/>
            <a:ext cx="609521" cy="609521"/>
          </a:xfrm>
          <a:prstGeom prst="rect">
            <a:avLst/>
          </a:prstGeom>
        </p:spPr>
      </p:pic>
      <p:pic>
        <p:nvPicPr>
          <p:cNvPr id="13" name="Picture 12">
            <a:extLst>
              <a:ext uri="{FF2B5EF4-FFF2-40B4-BE49-F238E27FC236}">
                <a16:creationId xmlns:a16="http://schemas.microsoft.com/office/drawing/2014/main" xmlns="" id="{DF605F9C-8576-484F-91A3-5C53923C534C}"/>
              </a:ext>
            </a:extLst>
          </p:cNvPr>
          <p:cNvPicPr>
            <a:picLocks noChangeAspect="1"/>
          </p:cNvPicPr>
          <p:nvPr/>
        </p:nvPicPr>
        <p:blipFill>
          <a:blip r:embed="rId5"/>
          <a:stretch>
            <a:fillRect/>
          </a:stretch>
        </p:blipFill>
        <p:spPr>
          <a:xfrm>
            <a:off x="9217328" y="4175926"/>
            <a:ext cx="2572109" cy="2534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19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 presetClass="mediacall" presetSubtype="0" fill="hold" nodeType="withEffect">
                                  <p:stCondLst>
                                    <p:cond delay="0"/>
                                  </p:stCondLst>
                                  <p:childTnLst>
                                    <p:cmd type="call" cmd="playFrom(0.0)">
                                      <p:cBhvr>
                                        <p:cTn id="46" dur="34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endCondLst>
                    <p:cond evt="onStopAudio" delay="0">
                      <p:tgtEl>
                        <p:sldTgt/>
                      </p:tgtEl>
                    </p:cond>
                  </p:endCondLst>
                </p:cTn>
                <p:tgtEl>
                  <p:spTgt spid="30"/>
                </p:tgtEl>
              </p:cMediaNode>
            </p:video>
          </p:childTnLst>
        </p:cTn>
      </p:par>
    </p:tnLst>
    <p:bldLst>
      <p:bldP spid="17" grpId="0"/>
      <p:bldP spid="18" grpId="0"/>
      <p:bldP spid="6" grpId="0"/>
      <p:bldP spid="26" grpId="0"/>
      <p:bldP spid="2" grpId="0" animBg="1"/>
      <p:bldP spid="21" grpId="0" animBg="1"/>
      <p:bldP spid="22"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xmlns="" id="{DA1EDDEF-B0DA-4B56-A187-1ABD05FFCFD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594771" y="2669836"/>
            <a:ext cx="457200" cy="457200"/>
          </a:xfrm>
          <a:prstGeom prst="rect">
            <a:avLst/>
          </a:prstGeom>
        </p:spPr>
      </p:pic>
      <p:sp>
        <p:nvSpPr>
          <p:cNvPr id="16" name="Rectangle 15">
            <a:extLst>
              <a:ext uri="{FF2B5EF4-FFF2-40B4-BE49-F238E27FC236}">
                <a16:creationId xmlns:a16="http://schemas.microsoft.com/office/drawing/2014/main" xmlns="" id="{352E1BE5-FB8C-4EC0-9762-2E2045F4D17F}"/>
              </a:ext>
            </a:extLst>
          </p:cNvPr>
          <p:cNvSpPr/>
          <p:nvPr/>
        </p:nvSpPr>
        <p:spPr>
          <a:xfrm>
            <a:off x="853868" y="4373131"/>
            <a:ext cx="10849587" cy="1939826"/>
          </a:xfrm>
          <a:prstGeom prst="rect">
            <a:avLst/>
          </a:prstGeom>
        </p:spPr>
        <p:txBody>
          <a:bodyPr wrap="square">
            <a:spAutoFit/>
          </a:bodyPr>
          <a:lstStyle/>
          <a:p>
            <a:pPr lvl="0">
              <a:lnSpc>
                <a:spcPct val="150000"/>
              </a:lnSpc>
            </a:pPr>
            <a:r>
              <a:rPr lang="en-US" sz="2800">
                <a:solidFill>
                  <a:srgbClr val="000000"/>
                </a:solidFill>
                <a:ea typeface="Calibri" panose="020F0502020204030204" pitchFamily="34" charset="0"/>
                <a:cs typeface="Arial" panose="020B0604020202020204" pitchFamily="34" charset="0"/>
              </a:rPr>
              <a:t>c) </a:t>
            </a:r>
            <a:r>
              <a:rPr lang="vi-VN" sz="2800">
                <a:solidFill>
                  <a:srgbClr val="000000"/>
                </a:solidFill>
                <a:ea typeface="Calibri" panose="020F0502020204030204" pitchFamily="34" charset="0"/>
                <a:cs typeface="Arial" panose="020B0604020202020204" pitchFamily="34" charset="0"/>
              </a:rPr>
              <a:t>Voi dọn sạch những cành cây khô</a:t>
            </a:r>
            <a:r>
              <a:rPr lang="en-US" sz="2800">
                <a:solidFill>
                  <a:srgbClr val="000000"/>
                </a:solidFill>
                <a:ea typeface="Calibri" panose="020F0502020204030204" pitchFamily="34" charset="0"/>
                <a:cs typeface="Arial" panose="020B0604020202020204" pitchFamily="34" charset="0"/>
              </a:rPr>
              <a:t>,</a:t>
            </a:r>
            <a:r>
              <a:rPr lang="vi-VN" sz="2800">
                <a:solidFill>
                  <a:srgbClr val="000000"/>
                </a:solidFill>
                <a:ea typeface="Calibri" panose="020F0502020204030204" pitchFamily="34" charset="0"/>
                <a:cs typeface="Arial" panose="020B0604020202020204" pitchFamily="34" charset="0"/>
              </a:rPr>
              <a:t> tạo ra rất nhiều chỗ trống cho sóc trồng cây</a:t>
            </a:r>
            <a:r>
              <a:rPr lang="en-US" sz="2800">
                <a:solidFill>
                  <a:srgbClr val="000000"/>
                </a:solidFill>
                <a:ea typeface="Calibri" panose="020F050202020403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ea typeface="+mn-ea"/>
                <a:cs typeface="+mn-cs"/>
              </a:rPr>
              <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xmlns="" id="{DDD1D99D-F6F2-49E3-A3D2-4B152BD206FD}"/>
              </a:ext>
            </a:extLst>
          </p:cNvPr>
          <p:cNvSpPr/>
          <p:nvPr/>
        </p:nvSpPr>
        <p:spPr>
          <a:xfrm>
            <a:off x="0" y="1112122"/>
            <a:ext cx="12675877" cy="1372748"/>
          </a:xfrm>
          <a:prstGeom prst="rect">
            <a:avLst/>
          </a:prstGeom>
        </p:spPr>
        <p:txBody>
          <a:bodyPr wrap="square">
            <a:spAutoFit/>
          </a:bodyPr>
          <a:lstStyle/>
          <a:p>
            <a:pPr indent="457200" defTabSz="914400">
              <a:lnSpc>
                <a:spcPct val="150000"/>
              </a:lnSpc>
              <a:defRPr/>
            </a:pPr>
            <a:r>
              <a:rPr lang="en-US" sz="2800" b="1">
                <a:solidFill>
                  <a:prstClr val="black"/>
                </a:solidFill>
                <a:latin typeface="UTM Avo"/>
                <a:cs typeface="Times New Roman" pitchFamily="18" charset="0"/>
              </a:rPr>
              <a:t>3.</a:t>
            </a:r>
            <a:r>
              <a:rPr lang="en-US" sz="2800">
                <a:cs typeface="Arial" panose="020B0604020202020204" pitchFamily="34" charset="0"/>
              </a:rPr>
              <a:t> Voi đã dùng chiếc mũi dài làm gì để cùng các bạn trồng cây?</a:t>
            </a:r>
          </a:p>
          <a:p>
            <a:pPr marL="0" marR="0" lvl="0" indent="45720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0" name="Title 4">
            <a:extLst>
              <a:ext uri="{FF2B5EF4-FFF2-40B4-BE49-F238E27FC236}">
                <a16:creationId xmlns:a16="http://schemas.microsoft.com/office/drawing/2014/main" xmlns="" id="{1E50A576-7297-4454-8E03-FE50AC0D436C}"/>
              </a:ext>
            </a:extLst>
          </p:cNvPr>
          <p:cNvSpPr txBox="1">
            <a:spLocks/>
          </p:cNvSpPr>
          <p:nvPr/>
        </p:nvSpPr>
        <p:spPr>
          <a:xfrm>
            <a:off x="863877" y="329963"/>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Ai</a:t>
            </a:r>
            <a:r>
              <a:rPr kumimoji="0" lang="en-US" sz="3200" b="1" i="0" u="none" strike="noStrike" kern="1200" cap="none" spc="0" normalizeH="0" noProof="0">
                <a:ln>
                  <a:noFill/>
                </a:ln>
                <a:solidFill>
                  <a:srgbClr val="FF0000"/>
                </a:solidFill>
                <a:effectLst/>
                <a:uLnTx/>
                <a:uFillTx/>
                <a:latin typeface="UTM Avo"/>
                <a:ea typeface="+mj-ea"/>
                <a:cs typeface="Times New Roman" pitchFamily="18" charset="0"/>
              </a:rPr>
              <a:t> cũng có ích</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6" name="Rectangle 5">
            <a:extLst>
              <a:ext uri="{FF2B5EF4-FFF2-40B4-BE49-F238E27FC236}">
                <a16:creationId xmlns:a16="http://schemas.microsoft.com/office/drawing/2014/main" xmlns="" id="{391672B3-2C6B-4C34-978F-C192AA423D67}"/>
              </a:ext>
            </a:extLst>
          </p:cNvPr>
          <p:cNvSpPr/>
          <p:nvPr/>
        </p:nvSpPr>
        <p:spPr>
          <a:xfrm>
            <a:off x="890163" y="1708753"/>
            <a:ext cx="9662068" cy="660181"/>
          </a:xfrm>
          <a:prstGeom prst="rect">
            <a:avLst/>
          </a:prstGeom>
        </p:spPr>
        <p:txBody>
          <a:bodyPr wrap="square">
            <a:spAutoFit/>
          </a:bodyPr>
          <a:lstStyle/>
          <a:p>
            <a:pPr lvl="0" defTabSz="914400">
              <a:lnSpc>
                <a:spcPct val="150000"/>
              </a:lnSpc>
              <a:defRPr/>
            </a:pPr>
            <a:r>
              <a:rPr lang="en-US" sz="2800">
                <a:cs typeface="Times New Roman" pitchFamily="18" charset="0"/>
                <a:sym typeface="Wingdings 2"/>
              </a:rPr>
              <a:t>Khoanh tròn chữ cái trước ý đúng:</a:t>
            </a:r>
            <a:r>
              <a:rPr lang="en-US" sz="2800">
                <a:solidFill>
                  <a:prstClr val="black"/>
                </a:solidFill>
                <a:latin typeface="UTM Avo"/>
                <a:cs typeface="Times New Roman" pitchFamily="18" charset="0"/>
              </a:rPr>
              <a:t> </a:t>
            </a:r>
            <a:endParaRPr kumimoji="0" lang="en-US" sz="2800"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7" name="Rectangle 6">
            <a:extLst>
              <a:ext uri="{FF2B5EF4-FFF2-40B4-BE49-F238E27FC236}">
                <a16:creationId xmlns:a16="http://schemas.microsoft.com/office/drawing/2014/main" xmlns="" id="{B3DD7D16-01CB-47FD-8A0B-20B5DDA32E39}"/>
              </a:ext>
            </a:extLst>
          </p:cNvPr>
          <p:cNvSpPr/>
          <p:nvPr/>
        </p:nvSpPr>
        <p:spPr>
          <a:xfrm>
            <a:off x="853868" y="3609122"/>
            <a:ext cx="11300250" cy="1939826"/>
          </a:xfrm>
          <a:prstGeom prst="rect">
            <a:avLst/>
          </a:prstGeom>
        </p:spPr>
        <p:txBody>
          <a:bodyPr wrap="square">
            <a:spAutoFit/>
          </a:bodyPr>
          <a:lstStyle/>
          <a:p>
            <a:pPr lvl="0">
              <a:lnSpc>
                <a:spcPct val="150000"/>
              </a:lnSpc>
            </a:pPr>
            <a:r>
              <a:rPr lang="en-US" sz="2800" dirty="0">
                <a:solidFill>
                  <a:srgbClr val="000000"/>
                </a:solidFill>
                <a:ea typeface="Calibri" panose="020F0502020204030204" pitchFamily="34" charset="0"/>
                <a:cs typeface="Arial" panose="020B0604020202020204" pitchFamily="34" charset="0"/>
              </a:rPr>
              <a:t>b) </a:t>
            </a:r>
            <a:r>
              <a:rPr lang="vi-VN" sz="2800" dirty="0">
                <a:solidFill>
                  <a:srgbClr val="000000"/>
                </a:solidFill>
                <a:ea typeface="Calibri" panose="020F0502020204030204" pitchFamily="34" charset="0"/>
                <a:cs typeface="Arial" panose="020B0604020202020204" pitchFamily="34" charset="0"/>
              </a:rPr>
              <a:t>Voi</a:t>
            </a:r>
            <a:r>
              <a:rPr lang="en-US" sz="2800" dirty="0">
                <a:solidFill>
                  <a:srgbClr val="000000"/>
                </a:solidFill>
                <a:ea typeface="Calibri" panose="020F0502020204030204" pitchFamily="34" charset="0"/>
                <a:cs typeface="Arial" panose="020B0604020202020204" pitchFamily="34" charset="0"/>
              </a:rPr>
              <a:t> cùng sóc và khỉ vùi những quả thông già xuống lớp đất mềm.</a:t>
            </a:r>
            <a:r>
              <a:rPr kumimoji="0" lang="vi-VN" sz="2800" b="0" i="0" u="none" strike="noStrike" kern="1200" cap="none" spc="0" normalizeH="0" baseline="0" noProof="0" dirty="0">
                <a:ln>
                  <a:noFill/>
                </a:ln>
                <a:solidFill>
                  <a:prstClr val="black"/>
                </a:solidFill>
                <a:effectLst/>
                <a:uLnTx/>
                <a:uFillTx/>
                <a:ea typeface="+mn-ea"/>
                <a:cs typeface="+mn-cs"/>
              </a:rPr>
              <a:t/>
            </a:r>
            <a:br>
              <a:rPr kumimoji="0" lang="vi-VN" sz="2800" b="0" i="0" u="none" strike="noStrike" kern="1200" cap="none" spc="0" normalizeH="0" baseline="0" noProof="0" dirty="0">
                <a:ln>
                  <a:noFill/>
                </a:ln>
                <a:solidFill>
                  <a:prstClr val="black"/>
                </a:solidFill>
                <a:effectLst/>
                <a:uLnTx/>
                <a:uFillTx/>
                <a:ea typeface="+mn-ea"/>
                <a:cs typeface="+mn-cs"/>
              </a:rPr>
            </a:b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8" name="Rectangle 7">
            <a:extLst>
              <a:ext uri="{FF2B5EF4-FFF2-40B4-BE49-F238E27FC236}">
                <a16:creationId xmlns:a16="http://schemas.microsoft.com/office/drawing/2014/main" xmlns="" id="{F08FEB4F-8E4F-4320-9C19-F207175888ED}"/>
              </a:ext>
            </a:extLst>
          </p:cNvPr>
          <p:cNvSpPr/>
          <p:nvPr/>
        </p:nvSpPr>
        <p:spPr>
          <a:xfrm>
            <a:off x="853867" y="2790282"/>
            <a:ext cx="10849587" cy="1293496"/>
          </a:xfrm>
          <a:prstGeom prst="rect">
            <a:avLst/>
          </a:prstGeom>
        </p:spPr>
        <p:txBody>
          <a:bodyPr wrap="square">
            <a:spAutoFit/>
          </a:bodyPr>
          <a:lstStyle/>
          <a:p>
            <a:pPr lvl="0">
              <a:lnSpc>
                <a:spcPct val="150000"/>
              </a:lnSpc>
            </a:pPr>
            <a:r>
              <a:rPr lang="en-US" sz="2800" noProof="0" dirty="0">
                <a:solidFill>
                  <a:srgbClr val="000000"/>
                </a:solidFill>
                <a:cs typeface="Arial" panose="020B0604020202020204" pitchFamily="34" charset="0"/>
              </a:rPr>
              <a:t>a) Voi hút nước hồ, tưới cho cây mọc lên xanh tốt.</a:t>
            </a:r>
            <a:r>
              <a:rPr kumimoji="0" lang="vi-VN" sz="2800" b="0" i="0" u="none" strike="noStrike" kern="1200" cap="none" spc="0" normalizeH="0" baseline="0" noProof="0" dirty="0">
                <a:ln>
                  <a:noFill/>
                </a:ln>
                <a:solidFill>
                  <a:prstClr val="black"/>
                </a:solidFill>
                <a:effectLst/>
                <a:uLnTx/>
                <a:uFillTx/>
                <a:ea typeface="+mn-ea"/>
                <a:cs typeface="+mn-cs"/>
              </a:rPr>
              <a:t/>
            </a:r>
            <a:br>
              <a:rPr kumimoji="0" lang="vi-VN" sz="2800" b="0" i="0" u="none" strike="noStrike" kern="1200" cap="none" spc="0" normalizeH="0" baseline="0" noProof="0" dirty="0">
                <a:ln>
                  <a:noFill/>
                </a:ln>
                <a:solidFill>
                  <a:prstClr val="black"/>
                </a:solidFill>
                <a:effectLst/>
                <a:uLnTx/>
                <a:uFillTx/>
                <a:ea typeface="+mn-ea"/>
                <a:cs typeface="+mn-cs"/>
              </a:rPr>
            </a:b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3" name="Oval 2">
            <a:extLst>
              <a:ext uri="{FF2B5EF4-FFF2-40B4-BE49-F238E27FC236}">
                <a16:creationId xmlns:a16="http://schemas.microsoft.com/office/drawing/2014/main" xmlns="" id="{F843B204-6FE0-4874-9205-06C6FB242B3C}"/>
              </a:ext>
            </a:extLst>
          </p:cNvPr>
          <p:cNvSpPr/>
          <p:nvPr/>
        </p:nvSpPr>
        <p:spPr>
          <a:xfrm>
            <a:off x="766618" y="4545021"/>
            <a:ext cx="573088" cy="5426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250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endCondLst>
                    <p:cond evt="onStopAudio" delay="0">
                      <p:tgtEl>
                        <p:sldTgt/>
                      </p:tgtEl>
                    </p:cond>
                  </p:endCondLst>
                </p:cTn>
                <p:tgtEl>
                  <p:spTgt spid="9"/>
                </p:tgtEl>
              </p:cMediaNode>
            </p:video>
          </p:childTnLst>
        </p:cTn>
      </p:par>
    </p:tnLst>
    <p:bldLst>
      <p:bldP spid="16" grpId="0"/>
      <p:bldP spid="17" grpId="0"/>
      <p:bldP spid="6" grpId="0"/>
      <p:bldP spid="7" grpId="0"/>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xmlns="" id="{91496B80-1B57-496D-94B4-06CDB7152698}"/>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xmlns=""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xmlns="" id="{CA51BFDD-7EB2-41C7-B1D2-9A78363AE095}"/>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artisticLineDrawing/>
                    </a14:imgEffect>
                  </a14:imgLayer>
                </a14:imgProps>
              </a:ext>
              <a:ext uri="{28A0092B-C50C-407E-A947-70E740481C1C}">
                <a14:useLocalDpi xmlns:a14="http://schemas.microsoft.com/office/drawing/2010/main" xmlns=""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xmlns=""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xmlns=""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xmlns=""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xmlns="" id="{53259D04-C9B4-465C-A410-3E92E9FAE4FE}"/>
              </a:ext>
            </a:extLst>
          </p:cNvPr>
          <p:cNvPicPr>
            <a:picLocks noChangeAspect="1"/>
          </p:cNvPicPr>
          <p:nvPr>
            <a:videoFile r:link="rId3"/>
            <p:extLst>
              <p:ext uri="{DAA4B4D4-6D71-4841-9C94-3DE7FCFB9230}">
                <p14:media xmlns:p14="http://schemas.microsoft.com/office/powerpoint/2010/main" xmlns="" r:embed="rId12"/>
              </p:ext>
            </p:extLst>
          </p:nvPr>
        </p:nvPicPr>
        <p:blipFill>
          <a:blip r:embed="rId13" cstate="print"/>
          <a:stretch>
            <a:fillRect/>
          </a:stretch>
        </p:blipFill>
        <p:spPr>
          <a:xfrm>
            <a:off x="12594771" y="2669836"/>
            <a:ext cx="457200" cy="457200"/>
          </a:xfrm>
          <a:prstGeom prst="rect">
            <a:avLst/>
          </a:prstGeom>
        </p:spPr>
      </p:pic>
      <p:sp>
        <p:nvSpPr>
          <p:cNvPr id="2" name="Rectangle 1"/>
          <p:cNvSpPr/>
          <p:nvPr/>
        </p:nvSpPr>
        <p:spPr>
          <a:xfrm>
            <a:off x="-17581" y="0"/>
            <a:ext cx="12202134" cy="42487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2">
                <p:cTn id="7" repeatCount="indefinite" fill="hold" display="0">
                  <p:stCondLst>
                    <p:cond delay="indefinite"/>
                  </p:stCondLst>
                  <p:endCondLst>
                    <p:cond evt="onStopAudio" delay="0">
                      <p:tgtEl>
                        <p:sldTgt/>
                      </p:tgtEl>
                    </p:cond>
                  </p:end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D99D-F6F2-49E3-A3D2-4B152BD206FD}"/>
              </a:ext>
            </a:extLst>
          </p:cNvPr>
          <p:cNvSpPr/>
          <p:nvPr/>
        </p:nvSpPr>
        <p:spPr>
          <a:xfrm>
            <a:off x="147494" y="1165301"/>
            <a:ext cx="12675877" cy="4219681"/>
          </a:xfrm>
          <a:prstGeom prst="rect">
            <a:avLst/>
          </a:prstGeom>
        </p:spPr>
        <p:txBody>
          <a:bodyPr wrap="square">
            <a:spAutoFit/>
          </a:bodyPr>
          <a:lstStyle/>
          <a:p>
            <a:pPr lvl="0" indent="457200" defTabSz="914400">
              <a:lnSpc>
                <a:spcPct val="150000"/>
              </a:lnSpc>
              <a:defRPr/>
            </a:pPr>
            <a:r>
              <a:rPr kumimoji="0" lang="en-US" sz="3200" b="1" i="0" u="none" strike="noStrike" kern="1200" cap="none" spc="0" normalizeH="0" baseline="0" noProof="0">
                <a:ln>
                  <a:noFill/>
                </a:ln>
                <a:solidFill>
                  <a:prstClr val="black"/>
                </a:solidFill>
                <a:effectLst/>
                <a:uLnTx/>
                <a:uFillTx/>
                <a:latin typeface="UTM Avo"/>
                <a:cs typeface="Times New Roman" pitchFamily="18" charset="0"/>
              </a:rPr>
              <a:t>3.</a:t>
            </a:r>
            <a:r>
              <a:rPr kumimoji="0" lang="en-US" sz="3200" b="0" i="0" u="none" strike="noStrike" kern="1200" cap="none" spc="0" normalizeH="0" baseline="0" noProof="0">
                <a:ln>
                  <a:noFill/>
                </a:ln>
                <a:solidFill>
                  <a:prstClr val="black"/>
                </a:solidFill>
                <a:effectLst/>
                <a:uLnTx/>
                <a:uFillTx/>
                <a:latin typeface="UTM Avo"/>
                <a:cs typeface="Arial" panose="020B0604020202020204" pitchFamily="34" charset="0"/>
              </a:rPr>
              <a:t> </a:t>
            </a:r>
            <a:r>
              <a:rPr lang="en-US" sz="3200">
                <a:cs typeface="Arial" panose="020B0604020202020204" pitchFamily="34" charset="0"/>
              </a:rPr>
              <a:t>Câu chuyện trên nói với em điều gì? Chọn ý em thích?</a:t>
            </a:r>
          </a:p>
          <a:p>
            <a:pPr indent="457200" algn="just">
              <a:lnSpc>
                <a:spcPct val="150000"/>
              </a:lnSpc>
              <a:spcBef>
                <a:spcPts val="700"/>
              </a:spcBef>
              <a:spcAft>
                <a:spcPts val="700"/>
              </a:spcAft>
            </a:pPr>
            <a:r>
              <a:rPr lang="en-US" sz="3200">
                <a:ea typeface="Calibri" panose="020F0502020204030204" pitchFamily="34" charset="0"/>
                <a:cs typeface="Arial" panose="020B0604020202020204" pitchFamily="34" charset="0"/>
              </a:rPr>
              <a:t>a)</a:t>
            </a:r>
            <a:r>
              <a:rPr lang="vi-VN" sz="3200">
                <a:ea typeface="Calibri" panose="020F0502020204030204" pitchFamily="34" charset="0"/>
                <a:cs typeface="Arial" panose="020B0604020202020204" pitchFamily="34" charset="0"/>
              </a:rPr>
              <a:t> Các con vật trong truyện đều có ích.</a:t>
            </a:r>
          </a:p>
          <a:p>
            <a:pPr indent="400050" algn="just">
              <a:lnSpc>
                <a:spcPct val="150000"/>
              </a:lnSpc>
              <a:spcBef>
                <a:spcPts val="700"/>
              </a:spcBef>
              <a:spcAft>
                <a:spcPts val="700"/>
              </a:spcAft>
            </a:pPr>
            <a:r>
              <a:rPr lang="vi-VN" sz="3200">
                <a:ea typeface="Calibri" panose="020F0502020204030204" pitchFamily="34" charset="0"/>
                <a:cs typeface="Arial" panose="020B0604020202020204" pitchFamily="34" charset="0"/>
              </a:rPr>
              <a:t>b</a:t>
            </a:r>
            <a:r>
              <a:rPr lang="en-US" sz="3200">
                <a:ea typeface="Calibri" panose="020F0502020204030204" pitchFamily="34" charset="0"/>
                <a:cs typeface="Arial" panose="020B0604020202020204" pitchFamily="34" charset="0"/>
              </a:rPr>
              <a:t>)</a:t>
            </a:r>
            <a:r>
              <a:rPr lang="vi-VN" sz="3200">
                <a:ea typeface="Calibri" panose="020F0502020204030204" pitchFamily="34" charset="0"/>
                <a:cs typeface="Arial" panose="020B0604020202020204" pitchFamily="34" charset="0"/>
              </a:rPr>
              <a:t> Trong cuộc sống, ai cũng có thể làm được việc tốt.</a:t>
            </a:r>
          </a:p>
          <a:p>
            <a:pPr indent="457200" algn="just">
              <a:lnSpc>
                <a:spcPct val="150000"/>
              </a:lnSpc>
              <a:spcBef>
                <a:spcPts val="700"/>
              </a:spcBef>
              <a:spcAft>
                <a:spcPts val="700"/>
              </a:spcAft>
            </a:pPr>
            <a:r>
              <a:rPr lang="vi-VN" sz="3200">
                <a:ea typeface="Calibri" panose="020F0502020204030204" pitchFamily="34" charset="0"/>
                <a:cs typeface="Arial" panose="020B0604020202020204" pitchFamily="34" charset="0"/>
              </a:rPr>
              <a:t>c</a:t>
            </a:r>
            <a:r>
              <a:rPr lang="en-US" sz="3200">
                <a:ea typeface="Calibri" panose="020F0502020204030204" pitchFamily="34" charset="0"/>
                <a:cs typeface="Arial" panose="020B0604020202020204" pitchFamily="34" charset="0"/>
              </a:rPr>
              <a:t>)</a:t>
            </a:r>
            <a:r>
              <a:rPr lang="vi-VN" sz="3200">
                <a:ea typeface="Calibri" panose="020F0502020204030204" pitchFamily="34" charset="0"/>
                <a:cs typeface="Arial" panose="020B0604020202020204" pitchFamily="34" charset="0"/>
              </a:rPr>
              <a:t> Biết điểm mạnh của mình thì sẽ làm được việc tốt. </a:t>
            </a:r>
          </a:p>
          <a:p>
            <a:pPr lvl="0" indent="457200" defTabSz="914400">
              <a:lnSpc>
                <a:spcPct val="150000"/>
              </a:lnSpc>
              <a:defRPr/>
            </a:pPr>
            <a:endParaRPr kumimoji="0" lang="en-US" sz="3200" u="none" strike="noStrike" kern="1200" cap="none" spc="0" normalizeH="0" baseline="0" noProof="0" dirty="0">
              <a:ln>
                <a:noFill/>
              </a:ln>
              <a:solidFill>
                <a:prstClr val="black"/>
              </a:solidFill>
              <a:effectLst/>
              <a:uLnTx/>
              <a:uFillTx/>
              <a:cs typeface="Times New Roman" pitchFamily="18" charset="0"/>
            </a:endParaRPr>
          </a:p>
        </p:txBody>
      </p:sp>
      <p:sp>
        <p:nvSpPr>
          <p:cNvPr id="10" name="Title 4">
            <a:extLst>
              <a:ext uri="{FF2B5EF4-FFF2-40B4-BE49-F238E27FC236}">
                <a16:creationId xmlns:a16="http://schemas.microsoft.com/office/drawing/2014/main" xmlns="" id="{1E50A576-7297-4454-8E03-FE50AC0D436C}"/>
              </a:ext>
            </a:extLst>
          </p:cNvPr>
          <p:cNvSpPr txBox="1">
            <a:spLocks/>
          </p:cNvSpPr>
          <p:nvPr/>
        </p:nvSpPr>
        <p:spPr>
          <a:xfrm>
            <a:off x="863877" y="368063"/>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pic>
        <p:nvPicPr>
          <p:cNvPr id="11" name="Picture 10">
            <a:extLst>
              <a:ext uri="{FF2B5EF4-FFF2-40B4-BE49-F238E27FC236}">
                <a16:creationId xmlns:a16="http://schemas.microsoft.com/office/drawing/2014/main" xmlns="" id="{ADB4EB67-1A3F-4A46-9711-3FB291303AC6}"/>
              </a:ext>
            </a:extLst>
          </p:cNvPr>
          <p:cNvPicPr>
            <a:picLocks noChangeAspect="1"/>
          </p:cNvPicPr>
          <p:nvPr/>
        </p:nvPicPr>
        <p:blipFill>
          <a:blip r:embed="rId2"/>
          <a:stretch>
            <a:fillRect/>
          </a:stretch>
        </p:blipFill>
        <p:spPr>
          <a:xfrm>
            <a:off x="8177069" y="4586832"/>
            <a:ext cx="4013344" cy="2211734"/>
          </a:xfrm>
          <a:prstGeom prst="rect">
            <a:avLst/>
          </a:prstGeom>
        </p:spPr>
      </p:pic>
      <p:sp>
        <p:nvSpPr>
          <p:cNvPr id="5" name="Rectangle 4"/>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371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2801315" y="849175"/>
            <a:ext cx="6487356" cy="5159649"/>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145934" y="2475267"/>
            <a:ext cx="4051118" cy="255454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kumimoji="0" lang="en-US" sz="80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ea typeface="+mn-ea"/>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64176" y="3592463"/>
            <a:ext cx="3592090" cy="3265537"/>
          </a:xfrm>
          <a:prstGeom prst="rect">
            <a:avLst/>
          </a:prstGeom>
        </p:spPr>
      </p:pic>
      <p:sp>
        <p:nvSpPr>
          <p:cNvPr id="7" name="Rectangle 6"/>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34799"/>
            <a:ext cx="2177862" cy="3291654"/>
          </a:xfrm>
          <a:prstGeom prst="rect">
            <a:avLst/>
          </a:prstGeom>
        </p:spPr>
      </p:pic>
    </p:spTree>
    <p:extLst>
      <p:ext uri="{BB962C8B-B14F-4D97-AF65-F5344CB8AC3E}">
        <p14:creationId xmlns:p14="http://schemas.microsoft.com/office/powerpoint/2010/main" xmlns="" val="21969217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74E15C-4C21-437B-A6CC-1E6EED0E7FA0}"/>
              </a:ext>
            </a:extLst>
          </p:cNvPr>
          <p:cNvPicPr>
            <a:picLocks noChangeAspect="1"/>
          </p:cNvPicPr>
          <p:nvPr/>
        </p:nvPicPr>
        <p:blipFill>
          <a:blip r:embed="rId2">
            <a:extLst>
              <a:ext uri="{28A0092B-C50C-407E-A947-70E740481C1C}">
                <a14:useLocalDpi xmlns:a14="http://schemas.microsoft.com/office/drawing/2010/main" xmlns="" val="0"/>
              </a:ext>
            </a:extLst>
          </a:blip>
          <a:srcRect t="1285" b="1285"/>
          <a:stretch/>
        </p:blipFill>
        <p:spPr>
          <a:xfrm>
            <a:off x="-26824" y="504824"/>
            <a:ext cx="12217237" cy="3867151"/>
          </a:xfrm>
          <a:prstGeom prst="rect">
            <a:avLst/>
          </a:prstGeom>
        </p:spPr>
      </p:pic>
      <p:sp>
        <p:nvSpPr>
          <p:cNvPr id="3" name="Rectangle 2"/>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88182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906CD17-AA50-4BE5-B7BF-3619C7EABD21}"/>
              </a:ext>
            </a:extLst>
          </p:cNvPr>
          <p:cNvSpPr/>
          <p:nvPr/>
        </p:nvSpPr>
        <p:spPr>
          <a:xfrm>
            <a:off x="518246" y="758454"/>
            <a:ext cx="11788034" cy="653384"/>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UTM Avo"/>
                <a:ea typeface="+mn-ea"/>
                <a:cs typeface="Times New Roman" pitchFamily="18" charset="0"/>
              </a:rPr>
              <a:t>1</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Nối</a:t>
            </a:r>
            <a:r>
              <a:rPr kumimoji="0" lang="en-US" sz="2800" b="0" i="0" u="none" strike="noStrike" kern="1200" cap="none" spc="0" normalizeH="0" noProof="0">
                <a:ln>
                  <a:noFill/>
                </a:ln>
                <a:solidFill>
                  <a:prstClr val="black"/>
                </a:solidFill>
                <a:effectLst/>
                <a:uLnTx/>
                <a:uFillTx/>
                <a:latin typeface="UTM Avo"/>
                <a:ea typeface="+mn-ea"/>
                <a:cs typeface="Times New Roman" pitchFamily="18" charset="0"/>
              </a:rPr>
              <a:t> đúng:</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5" name="Rectangle: Rounded Corners 4">
            <a:extLst>
              <a:ext uri="{FF2B5EF4-FFF2-40B4-BE49-F238E27FC236}">
                <a16:creationId xmlns:a16="http://schemas.microsoft.com/office/drawing/2014/main" xmlns="" id="{B7395387-48C0-43ED-9E40-DB7FC0A1AE5A}"/>
              </a:ext>
            </a:extLst>
          </p:cNvPr>
          <p:cNvSpPr/>
          <p:nvPr/>
        </p:nvSpPr>
        <p:spPr>
          <a:xfrm>
            <a:off x="518246" y="1809945"/>
            <a:ext cx="4778347" cy="103611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4A882CE-A0E9-49A4-8F95-E29BD8CD91B9}"/>
              </a:ext>
            </a:extLst>
          </p:cNvPr>
          <p:cNvSpPr txBox="1"/>
          <p:nvPr/>
        </p:nvSpPr>
        <p:spPr>
          <a:xfrm>
            <a:off x="695285" y="1914020"/>
            <a:ext cx="4819691" cy="830997"/>
          </a:xfrm>
          <a:prstGeom prst="rect">
            <a:avLst/>
          </a:prstGeom>
          <a:noFill/>
        </p:spPr>
        <p:txBody>
          <a:bodyPr wrap="square" rtlCol="0">
            <a:spAutoFit/>
          </a:bodyPr>
          <a:lstStyle/>
          <a:p>
            <a:r>
              <a:rPr lang="en-US" sz="2400"/>
              <a:t>a) Sóc con vùi những quả thông già xuống đất mềm.</a:t>
            </a:r>
          </a:p>
        </p:txBody>
      </p:sp>
      <p:sp>
        <p:nvSpPr>
          <p:cNvPr id="7" name="Rectangle: Rounded Corners 6">
            <a:extLst>
              <a:ext uri="{FF2B5EF4-FFF2-40B4-BE49-F238E27FC236}">
                <a16:creationId xmlns:a16="http://schemas.microsoft.com/office/drawing/2014/main" xmlns="" id="{D453441F-1CA2-4149-B64B-80BC4E9ECDCB}"/>
              </a:ext>
            </a:extLst>
          </p:cNvPr>
          <p:cNvSpPr/>
          <p:nvPr/>
        </p:nvSpPr>
        <p:spPr>
          <a:xfrm>
            <a:off x="518246" y="3478739"/>
            <a:ext cx="4778347" cy="103611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4C625E3-DE72-48AD-8625-ED84A2EC974B}"/>
              </a:ext>
            </a:extLst>
          </p:cNvPr>
          <p:cNvSpPr txBox="1"/>
          <p:nvPr/>
        </p:nvSpPr>
        <p:spPr>
          <a:xfrm>
            <a:off x="695286" y="3582814"/>
            <a:ext cx="4819690" cy="830997"/>
          </a:xfrm>
          <a:prstGeom prst="rect">
            <a:avLst/>
          </a:prstGeom>
          <a:noFill/>
        </p:spPr>
        <p:txBody>
          <a:bodyPr wrap="square" rtlCol="0">
            <a:spAutoFit/>
          </a:bodyPr>
          <a:lstStyle/>
          <a:p>
            <a:r>
              <a:rPr lang="en-US" sz="2400"/>
              <a:t>b) Sao bây giờ bạn mới biết mình có mũi?</a:t>
            </a:r>
          </a:p>
        </p:txBody>
      </p:sp>
      <p:sp>
        <p:nvSpPr>
          <p:cNvPr id="9" name="Rectangle: Rounded Corners 8">
            <a:extLst>
              <a:ext uri="{FF2B5EF4-FFF2-40B4-BE49-F238E27FC236}">
                <a16:creationId xmlns:a16="http://schemas.microsoft.com/office/drawing/2014/main" xmlns="" id="{49DCB340-45D2-4876-A8B8-EC00D7E7F40F}"/>
              </a:ext>
            </a:extLst>
          </p:cNvPr>
          <p:cNvSpPr/>
          <p:nvPr/>
        </p:nvSpPr>
        <p:spPr>
          <a:xfrm>
            <a:off x="556740" y="5147532"/>
            <a:ext cx="4739854" cy="83099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BE19C95-907D-41C0-A19F-35B9B04BDA4E}"/>
              </a:ext>
            </a:extLst>
          </p:cNvPr>
          <p:cNvSpPr txBox="1"/>
          <p:nvPr/>
        </p:nvSpPr>
        <p:spPr>
          <a:xfrm>
            <a:off x="747352" y="5248572"/>
            <a:ext cx="3967523" cy="461665"/>
          </a:xfrm>
          <a:prstGeom prst="rect">
            <a:avLst/>
          </a:prstGeom>
          <a:noFill/>
        </p:spPr>
        <p:txBody>
          <a:bodyPr wrap="square" rtlCol="0">
            <a:spAutoFit/>
          </a:bodyPr>
          <a:lstStyle/>
          <a:p>
            <a:r>
              <a:rPr lang="en-US" sz="2400"/>
              <a:t>c) Thật tuyệt!</a:t>
            </a:r>
          </a:p>
        </p:txBody>
      </p:sp>
      <p:sp>
        <p:nvSpPr>
          <p:cNvPr id="11" name="Rectangle: Rounded Corners 10">
            <a:extLst>
              <a:ext uri="{FF2B5EF4-FFF2-40B4-BE49-F238E27FC236}">
                <a16:creationId xmlns:a16="http://schemas.microsoft.com/office/drawing/2014/main" xmlns="" id="{9C582DF4-4A69-4C71-A48D-7322503E8A9A}"/>
              </a:ext>
            </a:extLst>
          </p:cNvPr>
          <p:cNvSpPr/>
          <p:nvPr/>
        </p:nvSpPr>
        <p:spPr>
          <a:xfrm>
            <a:off x="6893820" y="1818868"/>
            <a:ext cx="4396841" cy="9261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584DA469-1A28-48C3-81EE-0D344A70B7BD}"/>
              </a:ext>
            </a:extLst>
          </p:cNvPr>
          <p:cNvSpPr txBox="1"/>
          <p:nvPr/>
        </p:nvSpPr>
        <p:spPr>
          <a:xfrm>
            <a:off x="7133504" y="2068875"/>
            <a:ext cx="5056909" cy="461665"/>
          </a:xfrm>
          <a:prstGeom prst="rect">
            <a:avLst/>
          </a:prstGeom>
          <a:noFill/>
        </p:spPr>
        <p:txBody>
          <a:bodyPr wrap="square" rtlCol="0">
            <a:spAutoFit/>
          </a:bodyPr>
          <a:lstStyle/>
          <a:p>
            <a:r>
              <a:rPr lang="en-US" sz="2400"/>
              <a:t>1) Dùng để hỏi.</a:t>
            </a:r>
          </a:p>
        </p:txBody>
      </p:sp>
      <p:sp>
        <p:nvSpPr>
          <p:cNvPr id="13" name="Rectangle: Rounded Corners 12">
            <a:extLst>
              <a:ext uri="{FF2B5EF4-FFF2-40B4-BE49-F238E27FC236}">
                <a16:creationId xmlns:a16="http://schemas.microsoft.com/office/drawing/2014/main" xmlns="" id="{F4AC9BF7-6D2D-40C8-AFFE-C9A64653FE3D}"/>
              </a:ext>
            </a:extLst>
          </p:cNvPr>
          <p:cNvSpPr/>
          <p:nvPr/>
        </p:nvSpPr>
        <p:spPr>
          <a:xfrm>
            <a:off x="6932314" y="3415549"/>
            <a:ext cx="4396841" cy="10361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B801416-FF46-49A2-8C92-9E0BCE1196EC}"/>
              </a:ext>
            </a:extLst>
          </p:cNvPr>
          <p:cNvSpPr txBox="1"/>
          <p:nvPr/>
        </p:nvSpPr>
        <p:spPr>
          <a:xfrm>
            <a:off x="6970807" y="3660241"/>
            <a:ext cx="5056909" cy="461665"/>
          </a:xfrm>
          <a:prstGeom prst="rect">
            <a:avLst/>
          </a:prstGeom>
          <a:noFill/>
        </p:spPr>
        <p:txBody>
          <a:bodyPr wrap="square" rtlCol="0">
            <a:spAutoFit/>
          </a:bodyPr>
          <a:lstStyle/>
          <a:p>
            <a:r>
              <a:rPr lang="en-US" sz="2400"/>
              <a:t>2) Dùng để bộc lộ cảm xúc.</a:t>
            </a:r>
          </a:p>
        </p:txBody>
      </p:sp>
      <p:sp>
        <p:nvSpPr>
          <p:cNvPr id="15" name="Rectangle: Rounded Corners 14">
            <a:extLst>
              <a:ext uri="{FF2B5EF4-FFF2-40B4-BE49-F238E27FC236}">
                <a16:creationId xmlns:a16="http://schemas.microsoft.com/office/drawing/2014/main" xmlns="" id="{9B334476-14E0-4F8A-A969-943512C26B1B}"/>
              </a:ext>
            </a:extLst>
          </p:cNvPr>
          <p:cNvSpPr/>
          <p:nvPr/>
        </p:nvSpPr>
        <p:spPr>
          <a:xfrm>
            <a:off x="7046220" y="5147532"/>
            <a:ext cx="4396841" cy="8309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DF6C65BA-1FDF-4871-A4D6-3A1CAD08A4CF}"/>
              </a:ext>
            </a:extLst>
          </p:cNvPr>
          <p:cNvSpPr txBox="1"/>
          <p:nvPr/>
        </p:nvSpPr>
        <p:spPr>
          <a:xfrm>
            <a:off x="7133503" y="5301903"/>
            <a:ext cx="5056909" cy="461665"/>
          </a:xfrm>
          <a:prstGeom prst="rect">
            <a:avLst/>
          </a:prstGeom>
          <a:noFill/>
        </p:spPr>
        <p:txBody>
          <a:bodyPr wrap="square" rtlCol="0">
            <a:spAutoFit/>
          </a:bodyPr>
          <a:lstStyle/>
          <a:p>
            <a:r>
              <a:rPr lang="en-US" sz="2400"/>
              <a:t>3) Dùng để kể.</a:t>
            </a:r>
          </a:p>
        </p:txBody>
      </p:sp>
      <p:cxnSp>
        <p:nvCxnSpPr>
          <p:cNvPr id="17" name="Straight Arrow Connector 16">
            <a:extLst>
              <a:ext uri="{FF2B5EF4-FFF2-40B4-BE49-F238E27FC236}">
                <a16:creationId xmlns:a16="http://schemas.microsoft.com/office/drawing/2014/main" xmlns="" id="{90CFBC9F-F4A4-4575-8512-ED76FB48D77F}"/>
              </a:ext>
            </a:extLst>
          </p:cNvPr>
          <p:cNvCxnSpPr>
            <a:cxnSpLocks/>
          </p:cNvCxnSpPr>
          <p:nvPr/>
        </p:nvCxnSpPr>
        <p:spPr>
          <a:xfrm>
            <a:off x="5258099" y="2316064"/>
            <a:ext cx="1788121" cy="33787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5573399-89B7-4BA9-92B0-DE5931D006CF}"/>
              </a:ext>
            </a:extLst>
          </p:cNvPr>
          <p:cNvCxnSpPr>
            <a:cxnSpLocks/>
          </p:cNvCxnSpPr>
          <p:nvPr/>
        </p:nvCxnSpPr>
        <p:spPr>
          <a:xfrm flipV="1">
            <a:off x="5259205" y="2215024"/>
            <a:ext cx="1634615" cy="1811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10601BCD-743A-4609-B566-6FE5B5C51F16}"/>
              </a:ext>
            </a:extLst>
          </p:cNvPr>
          <p:cNvCxnSpPr>
            <a:cxnSpLocks/>
            <a:stCxn id="9" idx="3"/>
            <a:endCxn id="14" idx="1"/>
          </p:cNvCxnSpPr>
          <p:nvPr/>
        </p:nvCxnSpPr>
        <p:spPr>
          <a:xfrm flipV="1">
            <a:off x="5296594" y="3891074"/>
            <a:ext cx="1674213" cy="16719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446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02DA3CD-7770-4BF3-A92B-8A31D21E355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11462" b="14414"/>
          <a:stretch/>
        </p:blipFill>
        <p:spPr>
          <a:xfrm>
            <a:off x="-95250" y="609600"/>
            <a:ext cx="12190413" cy="3429000"/>
          </a:xfrm>
          <a:prstGeom prst="rect">
            <a:avLst/>
          </a:prstGeom>
        </p:spPr>
      </p:pic>
      <p:sp>
        <p:nvSpPr>
          <p:cNvPr id="6" name="Rectangle 5">
            <a:extLst>
              <a:ext uri="{FF2B5EF4-FFF2-40B4-BE49-F238E27FC236}">
                <a16:creationId xmlns:a16="http://schemas.microsoft.com/office/drawing/2014/main" xmlns="" id="{8A831C37-090F-4BB5-8A8C-BCC9A62B5228}"/>
              </a:ext>
            </a:extLst>
          </p:cNvPr>
          <p:cNvSpPr/>
          <p:nvPr/>
        </p:nvSpPr>
        <p:spPr>
          <a:xfrm>
            <a:off x="8236527" y="2262396"/>
            <a:ext cx="228600"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9D9AE69-5A33-4D3A-8383-AAD5B3C45F26}"/>
              </a:ext>
            </a:extLst>
          </p:cNvPr>
          <p:cNvSpPr txBox="1"/>
          <p:nvPr/>
        </p:nvSpPr>
        <p:spPr>
          <a:xfrm>
            <a:off x="8167252" y="2108056"/>
            <a:ext cx="457200" cy="523220"/>
          </a:xfrm>
          <a:prstGeom prst="rect">
            <a:avLst/>
          </a:prstGeom>
          <a:noFill/>
        </p:spPr>
        <p:txBody>
          <a:bodyPr wrap="square" rtlCol="0">
            <a:spAutoFit/>
          </a:bodyPr>
          <a:lstStyle/>
          <a:p>
            <a:r>
              <a:rPr lang="en-US" sz="2800" b="1">
                <a:solidFill>
                  <a:srgbClr val="FF0000"/>
                </a:solidFill>
              </a:rPr>
              <a:t>.</a:t>
            </a:r>
          </a:p>
        </p:txBody>
      </p:sp>
      <p:sp>
        <p:nvSpPr>
          <p:cNvPr id="8" name="Rectangle 7">
            <a:extLst>
              <a:ext uri="{FF2B5EF4-FFF2-40B4-BE49-F238E27FC236}">
                <a16:creationId xmlns:a16="http://schemas.microsoft.com/office/drawing/2014/main" xmlns="" id="{F704BA2B-69E6-4B91-88DD-98492942ACC6}"/>
              </a:ext>
            </a:extLst>
          </p:cNvPr>
          <p:cNvSpPr/>
          <p:nvPr/>
        </p:nvSpPr>
        <p:spPr>
          <a:xfrm>
            <a:off x="5524103" y="2819400"/>
            <a:ext cx="228600"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8FBD8B1B-FA38-4FE6-A626-CD545316065F}"/>
              </a:ext>
            </a:extLst>
          </p:cNvPr>
          <p:cNvSpPr txBox="1"/>
          <p:nvPr/>
        </p:nvSpPr>
        <p:spPr>
          <a:xfrm>
            <a:off x="5438846" y="2731442"/>
            <a:ext cx="457200" cy="461665"/>
          </a:xfrm>
          <a:prstGeom prst="rect">
            <a:avLst/>
          </a:prstGeom>
          <a:noFill/>
        </p:spPr>
        <p:txBody>
          <a:bodyPr wrap="square" rtlCol="0">
            <a:spAutoFit/>
          </a:bodyPr>
          <a:lstStyle/>
          <a:p>
            <a:r>
              <a:rPr lang="en-US" sz="2400" b="1">
                <a:solidFill>
                  <a:srgbClr val="FF0000"/>
                </a:solidFill>
              </a:rPr>
              <a:t>?</a:t>
            </a:r>
          </a:p>
        </p:txBody>
      </p:sp>
      <p:cxnSp>
        <p:nvCxnSpPr>
          <p:cNvPr id="10" name="Straight Connector 9">
            <a:extLst>
              <a:ext uri="{FF2B5EF4-FFF2-40B4-BE49-F238E27FC236}">
                <a16:creationId xmlns:a16="http://schemas.microsoft.com/office/drawing/2014/main" xmlns="" id="{A961998A-C80C-49AE-BE41-4C882EC0485D}"/>
              </a:ext>
            </a:extLst>
          </p:cNvPr>
          <p:cNvCxnSpPr>
            <a:cxnSpLocks/>
          </p:cNvCxnSpPr>
          <p:nvPr/>
        </p:nvCxnSpPr>
        <p:spPr>
          <a:xfrm>
            <a:off x="802266" y="3181522"/>
            <a:ext cx="542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02E86C46-65EB-41EE-8579-977344092D49}"/>
              </a:ext>
            </a:extLst>
          </p:cNvPr>
          <p:cNvSpPr/>
          <p:nvPr/>
        </p:nvSpPr>
        <p:spPr>
          <a:xfrm>
            <a:off x="11070210" y="3426876"/>
            <a:ext cx="228600"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A94CFB1B-B0E2-4345-BAC3-52D64247900B}"/>
              </a:ext>
            </a:extLst>
          </p:cNvPr>
          <p:cNvSpPr txBox="1"/>
          <p:nvPr/>
        </p:nvSpPr>
        <p:spPr>
          <a:xfrm>
            <a:off x="11016950" y="3336383"/>
            <a:ext cx="457200" cy="461665"/>
          </a:xfrm>
          <a:prstGeom prst="rect">
            <a:avLst/>
          </a:prstGeom>
          <a:noFill/>
        </p:spPr>
        <p:txBody>
          <a:bodyPr wrap="square" rtlCol="0">
            <a:spAutoFit/>
          </a:bodyPr>
          <a:lstStyle/>
          <a:p>
            <a:r>
              <a:rPr lang="en-US" sz="2400" b="1">
                <a:solidFill>
                  <a:srgbClr val="FF0000"/>
                </a:solidFill>
              </a:rPr>
              <a:t>!</a:t>
            </a:r>
          </a:p>
        </p:txBody>
      </p:sp>
      <p:cxnSp>
        <p:nvCxnSpPr>
          <p:cNvPr id="13" name="Straight Connector 12">
            <a:extLst>
              <a:ext uri="{FF2B5EF4-FFF2-40B4-BE49-F238E27FC236}">
                <a16:creationId xmlns:a16="http://schemas.microsoft.com/office/drawing/2014/main" xmlns="" id="{59414A84-FBCF-4790-8355-473B8E78EC19}"/>
              </a:ext>
            </a:extLst>
          </p:cNvPr>
          <p:cNvCxnSpPr>
            <a:cxnSpLocks/>
          </p:cNvCxnSpPr>
          <p:nvPr/>
        </p:nvCxnSpPr>
        <p:spPr>
          <a:xfrm>
            <a:off x="10373301" y="3798048"/>
            <a:ext cx="6969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721" y="0"/>
            <a:ext cx="12202134" cy="434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4834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5643" y="-7526710"/>
            <a:ext cx="8747659" cy="8632800"/>
          </a:xfrm>
          <a:custGeom>
            <a:avLst/>
            <a:gdLst/>
            <a:ahLst/>
            <a:cxnLst/>
            <a:rect l="l" t="t" r="r" b="b"/>
            <a:pathLst>
              <a:path w="13123197" h="12950886">
                <a:moveTo>
                  <a:pt x="0" y="0"/>
                </a:moveTo>
                <a:lnTo>
                  <a:pt x="13123198" y="0"/>
                </a:lnTo>
                <a:lnTo>
                  <a:pt x="13123198" y="12950886"/>
                </a:lnTo>
                <a:lnTo>
                  <a:pt x="0" y="12950886"/>
                </a:lnTo>
                <a:lnTo>
                  <a:pt x="0" y="0"/>
                </a:lnTo>
                <a:close/>
              </a:path>
            </a:pathLst>
          </a:custGeom>
          <a:blipFill>
            <a:blip r:embed="rId2">
              <a:alphaModFix amt="34000"/>
            </a:blip>
            <a:stretch>
              <a:fillRect/>
            </a:stretch>
          </a:blipFill>
        </p:spPr>
      </p:sp>
      <p:sp>
        <p:nvSpPr>
          <p:cNvPr id="3" name="Freeform 3"/>
          <p:cNvSpPr/>
          <p:nvPr/>
        </p:nvSpPr>
        <p:spPr>
          <a:xfrm>
            <a:off x="9394184" y="4673729"/>
            <a:ext cx="6357075" cy="3565519"/>
          </a:xfrm>
          <a:custGeom>
            <a:avLst/>
            <a:gdLst/>
            <a:ahLst/>
            <a:cxnLst/>
            <a:rect l="l" t="t" r="r" b="b"/>
            <a:pathLst>
              <a:path w="9536855" h="5348974">
                <a:moveTo>
                  <a:pt x="0" y="0"/>
                </a:moveTo>
                <a:lnTo>
                  <a:pt x="9536855" y="0"/>
                </a:lnTo>
                <a:lnTo>
                  <a:pt x="9536855" y="5348974"/>
                </a:lnTo>
                <a:lnTo>
                  <a:pt x="0" y="5348974"/>
                </a:lnTo>
                <a:lnTo>
                  <a:pt x="0" y="0"/>
                </a:lnTo>
                <a:close/>
              </a:path>
            </a:pathLst>
          </a:custGeom>
          <a:blipFill>
            <a:blip r:embed="rId3"/>
            <a:stretch>
              <a:fillRect t="-63731" b="-4755"/>
            </a:stretch>
          </a:blipFill>
        </p:spPr>
      </p:sp>
      <p:sp>
        <p:nvSpPr>
          <p:cNvPr id="4" name="Freeform 4"/>
          <p:cNvSpPr/>
          <p:nvPr/>
        </p:nvSpPr>
        <p:spPr>
          <a:xfrm rot="4459314">
            <a:off x="10968862" y="1334299"/>
            <a:ext cx="5333143" cy="5259813"/>
          </a:xfrm>
          <a:custGeom>
            <a:avLst/>
            <a:gdLst/>
            <a:ahLst/>
            <a:cxnLst/>
            <a:rect l="l" t="t" r="r" b="b"/>
            <a:pathLst>
              <a:path w="8000757" h="7890747">
                <a:moveTo>
                  <a:pt x="0" y="0"/>
                </a:moveTo>
                <a:lnTo>
                  <a:pt x="8000757" y="0"/>
                </a:lnTo>
                <a:lnTo>
                  <a:pt x="8000757" y="7890747"/>
                </a:lnTo>
                <a:lnTo>
                  <a:pt x="0" y="7890747"/>
                </a:lnTo>
                <a:lnTo>
                  <a:pt x="0" y="0"/>
                </a:lnTo>
                <a:close/>
              </a:path>
            </a:pathLst>
          </a:custGeom>
          <a:blipFill>
            <a:blip r:embed="rId4">
              <a:alphaModFix amt="16000"/>
            </a:blip>
            <a:stretch>
              <a:fillRect/>
            </a:stretch>
          </a:blipFill>
        </p:spPr>
      </p:sp>
      <p:sp>
        <p:nvSpPr>
          <p:cNvPr id="5" name="Freeform 5"/>
          <p:cNvSpPr/>
          <p:nvPr/>
        </p:nvSpPr>
        <p:spPr>
          <a:xfrm flipH="1">
            <a:off x="37355" y="4146780"/>
            <a:ext cx="2444803" cy="4050125"/>
          </a:xfrm>
          <a:custGeom>
            <a:avLst/>
            <a:gdLst/>
            <a:ahLst/>
            <a:cxnLst/>
            <a:rect l="l" t="t" r="r" b="b"/>
            <a:pathLst>
              <a:path w="3667681" h="6075978">
                <a:moveTo>
                  <a:pt x="3667681" y="0"/>
                </a:moveTo>
                <a:lnTo>
                  <a:pt x="0" y="0"/>
                </a:lnTo>
                <a:lnTo>
                  <a:pt x="0" y="6075978"/>
                </a:lnTo>
                <a:lnTo>
                  <a:pt x="3667681" y="6075978"/>
                </a:lnTo>
                <a:lnTo>
                  <a:pt x="3667681"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3756517" y="-2247528"/>
            <a:ext cx="5562166" cy="5485686"/>
          </a:xfrm>
          <a:custGeom>
            <a:avLst/>
            <a:gdLst/>
            <a:ahLst/>
            <a:cxnLst/>
            <a:rect l="l" t="t" r="r" b="b"/>
            <a:pathLst>
              <a:path w="8344335" h="8229600">
                <a:moveTo>
                  <a:pt x="0" y="0"/>
                </a:moveTo>
                <a:lnTo>
                  <a:pt x="8344335" y="0"/>
                </a:lnTo>
                <a:lnTo>
                  <a:pt x="8344335" y="8229600"/>
                </a:lnTo>
                <a:lnTo>
                  <a:pt x="0" y="8229600"/>
                </a:lnTo>
                <a:lnTo>
                  <a:pt x="0" y="0"/>
                </a:lnTo>
                <a:close/>
              </a:path>
            </a:pathLst>
          </a:custGeom>
          <a:blipFill>
            <a:blip r:embed="rId4">
              <a:alphaModFix amt="16000"/>
            </a:blip>
            <a:stretch>
              <a:fillRect/>
            </a:stretch>
          </a:blipFill>
        </p:spPr>
      </p:sp>
      <p:sp>
        <p:nvSpPr>
          <p:cNvPr id="8" name="Freeform 8"/>
          <p:cNvSpPr/>
          <p:nvPr/>
        </p:nvSpPr>
        <p:spPr>
          <a:xfrm rot="-2220033">
            <a:off x="235109" y="-27291"/>
            <a:ext cx="901204" cy="958727"/>
          </a:xfrm>
          <a:custGeom>
            <a:avLst/>
            <a:gdLst/>
            <a:ahLst/>
            <a:cxnLst/>
            <a:rect l="l" t="t" r="r" b="b"/>
            <a:pathLst>
              <a:path w="1351982" h="1438278">
                <a:moveTo>
                  <a:pt x="0" y="0"/>
                </a:moveTo>
                <a:lnTo>
                  <a:pt x="1351982" y="0"/>
                </a:lnTo>
                <a:lnTo>
                  <a:pt x="1351982" y="1438279"/>
                </a:lnTo>
                <a:lnTo>
                  <a:pt x="0" y="1438279"/>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1083642" y="2569166"/>
            <a:ext cx="1106770" cy="1106770"/>
          </a:xfrm>
          <a:custGeom>
            <a:avLst/>
            <a:gdLst/>
            <a:ahLst/>
            <a:cxnLst/>
            <a:rect l="l" t="t" r="r" b="b"/>
            <a:pathLst>
              <a:path w="1660371" h="1660371">
                <a:moveTo>
                  <a:pt x="0" y="0"/>
                </a:moveTo>
                <a:lnTo>
                  <a:pt x="1660371" y="0"/>
                </a:lnTo>
                <a:lnTo>
                  <a:pt x="1660371" y="1660372"/>
                </a:lnTo>
                <a:lnTo>
                  <a:pt x="0" y="16603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8249674" y="894340"/>
            <a:ext cx="3915408" cy="5485686"/>
          </a:xfrm>
          <a:custGeom>
            <a:avLst/>
            <a:gdLst/>
            <a:ahLst/>
            <a:cxnLst/>
            <a:rect l="l" t="t" r="r" b="b"/>
            <a:pathLst>
              <a:path w="5873877" h="8229600">
                <a:moveTo>
                  <a:pt x="0" y="0"/>
                </a:moveTo>
                <a:lnTo>
                  <a:pt x="5873877" y="0"/>
                </a:lnTo>
                <a:lnTo>
                  <a:pt x="5873877" y="8229600"/>
                </a:lnTo>
                <a:lnTo>
                  <a:pt x="0" y="8229600"/>
                </a:lnTo>
                <a:lnTo>
                  <a:pt x="0" y="0"/>
                </a:lnTo>
                <a:close/>
              </a:path>
            </a:pathLst>
          </a:custGeom>
          <a:blipFill>
            <a:blip r:embed="rId11"/>
            <a:stretch>
              <a:fillRect/>
            </a:stretch>
          </a:blipFill>
        </p:spPr>
      </p:sp>
      <p:sp>
        <p:nvSpPr>
          <p:cNvPr id="11" name="Freeform 11"/>
          <p:cNvSpPr/>
          <p:nvPr/>
        </p:nvSpPr>
        <p:spPr>
          <a:xfrm flipH="1">
            <a:off x="4715770" y="4146780"/>
            <a:ext cx="2444803" cy="4050125"/>
          </a:xfrm>
          <a:custGeom>
            <a:avLst/>
            <a:gdLst/>
            <a:ahLst/>
            <a:cxnLst/>
            <a:rect l="l" t="t" r="r" b="b"/>
            <a:pathLst>
              <a:path w="3667681" h="6075978">
                <a:moveTo>
                  <a:pt x="3667681" y="0"/>
                </a:moveTo>
                <a:lnTo>
                  <a:pt x="0" y="0"/>
                </a:lnTo>
                <a:lnTo>
                  <a:pt x="0" y="6075978"/>
                </a:lnTo>
                <a:lnTo>
                  <a:pt x="3667681" y="6075978"/>
                </a:lnTo>
                <a:lnTo>
                  <a:pt x="3667681"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flipH="1">
            <a:off x="2370841" y="4189122"/>
            <a:ext cx="2444803" cy="4050125"/>
          </a:xfrm>
          <a:custGeom>
            <a:avLst/>
            <a:gdLst/>
            <a:ahLst/>
            <a:cxnLst/>
            <a:rect l="l" t="t" r="r" b="b"/>
            <a:pathLst>
              <a:path w="3667681" h="6075978">
                <a:moveTo>
                  <a:pt x="3667681" y="0"/>
                </a:moveTo>
                <a:lnTo>
                  <a:pt x="0" y="0"/>
                </a:lnTo>
                <a:lnTo>
                  <a:pt x="0" y="6075978"/>
                </a:lnTo>
                <a:lnTo>
                  <a:pt x="3667681" y="6075978"/>
                </a:lnTo>
                <a:lnTo>
                  <a:pt x="3667681"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flipH="1">
            <a:off x="7079039" y="4189122"/>
            <a:ext cx="2444803" cy="4050125"/>
          </a:xfrm>
          <a:custGeom>
            <a:avLst/>
            <a:gdLst/>
            <a:ahLst/>
            <a:cxnLst/>
            <a:rect l="l" t="t" r="r" b="b"/>
            <a:pathLst>
              <a:path w="3667681" h="6075978">
                <a:moveTo>
                  <a:pt x="3667680" y="0"/>
                </a:moveTo>
                <a:lnTo>
                  <a:pt x="0" y="0"/>
                </a:lnTo>
                <a:lnTo>
                  <a:pt x="0" y="6075978"/>
                </a:lnTo>
                <a:lnTo>
                  <a:pt x="3667680" y="6075978"/>
                </a:lnTo>
                <a:lnTo>
                  <a:pt x="366768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1946328" y="4631387"/>
            <a:ext cx="5804958" cy="3565519"/>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3"/>
            <a:stretch>
              <a:fillRect t="-53853"/>
            </a:stretch>
          </a:blipFill>
        </p:spPr>
      </p:sp>
      <p:sp>
        <p:nvSpPr>
          <p:cNvPr id="15" name="Freeform 15"/>
          <p:cNvSpPr/>
          <p:nvPr/>
        </p:nvSpPr>
        <p:spPr>
          <a:xfrm>
            <a:off x="3718882" y="4597267"/>
            <a:ext cx="5804958" cy="3565519"/>
          </a:xfrm>
          <a:custGeom>
            <a:avLst/>
            <a:gdLst/>
            <a:ahLst/>
            <a:cxnLst/>
            <a:rect l="l" t="t" r="r" b="b"/>
            <a:pathLst>
              <a:path w="8708571" h="5348974">
                <a:moveTo>
                  <a:pt x="0" y="0"/>
                </a:moveTo>
                <a:lnTo>
                  <a:pt x="8708571" y="0"/>
                </a:lnTo>
                <a:lnTo>
                  <a:pt x="8708571" y="5348974"/>
                </a:lnTo>
                <a:lnTo>
                  <a:pt x="0" y="5348974"/>
                </a:lnTo>
                <a:lnTo>
                  <a:pt x="0" y="0"/>
                </a:lnTo>
                <a:close/>
              </a:path>
            </a:pathLst>
          </a:custGeom>
          <a:blipFill>
            <a:blip r:embed="rId3"/>
            <a:stretch>
              <a:fillRect t="-53853"/>
            </a:stretch>
          </a:blipFill>
        </p:spPr>
      </p:sp>
      <p:sp>
        <p:nvSpPr>
          <p:cNvPr id="16" name="Rectangle 15"/>
          <p:cNvSpPr/>
          <p:nvPr/>
        </p:nvSpPr>
        <p:spPr>
          <a:xfrm>
            <a:off x="786289" y="881412"/>
            <a:ext cx="7438056" cy="284080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ts val="7449"/>
              </a:lnSpc>
            </a:pPr>
            <a:r>
              <a:rPr lang="en-US" sz="5999" spc="29" dirty="0">
                <a:solidFill>
                  <a:srgbClr val="000000"/>
                </a:solidFill>
                <a:latin typeface="Times New Roman" panose="02020603050405020304" pitchFamily="18" charset="0"/>
                <a:cs typeface="Times New Roman" panose="02020603050405020304" pitchFamily="18" charset="0"/>
              </a:rPr>
              <a:t>Tạm biệt và hẹn gặp lại các em ở những buổi học tiếp theo</a:t>
            </a:r>
          </a:p>
        </p:txBody>
      </p:sp>
    </p:spTree>
    <p:extLst>
      <p:ext uri="{BB962C8B-B14F-4D97-AF65-F5344CB8AC3E}">
        <p14:creationId xmlns:p14="http://schemas.microsoft.com/office/powerpoint/2010/main" xmlns="" val="38011574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dehoc">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702" y="-671462"/>
            <a:ext cx="609521" cy="609521"/>
          </a:xfrm>
          <a:prstGeom prst="rect">
            <a:avLst/>
          </a:prstGeom>
        </p:spPr>
      </p:pic>
      <p:sp>
        <p:nvSpPr>
          <p:cNvPr id="3" name="Rectangle 2"/>
          <p:cNvSpPr/>
          <p:nvPr/>
        </p:nvSpPr>
        <p:spPr>
          <a:xfrm>
            <a:off x="3399580" y="6350889"/>
            <a:ext cx="2270272" cy="345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8" name="Picture 7">
            <a:extLst>
              <a:ext uri="{FF2B5EF4-FFF2-40B4-BE49-F238E27FC236}">
                <a16:creationId xmlns:a16="http://schemas.microsoft.com/office/drawing/2014/main" xmlns="" id="{89AAD609-0887-4DC6-9419-D969C0D68B97}"/>
              </a:ext>
            </a:extLst>
          </p:cNvPr>
          <p:cNvPicPr>
            <a:picLocks noChangeAspect="1"/>
          </p:cNvPicPr>
          <p:nvPr/>
        </p:nvPicPr>
        <p:blipFill>
          <a:blip r:embed="rId6"/>
          <a:stretch>
            <a:fillRect/>
          </a:stretch>
        </p:blipFill>
        <p:spPr>
          <a:xfrm>
            <a:off x="4329799" y="886690"/>
            <a:ext cx="7220958" cy="46551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xmlns="" id="{407227B6-409F-4682-9E0C-95EA53254399}"/>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956" b="93956" l="100" r="99650">
                        <a14:foregroundMark x1="12206" y1="28444" x2="12756" y2="28800"/>
                        <a14:foregroundMark x1="18059" y1="39911" x2="18059" y2="39911"/>
                        <a14:foregroundMark x1="18159" y1="39733" x2="17609" y2="78400"/>
                        <a14:foregroundMark x1="17609" y1="78400" x2="36318" y2="79022"/>
                        <a14:foregroundMark x1="36318" y1="79022" x2="36318" y2="76533"/>
                        <a14:foregroundMark x1="23112" y1="52000" x2="22461" y2="52000"/>
                        <a14:foregroundMark x1="15258" y1="59200" x2="14907" y2="59911"/>
                        <a14:foregroundMark x1="14807" y1="58667" x2="9505" y2="63200"/>
                        <a14:foregroundMark x1="8704" y1="64089" x2="8154" y2="65956"/>
                        <a14:foregroundMark x1="7004" y1="68800" x2="5103" y2="71644"/>
                        <a14:foregroundMark x1="4652" y1="72800" x2="3302" y2="76000"/>
                        <a14:foregroundMark x1="3302" y1="76000" x2="4552" y2="76178"/>
                        <a14:foregroundMark x1="5753" y1="76533" x2="8904" y2="77867"/>
                        <a14:foregroundMark x1="9855" y1="78222" x2="13557" y2="81511"/>
                        <a14:foregroundMark x1="13557" y1="81511" x2="17159" y2="81511"/>
                        <a14:foregroundMark x1="19960" y1="83556" x2="26163" y2="86222"/>
                        <a14:foregroundMark x1="26513" y1="86400" x2="29765" y2="86400"/>
                        <a14:foregroundMark x1="30665" y1="86578" x2="38219" y2="87111"/>
                        <a14:foregroundMark x1="39920" y1="87111" x2="46373" y2="86933"/>
                        <a14:foregroundMark x1="46373" y1="86933" x2="46373" y2="86933"/>
                        <a14:foregroundMark x1="47474" y1="86933" x2="56028" y2="86756"/>
                        <a14:foregroundMark x1="56028" y1="86756" x2="56028" y2="86756"/>
                        <a14:foregroundMark x1="58279" y1="86756" x2="63932" y2="87733"/>
                        <a14:foregroundMark x1="94047" y1="8800" x2="94047" y2="8800"/>
                        <a14:foregroundMark x1="7254" y1="20089" x2="7254" y2="20089"/>
                        <a14:foregroundMark x1="12406" y1="14667" x2="12406" y2="14667"/>
                        <a14:foregroundMark x1="13207" y1="11200" x2="13207" y2="11200"/>
                        <a14:foregroundMark x1="13207" y1="11200" x2="13207" y2="11200"/>
                        <a14:foregroundMark x1="13307" y1="11022" x2="13307" y2="11022"/>
                        <a14:foregroundMark x1="8604" y1="57333" x2="8604" y2="57333"/>
                        <a14:foregroundMark x1="4852" y1="51111" x2="4852" y2="51111"/>
                        <a14:foregroundMark x1="4652" y1="50133" x2="4652" y2="50133"/>
                        <a14:foregroundMark x1="4552" y1="48089" x2="5103" y2="47289"/>
                        <a14:foregroundMark x1="15708" y1="37511" x2="15708" y2="37511"/>
                        <a14:foregroundMark x1="450" y1="53867" x2="450" y2="53867"/>
                        <a14:foregroundMark x1="31016" y1="87911" x2="31016" y2="87911"/>
                        <a14:foregroundMark x1="10605" y1="41244" x2="10605" y2="41244"/>
                        <a14:foregroundMark x1="11956" y1="21067" x2="11656" y2="22222"/>
                        <a14:foregroundMark x1="9155" y1="45067" x2="9155" y2="45067"/>
                        <a14:foregroundMark x1="7254" y1="47822" x2="6453" y2="48267"/>
                        <a14:foregroundMark x1="4102" y1="49956" x2="4102" y2="49956"/>
                        <a14:foregroundMark x1="5103" y1="55200" x2="5103" y2="55822"/>
                        <a14:foregroundMark x1="5103" y1="56711" x2="5103" y2="56711"/>
                        <a14:foregroundMark x1="5003" y1="57156" x2="4402" y2="57156"/>
                        <a14:foregroundMark x1="4302" y1="56889" x2="3752" y2="56000"/>
                        <a14:foregroundMark x1="3752" y1="55822" x2="2751" y2="52800"/>
                        <a14:foregroundMark x1="2151" y1="46756" x2="28414" y2="36889"/>
                        <a14:foregroundMark x1="35518" y1="55378" x2="33817" y2="53333"/>
                        <a14:foregroundMark x1="12856" y1="21956" x2="12856" y2="21956"/>
                        <a14:foregroundMark x1="12856" y1="21244" x2="15108" y2="21422"/>
                        <a14:foregroundMark x1="18409" y1="24089" x2="22911" y2="28000"/>
                        <a14:foregroundMark x1="22911" y1="28000" x2="22911" y2="28000"/>
                        <a14:foregroundMark x1="31016" y1="42222" x2="29115" y2="55378"/>
                        <a14:foregroundMark x1="30665" y1="93956" x2="30665" y2="93956"/>
                        <a14:foregroundMark x1="28864" y1="90578" x2="28864" y2="90578"/>
                        <a14:foregroundMark x1="28864" y1="89778" x2="29465" y2="89600"/>
                        <a14:foregroundMark x1="29465" y1="89600" x2="33067" y2="90133"/>
                        <a14:foregroundMark x1="69235" y1="86578" x2="69235" y2="86578"/>
                        <a14:foregroundMark x1="71286" y1="86578" x2="72836" y2="88267"/>
                        <a14:foregroundMark x1="73737" y1="90756" x2="73737" y2="90756"/>
                        <a14:foregroundMark x1="61031" y1="91111" x2="62931" y2="91111"/>
                        <a14:foregroundMark x1="69785" y1="90578" x2="71736" y2="90933"/>
                        <a14:foregroundMark x1="74087" y1="90133" x2="78139" y2="89600"/>
                        <a14:foregroundMark x1="79940" y1="88444" x2="83792" y2="86756"/>
                        <a14:foregroundMark x1="83792" y1="86756" x2="83792" y2="86756"/>
                        <a14:foregroundMark x1="85343" y1="86044" x2="88194" y2="85778"/>
                        <a14:foregroundMark x1="88644" y1="85600" x2="91096" y2="84889"/>
                        <a14:foregroundMark x1="91696" y1="84711" x2="94397" y2="83733"/>
                        <a14:foregroundMark x1="94697" y1="83733" x2="96648" y2="83911"/>
                        <a14:foregroundMark x1="96948" y1="83733" x2="96948" y2="83733"/>
                        <a14:foregroundMark x1="75988" y1="84533" x2="80640" y2="86044"/>
                        <a14:foregroundMark x1="80640" y1="86044" x2="99650" y2="61689"/>
                        <a14:foregroundMark x1="85043" y1="87556" x2="89545" y2="89422"/>
                        <a14:foregroundMark x1="94047" y1="87733" x2="94047" y2="87733"/>
                        <a14:foregroundMark x1="95598" y1="63556" x2="96898" y2="43022"/>
                        <a14:foregroundMark x1="96898" y1="43022" x2="95598" y2="24800"/>
                        <a14:foregroundMark x1="95748" y1="22578" x2="95748" y2="22578"/>
                        <a14:foregroundMark x1="98449" y1="20889" x2="98449" y2="11111"/>
                        <a14:foregroundMark x1="98449" y1="11111" x2="93697" y2="1956"/>
                        <a14:foregroundMark x1="93697" y1="1956" x2="14107" y2="10756"/>
                        <a14:foregroundMark x1="14107" y1="10756" x2="15058" y2="30311"/>
                        <a14:foregroundMark x1="15058" y1="30311" x2="23612" y2="52444"/>
                        <a14:foregroundMark x1="23612" y1="52444" x2="36818" y2="29778"/>
                        <a14:foregroundMark x1="36818" y1="29778" x2="15208" y2="12533"/>
                        <a14:foregroundMark x1="15208" y1="12533" x2="2951" y2="13867"/>
                        <a14:foregroundMark x1="2951" y1="13867" x2="4402" y2="22222"/>
                        <a14:foregroundMark x1="4402" y1="22222" x2="5903" y2="24622"/>
                        <a14:foregroundMark x1="23912" y1="30489" x2="23912" y2="30489"/>
                        <a14:foregroundMark x1="3752" y1="29778" x2="26013" y2="55022"/>
                        <a14:foregroundMark x1="26013" y1="55022" x2="27564" y2="61422"/>
                        <a14:foregroundMark x1="27564" y1="61422" x2="26113" y2="55022"/>
                        <a14:foregroundMark x1="26113" y1="55022" x2="26013" y2="20444"/>
                        <a14:foregroundMark x1="26013" y1="20444" x2="22961" y2="26133"/>
                        <a14:foregroundMark x1="22961" y1="26133" x2="23012" y2="29333"/>
                        <a14:foregroundMark x1="23462" y1="26756" x2="23462" y2="26756"/>
                        <a14:foregroundMark x1="7254" y1="49600" x2="25863" y2="61778"/>
                        <a14:foregroundMark x1="25863" y1="61778" x2="29615" y2="58933"/>
                        <a14:foregroundMark x1="29615" y1="58933" x2="23612" y2="50489"/>
                        <a14:foregroundMark x1="23612" y1="50489" x2="15258" y2="50844"/>
                        <a14:foregroundMark x1="27414" y1="55378" x2="27414" y2="55378"/>
                        <a14:foregroundMark x1="27414" y1="57689" x2="27414" y2="57689"/>
                        <a14:foregroundMark x1="25363" y1="53867" x2="26063" y2="63556"/>
                        <a14:foregroundMark x1="26063" y1="63556" x2="26813" y2="53600"/>
                        <a14:foregroundMark x1="26813" y1="53600" x2="21411" y2="53333"/>
                        <a14:foregroundMark x1="21411" y1="53333" x2="23612" y2="61422"/>
                        <a14:foregroundMark x1="23612" y1="61422" x2="29365" y2="58400"/>
                        <a14:foregroundMark x1="29365" y1="58400" x2="23962" y2="54311"/>
                        <a14:foregroundMark x1="23962" y1="54311" x2="23262" y2="55378"/>
                        <a14:foregroundMark x1="25063" y1="62578" x2="25063" y2="63556"/>
                        <a14:foregroundMark x1="23712" y1="60356" x2="30115" y2="55289"/>
                        <a14:foregroundMark x1="30115" y1="55289" x2="21261" y2="59200"/>
                        <a14:foregroundMark x1="21261" y1="59200" x2="30015" y2="58222"/>
                        <a14:foregroundMark x1="31816" y1="69600" x2="32166" y2="68978"/>
                        <a14:foregroundMark x1="24712" y1="69956" x2="24712" y2="69956"/>
                        <a14:foregroundMark x1="17259" y1="31822" x2="30115" y2="40533"/>
                        <a14:foregroundMark x1="20560" y1="43289" x2="20560" y2="43289"/>
                        <a14:foregroundMark x1="1701" y1="85422" x2="6403" y2="84000"/>
                        <a14:foregroundMark x1="6403" y1="84000" x2="21461" y2="89600"/>
                        <a14:foregroundMark x1="24262" y1="84089" x2="24262" y2="84089"/>
                        <a14:backgroundMark x1="3852" y1="86756" x2="8204" y2="87111"/>
                        <a14:backgroundMark x1="8204" y1="87111" x2="4402" y2="86756"/>
                      </a14:backgroundRemoval>
                    </a14:imgEffect>
                  </a14:imgLayer>
                </a14:imgProps>
              </a:ext>
              <a:ext uri="{28A0092B-C50C-407E-A947-70E740481C1C}">
                <a14:useLocalDpi xmlns:a14="http://schemas.microsoft.com/office/drawing/2010/main" xmlns="" val="0"/>
              </a:ext>
            </a:extLst>
          </a:blip>
          <a:srcRect b="10217"/>
          <a:stretch/>
        </p:blipFill>
        <p:spPr>
          <a:xfrm>
            <a:off x="-99853" y="-61941"/>
            <a:ext cx="12282507" cy="6198090"/>
          </a:xfrm>
          <a:prstGeom prst="rect">
            <a:avLst/>
          </a:prstGeom>
        </p:spPr>
      </p:pic>
      <p:pic>
        <p:nvPicPr>
          <p:cNvPr id="15" name="Picture 14">
            <a:extLst>
              <a:ext uri="{FF2B5EF4-FFF2-40B4-BE49-F238E27FC236}">
                <a16:creationId xmlns:a16="http://schemas.microsoft.com/office/drawing/2014/main" xmlns="" id="{635E45C2-FC0E-4478-B582-B554C74720EE}"/>
              </a:ext>
            </a:extLst>
          </p:cNvPr>
          <p:cNvPicPr>
            <a:picLocks noChangeAspect="1"/>
          </p:cNvPicPr>
          <p:nvPr/>
        </p:nvPicPr>
        <p:blipFill>
          <a:blip r:embed="rId9"/>
          <a:stretch>
            <a:fillRect/>
          </a:stretch>
        </p:blipFill>
        <p:spPr>
          <a:xfrm>
            <a:off x="-49834" y="5564536"/>
            <a:ext cx="4521746" cy="1395361"/>
          </a:xfrm>
          <a:prstGeom prst="rect">
            <a:avLst/>
          </a:prstGeom>
        </p:spPr>
      </p:pic>
      <p:pic>
        <p:nvPicPr>
          <p:cNvPr id="17" name="Picture 16">
            <a:extLst>
              <a:ext uri="{FF2B5EF4-FFF2-40B4-BE49-F238E27FC236}">
                <a16:creationId xmlns:a16="http://schemas.microsoft.com/office/drawing/2014/main" xmlns="" id="{62F5FA53-BE4A-4753-969B-97ED0A1743B3}"/>
              </a:ext>
            </a:extLst>
          </p:cNvPr>
          <p:cNvPicPr>
            <a:picLocks noChangeAspect="1"/>
          </p:cNvPicPr>
          <p:nvPr/>
        </p:nvPicPr>
        <p:blipFill>
          <a:blip r:embed="rId10"/>
          <a:stretch>
            <a:fillRect/>
          </a:stretch>
        </p:blipFill>
        <p:spPr>
          <a:xfrm>
            <a:off x="-184862" y="6136149"/>
            <a:ext cx="2896804" cy="782119"/>
          </a:xfrm>
          <a:prstGeom prst="rect">
            <a:avLst/>
          </a:prstGeom>
        </p:spPr>
      </p:pic>
      <p:pic>
        <p:nvPicPr>
          <p:cNvPr id="41" name="Picture 40">
            <a:extLst>
              <a:ext uri="{FF2B5EF4-FFF2-40B4-BE49-F238E27FC236}">
                <a16:creationId xmlns:a16="http://schemas.microsoft.com/office/drawing/2014/main" xmlns="" id="{B84BCFE7-4AF2-49D6-8815-1DF57E3B0FB7}"/>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67951" y="5417638"/>
            <a:ext cx="657735" cy="918894"/>
          </a:xfrm>
          <a:prstGeom prst="rect">
            <a:avLst/>
          </a:prstGeom>
        </p:spPr>
      </p:pic>
      <p:pic>
        <p:nvPicPr>
          <p:cNvPr id="42" name="Picture 41">
            <a:extLst>
              <a:ext uri="{FF2B5EF4-FFF2-40B4-BE49-F238E27FC236}">
                <a16:creationId xmlns:a16="http://schemas.microsoft.com/office/drawing/2014/main" xmlns="" id="{7F9BE2F4-E7F7-48D1-9732-E61E46B7EDF1}"/>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950274" y="-233038"/>
            <a:ext cx="1761668" cy="6059160"/>
          </a:xfrm>
          <a:prstGeom prst="rect">
            <a:avLst/>
          </a:prstGeom>
        </p:spPr>
      </p:pic>
      <p:pic>
        <p:nvPicPr>
          <p:cNvPr id="43" name="Picture 42">
            <a:extLst>
              <a:ext uri="{FF2B5EF4-FFF2-40B4-BE49-F238E27FC236}">
                <a16:creationId xmlns:a16="http://schemas.microsoft.com/office/drawing/2014/main" xmlns="" id="{DF57290E-781C-4597-B650-DB43A361B230}"/>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191813" y="1101755"/>
            <a:ext cx="1168443" cy="1168443"/>
          </a:xfrm>
          <a:prstGeom prst="rect">
            <a:avLst/>
          </a:prstGeom>
        </p:spPr>
      </p:pic>
      <p:pic>
        <p:nvPicPr>
          <p:cNvPr id="44" name="Picture 43">
            <a:extLst>
              <a:ext uri="{FF2B5EF4-FFF2-40B4-BE49-F238E27FC236}">
                <a16:creationId xmlns:a16="http://schemas.microsoft.com/office/drawing/2014/main" xmlns="" id="{D8D4F484-44F9-4704-B9A3-59277FF21C06}"/>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2701" y="884307"/>
            <a:ext cx="1060969" cy="1060969"/>
          </a:xfrm>
          <a:prstGeom prst="rect">
            <a:avLst/>
          </a:prstGeom>
        </p:spPr>
      </p:pic>
      <p:pic>
        <p:nvPicPr>
          <p:cNvPr id="45" name="Picture 44">
            <a:extLst>
              <a:ext uri="{FF2B5EF4-FFF2-40B4-BE49-F238E27FC236}">
                <a16:creationId xmlns:a16="http://schemas.microsoft.com/office/drawing/2014/main" xmlns="" id="{DFFE8D5C-B049-416C-863D-18CAD1BDA9C5}"/>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887874" y="1738389"/>
            <a:ext cx="1127424" cy="1127424"/>
          </a:xfrm>
          <a:prstGeom prst="rect">
            <a:avLst/>
          </a:prstGeom>
        </p:spPr>
      </p:pic>
      <p:pic>
        <p:nvPicPr>
          <p:cNvPr id="46" name="mau1">
            <a:hlinkClick r:id="rId16" action="ppaction://hlinksldjump"/>
            <a:extLst>
              <a:ext uri="{FF2B5EF4-FFF2-40B4-BE49-F238E27FC236}">
                <a16:creationId xmlns:a16="http://schemas.microsoft.com/office/drawing/2014/main" xmlns="" id="{D1F52F5D-A216-404F-A9F2-FE82E25924B1}"/>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4598749" y="671950"/>
            <a:ext cx="2651645" cy="2651645"/>
          </a:xfrm>
          <a:prstGeom prst="rect">
            <a:avLst/>
          </a:prstGeom>
        </p:spPr>
      </p:pic>
      <p:pic>
        <p:nvPicPr>
          <p:cNvPr id="47" name="mau2">
            <a:hlinkClick r:id="rId18" action="ppaction://hlinksldjump"/>
            <a:extLst>
              <a:ext uri="{FF2B5EF4-FFF2-40B4-BE49-F238E27FC236}">
                <a16:creationId xmlns:a16="http://schemas.microsoft.com/office/drawing/2014/main" xmlns="" id="{884F59D3-DE86-4E2A-AC0D-CEE05CFD1297}"/>
              </a:ext>
            </a:extLst>
          </p:cNvPr>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6908789" y="1067903"/>
            <a:ext cx="2633398" cy="2639466"/>
          </a:xfrm>
          <a:prstGeom prst="rect">
            <a:avLst/>
          </a:prstGeom>
        </p:spPr>
      </p:pic>
      <p:pic>
        <p:nvPicPr>
          <p:cNvPr id="48" name="mau3">
            <a:hlinkClick r:id="rId20" action="ppaction://hlinksldjump"/>
            <a:extLst>
              <a:ext uri="{FF2B5EF4-FFF2-40B4-BE49-F238E27FC236}">
                <a16:creationId xmlns:a16="http://schemas.microsoft.com/office/drawing/2014/main" xmlns="" id="{C322BE3D-E64A-4A56-B39D-644418D6B595}"/>
              </a:ext>
            </a:extLst>
          </p:cNvPr>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9206103" y="702442"/>
            <a:ext cx="2639466" cy="2639466"/>
          </a:xfrm>
          <a:prstGeom prst="rect">
            <a:avLst/>
          </a:prstGeom>
        </p:spPr>
      </p:pic>
      <p:pic>
        <p:nvPicPr>
          <p:cNvPr id="49" name="mau4">
            <a:hlinkClick r:id="rId22" action="ppaction://hlinksldjump"/>
            <a:extLst>
              <a:ext uri="{FF2B5EF4-FFF2-40B4-BE49-F238E27FC236}">
                <a16:creationId xmlns:a16="http://schemas.microsoft.com/office/drawing/2014/main" xmlns="" id="{F17F762F-879B-4C77-A298-BA8BDB9EB73E}"/>
              </a:ext>
            </a:extLst>
          </p:cNvPr>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a:off x="4236277" y="2990363"/>
            <a:ext cx="2651645" cy="2651645"/>
          </a:xfrm>
          <a:prstGeom prst="rect">
            <a:avLst/>
          </a:prstGeom>
        </p:spPr>
      </p:pic>
      <p:pic>
        <p:nvPicPr>
          <p:cNvPr id="50" name="mau5">
            <a:hlinkClick r:id="rId24" action="ppaction://hlinksldjump"/>
            <a:extLst>
              <a:ext uri="{FF2B5EF4-FFF2-40B4-BE49-F238E27FC236}">
                <a16:creationId xmlns:a16="http://schemas.microsoft.com/office/drawing/2014/main" xmlns="" id="{DDED3B9B-DB2D-40C5-8107-40AADFC07A15}"/>
              </a:ext>
            </a:extLst>
          </p:cNvPr>
          <p:cNvPicPr>
            <a:picLocks noChangeAspect="1"/>
          </p:cNvPicPr>
          <p:nvPr/>
        </p:nvPicPr>
        <p:blipFill>
          <a:blip r:embed="rId25">
            <a:extLst>
              <a:ext uri="{28A0092B-C50C-407E-A947-70E740481C1C}">
                <a14:useLocalDpi xmlns:a14="http://schemas.microsoft.com/office/drawing/2010/main" xmlns="" val="0"/>
              </a:ext>
            </a:extLst>
          </a:blip>
          <a:stretch>
            <a:fillRect/>
          </a:stretch>
        </p:blipFill>
        <p:spPr>
          <a:xfrm>
            <a:off x="6559667" y="3374993"/>
            <a:ext cx="2633398" cy="2639466"/>
          </a:xfrm>
          <a:prstGeom prst="rect">
            <a:avLst/>
          </a:prstGeom>
        </p:spPr>
      </p:pic>
      <p:pic>
        <p:nvPicPr>
          <p:cNvPr id="51" name="mau6">
            <a:hlinkClick r:id="rId26" action="ppaction://hlinksldjump"/>
            <a:extLst>
              <a:ext uri="{FF2B5EF4-FFF2-40B4-BE49-F238E27FC236}">
                <a16:creationId xmlns:a16="http://schemas.microsoft.com/office/drawing/2014/main" xmlns="" id="{A5C6112A-CA6D-4E8D-BC94-BB4723465680}"/>
              </a:ext>
            </a:extLst>
          </p:cNvPr>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8864810" y="3005921"/>
            <a:ext cx="2651645" cy="2651645"/>
          </a:xfrm>
          <a:prstGeom prst="rect">
            <a:avLst/>
          </a:prstGeom>
        </p:spPr>
      </p:pic>
      <p:sp>
        <p:nvSpPr>
          <p:cNvPr id="52" name="Rounded Rectangle 5">
            <a:extLst>
              <a:ext uri="{FF2B5EF4-FFF2-40B4-BE49-F238E27FC236}">
                <a16:creationId xmlns:a16="http://schemas.microsoft.com/office/drawing/2014/main" xmlns="" id="{1B21E62C-EAEC-4FFD-AD09-8447BD8C43D1}"/>
              </a:ext>
            </a:extLst>
          </p:cNvPr>
          <p:cNvSpPr/>
          <p:nvPr/>
        </p:nvSpPr>
        <p:spPr>
          <a:xfrm>
            <a:off x="-99853" y="1858853"/>
            <a:ext cx="1522910" cy="157972"/>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UTM Avo"/>
            </a:endParaRPr>
          </a:p>
        </p:txBody>
      </p:sp>
      <p:pic>
        <p:nvPicPr>
          <p:cNvPr id="53" name="Picture 52">
            <a:hlinkClick r:id="rId28" action="ppaction://hlinksldjump"/>
            <a:extLst>
              <a:ext uri="{FF2B5EF4-FFF2-40B4-BE49-F238E27FC236}">
                <a16:creationId xmlns:a16="http://schemas.microsoft.com/office/drawing/2014/main" xmlns="" id="{63BC0F51-F125-44AF-BBC4-2B44DA54402F}"/>
              </a:ext>
            </a:extLst>
          </p:cNvPr>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a:off x="11026575" y="5739867"/>
            <a:ext cx="1180667" cy="998090"/>
          </a:xfrm>
          <a:prstGeom prst="rect">
            <a:avLst/>
          </a:prstGeom>
        </p:spPr>
      </p:pic>
      <p:pic>
        <p:nvPicPr>
          <p:cNvPr id="5" name="Picture 4">
            <a:extLst>
              <a:ext uri="{FF2B5EF4-FFF2-40B4-BE49-F238E27FC236}">
                <a16:creationId xmlns:a16="http://schemas.microsoft.com/office/drawing/2014/main" xmlns="" id="{F84F3477-4C76-4277-9191-0DA9F1A5D6CB}"/>
              </a:ext>
            </a:extLst>
          </p:cNvPr>
          <p:cNvPicPr>
            <a:picLocks noChangeAspect="1"/>
          </p:cNvPicPr>
          <p:nvPr/>
        </p:nvPicPr>
        <p:blipFill>
          <a:blip r:embed="rId30" cstate="print">
            <a:extLst>
              <a:ext uri="{28A0092B-C50C-407E-A947-70E740481C1C}">
                <a14:useLocalDpi xmlns:a14="http://schemas.microsoft.com/office/drawing/2010/main" xmlns="" val="0"/>
              </a:ext>
            </a:extLst>
          </a:blip>
          <a:stretch>
            <a:fillRect/>
          </a:stretch>
        </p:blipFill>
        <p:spPr>
          <a:xfrm flipH="1" flipV="1">
            <a:off x="12207242" y="-387927"/>
            <a:ext cx="664890" cy="295507"/>
          </a:xfrm>
          <a:prstGeom prst="rect">
            <a:avLst/>
          </a:prstGeom>
        </p:spPr>
      </p:pic>
    </p:spTree>
    <p:extLst>
      <p:ext uri="{BB962C8B-B14F-4D97-AF65-F5344CB8AC3E}">
        <p14:creationId xmlns:p14="http://schemas.microsoft.com/office/powerpoint/2010/main" xmlns="" val="14157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42"/>
                                        </p:tgtEl>
                                        <p:attrNameLst>
                                          <p:attrName>r</p:attrName>
                                        </p:attrNameLst>
                                      </p:cBhvr>
                                    </p:animRot>
                                    <p:animRot by="-240000">
                                      <p:cBhvr>
                                        <p:cTn id="9" dur="550" fill="hold">
                                          <p:stCondLst>
                                            <p:cond delay="550"/>
                                          </p:stCondLst>
                                        </p:cTn>
                                        <p:tgtEl>
                                          <p:spTgt spid="42"/>
                                        </p:tgtEl>
                                        <p:attrNameLst>
                                          <p:attrName>r</p:attrName>
                                        </p:attrNameLst>
                                      </p:cBhvr>
                                    </p:animRot>
                                    <p:animRot by="240000">
                                      <p:cBhvr>
                                        <p:cTn id="10" dur="550" fill="hold">
                                          <p:stCondLst>
                                            <p:cond delay="1100"/>
                                          </p:stCondLst>
                                        </p:cTn>
                                        <p:tgtEl>
                                          <p:spTgt spid="42"/>
                                        </p:tgtEl>
                                        <p:attrNameLst>
                                          <p:attrName>r</p:attrName>
                                        </p:attrNameLst>
                                      </p:cBhvr>
                                    </p:animRot>
                                    <p:animRot by="-240000">
                                      <p:cBhvr>
                                        <p:cTn id="11" dur="550" fill="hold">
                                          <p:stCondLst>
                                            <p:cond delay="1650"/>
                                          </p:stCondLst>
                                        </p:cTn>
                                        <p:tgtEl>
                                          <p:spTgt spid="42"/>
                                        </p:tgtEl>
                                        <p:attrNameLst>
                                          <p:attrName>r</p:attrName>
                                        </p:attrNameLst>
                                      </p:cBhvr>
                                    </p:animRot>
                                    <p:animRot by="120000">
                                      <p:cBhvr>
                                        <p:cTn id="12" dur="550" fill="hold">
                                          <p:stCondLst>
                                            <p:cond delay="22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4"/>
                </p:tgtEl>
              </p:cMediaNode>
            </p:video>
            <p:seq concurrent="1" nextAc="seek">
              <p:cTn id="14" restart="whenNotActive" fill="hold" evtFilter="cancelBubble" nodeType="interactiveSeq">
                <p:stCondLst>
                  <p:cond evt="onClick" delay="0">
                    <p:tgtEl>
                      <p:spTgt spid="4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17859" y="1195954"/>
            <a:ext cx="9554693" cy="1468012"/>
          </a:xfrm>
          <a:prstGeom prst="snip2Diag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pPr>
            <a:r>
              <a:rPr kumimoji="0" lang="en-US" sz="3600" b="1" i="0" u="none" strike="noStrike" kern="1200" cap="none" spc="0" normalizeH="0" baseline="0" noProof="0" dirty="0">
                <a:ln>
                  <a:noFill/>
                </a:ln>
                <a:solidFill>
                  <a:prstClr val="black"/>
                </a:solidFill>
                <a:effectLst/>
                <a:uLnTx/>
                <a:uFillTx/>
                <a:latin typeface="UTM Avo"/>
                <a:ea typeface="+mn-ea"/>
                <a:cs typeface="Arial" panose="020B0604020202020204" pitchFamily="34" charset="0"/>
              </a:rPr>
              <a:t> </a:t>
            </a:r>
            <a:r>
              <a:rPr kumimoji="0" lang="en-US" sz="3600" i="0" u="none" strike="noStrike" kern="1200" cap="none" spc="0" normalizeH="0" baseline="0" noProof="0" dirty="0" smtClean="0">
                <a:ln>
                  <a:noFill/>
                </a:ln>
                <a:solidFill>
                  <a:prstClr val="black"/>
                </a:solidFill>
                <a:effectLst/>
                <a:uLnTx/>
                <a:uFillTx/>
                <a:latin typeface="UTM Avo"/>
                <a:cs typeface="Arial" panose="020B0604020202020204" pitchFamily="34" charset="0"/>
              </a:rPr>
              <a:t>Con gì</a:t>
            </a:r>
            <a:r>
              <a:rPr kumimoji="0" lang="en-US" sz="3600" i="0" u="none" strike="noStrike" kern="1200" cap="none" spc="0" normalizeH="0" noProof="0" dirty="0" smtClean="0">
                <a:ln>
                  <a:noFill/>
                </a:ln>
                <a:solidFill>
                  <a:prstClr val="black"/>
                </a:solidFill>
                <a:effectLst/>
                <a:uLnTx/>
                <a:uFillTx/>
                <a:latin typeface="UTM Avo"/>
                <a:cs typeface="Arial" panose="020B0604020202020204" pitchFamily="34" charset="0"/>
              </a:rPr>
              <a:t> nhảy nhót leo trèo, mình đầy lông lá nhăn nheo làm trò</a:t>
            </a:r>
            <a:r>
              <a:rPr lang="en-US" sz="3600" dirty="0" smtClean="0">
                <a:solidFill>
                  <a:schemeClr val="tx1"/>
                </a:solidFill>
                <a:cs typeface="Arial" panose="020B0604020202020204" pitchFamily="34" charset="0"/>
              </a:rPr>
              <a:t>?</a:t>
            </a:r>
            <a:endParaRPr kumimoji="0" lang="vi-VN" sz="3600" i="0" u="none" strike="noStrike" kern="1200" cap="none" spc="0" normalizeH="0" baseline="0" noProof="0" dirty="0">
              <a:ln>
                <a:noFill/>
              </a:ln>
              <a:solidFill>
                <a:schemeClr val="tx1"/>
              </a:solidFill>
              <a:effectLst/>
              <a:uLnTx/>
              <a:uFillTx/>
              <a:latin typeface="+mj-lt"/>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63932" y="5069859"/>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7" name="TextBox 3">
            <a:extLst>
              <a:ext uri="{FF2B5EF4-FFF2-40B4-BE49-F238E27FC236}">
                <a16:creationId xmlns:a16="http://schemas.microsoft.com/office/drawing/2014/main" xmlns="" id="{9D629372-8361-465B-86EA-BA9F6A61BAF0}"/>
              </a:ext>
            </a:extLst>
          </p:cNvPr>
          <p:cNvSpPr txBox="1"/>
          <p:nvPr/>
        </p:nvSpPr>
        <p:spPr>
          <a:xfrm>
            <a:off x="1690290" y="3025601"/>
            <a:ext cx="9182262" cy="492443"/>
          </a:xfrm>
          <a:prstGeom prst="rect">
            <a:avLst/>
          </a:prstGeom>
        </p:spPr>
        <p:txBody>
          <a:bodyPr wrap="square" lIns="0" tIns="0" rIns="0" bIns="0" rtlCol="0" anchor="t">
            <a:spAutoFit/>
          </a:bodyPr>
          <a:lstStyle/>
          <a:p>
            <a:pPr lvl="0">
              <a:defRPr/>
            </a:pPr>
            <a:r>
              <a:rPr lang="nl-NL" sz="3200" dirty="0">
                <a:solidFill>
                  <a:srgbClr val="000000"/>
                </a:solidFill>
                <a:ea typeface="Calibri" panose="020F0502020204030204" pitchFamily="34" charset="0"/>
                <a:cs typeface="Arial" panose="020B0604020202020204" pitchFamily="34" charset="0"/>
              </a:rPr>
              <a:t>- </a:t>
            </a:r>
            <a:r>
              <a:rPr lang="nl-NL" sz="3200" dirty="0" smtClean="0">
                <a:solidFill>
                  <a:srgbClr val="000000"/>
                </a:solidFill>
                <a:ea typeface="Calibri" panose="020F0502020204030204" pitchFamily="34" charset="0"/>
                <a:cs typeface="Arial" panose="020B0604020202020204" pitchFamily="34" charset="0"/>
              </a:rPr>
              <a:t>Là con khỉ</a:t>
            </a:r>
            <a:endParaRPr lang="en-US" sz="3200" dirty="0">
              <a:solidFill>
                <a:prstClr val="black"/>
              </a:solidFill>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97586" y="2724694"/>
            <a:ext cx="4132742" cy="4132742"/>
          </a:xfrm>
          <a:prstGeom prst="rect">
            <a:avLst/>
          </a:prstGeom>
        </p:spPr>
      </p:pic>
      <p:sp>
        <p:nvSpPr>
          <p:cNvPr id="8"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5" cstate="print">
              <a:extLst>
                <a:ext uri="{96DAC541-7B7A-43D3-8B79-37D633B846F1}">
                  <asvg:svgBlip xmlns:asvg="http://schemas.microsoft.com/office/drawing/2016/SVG/main" xmlns="" r:embed="rId12"/>
                </a:ext>
              </a:extLst>
            </a:blip>
            <a:stretch>
              <a:fillRect l="-36727" t="-1150" r="-6100"/>
            </a:stretch>
          </a:blipFill>
        </p:spPr>
      </p:sp>
      <p:sp>
        <p:nvSpPr>
          <p:cNvPr id="9" name="Rectangle 8"/>
          <p:cNvSpPr/>
          <p:nvPr/>
        </p:nvSpPr>
        <p:spPr>
          <a:xfrm>
            <a:off x="0" y="6539345"/>
            <a:ext cx="12202134" cy="3166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446432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434157" y="780477"/>
            <a:ext cx="10164213" cy="1664608"/>
          </a:xfrm>
          <a:prstGeom prst="snip2Diag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rPr>
              <a:t>Mỏ cứng như </a:t>
            </a:r>
            <a:r>
              <a:rPr lang="vi-VN" sz="3600" dirty="0" smtClean="0">
                <a:solidFill>
                  <a:schemeClr val="tx1"/>
                </a:solidFill>
              </a:rPr>
              <a:t>dùi</a:t>
            </a:r>
            <a:r>
              <a:rPr lang="en-US" sz="3600" dirty="0" smtClean="0">
                <a:solidFill>
                  <a:schemeClr val="tx1"/>
                </a:solidFill>
              </a:rPr>
              <a:t>,</a:t>
            </a:r>
            <a:r>
              <a:rPr lang="en-US" sz="3600" dirty="0">
                <a:solidFill>
                  <a:schemeClr val="tx1"/>
                </a:solidFill>
              </a:rPr>
              <a:t> </a:t>
            </a:r>
            <a:r>
              <a:rPr lang="en-US" sz="3600" dirty="0" smtClean="0">
                <a:solidFill>
                  <a:schemeClr val="tx1"/>
                </a:solidFill>
              </a:rPr>
              <a:t>g</a:t>
            </a:r>
            <a:r>
              <a:rPr lang="vi-VN" sz="3600" dirty="0" smtClean="0">
                <a:solidFill>
                  <a:schemeClr val="tx1"/>
                </a:solidFill>
              </a:rPr>
              <a:t>õ </a:t>
            </a:r>
            <a:r>
              <a:rPr lang="vi-VN" sz="3600" dirty="0">
                <a:solidFill>
                  <a:schemeClr val="tx1"/>
                </a:solidFill>
              </a:rPr>
              <a:t>luôn không </a:t>
            </a:r>
            <a:r>
              <a:rPr lang="vi-VN" sz="3600" dirty="0" smtClean="0">
                <a:solidFill>
                  <a:schemeClr val="tx1"/>
                </a:solidFill>
              </a:rPr>
              <a:t>mỏi</a:t>
            </a:r>
            <a:r>
              <a:rPr lang="en-US" sz="3600" dirty="0" smtClean="0">
                <a:solidFill>
                  <a:schemeClr val="tx1"/>
                </a:solidFill>
              </a:rPr>
              <a:t>,</a:t>
            </a:r>
            <a:r>
              <a:rPr lang="en-US" sz="3600" dirty="0">
                <a:solidFill>
                  <a:schemeClr val="tx1"/>
                </a:solidFill>
              </a:rPr>
              <a:t> </a:t>
            </a:r>
            <a:r>
              <a:rPr lang="en-US" sz="3600" dirty="0" smtClean="0">
                <a:solidFill>
                  <a:schemeClr val="tx1"/>
                </a:solidFill>
              </a:rPr>
              <a:t>c</a:t>
            </a:r>
            <a:r>
              <a:rPr lang="vi-VN" sz="3600" dirty="0" smtClean="0">
                <a:solidFill>
                  <a:schemeClr val="tx1"/>
                </a:solidFill>
              </a:rPr>
              <a:t>ây </a:t>
            </a:r>
            <a:r>
              <a:rPr lang="vi-VN" sz="3600" dirty="0">
                <a:solidFill>
                  <a:schemeClr val="tx1"/>
                </a:solidFill>
              </a:rPr>
              <a:t>nào sâu </a:t>
            </a:r>
            <a:r>
              <a:rPr lang="vi-VN" sz="3600" dirty="0" smtClean="0">
                <a:solidFill>
                  <a:schemeClr val="tx1"/>
                </a:solidFill>
              </a:rPr>
              <a:t>đục</a:t>
            </a:r>
            <a:r>
              <a:rPr lang="en-US" sz="3600" dirty="0" smtClean="0">
                <a:solidFill>
                  <a:schemeClr val="tx1"/>
                </a:solidFill>
              </a:rPr>
              <a:t> </a:t>
            </a:r>
            <a:r>
              <a:rPr lang="en-US" sz="3600" dirty="0">
                <a:solidFill>
                  <a:schemeClr val="tx1"/>
                </a:solidFill>
              </a:rPr>
              <a:t>c</a:t>
            </a:r>
            <a:r>
              <a:rPr lang="vi-VN" sz="3600" dirty="0" smtClean="0">
                <a:solidFill>
                  <a:schemeClr val="tx1"/>
                </a:solidFill>
              </a:rPr>
              <a:t>ó </a:t>
            </a:r>
            <a:r>
              <a:rPr lang="vi-VN" sz="3600" dirty="0">
                <a:solidFill>
                  <a:schemeClr val="tx1"/>
                </a:solidFill>
              </a:rPr>
              <a:t>tôi có </a:t>
            </a:r>
            <a:r>
              <a:rPr lang="vi-VN" sz="3600" dirty="0" smtClean="0">
                <a:solidFill>
                  <a:schemeClr val="tx1"/>
                </a:solidFill>
              </a:rPr>
              <a:t>tôi!</a:t>
            </a:r>
            <a:r>
              <a:rPr lang="en-US" sz="3600" dirty="0" smtClean="0">
                <a:solidFill>
                  <a:schemeClr val="tx1"/>
                </a:solidFill>
              </a:rPr>
              <a:t> </a:t>
            </a:r>
            <a:r>
              <a:rPr lang="vi-VN" sz="3600" dirty="0" smtClean="0">
                <a:solidFill>
                  <a:schemeClr val="tx1"/>
                </a:solidFill>
              </a:rPr>
              <a:t>Là </a:t>
            </a:r>
            <a:r>
              <a:rPr lang="vi-VN" sz="3600" dirty="0">
                <a:solidFill>
                  <a:schemeClr val="tx1"/>
                </a:solidFill>
              </a:rPr>
              <a:t>con chim gì?</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33040" y="5189945"/>
            <a:ext cx="2399987" cy="1468012"/>
          </a:xfrm>
          <a:prstGeom prst="rect">
            <a:avLst/>
          </a:prstGeom>
        </p:spPr>
      </p:pic>
      <p:sp>
        <p:nvSpPr>
          <p:cNvPr id="2" name="Rectangle 1"/>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3">
            <a:extLst>
              <a:ext uri="{FF2B5EF4-FFF2-40B4-BE49-F238E27FC236}">
                <a16:creationId xmlns:a16="http://schemas.microsoft.com/office/drawing/2014/main" xmlns="" id="{5EFFA2A3-5464-426E-A18E-618350D82063}"/>
              </a:ext>
            </a:extLst>
          </p:cNvPr>
          <p:cNvSpPr txBox="1"/>
          <p:nvPr/>
        </p:nvSpPr>
        <p:spPr>
          <a:xfrm>
            <a:off x="1925132" y="2874597"/>
            <a:ext cx="9182262" cy="492443"/>
          </a:xfrm>
          <a:prstGeom prst="rect">
            <a:avLst/>
          </a:prstGeom>
        </p:spPr>
        <p:txBody>
          <a:bodyPr wrap="square" lIns="0" tIns="0" rIns="0" bIns="0" rtlCol="0" anchor="t">
            <a:spAutoFit/>
          </a:bodyPr>
          <a:lstStyle/>
          <a:p>
            <a:pPr lvl="0" indent="457200">
              <a:defRPr/>
            </a:pPr>
            <a:r>
              <a:rPr lang="en-US" sz="3200" dirty="0" smtClean="0">
                <a:cs typeface="Times New Roman" pitchFamily="18" charset="0"/>
              </a:rPr>
              <a:t>- Là con chim gõ kiến</a:t>
            </a:r>
            <a:endParaRPr lang="en-US" sz="3200" dirty="0">
              <a:solidFill>
                <a:prstClr val="black"/>
              </a:solidFill>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3787" y="3692688"/>
            <a:ext cx="4489667" cy="2645162"/>
          </a:xfrm>
          <a:prstGeom prst="rect">
            <a:avLst/>
          </a:prstGeom>
        </p:spPr>
      </p:pic>
      <p:sp>
        <p:nvSpPr>
          <p:cNvPr id="7"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6" cstate="print">
              <a:extLst>
                <a:ext uri="{96DAC541-7B7A-43D3-8B79-37D633B846F1}">
                  <asvg:svgBlip xmlns:asvg="http://schemas.microsoft.com/office/drawing/2016/SVG/main" xmlns="" r:embed="rId12"/>
                </a:ext>
              </a:extLst>
            </a:blip>
            <a:stretch>
              <a:fillRect l="-36727" t="-1150" r="-6100"/>
            </a:stretch>
          </a:blipFill>
        </p:spPr>
      </p:sp>
      <p:sp>
        <p:nvSpPr>
          <p:cNvPr id="8" name="Rectangle 7"/>
          <p:cNvSpPr/>
          <p:nvPr/>
        </p:nvSpPr>
        <p:spPr>
          <a:xfrm>
            <a:off x="0" y="6539345"/>
            <a:ext cx="12202134" cy="3166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058496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434157" y="780477"/>
            <a:ext cx="10164213" cy="1664608"/>
          </a:xfrm>
          <a:prstGeom prst="snip2Diag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tx1"/>
                </a:solidFill>
              </a:rPr>
              <a:t>Con gì chúa tể sơn lâm, về đêm nhảy múa đêm rằm trung thu?</a:t>
            </a:r>
            <a:endParaRPr lang="vi-VN" sz="3600" dirty="0">
              <a:solidFill>
                <a:schemeClr val="tx1"/>
              </a:solidFill>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57948" y="5071333"/>
            <a:ext cx="2399987" cy="1468012"/>
          </a:xfrm>
          <a:prstGeom prst="rect">
            <a:avLst/>
          </a:prstGeom>
        </p:spPr>
      </p:pic>
      <p:sp>
        <p:nvSpPr>
          <p:cNvPr id="2" name="Rectangle 1"/>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3">
            <a:extLst>
              <a:ext uri="{FF2B5EF4-FFF2-40B4-BE49-F238E27FC236}">
                <a16:creationId xmlns:a16="http://schemas.microsoft.com/office/drawing/2014/main" xmlns="" id="{5EFFA2A3-5464-426E-A18E-618350D82063}"/>
              </a:ext>
            </a:extLst>
          </p:cNvPr>
          <p:cNvSpPr txBox="1"/>
          <p:nvPr/>
        </p:nvSpPr>
        <p:spPr>
          <a:xfrm>
            <a:off x="1925132" y="2874597"/>
            <a:ext cx="9182262" cy="492443"/>
          </a:xfrm>
          <a:prstGeom prst="rect">
            <a:avLst/>
          </a:prstGeom>
        </p:spPr>
        <p:txBody>
          <a:bodyPr wrap="square" lIns="0" tIns="0" rIns="0" bIns="0" rtlCol="0" anchor="t">
            <a:spAutoFit/>
          </a:bodyPr>
          <a:lstStyle/>
          <a:p>
            <a:pPr lvl="0" indent="457200">
              <a:defRPr/>
            </a:pPr>
            <a:r>
              <a:rPr lang="en-US" sz="3200" dirty="0" smtClean="0">
                <a:cs typeface="Times New Roman" pitchFamily="18" charset="0"/>
              </a:rPr>
              <a:t>- Là con sư tử</a:t>
            </a:r>
            <a:endParaRPr lang="en-US" sz="3200" dirty="0">
              <a:solidFill>
                <a:prstClr val="black"/>
              </a:solidFill>
              <a:cs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36665" y="3120818"/>
            <a:ext cx="4715665" cy="3376416"/>
          </a:xfrm>
          <a:prstGeom prst="rect">
            <a:avLst/>
          </a:prstGeom>
        </p:spPr>
      </p:pic>
      <p:sp>
        <p:nvSpPr>
          <p:cNvPr id="7"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6" cstate="print">
              <a:extLst>
                <a:ext uri="{96DAC541-7B7A-43D3-8B79-37D633B846F1}">
                  <asvg:svgBlip xmlns:asvg="http://schemas.microsoft.com/office/drawing/2016/SVG/main" xmlns="" r:embed="rId12"/>
                </a:ext>
              </a:extLst>
            </a:blip>
            <a:stretch>
              <a:fillRect l="-36727" t="-1150" r="-6100"/>
            </a:stretch>
          </a:blipFill>
        </p:spPr>
      </p:sp>
      <p:sp>
        <p:nvSpPr>
          <p:cNvPr id="8" name="Rectangle 7"/>
          <p:cNvSpPr/>
          <p:nvPr/>
        </p:nvSpPr>
        <p:spPr>
          <a:xfrm>
            <a:off x="0" y="6539345"/>
            <a:ext cx="12202134" cy="3166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294773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75066" y="852891"/>
            <a:ext cx="10269097" cy="2227653"/>
          </a:xfrm>
          <a:prstGeom prst="snip2Diag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pPr>
            <a:r>
              <a:rPr kumimoji="0" lang="en-US" sz="4000" i="0" u="none" strike="noStrike" kern="1200" cap="none" spc="0" normalizeH="0" baseline="0" noProof="0" dirty="0" smtClean="0">
                <a:ln>
                  <a:noFill/>
                </a:ln>
                <a:solidFill>
                  <a:schemeClr val="tx1"/>
                </a:solidFill>
                <a:effectLst/>
                <a:uLnTx/>
                <a:uFillTx/>
                <a:latin typeface="UTM Avo"/>
                <a:cs typeface="Arial" panose="020B0604020202020204" pitchFamily="34" charset="0"/>
              </a:rPr>
              <a:t>Chuyền</a:t>
            </a:r>
            <a:r>
              <a:rPr kumimoji="0" lang="en-US" sz="4000" i="0" u="none" strike="noStrike" kern="1200" cap="none" spc="0" normalizeH="0" noProof="0" dirty="0" smtClean="0">
                <a:ln>
                  <a:noFill/>
                </a:ln>
                <a:solidFill>
                  <a:schemeClr val="tx1"/>
                </a:solidFill>
                <a:effectLst/>
                <a:uLnTx/>
                <a:uFillTx/>
                <a:latin typeface="UTM Avo"/>
                <a:cs typeface="Arial" panose="020B0604020202020204" pitchFamily="34" charset="0"/>
              </a:rPr>
              <a:t> cành mau lẹ, có cái đuôi bông, hạt dẻ thích ăn, là con gì nhỉ?</a:t>
            </a:r>
            <a:endParaRPr kumimoji="0" lang="en-US" sz="4000" i="0" u="none" strike="noStrike" kern="1200" cap="none" spc="0" normalizeH="0" baseline="0" noProof="0" dirty="0">
              <a:ln>
                <a:noFill/>
              </a:ln>
              <a:solidFill>
                <a:schemeClr val="tx1"/>
              </a:solidFill>
              <a:effectLst/>
              <a:uLnTx/>
              <a:uFillTx/>
              <a:latin typeface="UTM Avo"/>
              <a:cs typeface="Arial" panose="020B0604020202020204" pitchFamily="34"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771255" y="5071333"/>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7" name="Rectangle 6">
            <a:extLst>
              <a:ext uri="{FF2B5EF4-FFF2-40B4-BE49-F238E27FC236}">
                <a16:creationId xmlns:a16="http://schemas.microsoft.com/office/drawing/2014/main" xmlns="" id="{6C303146-AC42-4EE7-ADFC-5D5969D4679C}"/>
              </a:ext>
            </a:extLst>
          </p:cNvPr>
          <p:cNvSpPr/>
          <p:nvPr/>
        </p:nvSpPr>
        <p:spPr>
          <a:xfrm>
            <a:off x="952912" y="3659047"/>
            <a:ext cx="10998379" cy="658835"/>
          </a:xfrm>
          <a:prstGeom prst="rect">
            <a:avLst/>
          </a:prstGeom>
        </p:spPr>
        <p:txBody>
          <a:bodyPr wrap="square">
            <a:spAutoFit/>
          </a:bodyPr>
          <a:lstStyle/>
          <a:p>
            <a:pPr algn="just">
              <a:lnSpc>
                <a:spcPct val="150000"/>
              </a:lnSpc>
              <a:spcBef>
                <a:spcPts val="700"/>
              </a:spcBef>
              <a:spcAft>
                <a:spcPts val="700"/>
              </a:spcAft>
            </a:pPr>
            <a:r>
              <a:rPr lang="en-US" sz="2800" dirty="0" smtClean="0">
                <a:solidFill>
                  <a:srgbClr val="000000"/>
                </a:solidFill>
                <a:ea typeface="Calibri" panose="020F0502020204030204" pitchFamily="34" charset="0"/>
                <a:cs typeface="Arial" panose="020B0604020202020204" pitchFamily="34" charset="0"/>
              </a:rPr>
              <a:t>- Là con sóc</a:t>
            </a:r>
            <a:endParaRPr lang="en-US" sz="2800" dirty="0">
              <a:solidFill>
                <a:srgbClr val="000000"/>
              </a:solidFill>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10737" y="3299213"/>
            <a:ext cx="4217626" cy="3159148"/>
          </a:xfrm>
          <a:prstGeom prst="rect">
            <a:avLst/>
          </a:prstGeom>
        </p:spPr>
      </p:pic>
      <p:sp>
        <p:nvSpPr>
          <p:cNvPr id="8"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6" cstate="print">
              <a:extLst>
                <a:ext uri="{96DAC541-7B7A-43D3-8B79-37D633B846F1}">
                  <asvg:svgBlip xmlns:asvg="http://schemas.microsoft.com/office/drawing/2016/SVG/main" xmlns="" r:embed="rId12"/>
                </a:ext>
              </a:extLst>
            </a:blip>
            <a:stretch>
              <a:fillRect l="-36727" t="-1150" r="-6100"/>
            </a:stretch>
          </a:blipFill>
        </p:spPr>
      </p:sp>
      <p:sp>
        <p:nvSpPr>
          <p:cNvPr id="9" name="Rectangle 8"/>
          <p:cNvSpPr/>
          <p:nvPr/>
        </p:nvSpPr>
        <p:spPr>
          <a:xfrm>
            <a:off x="0" y="6539345"/>
            <a:ext cx="12202134" cy="3166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050275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434157" y="780477"/>
            <a:ext cx="10164213" cy="1664608"/>
          </a:xfrm>
          <a:prstGeom prst="snip2Diag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tx1"/>
                </a:solidFill>
              </a:rPr>
              <a:t>Con gì đuôi ngắn tai dài, mắt hồng lông mượt, có tài chạy nhanh?</a:t>
            </a:r>
            <a:endParaRPr lang="vi-VN" sz="3600" dirty="0">
              <a:solidFill>
                <a:schemeClr val="tx1"/>
              </a:solidFill>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752330" y="5387950"/>
            <a:ext cx="2399987" cy="1468012"/>
          </a:xfrm>
          <a:prstGeom prst="rect">
            <a:avLst/>
          </a:prstGeom>
        </p:spPr>
      </p:pic>
      <p:sp>
        <p:nvSpPr>
          <p:cNvPr id="2" name="Rectangle 1"/>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3">
            <a:extLst>
              <a:ext uri="{FF2B5EF4-FFF2-40B4-BE49-F238E27FC236}">
                <a16:creationId xmlns:a16="http://schemas.microsoft.com/office/drawing/2014/main" xmlns="" id="{5EFFA2A3-5464-426E-A18E-618350D82063}"/>
              </a:ext>
            </a:extLst>
          </p:cNvPr>
          <p:cNvSpPr txBox="1"/>
          <p:nvPr/>
        </p:nvSpPr>
        <p:spPr>
          <a:xfrm>
            <a:off x="1925132" y="2874597"/>
            <a:ext cx="9182262" cy="492443"/>
          </a:xfrm>
          <a:prstGeom prst="rect">
            <a:avLst/>
          </a:prstGeom>
        </p:spPr>
        <p:txBody>
          <a:bodyPr wrap="square" lIns="0" tIns="0" rIns="0" bIns="0" rtlCol="0" anchor="t">
            <a:spAutoFit/>
          </a:bodyPr>
          <a:lstStyle/>
          <a:p>
            <a:pPr lvl="0" indent="457200">
              <a:defRPr/>
            </a:pPr>
            <a:r>
              <a:rPr lang="en-US" sz="3200" dirty="0" smtClean="0">
                <a:cs typeface="Times New Roman" pitchFamily="18" charset="0"/>
              </a:rPr>
              <a:t>- Là con thỏ</a:t>
            </a:r>
            <a:endParaRPr lang="en-US" sz="3200" dirty="0">
              <a:solidFill>
                <a:prstClr val="black"/>
              </a:solidFill>
              <a:cs typeface="Times New Roman"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6964" y="2567709"/>
            <a:ext cx="4601529" cy="4090248"/>
          </a:xfrm>
          <a:prstGeom prst="rect">
            <a:avLst/>
          </a:prstGeom>
        </p:spPr>
      </p:pic>
      <p:sp>
        <p:nvSpPr>
          <p:cNvPr id="7"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6" cstate="print">
              <a:extLst>
                <a:ext uri="{96DAC541-7B7A-43D3-8B79-37D633B846F1}">
                  <asvg:svgBlip xmlns:asvg="http://schemas.microsoft.com/office/drawing/2016/SVG/main" xmlns="" r:embed="rId12"/>
                </a:ext>
              </a:extLst>
            </a:blip>
            <a:stretch>
              <a:fillRect l="-36727" t="-1150" r="-6100"/>
            </a:stretch>
          </a:blipFill>
        </p:spPr>
      </p:sp>
    </p:spTree>
    <p:extLst>
      <p:ext uri="{BB962C8B-B14F-4D97-AF65-F5344CB8AC3E}">
        <p14:creationId xmlns:p14="http://schemas.microsoft.com/office/powerpoint/2010/main" xmlns="" val="31297626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97630" y="688307"/>
            <a:ext cx="9554693" cy="1530803"/>
          </a:xfrm>
          <a:prstGeom prst="snip2Diag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lnSpc>
                <a:spcPct val="150000"/>
              </a:lnSpc>
            </a:pPr>
            <a:r>
              <a:rPr lang="en-US" sz="3600" dirty="0" smtClean="0">
                <a:solidFill>
                  <a:schemeClr val="tx1"/>
                </a:solidFill>
                <a:latin typeface="UTM Avo"/>
                <a:cs typeface="Arial" panose="020B0604020202020204" pitchFamily="34" charset="0"/>
              </a:rPr>
              <a:t>Bốn chân như cái cột đình, thân hình to lớn, mũi dài tai to, là con gì?</a:t>
            </a:r>
            <a:endParaRPr lang="en-US" sz="3600" dirty="0">
              <a:solidFill>
                <a:schemeClr val="tx1"/>
              </a:solidFill>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63932" y="5071333"/>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UTM Avo"/>
            </a:endParaRPr>
          </a:p>
        </p:txBody>
      </p:sp>
      <p:sp>
        <p:nvSpPr>
          <p:cNvPr id="6" name="TextBox 5">
            <a:extLst>
              <a:ext uri="{FF2B5EF4-FFF2-40B4-BE49-F238E27FC236}">
                <a16:creationId xmlns:a16="http://schemas.microsoft.com/office/drawing/2014/main" xmlns="" id="{B522B274-F0D4-439A-B421-FB69E0D5721F}"/>
              </a:ext>
            </a:extLst>
          </p:cNvPr>
          <p:cNvSpPr txBox="1"/>
          <p:nvPr/>
        </p:nvSpPr>
        <p:spPr>
          <a:xfrm>
            <a:off x="1397629" y="2650549"/>
            <a:ext cx="10462729" cy="584775"/>
          </a:xfrm>
          <a:prstGeom prst="rect">
            <a:avLst/>
          </a:prstGeom>
          <a:noFill/>
        </p:spPr>
        <p:txBody>
          <a:bodyPr wrap="square">
            <a:spAutoFit/>
          </a:bodyPr>
          <a:lstStyle/>
          <a:p>
            <a:r>
              <a:rPr lang="en-US" sz="3200" dirty="0" smtClean="0"/>
              <a:t>- Là con voi</a:t>
            </a:r>
            <a:endParaRPr lang="en-US" sz="3200" dirty="0"/>
          </a:p>
        </p:txBody>
      </p:sp>
      <p:sp>
        <p:nvSpPr>
          <p:cNvPr id="7" name="TextBox 6">
            <a:extLst>
              <a:ext uri="{FF2B5EF4-FFF2-40B4-BE49-F238E27FC236}">
                <a16:creationId xmlns:a16="http://schemas.microsoft.com/office/drawing/2014/main" xmlns="" id="{0E401331-9437-4439-8A95-BFFD4FDA5325}"/>
              </a:ext>
            </a:extLst>
          </p:cNvPr>
          <p:cNvSpPr txBox="1"/>
          <p:nvPr/>
        </p:nvSpPr>
        <p:spPr>
          <a:xfrm>
            <a:off x="1397630" y="3129735"/>
            <a:ext cx="10462729" cy="584775"/>
          </a:xfrm>
          <a:prstGeom prst="rect">
            <a:avLst/>
          </a:prstGeom>
          <a:noFill/>
        </p:spPr>
        <p:txBody>
          <a:bodyPr wrap="square">
            <a:spAutoFit/>
          </a:bodyPr>
          <a:lstStyle/>
          <a:p>
            <a:endParaRPr lang="en-US" sz="3200" b="1" dirty="0"/>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24661" y="2964068"/>
            <a:ext cx="6355412" cy="3326661"/>
          </a:xfrm>
          <a:prstGeom prst="rect">
            <a:avLst/>
          </a:prstGeom>
        </p:spPr>
      </p:pic>
      <p:sp>
        <p:nvSpPr>
          <p:cNvPr id="8" name="Freeform 13"/>
          <p:cNvSpPr/>
          <p:nvPr/>
        </p:nvSpPr>
        <p:spPr>
          <a:xfrm>
            <a:off x="-265298" y="-172100"/>
            <a:ext cx="1872425" cy="1307326"/>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5" cstate="print">
              <a:extLst>
                <a:ext uri="{96DAC541-7B7A-43D3-8B79-37D633B846F1}">
                  <asvg:svgBlip xmlns:asvg="http://schemas.microsoft.com/office/drawing/2016/SVG/main" xmlns="" r:embed="rId12"/>
                </a:ext>
              </a:extLst>
            </a:blip>
            <a:stretch>
              <a:fillRect l="-36727" t="-1150" r="-6100"/>
            </a:stretch>
          </a:blipFill>
        </p:spPr>
      </p:sp>
      <p:sp>
        <p:nvSpPr>
          <p:cNvPr id="9" name="Rectangle 8"/>
          <p:cNvSpPr/>
          <p:nvPr/>
        </p:nvSpPr>
        <p:spPr>
          <a:xfrm>
            <a:off x="0" y="6539345"/>
            <a:ext cx="12202134" cy="3166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754461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1210</Words>
  <Application>Microsoft Office PowerPoint</Application>
  <PresentationFormat>Custom</PresentationFormat>
  <Paragraphs>99</Paragraphs>
  <Slides>25</Slides>
  <Notes>2</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2025-04-08T01:55:26Z</dcterms:modified>
</cp:coreProperties>
</file>