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3"/>
  </p:notesMasterIdLst>
  <p:sldIdLst>
    <p:sldId id="257" r:id="rId4"/>
    <p:sldId id="296" r:id="rId5"/>
    <p:sldId id="303" r:id="rId6"/>
    <p:sldId id="300" r:id="rId7"/>
    <p:sldId id="287" r:id="rId8"/>
    <p:sldId id="298" r:id="rId9"/>
    <p:sldId id="301" r:id="rId10"/>
    <p:sldId id="294" r:id="rId11"/>
    <p:sldId id="295"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5" autoAdjust="0"/>
    <p:restoredTop sz="94660"/>
  </p:normalViewPr>
  <p:slideViewPr>
    <p:cSldViewPr snapToGrid="0">
      <p:cViewPr varScale="1">
        <p:scale>
          <a:sx n="62" d="100"/>
          <a:sy n="62" d="100"/>
        </p:scale>
        <p:origin x="9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096E9-1CE5-48A4-9628-09AE0F4E45AF}" type="datetimeFigureOut">
              <a:rPr lang="vi-VN" smtClean="0"/>
              <a:t>17/10/2024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CB5FB-4ED5-4B29-8FBB-20819C67FF89}" type="slidenum">
              <a:rPr lang="vi-VN" smtClean="0"/>
              <a:t>‹#›</a:t>
            </a:fld>
            <a:endParaRPr lang="vi-VN"/>
          </a:p>
        </p:txBody>
      </p:sp>
    </p:spTree>
    <p:extLst>
      <p:ext uri="{BB962C8B-B14F-4D97-AF65-F5344CB8AC3E}">
        <p14:creationId xmlns:p14="http://schemas.microsoft.com/office/powerpoint/2010/main" val="217878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endParaRPr>
          </a:p>
        </p:txBody>
      </p:sp>
      <p:sp>
        <p:nvSpPr>
          <p:cNvPr id="185" name="Google Shape;1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42784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8D135-187F-4673-8620-186BB63AD0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0848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336187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257919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233105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970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184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084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06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583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6691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218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58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3326235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211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292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879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8791-4386-5B5A-53A5-A424CA5DF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15D799-7F49-F8F8-84E1-6B7C799C4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317080-937D-C6D2-8911-9ACDCCA59D56}"/>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5" name="Footer Placeholder 4">
            <a:extLst>
              <a:ext uri="{FF2B5EF4-FFF2-40B4-BE49-F238E27FC236}">
                <a16:creationId xmlns:a16="http://schemas.microsoft.com/office/drawing/2014/main" id="{624296D1-0CF7-527C-0456-5302E367B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1C5C1-834E-AC65-047B-0F501F44E5D9}"/>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4223470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CAE7-01EC-0E2C-D60A-F5E173122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2504B-EF2F-09F3-5F7A-1436CAC071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431E3-9B9B-AA52-E45E-05D157C1A55C}"/>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5" name="Footer Placeholder 4">
            <a:extLst>
              <a:ext uri="{FF2B5EF4-FFF2-40B4-BE49-F238E27FC236}">
                <a16:creationId xmlns:a16="http://schemas.microsoft.com/office/drawing/2014/main" id="{0E7A0668-E103-BD98-24F3-C85AEE0D0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A880D-6EA8-10D2-FBA7-42F127775AFD}"/>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1900071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A8AA-FDC3-6D2E-62C3-F075D6CB32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D52F0C-7A8C-4492-0FB5-0E920F2021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41FD4-E713-5B05-81DB-7110C2558DC9}"/>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5" name="Footer Placeholder 4">
            <a:extLst>
              <a:ext uri="{FF2B5EF4-FFF2-40B4-BE49-F238E27FC236}">
                <a16:creationId xmlns:a16="http://schemas.microsoft.com/office/drawing/2014/main" id="{F4A312FE-5EB7-07C1-ED0A-44EDE2AE6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DEE87-2C9A-23B1-D37C-22D39FB13B9A}"/>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4916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0D68-A03A-BB95-68F3-E7660F0B6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73238-F8BF-BB82-55E1-511289B0B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A624A-CC5F-C547-D90A-704CB3C95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CFCAE6-BFF4-6A18-0E5E-8A1624E87CCD}"/>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6" name="Footer Placeholder 5">
            <a:extLst>
              <a:ext uri="{FF2B5EF4-FFF2-40B4-BE49-F238E27FC236}">
                <a16:creationId xmlns:a16="http://schemas.microsoft.com/office/drawing/2014/main" id="{EB99E9AB-F317-68AF-A421-99582ACC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71FCC-E28A-9F38-23A6-19077142C531}"/>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3005631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51A6-966E-5B70-13B6-8E5F5EC11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5E4A9-A9CD-B56F-94CE-80AC360F3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4CEF15-F2F8-54BC-A97F-715FEF3927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DDFA17-7EDA-F2F5-B11C-09F28E797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E03047-EA4F-A70B-B6E4-D3913DD9B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EF9B3-A831-75EC-0E0C-02B229ECDE02}"/>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8" name="Footer Placeholder 7">
            <a:extLst>
              <a:ext uri="{FF2B5EF4-FFF2-40B4-BE49-F238E27FC236}">
                <a16:creationId xmlns:a16="http://schemas.microsoft.com/office/drawing/2014/main" id="{B9F70E14-41FB-717B-A852-794979C3E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FEAB4-88A0-42CD-925E-CD2E284228AE}"/>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1334037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4B94-28E9-28CE-861D-2EE506991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2B692E-A39B-1483-1A69-5C5754354B7C}"/>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4" name="Footer Placeholder 3">
            <a:extLst>
              <a:ext uri="{FF2B5EF4-FFF2-40B4-BE49-F238E27FC236}">
                <a16:creationId xmlns:a16="http://schemas.microsoft.com/office/drawing/2014/main" id="{14BF32A9-617E-7D11-051E-270F5D1D49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78A46-E692-8138-DDA8-C7607286B689}"/>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3148297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F00CA-F9DF-52D2-DBF8-01B308ABED81}"/>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3" name="Footer Placeholder 2">
            <a:extLst>
              <a:ext uri="{FF2B5EF4-FFF2-40B4-BE49-F238E27FC236}">
                <a16:creationId xmlns:a16="http://schemas.microsoft.com/office/drawing/2014/main" id="{B46EFBF5-E6E0-28F6-1B97-D630B3B0DB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F831A-8A8B-CD51-48BA-5E643EFC33A9}"/>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401533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E9EA4-8D87-437C-BEFC-C29E1E69893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247001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D79A-2D34-A3EC-A23B-22DB96A1F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4B8A17-B414-5A1E-6CF1-EBCAF3BBF1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0567B-6FA1-E3A3-5040-F9C52EC74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EB288-4FC5-B0E8-58BE-7DA2F1CCCE7A}"/>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6" name="Footer Placeholder 5">
            <a:extLst>
              <a:ext uri="{FF2B5EF4-FFF2-40B4-BE49-F238E27FC236}">
                <a16:creationId xmlns:a16="http://schemas.microsoft.com/office/drawing/2014/main" id="{40E54F16-EF67-4107-EE6E-C08A99D50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64F92-5330-428A-95ED-A301C36C4B19}"/>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4053587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59F7-C93E-79FC-DADC-2C6561A58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9FAEAB-C3BB-73B2-D8AE-677C439AE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515962-C3A3-2BA6-F388-AB2F4D0E2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4A905-0165-50F1-C963-BD3CCDE7F0F4}"/>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6" name="Footer Placeholder 5">
            <a:extLst>
              <a:ext uri="{FF2B5EF4-FFF2-40B4-BE49-F238E27FC236}">
                <a16:creationId xmlns:a16="http://schemas.microsoft.com/office/drawing/2014/main" id="{70F7542E-4486-8201-9412-32012AA34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0F1D8C-CEF0-C98D-DB25-1B0664D562A3}"/>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3607587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352B-CC9D-D95E-729A-5514084B22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B06386-0C3E-B606-A67B-E6681B2A0E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FD53E-DBAD-1AD2-56C5-1124F60408E8}"/>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5" name="Footer Placeholder 4">
            <a:extLst>
              <a:ext uri="{FF2B5EF4-FFF2-40B4-BE49-F238E27FC236}">
                <a16:creationId xmlns:a16="http://schemas.microsoft.com/office/drawing/2014/main" id="{3D31BB80-3C63-0F01-11ED-A034B867E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CF8A5-B5AE-4688-0A38-1857D6154F8F}"/>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939243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9240D-FAAA-67CB-C992-FF2887004B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9813B-0221-E0D4-CD68-AEAC8A7D27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09A4A-75F0-60DE-F728-F3D51DD6AC9E}"/>
              </a:ext>
            </a:extLst>
          </p:cNvPr>
          <p:cNvSpPr>
            <a:spLocks noGrp="1"/>
          </p:cNvSpPr>
          <p:nvPr>
            <p:ph type="dt" sz="half" idx="10"/>
          </p:nvPr>
        </p:nvSpPr>
        <p:spPr/>
        <p:txBody>
          <a:bodyPr/>
          <a:lstStyle/>
          <a:p>
            <a:fld id="{EEE4C591-1003-4276-88D6-2652BE7A86B2}" type="datetimeFigureOut">
              <a:rPr lang="en-US" smtClean="0"/>
              <a:t>10/17/2024</a:t>
            </a:fld>
            <a:endParaRPr lang="en-US"/>
          </a:p>
        </p:txBody>
      </p:sp>
      <p:sp>
        <p:nvSpPr>
          <p:cNvPr id="5" name="Footer Placeholder 4">
            <a:extLst>
              <a:ext uri="{FF2B5EF4-FFF2-40B4-BE49-F238E27FC236}">
                <a16:creationId xmlns:a16="http://schemas.microsoft.com/office/drawing/2014/main" id="{87FC206A-D31A-DB22-671D-DE9E0DB71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94584-627C-F6F4-46AC-86E0D20F14CE}"/>
              </a:ext>
            </a:extLst>
          </p:cNvPr>
          <p:cNvSpPr>
            <a:spLocks noGrp="1"/>
          </p:cNvSpPr>
          <p:nvPr>
            <p:ph type="sldNum" sz="quarter" idx="12"/>
          </p:nvPr>
        </p:nvSpPr>
        <p:spPr/>
        <p:txBody>
          <a:bodyPr/>
          <a:lstStyle/>
          <a:p>
            <a:fld id="{AC1B76E0-AEA4-403D-B040-3ECE42757751}" type="slidenum">
              <a:rPr lang="en-US" smtClean="0"/>
              <a:t>‹#›</a:t>
            </a:fld>
            <a:endParaRPr lang="en-US"/>
          </a:p>
        </p:txBody>
      </p:sp>
    </p:spTree>
    <p:extLst>
      <p:ext uri="{BB962C8B-B14F-4D97-AF65-F5344CB8AC3E}">
        <p14:creationId xmlns:p14="http://schemas.microsoft.com/office/powerpoint/2010/main" val="2222969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10/17/2024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656404176"/>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5F5F5"/>
        </a:solidFill>
        <a:effectLst/>
      </p:bgPr>
    </p:bg>
    <p:spTree>
      <p:nvGrpSpPr>
        <p:cNvPr id="1" name=""/>
        <p:cNvGrpSpPr/>
        <p:nvPr/>
      </p:nvGrpSpPr>
      <p:grpSpPr>
        <a:xfrm>
          <a:off x="0" y="0"/>
          <a:ext cx="0" cy="0"/>
          <a:chOff x="0" y="0"/>
          <a:chExt cx="0" cy="0"/>
        </a:xfrm>
      </p:grpSpPr>
      <p:pic>
        <p:nvPicPr>
          <p:cNvPr id="3" name="Google Shape;34;p10">
            <a:extLst>
              <a:ext uri="{FF2B5EF4-FFF2-40B4-BE49-F238E27FC236}">
                <a16:creationId xmlns:a16="http://schemas.microsoft.com/office/drawing/2014/main" id="{3AB2818E-E3BB-4130-A86A-5EEE162D8EFA}"/>
              </a:ext>
            </a:extLst>
          </p:cNvPr>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584821"/>
          </a:xfrm>
          <a:prstGeom prst="rect">
            <a:avLst/>
          </a:prstGeom>
        </p:spPr>
      </p:pic>
    </p:spTree>
    <p:extLst>
      <p:ext uri="{BB962C8B-B14F-4D97-AF65-F5344CB8AC3E}">
        <p14:creationId xmlns:p14="http://schemas.microsoft.com/office/powerpoint/2010/main" val="16478827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21E9EA4-8D87-437C-BEFC-C29E1E69893E}" type="datetimeFigureOut">
              <a:rPr lang="vi-VN" smtClean="0"/>
              <a:t>17/10/2024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277626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21E9EA4-8D87-437C-BEFC-C29E1E69893E}" type="datetimeFigureOut">
              <a:rPr lang="vi-VN" smtClean="0"/>
              <a:t>17/10/2024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167515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21E9EA4-8D87-437C-BEFC-C29E1E69893E}" type="datetimeFigureOut">
              <a:rPr lang="vi-VN" smtClean="0"/>
              <a:t>17/10/2024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42134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E9EA4-8D87-437C-BEFC-C29E1E69893E}" type="datetimeFigureOut">
              <a:rPr lang="vi-VN" smtClean="0"/>
              <a:t>17/10/2024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297926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t>17/10/2024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56916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t>17/10/2024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17A71D0-5045-49DC-AA69-EF36E0781F26}" type="slidenum">
              <a:rPr lang="vi-VN" smtClean="0"/>
              <a:t>‹#›</a:t>
            </a:fld>
            <a:endParaRPr lang="vi-VN"/>
          </a:p>
        </p:txBody>
      </p:sp>
    </p:spTree>
    <p:extLst>
      <p:ext uri="{BB962C8B-B14F-4D97-AF65-F5344CB8AC3E}">
        <p14:creationId xmlns:p14="http://schemas.microsoft.com/office/powerpoint/2010/main" val="76571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E9EA4-8D87-437C-BEFC-C29E1E69893E}" type="datetimeFigureOut">
              <a:rPr lang="vi-VN" smtClean="0"/>
              <a:t>17/10/2024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A71D0-5045-49DC-AA69-EF36E0781F26}" type="slidenum">
              <a:rPr lang="vi-VN" smtClean="0"/>
              <a:t>‹#›</a:t>
            </a:fld>
            <a:endParaRPr lang="vi-VN"/>
          </a:p>
        </p:txBody>
      </p:sp>
    </p:spTree>
    <p:extLst>
      <p:ext uri="{BB962C8B-B14F-4D97-AF65-F5344CB8AC3E}">
        <p14:creationId xmlns:p14="http://schemas.microsoft.com/office/powerpoint/2010/main" val="360821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95359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79E6C-FDB6-9074-948A-C4E7EC5E3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4003A1-479F-45D3-93A6-26410BD5ED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DC980-43BB-F962-574B-0AD39EA23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4C591-1003-4276-88D6-2652BE7A86B2}" type="datetimeFigureOut">
              <a:rPr lang="en-US" smtClean="0"/>
              <a:t>10/17/2024</a:t>
            </a:fld>
            <a:endParaRPr lang="en-US"/>
          </a:p>
        </p:txBody>
      </p:sp>
      <p:sp>
        <p:nvSpPr>
          <p:cNvPr id="5" name="Footer Placeholder 4">
            <a:extLst>
              <a:ext uri="{FF2B5EF4-FFF2-40B4-BE49-F238E27FC236}">
                <a16:creationId xmlns:a16="http://schemas.microsoft.com/office/drawing/2014/main" id="{D6CA172B-7760-F412-769A-C942397C4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AC013-CCB0-BF0F-960C-B5DAD1BB0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B76E0-AEA4-403D-B040-3ECE42757751}" type="slidenum">
              <a:rPr lang="en-US" smtClean="0"/>
              <a:t>‹#›</a:t>
            </a:fld>
            <a:endParaRPr lang="en-US"/>
          </a:p>
        </p:txBody>
      </p:sp>
    </p:spTree>
    <p:extLst>
      <p:ext uri="{BB962C8B-B14F-4D97-AF65-F5344CB8AC3E}">
        <p14:creationId xmlns:p14="http://schemas.microsoft.com/office/powerpoint/2010/main" val="2918158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4" name="Picture 3">
            <a:extLst>
              <a:ext uri="{FF2B5EF4-FFF2-40B4-BE49-F238E27FC236}">
                <a16:creationId xmlns:a16="http://schemas.microsoft.com/office/drawing/2014/main" id="{98B5B3B2-061E-497A-80C3-288E452DA3DB}"/>
              </a:ext>
            </a:extLst>
          </p:cNvPr>
          <p:cNvPicPr>
            <a:picLocks noChangeAspect="1"/>
          </p:cNvPicPr>
          <p:nvPr/>
        </p:nvPicPr>
        <p:blipFill>
          <a:blip r:embed="rId3"/>
          <a:stretch>
            <a:fillRect/>
          </a:stretch>
        </p:blipFill>
        <p:spPr>
          <a:xfrm>
            <a:off x="-170764" y="-86920"/>
            <a:ext cx="12362764" cy="6627303"/>
          </a:xfrm>
          <a:prstGeom prst="rect">
            <a:avLst/>
          </a:prstGeom>
        </p:spPr>
      </p:pic>
      <p:sp>
        <p:nvSpPr>
          <p:cNvPr id="189" name="Google Shape;189;p2"/>
          <p:cNvSpPr txBox="1"/>
          <p:nvPr/>
        </p:nvSpPr>
        <p:spPr>
          <a:xfrm>
            <a:off x="1871133" y="2634254"/>
            <a:ext cx="8055763" cy="181584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Kính</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chào</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quý</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thầy</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cô</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giáo</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UTM Avo" panose="02040603050506020204" pitchFamily="18"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GV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Thị</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Loan</a:t>
            </a:r>
            <a:endParaRPr kumimoji="0"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down)">
                                      <p:cBhvr>
                                        <p:cTn id="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i hat qua">
            <a:hlinkClick r:id="" action="ppaction://media"/>
            <a:extLst>
              <a:ext uri="{FF2B5EF4-FFF2-40B4-BE49-F238E27FC236}">
                <a16:creationId xmlns:a16="http://schemas.microsoft.com/office/drawing/2014/main" id="{D1351D82-2F96-3BB0-5020-556C096D3EA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918" y="0"/>
            <a:ext cx="12208267" cy="6534364"/>
          </a:xfrm>
          <a:prstGeom prst="rect">
            <a:avLst/>
          </a:prstGeom>
        </p:spPr>
      </p:pic>
    </p:spTree>
    <p:extLst>
      <p:ext uri="{BB962C8B-B14F-4D97-AF65-F5344CB8AC3E}">
        <p14:creationId xmlns:p14="http://schemas.microsoft.com/office/powerpoint/2010/main" val="33312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0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2135" y="3011774"/>
            <a:ext cx="4070222" cy="2229841"/>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Tx/>
              <a:buSzTx/>
              <a:buFont typeface="Arial"/>
              <a:buNone/>
              <a:tabLst/>
              <a:defRPr/>
            </a:pPr>
            <a:r>
              <a:rPr kumimoji="0" lang="vi-VN" sz="2400" b="0" i="0" u="none" strike="noStrike" kern="1200" cap="none" spc="0" normalizeH="0" baseline="0" noProof="0" dirty="0">
                <a:ln>
                  <a:noFill/>
                </a:ln>
                <a:solidFill>
                  <a:prstClr val="black"/>
                </a:solidFill>
                <a:effectLst/>
                <a:uLnTx/>
                <a:uFillTx/>
                <a:latin typeface="UTM Avo"/>
                <a:cs typeface="+mn-ea"/>
                <a:sym typeface="+mn-lt"/>
              </a:rPr>
              <a:t>Trường hợp nào trong các trường hợp bên thể hiện sự biến đổi hóa học của chất? Vì sao? </a:t>
            </a:r>
            <a:endParaRPr kumimoji="0" lang="en-US" sz="2400" b="0" i="0" u="none" strike="noStrike" kern="1200" cap="none" spc="0" normalizeH="0" baseline="0" noProof="0" dirty="0">
              <a:ln>
                <a:noFill/>
              </a:ln>
              <a:solidFill>
                <a:prstClr val="black"/>
              </a:solidFill>
              <a:effectLst/>
              <a:uLnTx/>
              <a:uFillTx/>
              <a:latin typeface="UTM Avo"/>
              <a:cs typeface="+mn-ea"/>
              <a:sym typeface="+mn-lt"/>
            </a:endParaRPr>
          </a:p>
        </p:txBody>
      </p:sp>
      <p:sp>
        <p:nvSpPr>
          <p:cNvPr id="8" name="TextBox 7"/>
          <p:cNvSpPr txBox="1"/>
          <p:nvPr/>
        </p:nvSpPr>
        <p:spPr>
          <a:xfrm>
            <a:off x="330591" y="2072811"/>
            <a:ext cx="4368800" cy="589072"/>
          </a:xfrm>
          <a:prstGeom prst="rect">
            <a:avLst/>
          </a:prstGeom>
          <a:noFill/>
        </p:spPr>
        <p:txBody>
          <a:bodyPr wrap="square" rtlCol="0">
            <a:spAutoFit/>
          </a:bodyPr>
          <a:lstStyle/>
          <a:p>
            <a:pPr marL="0" marR="0" lvl="0" indent="0" algn="just" defTabSz="609630" rtl="0" eaLnBrk="1" fontAlgn="auto" latinLnBrk="0" hangingPunct="1">
              <a:lnSpc>
                <a:spcPct val="150000"/>
              </a:lnSpc>
              <a:spcBef>
                <a:spcPts val="0"/>
              </a:spcBef>
              <a:spcAft>
                <a:spcPts val="0"/>
              </a:spcAft>
              <a:buClrTx/>
              <a:buSzTx/>
              <a:buFont typeface="Arial"/>
              <a:buNone/>
              <a:tabLst/>
              <a:defRPr/>
            </a:pPr>
            <a:r>
              <a:rPr kumimoji="0" lang="vi-VN" sz="2400" b="0" i="1" u="none" strike="noStrike" kern="1200" cap="none" spc="0" normalizeH="0" baseline="0" noProof="0" dirty="0">
                <a:ln>
                  <a:noFill/>
                </a:ln>
                <a:solidFill>
                  <a:prstClr val="black"/>
                </a:solidFill>
                <a:effectLst/>
                <a:uLnTx/>
                <a:uFillTx/>
                <a:latin typeface="UTM Avo"/>
                <a:cs typeface="+mn-ea"/>
                <a:sym typeface="+mn-lt"/>
              </a:rPr>
              <a:t>Quan sát 6 hình và cho biết:</a:t>
            </a:r>
            <a:endParaRPr kumimoji="0" lang="en-US" sz="2400" b="0" i="1" u="none" strike="noStrike" kern="1200" cap="none" spc="0" normalizeH="0" baseline="0" noProof="0" dirty="0">
              <a:ln>
                <a:noFill/>
              </a:ln>
              <a:solidFill>
                <a:prstClr val="black"/>
              </a:solidFill>
              <a:effectLst/>
              <a:uLnTx/>
              <a:uFillTx/>
              <a:latin typeface="UTM Avo"/>
              <a:cs typeface="+mn-ea"/>
              <a:sym typeface="+mn-lt"/>
            </a:endParaRPr>
          </a:p>
        </p:txBody>
      </p:sp>
      <p:pic>
        <p:nvPicPr>
          <p:cNvPr id="11" name="Picture 10"/>
          <p:cNvPicPr>
            <a:picLocks noChangeAspect="1"/>
          </p:cNvPicPr>
          <p:nvPr/>
        </p:nvPicPr>
        <p:blipFill>
          <a:blip r:embed="rId3"/>
          <a:stretch>
            <a:fillRect/>
          </a:stretch>
        </p:blipFill>
        <p:spPr>
          <a:xfrm>
            <a:off x="-239617" y="5241615"/>
            <a:ext cx="1174566" cy="1677423"/>
          </a:xfrm>
          <a:prstGeom prst="rect">
            <a:avLst/>
          </a:prstGeom>
        </p:spPr>
      </p:pic>
      <p:pic>
        <p:nvPicPr>
          <p:cNvPr id="9" name="Picture 8">
            <a:extLst>
              <a:ext uri="{FF2B5EF4-FFF2-40B4-BE49-F238E27FC236}">
                <a16:creationId xmlns:a16="http://schemas.microsoft.com/office/drawing/2014/main" id="{DC63D8EB-9414-63AE-8038-C96223453933}"/>
              </a:ext>
            </a:extLst>
          </p:cNvPr>
          <p:cNvPicPr>
            <a:picLocks noChangeAspect="1"/>
          </p:cNvPicPr>
          <p:nvPr/>
        </p:nvPicPr>
        <p:blipFill>
          <a:blip r:embed="rId4"/>
          <a:stretch>
            <a:fillRect/>
          </a:stretch>
        </p:blipFill>
        <p:spPr>
          <a:xfrm>
            <a:off x="4613097" y="1589272"/>
            <a:ext cx="7215318" cy="4937215"/>
          </a:xfrm>
          <a:prstGeom prst="rect">
            <a:avLst/>
          </a:prstGeom>
        </p:spPr>
      </p:pic>
      <p:sp>
        <p:nvSpPr>
          <p:cNvPr id="3" name="TextBox 2">
            <a:extLst>
              <a:ext uri="{FF2B5EF4-FFF2-40B4-BE49-F238E27FC236}">
                <a16:creationId xmlns:a16="http://schemas.microsoft.com/office/drawing/2014/main" id="{2A2DAC9D-A138-E476-5613-23417372D29F}"/>
              </a:ext>
            </a:extLst>
          </p:cNvPr>
          <p:cNvSpPr txBox="1"/>
          <p:nvPr/>
        </p:nvSpPr>
        <p:spPr>
          <a:xfrm>
            <a:off x="5986914" y="654518"/>
            <a:ext cx="5457524"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227979131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987A0A-BE38-C7FD-B518-EA6CCDF12F5D}"/>
              </a:ext>
            </a:extLst>
          </p:cNvPr>
          <p:cNvPicPr>
            <a:picLocks noChangeAspect="1"/>
          </p:cNvPicPr>
          <p:nvPr/>
        </p:nvPicPr>
        <p:blipFill>
          <a:blip r:embed="rId3"/>
          <a:stretch>
            <a:fillRect/>
          </a:stretch>
        </p:blipFill>
        <p:spPr>
          <a:xfrm>
            <a:off x="174077" y="1905000"/>
            <a:ext cx="12017923" cy="2262750"/>
          </a:xfrm>
          <a:prstGeom prst="rect">
            <a:avLst/>
          </a:prstGeom>
        </p:spPr>
      </p:pic>
      <p:sp>
        <p:nvSpPr>
          <p:cNvPr id="2" name="TextBox 1"/>
          <p:cNvSpPr txBox="1"/>
          <p:nvPr/>
        </p:nvSpPr>
        <p:spPr>
          <a:xfrm>
            <a:off x="1371600" y="1516659"/>
            <a:ext cx="9855200"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r>
              <a:rPr kumimoji="0" lang="vi-VN" sz="2400" b="1" i="0" u="none" strike="noStrike" kern="1200" cap="none" spc="0" normalizeH="0" baseline="0" noProof="0" dirty="0">
                <a:ln>
                  <a:noFill/>
                </a:ln>
                <a:solidFill>
                  <a:prstClr val="black"/>
                </a:solidFill>
                <a:effectLst/>
                <a:uLnTx/>
                <a:uFillTx/>
                <a:latin typeface="UTM Avo"/>
                <a:cs typeface="+mn-ea"/>
                <a:sym typeface="+mn-lt"/>
              </a:rPr>
              <a:t>Các trường hợp thể hiện sự biến đổi hóa học của chất là:</a:t>
            </a:r>
            <a:endParaRPr kumimoji="0" lang="en-US" sz="2400" b="1" i="0" u="none" strike="noStrike" kern="1200" cap="none" spc="0" normalizeH="0" baseline="0" noProof="0" dirty="0">
              <a:ln>
                <a:noFill/>
              </a:ln>
              <a:solidFill>
                <a:prstClr val="black"/>
              </a:solidFill>
              <a:effectLst/>
              <a:uLnTx/>
              <a:uFillTx/>
              <a:latin typeface="UTM Avo"/>
              <a:cs typeface="+mn-ea"/>
              <a:sym typeface="+mn-lt"/>
            </a:endParaRPr>
          </a:p>
        </p:txBody>
      </p:sp>
      <p:sp>
        <p:nvSpPr>
          <p:cNvPr id="4" name="Right Arrow 3"/>
          <p:cNvSpPr/>
          <p:nvPr/>
        </p:nvSpPr>
        <p:spPr>
          <a:xfrm>
            <a:off x="762000" y="1569692"/>
            <a:ext cx="406400" cy="355600"/>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prstClr val="white"/>
              </a:solidFill>
              <a:effectLst/>
              <a:uLnTx/>
              <a:uFillTx/>
              <a:latin typeface="UTM Avo"/>
              <a:cs typeface="+mn-ea"/>
              <a:sym typeface="+mn-lt"/>
            </a:endParaRPr>
          </a:p>
        </p:txBody>
      </p:sp>
      <p:cxnSp>
        <p:nvCxnSpPr>
          <p:cNvPr id="9" name="Straight Arrow Connector 8"/>
          <p:cNvCxnSpPr/>
          <p:nvPr/>
        </p:nvCxnSpPr>
        <p:spPr>
          <a:xfrm>
            <a:off x="2514600" y="4013200"/>
            <a:ext cx="0" cy="5588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51860" y="4495800"/>
            <a:ext cx="3708400" cy="2015936"/>
          </a:xfrm>
          <a:prstGeom prst="rect">
            <a:avLst/>
          </a:prstGeom>
        </p:spPr>
        <p:txBody>
          <a:bodyPr wrap="square">
            <a:spAutoFit/>
          </a:bodyPr>
          <a:lstStyle/>
          <a:p>
            <a:pPr algn="just"/>
            <a:r>
              <a:rPr lang="vi-VN" sz="2400" dirty="0">
                <a:latin typeface="Times New Roman" panose="02020603050405020304" pitchFamily="18" charset="0"/>
                <a:ea typeface="Arial" panose="020B0604020202020204" pitchFamily="34" charset="0"/>
              </a:rPr>
              <a:t>Các thành phần kết hợp với nhau thành vữa xi măng. Sau một thời gian thành thể rắn, cứng, không còn rời các hạt như trước khi trộn. </a:t>
            </a:r>
            <a:endParaRPr lang="en-US" sz="2400" dirty="0"/>
          </a:p>
        </p:txBody>
      </p:sp>
      <p:cxnSp>
        <p:nvCxnSpPr>
          <p:cNvPr id="18" name="Straight Arrow Connector 17"/>
          <p:cNvCxnSpPr/>
          <p:nvPr/>
        </p:nvCxnSpPr>
        <p:spPr>
          <a:xfrm>
            <a:off x="10077193" y="4013200"/>
            <a:ext cx="0" cy="5588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931742" y="4503058"/>
            <a:ext cx="4006827" cy="2050690"/>
          </a:xfrm>
          <a:prstGeom prst="rect">
            <a:avLst/>
          </a:prstGeom>
        </p:spPr>
        <p:txBody>
          <a:bodyPr wrap="square">
            <a:spAutoFit/>
          </a:bodyPr>
          <a:lstStyle/>
          <a:p>
            <a:pPr>
              <a:lnSpc>
                <a:spcPct val="107000"/>
              </a:lnSpc>
              <a:spcAft>
                <a:spcPts val="800"/>
              </a:spcAft>
            </a:pPr>
            <a:r>
              <a:rPr lang="vi-VN" sz="2400" dirty="0">
                <a:latin typeface="Times New Roman" panose="02020603050405020304" pitchFamily="18" charset="0"/>
                <a:cs typeface="Times New Roman" panose="02020603050405020304" pitchFamily="18" charset="0"/>
              </a:rPr>
              <a:t>Màu đen chuyển thành màu xám, cháy toả nhiều nhiệt, có khói thoát ra. Sau một thời gian chỉ còn một đám tro, nhẹ hơn rất nhiều so với ban đầu.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2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8E581-61CD-FCE2-1C72-AF656CAE3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83" y="881159"/>
            <a:ext cx="5804898" cy="3362067"/>
          </a:xfrm>
          <a:prstGeom prst="rect">
            <a:avLst/>
          </a:prstGeom>
        </p:spPr>
      </p:pic>
      <p:pic>
        <p:nvPicPr>
          <p:cNvPr id="5" name="Picture 4">
            <a:extLst>
              <a:ext uri="{FF2B5EF4-FFF2-40B4-BE49-F238E27FC236}">
                <a16:creationId xmlns:a16="http://schemas.microsoft.com/office/drawing/2014/main" id="{65AFB15D-4575-E8DC-81A1-C1AE62354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620" y="881160"/>
            <a:ext cx="5205573" cy="3210373"/>
          </a:xfrm>
          <a:prstGeom prst="rect">
            <a:avLst/>
          </a:prstGeom>
        </p:spPr>
      </p:pic>
      <p:pic>
        <p:nvPicPr>
          <p:cNvPr id="7" name="Picture 6">
            <a:extLst>
              <a:ext uri="{FF2B5EF4-FFF2-40B4-BE49-F238E27FC236}">
                <a16:creationId xmlns:a16="http://schemas.microsoft.com/office/drawing/2014/main" id="{84A74A2A-75B7-5DE5-B168-F7DDBF4B5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152" y="4243227"/>
            <a:ext cx="6809991" cy="2691214"/>
          </a:xfrm>
          <a:prstGeom prst="rect">
            <a:avLst/>
          </a:prstGeom>
        </p:spPr>
      </p:pic>
      <p:sp>
        <p:nvSpPr>
          <p:cNvPr id="8" name="TextBox 7">
            <a:extLst>
              <a:ext uri="{FF2B5EF4-FFF2-40B4-BE49-F238E27FC236}">
                <a16:creationId xmlns:a16="http://schemas.microsoft.com/office/drawing/2014/main" id="{684C4A1A-79F1-E6AC-634D-C51125B9E174}"/>
              </a:ext>
            </a:extLst>
          </p:cNvPr>
          <p:cNvSpPr txBox="1"/>
          <p:nvPr/>
        </p:nvSpPr>
        <p:spPr>
          <a:xfrm>
            <a:off x="1777427" y="188661"/>
            <a:ext cx="8465907" cy="461665"/>
          </a:xfrm>
          <a:prstGeom prst="rect">
            <a:avLst/>
          </a:prstGeom>
          <a:noFill/>
        </p:spPr>
        <p:txBody>
          <a:bodyPr wrap="square" rtlCol="0">
            <a:spAutoFit/>
          </a:bodyPr>
          <a:lstStyle/>
          <a:p>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Các trường hợp không thể hiện sự biến đổi hóa học của chất </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18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4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349469" y="1588057"/>
            <a:ext cx="11056939" cy="1675843"/>
            <a:chOff x="433387" y="2048537"/>
            <a:chExt cx="16585408" cy="2513765"/>
          </a:xfrm>
        </p:grpSpPr>
        <p:sp>
          <p:nvSpPr>
            <p:cNvPr id="7" name="Rectangle 6"/>
            <p:cNvSpPr/>
            <p:nvPr/>
          </p:nvSpPr>
          <p:spPr>
            <a:xfrm>
              <a:off x="2209799" y="2048537"/>
              <a:ext cx="14808996" cy="2513765"/>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prstClr val="black"/>
                  </a:solidFill>
                  <a:effectLst/>
                  <a:uLnTx/>
                  <a:uFillTx/>
                  <a:latin typeface="UTM Avo"/>
                  <a:cs typeface="+mn-ea"/>
                  <a:sym typeface="+mn-lt"/>
                </a:rPr>
                <a:t>Nêu</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ví</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dụ</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về</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sự</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biến</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đổi</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hóa</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học</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của</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chất</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trong</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thực</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tiễn</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và</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cho</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biết</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dấu</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hiệu</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giúp</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em</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nhận</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biết</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sự</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biến</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đổi</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đó</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theo</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gợi</a:t>
              </a:r>
              <a:r>
                <a:rPr kumimoji="0" lang="en-US" sz="2400" b="1" i="0" u="none" strike="noStrike" kern="1200" cap="none" spc="0" normalizeH="0" baseline="0" noProof="0" dirty="0">
                  <a:ln>
                    <a:noFill/>
                  </a:ln>
                  <a:solidFill>
                    <a:prstClr val="black"/>
                  </a:solidFill>
                  <a:effectLst/>
                  <a:uLnTx/>
                  <a:uFillTx/>
                  <a:latin typeface="UTM Avo"/>
                  <a:cs typeface="+mn-ea"/>
                  <a:sym typeface="+mn-lt"/>
                </a:rPr>
                <a:t> ý </a:t>
              </a:r>
              <a:r>
                <a:rPr kumimoji="0" lang="en-US" sz="2400" b="1" i="0" u="none" strike="noStrike" kern="1200" cap="none" spc="0" normalizeH="0" baseline="0" noProof="0" dirty="0" err="1">
                  <a:ln>
                    <a:noFill/>
                  </a:ln>
                  <a:solidFill>
                    <a:prstClr val="black"/>
                  </a:solidFill>
                  <a:effectLst/>
                  <a:uLnTx/>
                  <a:uFillTx/>
                  <a:latin typeface="UTM Avo"/>
                  <a:cs typeface="+mn-ea"/>
                  <a:sym typeface="+mn-lt"/>
                </a:rPr>
                <a:t>sau</a:t>
              </a:r>
              <a:r>
                <a:rPr kumimoji="0" lang="vi-VN" sz="2400" b="1" i="0" u="none" strike="noStrike" kern="1200" cap="none" spc="0" normalizeH="0" baseline="0" noProof="0" dirty="0">
                  <a:ln>
                    <a:noFill/>
                  </a:ln>
                  <a:solidFill>
                    <a:prstClr val="black"/>
                  </a:solidFill>
                  <a:effectLst/>
                  <a:uLnTx/>
                  <a:uFillTx/>
                  <a:latin typeface="UTM Avo"/>
                  <a:cs typeface="+mn-ea"/>
                  <a:sym typeface="+mn-lt"/>
                </a:rPr>
                <a:t>:</a:t>
              </a:r>
              <a:r>
                <a:rPr kumimoji="0" lang="en-US" sz="2400" b="1" i="0" u="none" strike="noStrike" kern="1200" cap="none" spc="0" normalizeH="0" baseline="0" noProof="0" dirty="0">
                  <a:ln>
                    <a:noFill/>
                  </a:ln>
                  <a:solidFill>
                    <a:prstClr val="black"/>
                  </a:solidFill>
                  <a:effectLst/>
                  <a:uLnTx/>
                  <a:uFillTx/>
                  <a:latin typeface="UTM Avo"/>
                  <a:cs typeface="+mn-ea"/>
                  <a:sym typeface="+mn-lt"/>
                </a:rPr>
                <a:t> </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387" y="2048537"/>
              <a:ext cx="1571625" cy="1439991"/>
            </a:xfrm>
            <a:prstGeom prst="rect">
              <a:avLst/>
            </a:prstGeom>
          </p:spPr>
        </p:pic>
      </p:grpSp>
      <p:graphicFrame>
        <p:nvGraphicFramePr>
          <p:cNvPr id="19" name="Table 18"/>
          <p:cNvGraphicFramePr>
            <a:graphicFrameLocks noGrp="1"/>
          </p:cNvGraphicFramePr>
          <p:nvPr/>
        </p:nvGraphicFramePr>
        <p:xfrm>
          <a:off x="349469" y="3479530"/>
          <a:ext cx="9517062" cy="2584602"/>
        </p:xfrm>
        <a:graphic>
          <a:graphicData uri="http://schemas.openxmlformats.org/drawingml/2006/table">
            <a:tbl>
              <a:tblPr firstRow="1" firstCol="1" bandRow="1"/>
              <a:tblGrid>
                <a:gridCol w="5249863">
                  <a:extLst>
                    <a:ext uri="{9D8B030D-6E8A-4147-A177-3AD203B41FA5}">
                      <a16:colId xmlns:a16="http://schemas.microsoft.com/office/drawing/2014/main" val="20000"/>
                    </a:ext>
                  </a:extLst>
                </a:gridCol>
                <a:gridCol w="4267199">
                  <a:extLst>
                    <a:ext uri="{9D8B030D-6E8A-4147-A177-3AD203B41FA5}">
                      <a16:colId xmlns:a16="http://schemas.microsoft.com/office/drawing/2014/main" val="20001"/>
                    </a:ext>
                  </a:extLst>
                </a:gridCol>
              </a:tblGrid>
              <a:tr h="659257">
                <a:tc>
                  <a:txBody>
                    <a:bodyPr/>
                    <a:lstStyle/>
                    <a:p>
                      <a:pPr algn="ctr">
                        <a:lnSpc>
                          <a:spcPct val="150000"/>
                        </a:lnSpc>
                        <a:spcAft>
                          <a:spcPts val="0"/>
                        </a:spcAft>
                      </a:pPr>
                      <a:r>
                        <a:rPr lang="nl-NL" sz="2400" b="1" i="0" dirty="0">
                          <a:effectLst/>
                          <a:latin typeface="+mn-lt"/>
                          <a:ea typeface="+mn-ea"/>
                          <a:cs typeface="+mn-ea"/>
                          <a:sym typeface="+mn-lt"/>
                        </a:rPr>
                        <a:t>Sự biến đổi hóa học của chất</a:t>
                      </a:r>
                      <a:endParaRPr lang="en-US" sz="2400" i="0" dirty="0">
                        <a:effectLst/>
                        <a:latin typeface="+mn-lt"/>
                        <a:ea typeface="+mn-ea"/>
                        <a:cs typeface="+mn-ea"/>
                        <a:sym typeface="+mn-lt"/>
                      </a:endParaRPr>
                    </a:p>
                  </a:txBody>
                  <a:tcPr marL="45720"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CC2E5"/>
                    </a:solidFill>
                  </a:tcPr>
                </a:tc>
                <a:tc>
                  <a:txBody>
                    <a:bodyPr/>
                    <a:lstStyle/>
                    <a:p>
                      <a:pPr algn="ctr">
                        <a:lnSpc>
                          <a:spcPct val="150000"/>
                        </a:lnSpc>
                        <a:spcAft>
                          <a:spcPts val="0"/>
                        </a:spcAft>
                      </a:pPr>
                      <a:r>
                        <a:rPr lang="nl-NL" sz="2400" b="1" i="0">
                          <a:effectLst/>
                          <a:latin typeface="+mn-lt"/>
                          <a:ea typeface="+mn-ea"/>
                          <a:cs typeface="+mn-ea"/>
                          <a:sym typeface="+mn-lt"/>
                        </a:rPr>
                        <a:t>Dấu hiệu nhận biết</a:t>
                      </a:r>
                      <a:endParaRPr lang="en-US" sz="2400" i="0">
                        <a:effectLst/>
                        <a:latin typeface="+mn-lt"/>
                        <a:ea typeface="+mn-ea"/>
                        <a:cs typeface="+mn-ea"/>
                        <a:sym typeface="+mn-lt"/>
                      </a:endParaRPr>
                    </a:p>
                  </a:txBody>
                  <a:tcPr marL="45720"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925345">
                <a:tc>
                  <a:txBody>
                    <a:bodyPr/>
                    <a:lstStyle/>
                    <a:p>
                      <a:pPr algn="ctr">
                        <a:lnSpc>
                          <a:spcPct val="150000"/>
                        </a:lnSpc>
                        <a:spcAft>
                          <a:spcPts val="0"/>
                        </a:spcAft>
                      </a:pPr>
                      <a:r>
                        <a:rPr lang="nl-NL" sz="2400" i="0">
                          <a:effectLst/>
                          <a:latin typeface="+mn-lt"/>
                          <a:ea typeface="+mn-ea"/>
                          <a:cs typeface="+mn-ea"/>
                          <a:sym typeface="+mn-lt"/>
                        </a:rPr>
                        <a:t>?</a:t>
                      </a:r>
                      <a:endParaRPr lang="en-US" sz="2400" i="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tc>
                  <a:txBody>
                    <a:bodyPr/>
                    <a:lstStyle/>
                    <a:p>
                      <a:pPr algn="ctr">
                        <a:lnSpc>
                          <a:spcPct val="150000"/>
                        </a:lnSpc>
                        <a:spcAft>
                          <a:spcPts val="0"/>
                        </a:spcAft>
                      </a:pPr>
                      <a:r>
                        <a:rPr lang="nl-NL" sz="2400" i="0" dirty="0">
                          <a:effectLst/>
                          <a:latin typeface="+mn-lt"/>
                          <a:ea typeface="+mn-ea"/>
                          <a:cs typeface="+mn-ea"/>
                          <a:sym typeface="+mn-lt"/>
                        </a:rPr>
                        <a:t>?</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bl>
          </a:graphicData>
        </a:graphic>
      </p:graphicFrame>
      <p:pic>
        <p:nvPicPr>
          <p:cNvPr id="21" name="Picture 20"/>
          <p:cNvPicPr>
            <a:picLocks noChangeAspect="1"/>
          </p:cNvPicPr>
          <p:nvPr/>
        </p:nvPicPr>
        <p:blipFill>
          <a:blip r:embed="rId5"/>
          <a:stretch>
            <a:fillRect/>
          </a:stretch>
        </p:blipFill>
        <p:spPr>
          <a:xfrm>
            <a:off x="10058400" y="5182156"/>
            <a:ext cx="2133600" cy="1675843"/>
          </a:xfrm>
          <a:prstGeom prst="rect">
            <a:avLst/>
          </a:prstGeom>
        </p:spPr>
      </p:pic>
    </p:spTree>
    <p:extLst>
      <p:ext uri="{BB962C8B-B14F-4D97-AF65-F5344CB8AC3E}">
        <p14:creationId xmlns:p14="http://schemas.microsoft.com/office/powerpoint/2010/main" val="38004374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06400" y="2378442"/>
          <a:ext cx="11379200" cy="4191001"/>
        </p:xfrm>
        <a:graphic>
          <a:graphicData uri="http://schemas.openxmlformats.org/drawingml/2006/table">
            <a:tbl>
              <a:tblPr firstRow="1" firstCol="1" bandRow="1"/>
              <a:tblGrid>
                <a:gridCol w="52832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761287">
                <a:tc>
                  <a:txBody>
                    <a:bodyPr/>
                    <a:lstStyle/>
                    <a:p>
                      <a:pPr algn="ctr">
                        <a:lnSpc>
                          <a:spcPct val="150000"/>
                        </a:lnSpc>
                        <a:spcAft>
                          <a:spcPts val="0"/>
                        </a:spcAft>
                      </a:pPr>
                      <a:r>
                        <a:rPr lang="nl-NL" sz="2400" b="1" i="0" dirty="0">
                          <a:effectLst/>
                          <a:latin typeface="+mn-lt"/>
                          <a:ea typeface="+mn-ea"/>
                          <a:cs typeface="+mn-ea"/>
                          <a:sym typeface="+mn-lt"/>
                        </a:rPr>
                        <a:t>Sự biến đổi hóa học của chất</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CC2E5"/>
                    </a:solidFill>
                  </a:tcPr>
                </a:tc>
                <a:tc>
                  <a:txBody>
                    <a:bodyPr/>
                    <a:lstStyle/>
                    <a:p>
                      <a:pPr algn="ctr">
                        <a:lnSpc>
                          <a:spcPct val="150000"/>
                        </a:lnSpc>
                        <a:spcAft>
                          <a:spcPts val="0"/>
                        </a:spcAft>
                      </a:pPr>
                      <a:r>
                        <a:rPr lang="nl-NL" sz="2400" b="1" i="0">
                          <a:effectLst/>
                          <a:latin typeface="+mn-lt"/>
                          <a:ea typeface="+mn-ea"/>
                          <a:cs typeface="+mn-ea"/>
                          <a:sym typeface="+mn-lt"/>
                        </a:rPr>
                        <a:t>Dấu hiệu nhận biết</a:t>
                      </a:r>
                      <a:endParaRPr lang="en-US" sz="2400" i="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45854">
                <a:tc>
                  <a:txBody>
                    <a:bodyPr/>
                    <a:lstStyle/>
                    <a:p>
                      <a:pPr algn="just">
                        <a:lnSpc>
                          <a:spcPct val="150000"/>
                        </a:lnSpc>
                        <a:spcAft>
                          <a:spcPts val="0"/>
                        </a:spcAft>
                      </a:pPr>
                      <a:r>
                        <a:rPr lang="nl-NL" sz="2400" i="0" dirty="0">
                          <a:effectLst/>
                          <a:latin typeface="+mn-lt"/>
                          <a:ea typeface="+mn-ea"/>
                          <a:cs typeface="+mn-ea"/>
                          <a:sym typeface="+mn-lt"/>
                        </a:rPr>
                        <a:t>Tiêu hóa thức ăn trong dạ dày</a:t>
                      </a:r>
                      <a:r>
                        <a:rPr lang="vi-VN" sz="2400" i="0" dirty="0">
                          <a:effectLst/>
                          <a:latin typeface="+mn-lt"/>
                          <a:ea typeface="+mn-ea"/>
                          <a:cs typeface="+mn-ea"/>
                          <a:sym typeface="+mn-lt"/>
                        </a:rPr>
                        <a:t>.</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tc>
                  <a:txBody>
                    <a:bodyPr/>
                    <a:lstStyle/>
                    <a:p>
                      <a:pPr algn="just">
                        <a:lnSpc>
                          <a:spcPct val="150000"/>
                        </a:lnSpc>
                        <a:spcAft>
                          <a:spcPts val="0"/>
                        </a:spcAft>
                      </a:pPr>
                      <a:r>
                        <a:rPr lang="nl-NL" sz="2400" i="0" dirty="0">
                          <a:effectLst/>
                          <a:latin typeface="+mn-lt"/>
                          <a:ea typeface="+mn-ea"/>
                          <a:cs typeface="+mn-ea"/>
                          <a:sym typeface="+mn-lt"/>
                        </a:rPr>
                        <a:t>Thức ăn tiêu hóa trong dạ dày bị biến đổi thành chất khác</a:t>
                      </a:r>
                      <a:r>
                        <a:rPr lang="vi-VN" sz="2400" i="0" dirty="0">
                          <a:effectLst/>
                          <a:latin typeface="+mn-lt"/>
                          <a:ea typeface="+mn-ea"/>
                          <a:cs typeface="+mn-ea"/>
                          <a:sym typeface="+mn-lt"/>
                        </a:rPr>
                        <a:t>.</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761287">
                <a:tc>
                  <a:txBody>
                    <a:bodyPr/>
                    <a:lstStyle/>
                    <a:p>
                      <a:pPr algn="just">
                        <a:lnSpc>
                          <a:spcPct val="150000"/>
                        </a:lnSpc>
                        <a:spcAft>
                          <a:spcPts val="0"/>
                        </a:spcAft>
                      </a:pPr>
                      <a:r>
                        <a:rPr lang="nl-NL" sz="2400" i="0" dirty="0">
                          <a:effectLst/>
                          <a:latin typeface="+mn-lt"/>
                          <a:ea typeface="+mn-ea"/>
                          <a:cs typeface="+mn-ea"/>
                          <a:sym typeface="+mn-lt"/>
                        </a:rPr>
                        <a:t>Cơm bị thiu</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tc>
                  <a:txBody>
                    <a:bodyPr/>
                    <a:lstStyle/>
                    <a:p>
                      <a:pPr algn="just">
                        <a:lnSpc>
                          <a:spcPct val="150000"/>
                        </a:lnSpc>
                        <a:spcAft>
                          <a:spcPts val="0"/>
                        </a:spcAft>
                      </a:pPr>
                      <a:r>
                        <a:rPr lang="nl-NL" sz="2400" i="0" dirty="0">
                          <a:effectLst/>
                          <a:latin typeface="+mn-lt"/>
                          <a:ea typeface="+mn-ea"/>
                          <a:cs typeface="+mn-ea"/>
                          <a:sym typeface="+mn-lt"/>
                        </a:rPr>
                        <a:t>Cơm bị thiu bị biến đổi mùi vị</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1522573">
                <a:tc>
                  <a:txBody>
                    <a:bodyPr/>
                    <a:lstStyle/>
                    <a:p>
                      <a:pPr algn="just">
                        <a:lnSpc>
                          <a:spcPct val="150000"/>
                        </a:lnSpc>
                        <a:spcAft>
                          <a:spcPts val="0"/>
                        </a:spcAft>
                      </a:pPr>
                      <a:r>
                        <a:rPr lang="vi-VN" sz="2400" i="0" dirty="0">
                          <a:effectLst/>
                          <a:latin typeface="+mn-lt"/>
                          <a:ea typeface="+mn-ea"/>
                          <a:cs typeface="+mn-ea"/>
                          <a:sym typeface="+mn-lt"/>
                        </a:rPr>
                        <a:t>Đất sét cho vào lò nung tạo thành gốm sứ</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tc>
                  <a:txBody>
                    <a:bodyPr/>
                    <a:lstStyle/>
                    <a:p>
                      <a:pPr algn="just">
                        <a:lnSpc>
                          <a:spcPct val="150000"/>
                        </a:lnSpc>
                        <a:spcAft>
                          <a:spcPts val="0"/>
                        </a:spcAft>
                      </a:pPr>
                      <a:r>
                        <a:rPr lang="vi-VN" sz="2400" i="0" dirty="0">
                          <a:effectLst/>
                          <a:latin typeface="+mn-lt"/>
                          <a:ea typeface="+mn-ea"/>
                          <a:cs typeface="+mn-ea"/>
                          <a:sym typeface="+mn-lt"/>
                        </a:rPr>
                        <a:t>Mềm, dính bết biến đổi thành cứng, khô, dễ vỡ thành mảnh nhỏ</a:t>
                      </a:r>
                      <a:endParaRPr lang="en-US" sz="2400" i="0" dirty="0">
                        <a:effectLst/>
                        <a:latin typeface="+mn-lt"/>
                        <a:ea typeface="+mn-ea"/>
                        <a:cs typeface="+mn-ea"/>
                        <a:sym typeface="+mn-lt"/>
                      </a:endParaRPr>
                    </a:p>
                  </a:txBody>
                  <a:tcPr marL="4572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bl>
          </a:graphicData>
        </a:graphic>
      </p:graphicFrame>
      <p:sp>
        <p:nvSpPr>
          <p:cNvPr id="3" name="Pentagon 2"/>
          <p:cNvSpPr/>
          <p:nvPr/>
        </p:nvSpPr>
        <p:spPr>
          <a:xfrm>
            <a:off x="-28903" y="1696078"/>
            <a:ext cx="508000" cy="40640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prstClr val="black"/>
              </a:solidFill>
              <a:effectLst/>
              <a:uLnTx/>
              <a:uFillTx/>
              <a:latin typeface="UTM Avo"/>
              <a:cs typeface="+mn-ea"/>
              <a:sym typeface="+mn-lt"/>
            </a:endParaRPr>
          </a:p>
        </p:txBody>
      </p:sp>
      <p:sp>
        <p:nvSpPr>
          <p:cNvPr id="4" name="Rectangle 3"/>
          <p:cNvSpPr/>
          <p:nvPr/>
        </p:nvSpPr>
        <p:spPr>
          <a:xfrm>
            <a:off x="663493" y="1600200"/>
            <a:ext cx="1247457" cy="523220"/>
          </a:xfrm>
          <a:prstGeom prst="rect">
            <a:avLst/>
          </a:prstGeom>
        </p:spPr>
        <p:txBody>
          <a:bodyPr wrap="none">
            <a:sp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r>
              <a:rPr kumimoji="0" lang="vi-VN" sz="2800" b="1" i="0" u="sng" strike="noStrike" kern="1200" cap="none" spc="0" normalizeH="0" baseline="0" noProof="0">
                <a:ln>
                  <a:noFill/>
                </a:ln>
                <a:solidFill>
                  <a:prstClr val="black"/>
                </a:solidFill>
                <a:effectLst/>
                <a:uLnTx/>
                <a:uFillTx/>
                <a:latin typeface="UTM Avo"/>
                <a:cs typeface="+mn-ea"/>
                <a:sym typeface="+mn-lt"/>
              </a:rPr>
              <a:t>Ví dụ</a:t>
            </a:r>
            <a:r>
              <a:rPr kumimoji="0" lang="vi-VN" sz="2800" b="1" i="0" u="none" strike="noStrike" kern="1200" cap="none" spc="0" normalizeH="0" baseline="0" noProof="0">
                <a:ln>
                  <a:noFill/>
                </a:ln>
                <a:solidFill>
                  <a:prstClr val="black"/>
                </a:solidFill>
                <a:effectLst/>
                <a:uLnTx/>
                <a:uFillTx/>
                <a:latin typeface="UTM Avo"/>
                <a:cs typeface="+mn-ea"/>
                <a:sym typeface="+mn-lt"/>
              </a:rPr>
              <a:t>:</a:t>
            </a:r>
            <a:endParaRPr kumimoji="0" lang="en-US" sz="2800" b="1" i="0" u="none" strike="noStrike" kern="1200" cap="none" spc="0" normalizeH="0" baseline="0" noProof="0">
              <a:ln>
                <a:noFill/>
              </a:ln>
              <a:solidFill>
                <a:prstClr val="black"/>
              </a:solidFill>
              <a:effectLst/>
              <a:uLnTx/>
              <a:uFillTx/>
              <a:latin typeface="UTM Avo"/>
              <a:cs typeface="+mn-ea"/>
              <a:sym typeface="+mn-lt"/>
            </a:endParaRPr>
          </a:p>
        </p:txBody>
      </p:sp>
      <p:pic>
        <p:nvPicPr>
          <p:cNvPr id="5" name="Picture 4"/>
          <p:cNvPicPr>
            <a:picLocks noChangeAspect="1"/>
          </p:cNvPicPr>
          <p:nvPr/>
        </p:nvPicPr>
        <p:blipFill>
          <a:blip r:embed="rId3"/>
          <a:stretch>
            <a:fillRect/>
          </a:stretch>
        </p:blipFill>
        <p:spPr>
          <a:xfrm>
            <a:off x="10722207" y="797669"/>
            <a:ext cx="1482931" cy="1210043"/>
          </a:xfrm>
          <a:prstGeom prst="rect">
            <a:avLst/>
          </a:prstGeom>
        </p:spPr>
      </p:pic>
    </p:spTree>
    <p:extLst>
      <p:ext uri="{BB962C8B-B14F-4D97-AF65-F5344CB8AC3E}">
        <p14:creationId xmlns:p14="http://schemas.microsoft.com/office/powerpoint/2010/main" val="417252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172e557-9a51-4e2d-b3a8-de322e7c2a5a">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258</Words>
  <Application>Microsoft Office PowerPoint</Application>
  <PresentationFormat>Widescreen</PresentationFormat>
  <Paragraphs>26</Paragraphs>
  <Slides>9</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Times New Roman</vt:lpstr>
      <vt:lpstr>Arial</vt:lpstr>
      <vt:lpstr>Calibri</vt:lpstr>
      <vt:lpstr>Calibri Light</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loan tran</cp:lastModifiedBy>
  <cp:revision>49</cp:revision>
  <dcterms:created xsi:type="dcterms:W3CDTF">2018-08-07T05:25:16Z</dcterms:created>
  <dcterms:modified xsi:type="dcterms:W3CDTF">2024-10-17T00:01:47Z</dcterms:modified>
</cp:coreProperties>
</file>