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37" r:id="rId2"/>
    <p:sldId id="438" r:id="rId3"/>
    <p:sldId id="439" r:id="rId4"/>
    <p:sldId id="440" r:id="rId5"/>
    <p:sldId id="441" r:id="rId6"/>
    <p:sldId id="434" r:id="rId7"/>
    <p:sldId id="414" r:id="rId8"/>
    <p:sldId id="415" r:id="rId9"/>
    <p:sldId id="416" r:id="rId10"/>
    <p:sldId id="417" r:id="rId11"/>
    <p:sldId id="418" r:id="rId12"/>
    <p:sldId id="423" r:id="rId13"/>
    <p:sldId id="424" r:id="rId14"/>
    <p:sldId id="425" r:id="rId15"/>
    <p:sldId id="419" r:id="rId16"/>
    <p:sldId id="420" r:id="rId17"/>
    <p:sldId id="429" r:id="rId18"/>
    <p:sldId id="430" r:id="rId19"/>
    <p:sldId id="431" r:id="rId20"/>
    <p:sldId id="432" r:id="rId21"/>
    <p:sldId id="433" r:id="rId22"/>
    <p:sldId id="435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SimSun" panose="02010600030101010101" pitchFamily="2" charset="-12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18/02/2025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5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 smtClean="0">
                <a:solidFill>
                  <a:prstClr val="black"/>
                </a:solidFill>
              </a:r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12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8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25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2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00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40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2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2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18/02/2025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3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18/02/2025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18" Type="http://schemas.microsoft.com/office/2007/relationships/hdphoto" Target="../media/hdphoto7.wdp"/><Relationship Id="rId3" Type="http://schemas.microsoft.com/office/2007/relationships/media" Target="../media/media6.mp3"/><Relationship Id="rId21" Type="http://schemas.openxmlformats.org/officeDocument/2006/relationships/image" Target="../media/image13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1.png"/><Relationship Id="rId2" Type="http://schemas.openxmlformats.org/officeDocument/2006/relationships/audio" Target="../media/media5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4" Type="http://schemas.openxmlformats.org/officeDocument/2006/relationships/audio" Target="../media/media6.mp3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7.jpeg"/><Relationship Id="rId18" Type="http://schemas.openxmlformats.org/officeDocument/2006/relationships/image" Target="../media/image72.png"/><Relationship Id="rId3" Type="http://schemas.microsoft.com/office/2007/relationships/media" Target="../media/media6.mp3"/><Relationship Id="rId7" Type="http://schemas.openxmlformats.org/officeDocument/2006/relationships/image" Target="../media/image73.jpeg"/><Relationship Id="rId12" Type="http://schemas.openxmlformats.org/officeDocument/2006/relationships/image" Target="../media/image64.jpeg"/><Relationship Id="rId17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71.png"/><Relationship Id="rId20" Type="http://schemas.openxmlformats.org/officeDocument/2006/relationships/image" Target="../media/image13.png"/><Relationship Id="rId1" Type="http://schemas.microsoft.com/office/2007/relationships/media" Target="../media/media5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9.jpeg"/><Relationship Id="rId10" Type="http://schemas.openxmlformats.org/officeDocument/2006/relationships/image" Target="../media/image65.png"/><Relationship Id="rId19" Type="http://schemas.microsoft.com/office/2007/relationships/hdphoto" Target="../media/hdphoto8.wdp"/><Relationship Id="rId4" Type="http://schemas.openxmlformats.org/officeDocument/2006/relationships/audio" Target="../media/media6.mp3"/><Relationship Id="rId9" Type="http://schemas.microsoft.com/office/2007/relationships/hdphoto" Target="../media/hdphoto9.wdp"/><Relationship Id="rId1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jpeg"/><Relationship Id="rId18" Type="http://schemas.microsoft.com/office/2007/relationships/hdphoto" Target="../media/hdphoto8.wdp"/><Relationship Id="rId3" Type="http://schemas.microsoft.com/office/2007/relationships/media" Target="../media/media6.mp3"/><Relationship Id="rId7" Type="http://schemas.openxmlformats.org/officeDocument/2006/relationships/image" Target="../media/image75.jpe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" Type="http://schemas.openxmlformats.org/officeDocument/2006/relationships/audio" Target="../media/media5.mp3"/><Relationship Id="rId16" Type="http://schemas.microsoft.com/office/2007/relationships/hdphoto" Target="../media/hdphoto7.wdp"/><Relationship Id="rId1" Type="http://schemas.microsoft.com/office/2007/relationships/media" Target="../media/media5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1.png"/><Relationship Id="rId10" Type="http://schemas.openxmlformats.org/officeDocument/2006/relationships/image" Target="../media/image64.jpeg"/><Relationship Id="rId19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jpeg"/><Relationship Id="rId18" Type="http://schemas.microsoft.com/office/2007/relationships/hdphoto" Target="../media/hdphoto8.wdp"/><Relationship Id="rId3" Type="http://schemas.microsoft.com/office/2007/relationships/media" Target="../media/media6.mp3"/><Relationship Id="rId7" Type="http://schemas.openxmlformats.org/officeDocument/2006/relationships/image" Target="../media/image77.jpe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" Type="http://schemas.openxmlformats.org/officeDocument/2006/relationships/audio" Target="../media/media5.mp3"/><Relationship Id="rId16" Type="http://schemas.microsoft.com/office/2007/relationships/hdphoto" Target="../media/hdphoto7.wdp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1.png"/><Relationship Id="rId10" Type="http://schemas.openxmlformats.org/officeDocument/2006/relationships/image" Target="../media/image64.jpeg"/><Relationship Id="rId19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1.png"/><Relationship Id="rId23" Type="http://schemas.openxmlformats.org/officeDocument/2006/relationships/image" Target="../media/image13.png"/><Relationship Id="rId10" Type="http://schemas.openxmlformats.org/officeDocument/2006/relationships/slide" Target="slide3.xml"/><Relationship Id="rId19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.png"/><Relationship Id="rId18" Type="http://schemas.openxmlformats.org/officeDocument/2006/relationships/image" Target="../media/image30.png"/><Relationship Id="rId3" Type="http://schemas.openxmlformats.org/officeDocument/2006/relationships/audio" Target="NULL" TargetMode="External"/><Relationship Id="rId21" Type="http://schemas.openxmlformats.org/officeDocument/2006/relationships/image" Target="../media/image32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2.png"/><Relationship Id="rId23" Type="http://schemas.openxmlformats.org/officeDocument/2006/relationships/image" Target="../media/image13.png"/><Relationship Id="rId10" Type="http://schemas.openxmlformats.org/officeDocument/2006/relationships/slide" Target="slide4.xml"/><Relationship Id="rId19" Type="http://schemas.openxmlformats.org/officeDocument/2006/relationships/image" Target="../media/image31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0.png"/><Relationship Id="rId18" Type="http://schemas.microsoft.com/office/2007/relationships/hdphoto" Target="../media/hdphoto2.wdp"/><Relationship Id="rId26" Type="http://schemas.openxmlformats.org/officeDocument/2006/relationships/audio" Target="../media/audio1.wav"/><Relationship Id="rId3" Type="http://schemas.openxmlformats.org/officeDocument/2006/relationships/audio" Target="NULL" TargetMode="External"/><Relationship Id="rId21" Type="http://schemas.openxmlformats.org/officeDocument/2006/relationships/image" Target="../media/image35.GIF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9.png"/><Relationship Id="rId17" Type="http://schemas.openxmlformats.org/officeDocument/2006/relationships/image" Target="../media/image31.png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24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23" Type="http://schemas.openxmlformats.org/officeDocument/2006/relationships/image" Target="../media/image36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605" y="116205"/>
            <a:ext cx="1406173" cy="6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7716" y="4826261"/>
            <a:ext cx="3796284" cy="1975493"/>
            <a:chOff x="267716" y="4666607"/>
            <a:chExt cx="3796284" cy="1975493"/>
          </a:xfrm>
        </p:grpSpPr>
        <p:pic>
          <p:nvPicPr>
            <p:cNvPr id="1032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49702" y="5673043"/>
              <a:ext cx="10335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73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52316" y="4826261"/>
            <a:ext cx="3796284" cy="1975493"/>
            <a:chOff x="267716" y="4666607"/>
            <a:chExt cx="3796284" cy="1975493"/>
          </a:xfrm>
        </p:grpSpPr>
        <p:pic>
          <p:nvPicPr>
            <p:cNvPr id="36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668473" y="5662706"/>
              <a:ext cx="1014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56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938516" y="4826261"/>
            <a:ext cx="3796284" cy="1975493"/>
            <a:chOff x="267716" y="4666607"/>
            <a:chExt cx="3796284" cy="1975493"/>
          </a:xfrm>
        </p:grpSpPr>
        <p:pic>
          <p:nvPicPr>
            <p:cNvPr id="39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770073" y="5630534"/>
              <a:ext cx="1014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48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98586" y="1243029"/>
            <a:ext cx="1694489" cy="1927854"/>
            <a:chOff x="898586" y="1243029"/>
            <a:chExt cx="1694489" cy="1927854"/>
          </a:xfrm>
        </p:grpSpPr>
        <p:pic>
          <p:nvPicPr>
            <p:cNvPr id="1028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75" b="92344" l="9844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76 - 3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86693" y="957943"/>
            <a:ext cx="1694489" cy="1927854"/>
            <a:chOff x="898586" y="1243029"/>
            <a:chExt cx="1694489" cy="1927854"/>
          </a:xfrm>
        </p:grpSpPr>
        <p:pic>
          <p:nvPicPr>
            <p:cNvPr id="13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2188" l="13594" r="8484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49 - 1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93165" y="1392573"/>
            <a:ext cx="1694489" cy="1927854"/>
            <a:chOff x="898586" y="1243029"/>
            <a:chExt cx="1694489" cy="1927854"/>
          </a:xfrm>
        </p:grpSpPr>
        <p:pic>
          <p:nvPicPr>
            <p:cNvPr id="16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50" b="92188" l="15000" r="8609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86 - 30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85738" y="957943"/>
            <a:ext cx="1694489" cy="1927854"/>
            <a:chOff x="898586" y="1243029"/>
            <a:chExt cx="1694489" cy="1927854"/>
          </a:xfrm>
        </p:grpSpPr>
        <p:pic>
          <p:nvPicPr>
            <p:cNvPr id="19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25" b="89688" l="16563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75 - 2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45157" y="1430653"/>
            <a:ext cx="1694489" cy="1927854"/>
            <a:chOff x="898586" y="1243029"/>
            <a:chExt cx="1694489" cy="1927854"/>
          </a:xfrm>
        </p:grpSpPr>
        <p:pic>
          <p:nvPicPr>
            <p:cNvPr id="22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88750" l="15000" r="82969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66 - 10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2995 0.3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8672 0.369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7383 0.3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42995 0.3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30351 0.298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t="8132" r="14515" b="9072"/>
          <a:stretch>
            <a:fillRect/>
          </a:stretch>
        </p:blipFill>
        <p:spPr>
          <a:xfrm>
            <a:off x="210185" y="721360"/>
            <a:ext cx="9758680" cy="285115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5465"/>
            <a:ext cx="5358765" cy="2600325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25" y="429895"/>
            <a:ext cx="2723515" cy="6353175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25" t="34821" r="69414" b="32261"/>
          <a:stretch>
            <a:fillRect/>
          </a:stretch>
        </p:blipFill>
        <p:spPr>
          <a:xfrm>
            <a:off x="5276850" y="4653279"/>
            <a:ext cx="5191127" cy="2940440"/>
          </a:xfrm>
          <a:prstGeom prst="rect">
            <a:avLst/>
          </a:prstGeom>
        </p:spPr>
      </p:pic>
      <p:pic>
        <p:nvPicPr>
          <p:cNvPr id="32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62" y="408328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66675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23358" y="2490470"/>
            <a:ext cx="272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50 - 10 -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30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926505" y="2502022"/>
            <a:ext cx="132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57039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886575" y="5038725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67 - 7- 20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848725" y="4978340"/>
            <a:ext cx="148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4256" y="2537460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 + 4 - 3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522345" y="253746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619113" y="5038725"/>
            <a:ext cx="2953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20 + 40 - 30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119235" y="5038725"/>
            <a:ext cx="154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91665" y="2490470"/>
            <a:ext cx="2762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9 - 5 + 2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11575" y="249047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47449" y="5038725"/>
            <a:ext cx="29153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90 - 50 + 20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225915" y="5038725"/>
            <a:ext cx="155710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7"/>
          <a:stretch>
            <a:fillRect/>
          </a:stretch>
        </p:blipFill>
        <p:spPr>
          <a:xfrm>
            <a:off x="14511" y="3040088"/>
            <a:ext cx="12020499" cy="912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48394" r="48321" b="817"/>
          <a:stretch>
            <a:fillRect/>
          </a:stretch>
        </p:blipFill>
        <p:spPr>
          <a:xfrm>
            <a:off x="14511" y="4868889"/>
            <a:ext cx="5573489" cy="1620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50214" r="-2179" b="-1003"/>
          <a:stretch>
            <a:fillRect/>
          </a:stretch>
        </p:blipFill>
        <p:spPr>
          <a:xfrm>
            <a:off x="6415308" y="4883403"/>
            <a:ext cx="5573489" cy="1620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799" y="4148954"/>
            <a:ext cx="5544458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charset="0"/>
                <a:cs typeface="UTM Avo" panose="02040603050506020204" charset="0"/>
              </a:rPr>
              <a:t>Mẫu</a:t>
            </a:r>
            <a:r>
              <a:rPr lang="en-US" sz="2800" b="1" dirty="0"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10 cm + 20 cm = 30 cm</a:t>
            </a:r>
          </a:p>
        </p:txBody>
      </p:sp>
      <p:sp>
        <p:nvSpPr>
          <p:cNvPr id="7" name="Rectangle 6"/>
          <p:cNvSpPr/>
          <p:nvPr/>
        </p:nvSpPr>
        <p:spPr>
          <a:xfrm>
            <a:off x="7982857" y="4162888"/>
            <a:ext cx="507994" cy="413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90851" y="4222401"/>
            <a:ext cx="783335" cy="3817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4458" y="5178681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2052" y="5142105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6229" y="5693154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5424" y="5651208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60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704" y="5063272"/>
            <a:ext cx="11800111" cy="127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" y="215265"/>
            <a:ext cx="12324715" cy="3163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/>
      <p:bldP spid="13" grpId="0"/>
      <p:bldP spid="14" grpId="0"/>
      <p:bldP spid="15" grpId="0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795" y="514985"/>
            <a:ext cx="11292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5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?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314" y="515256"/>
            <a:ext cx="580572" cy="580572"/>
          </a:xfrm>
          <a:prstGeom prst="rect">
            <a:avLst/>
          </a:prstGeom>
          <a:solidFill>
            <a:srgbClr val="FF3300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9200" y="2048849"/>
            <a:ext cx="5610936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: 38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 :   5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: ….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7430" y="4808195"/>
            <a:ext cx="519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</a:rPr>
              <a:t>:                     </a:t>
            </a:r>
            <a:r>
              <a:rPr lang="en-US" sz="2800" dirty="0"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83132" y="4750139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723098" y="4730982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008844" y="4750139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49109" y="4730981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4082" y="4748516"/>
            <a:ext cx="683476" cy="5850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24048" y="4729645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009794" y="4748802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50059" y="4715323"/>
            <a:ext cx="747360" cy="59986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9293" y="6147677"/>
            <a:ext cx="1029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       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20026" y="6046663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20025" y="6043164"/>
            <a:ext cx="68347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12122" r="6325" b="18383"/>
          <a:stretch>
            <a:fillRect/>
          </a:stretch>
        </p:blipFill>
        <p:spPr>
          <a:xfrm>
            <a:off x="281864" y="1908591"/>
            <a:ext cx="5694948" cy="4033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8" grpId="0" bldLvl="0" animBg="1"/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10755" y="822711"/>
            <a:ext cx="6629953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40</a:t>
            </a:r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cm + 20 cm =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 cm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 cm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 cm</a:t>
                </a:r>
                <a:r>
                  <a:rPr 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42890" y="804910"/>
            <a:ext cx="5909778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20 + 30 + 40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90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  <p:pic>
        <p:nvPicPr>
          <p:cNvPr id="25" name="Picture 24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78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84966" y="993787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55 + 23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32690" y="100024"/>
            <a:ext cx="1381365" cy="5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1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05290" y="809611"/>
            <a:ext cx="6105976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80 - 20 + 10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  <p:pic>
        <p:nvPicPr>
          <p:cNvPr id="9" name="Picture 8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08112" y="-22886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45980" y="640701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47 – 3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2437127" y="614367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46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45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44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107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66 –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45177" y="144052"/>
            <a:ext cx="1430283" cy="6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16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89 – 72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12072" y="95253"/>
            <a:ext cx="1422602" cy="6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79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3577" y="98533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 </a:t>
              </a:r>
              <a:r>
                <a:rPr lang="vi-VN" altLang="en-US" sz="4265" dirty="0">
                  <a:latin typeface="UTM Avo" panose="02040603050506020204" pitchFamily="18" charset="0"/>
                </a:rPr>
                <a:t>56 + 23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975" y="589915"/>
            <a:ext cx="5353679" cy="49784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81770" y="194837"/>
            <a:ext cx="1409464" cy="6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3657" y="704798"/>
            <a:ext cx="3120571" cy="812800"/>
            <a:chOff x="449943" y="493487"/>
            <a:chExt cx="3120571" cy="812800"/>
          </a:xfrm>
        </p:grpSpPr>
        <p:sp>
          <p:nvSpPr>
            <p:cNvPr id="3" name="Flowchart: Connector 2"/>
            <p:cNvSpPr/>
            <p:nvPr/>
          </p:nvSpPr>
          <p:spPr>
            <a:xfrm>
              <a:off x="449943" y="493487"/>
              <a:ext cx="812800" cy="812800"/>
            </a:xfrm>
            <a:prstGeom prst="flowChartConnector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62743" y="607499"/>
              <a:ext cx="2307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Tính</a:t>
              </a:r>
              <a:r>
                <a:rPr lang="en-US" sz="3200" b="1" dirty="0"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31657" y="597188"/>
            <a:ext cx="4702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 6 – 4 = ?</a:t>
            </a:r>
          </a:p>
          <a:p>
            <a:r>
              <a:rPr lang="en-US" sz="4400" dirty="0">
                <a:latin typeface="UTM Avo" panose="02040603050506020204" pitchFamily="18" charset="0"/>
              </a:rPr>
              <a:t>76 – 4 =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7828" y="652468"/>
            <a:ext cx="914397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0" y="-21746"/>
            <a:ext cx="11484610" cy="54692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45088" y="1305612"/>
            <a:ext cx="928913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28" y="3197542"/>
            <a:ext cx="8249285" cy="4919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13390" y="5447509"/>
            <a:ext cx="10334171" cy="97245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6 - 4 = 2 </a:t>
            </a:r>
            <a:r>
              <a:rPr lang="en-SG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 76 - 4 = 72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13390" y="2157750"/>
            <a:ext cx="10458795" cy="2452913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THẢO LUẬN NHÓM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</a:rPr>
              <a:t>tìm cách thực hiện phép tính 76 - 4 = ? </a:t>
            </a:r>
            <a:endParaRPr lang="en-SG" sz="28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</a:rPr>
              <a:t>mà không cần đặt tính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9" grpId="0" animBg="1"/>
      <p:bldP spid="9" grpId="1" animBg="1"/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71755" y="-648970"/>
            <a:ext cx="12119610" cy="7679690"/>
          </a:xfrm>
          <a:prstGeom prst="rect">
            <a:avLst/>
          </a:prstGeom>
        </p:spPr>
      </p:pic>
      <p:pic>
        <p:nvPicPr>
          <p:cNvPr id="15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1194705" y="3223254"/>
            <a:ext cx="2291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UTM Avo" panose="02040603050506020204" pitchFamily="18" charset="0"/>
              </a:rPr>
              <a:t>76 </a:t>
            </a:r>
            <a:r>
              <a:rPr lang="en-SG" altLang="en-US" sz="3200" dirty="0">
                <a:latin typeface="UTM Avo" panose="02040603050506020204" pitchFamily="18" charset="0"/>
              </a:rPr>
              <a:t>–</a:t>
            </a:r>
            <a:r>
              <a:rPr lang="vi-VN" altLang="en-US" sz="3200" dirty="0">
                <a:latin typeface="UTM Avo" panose="02040603050506020204" pitchFamily="18" charset="0"/>
              </a:rPr>
              <a:t> 4 = </a:t>
            </a:r>
          </a:p>
          <a:p>
            <a:endParaRPr lang="vi-VN" alt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763704" y="318302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6284" y="2705196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3203575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Text Box 10"/>
          <p:cNvSpPr txBox="1"/>
          <p:nvPr/>
        </p:nvSpPr>
        <p:spPr>
          <a:xfrm>
            <a:off x="4928235" y="3733165"/>
            <a:ext cx="174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9 - 5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59 - 5 =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7975" y="3733077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6015" y="4190771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A_库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6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 Box 11"/>
          <p:cNvSpPr txBox="1"/>
          <p:nvPr/>
        </p:nvSpPr>
        <p:spPr>
          <a:xfrm>
            <a:off x="8243570" y="2646045"/>
            <a:ext cx="174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7 - 2 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87 - 2 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9896651" y="2594522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96291" y="308269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85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 Box 2"/>
          <p:cNvSpPr txBox="1"/>
          <p:nvPr/>
        </p:nvSpPr>
        <p:spPr>
          <a:xfrm>
            <a:off x="1308676" y="2745268"/>
            <a:ext cx="1745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dirty="0">
                <a:latin typeface="UTM Avo" panose="02040603050506020204" pitchFamily="18" charset="0"/>
              </a:rPr>
              <a:t> 6 – 4 =</a:t>
            </a:r>
            <a:endParaRPr lang="vi-VN" altLang="en-US" sz="3200" dirty="0"/>
          </a:p>
          <a:p>
            <a:endParaRPr lang="vi-V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6" grpId="1" animBg="1"/>
      <p:bldP spid="5" grpId="0" animBg="1"/>
      <p:bldP spid="5" grpId="1" animBg="1"/>
      <p:bldP spid="11" grpId="0"/>
      <p:bldP spid="11" grpId="1"/>
      <p:bldP spid="7" grpId="0" animBg="1"/>
      <p:bldP spid="7" grpId="1" animBg="1"/>
      <p:bldP spid="8" grpId="0" animBg="1"/>
      <p:bldP spid="8" grpId="1" animBg="1"/>
      <p:bldP spid="12" grpId="0"/>
      <p:bldP spid="12" grpId="1"/>
      <p:bldP spid="9" grpId="0" animBg="1"/>
      <p:bldP spid="9" grpId="1" animBg="1"/>
      <p:bldP spid="10" grpId="0" animBg="1"/>
      <p:bldP spid="10" grpId="1" animBg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5083" r="13969" b="7704"/>
          <a:stretch>
            <a:fillRect/>
          </a:stretch>
        </p:blipFill>
        <p:spPr>
          <a:xfrm>
            <a:off x="-635" y="1501140"/>
            <a:ext cx="12192635" cy="5295265"/>
          </a:xfrm>
          <a:prstGeom prst="round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2900" y="521335"/>
            <a:ext cx="904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SG" altLang="en-US" sz="3200" b="1" dirty="0">
                <a:solidFill>
                  <a:srgbClr val="FF0000"/>
                </a:solidFill>
              </a:rPr>
              <a:t>.</a:t>
            </a:r>
            <a:endParaRPr lang="vi-V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35" y="409575"/>
            <a:ext cx="2605405" cy="2216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495</Words>
  <Application>Microsoft Office PowerPoint</Application>
  <PresentationFormat>Widescreen</PresentationFormat>
  <Paragraphs>133</Paragraphs>
  <Slides>22</Slides>
  <Notes>10</Notes>
  <HiddenSlides>0</HiddenSlides>
  <MMClips>38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Cambria Math</vt:lpstr>
      <vt:lpstr>Wingdings</vt:lpstr>
      <vt:lpstr>UTM Avo</vt:lpstr>
      <vt:lpstr>Microsoft YaHei</vt:lpstr>
      <vt:lpstr>SimSun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31 Bài 65: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69</cp:revision>
  <dcterms:created xsi:type="dcterms:W3CDTF">2021-11-01T08:16:00Z</dcterms:created>
  <dcterms:modified xsi:type="dcterms:W3CDTF">2025-02-18T08:58:33Z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8C21DBD3E3604B49B2628F3B0A580C03</vt:lpwstr>
  </property>
  <property fmtid="{D5CDD505-2E9C-101B-9397-08002B2CF9AE}" pid="3" name="KSOProductBuildVer">
    <vt:lpwstr>1033-11.2.0.11029</vt:lpwstr>
  </property>
</Properties>
</file>