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12" r:id="rId3"/>
    <p:sldMasterId id="2147483736" r:id="rId4"/>
    <p:sldMasterId id="2147483748" r:id="rId5"/>
    <p:sldMasterId id="2147483760" r:id="rId6"/>
  </p:sldMasterIdLst>
  <p:notesMasterIdLst>
    <p:notesMasterId r:id="rId19"/>
  </p:notesMasterIdLst>
  <p:sldIdLst>
    <p:sldId id="282" r:id="rId7"/>
    <p:sldId id="436" r:id="rId8"/>
    <p:sldId id="445" r:id="rId9"/>
    <p:sldId id="344" r:id="rId10"/>
    <p:sldId id="460" r:id="rId11"/>
    <p:sldId id="461" r:id="rId12"/>
    <p:sldId id="464" r:id="rId13"/>
    <p:sldId id="450" r:id="rId14"/>
    <p:sldId id="462" r:id="rId15"/>
    <p:sldId id="454" r:id="rId16"/>
    <p:sldId id="465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1DFEB0D0-BD00-423F-8639-51AFEF97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>
            <a:extLst>
              <a:ext uri="{FF2B5EF4-FFF2-40B4-BE49-F238E27FC236}">
                <a16:creationId xmlns:a16="http://schemas.microsoft.com/office/drawing/2014/main" id="{852E8F25-C6E8-B93F-B8E1-C64B8D8EC0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>
            <a:extLst>
              <a:ext uri="{FF2B5EF4-FFF2-40B4-BE49-F238E27FC236}">
                <a16:creationId xmlns:a16="http://schemas.microsoft.com/office/drawing/2014/main" id="{6DDBCB0F-EBC0-5A07-3DCD-26C02302FA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43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14B72-BCD1-B6E9-97C3-2AB9C8499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D91A5-4784-ADDB-6AF2-2DB6DC860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5A4C5-6533-1F2F-58F6-93C07A271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A18CB-AADA-ECD4-99A2-DB0C5F2327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5316F-4563-F74A-BE01-E8163CA3B8FB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2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A8F8-B6A2-47E2-ACBF-721B4D652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10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A8F8-B6A2-47E2-ACBF-721B4D652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3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CA8F8-B6A2-47E2-ACBF-721B4D652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7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89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 userDrawn="1"/>
        </p:nvSpPr>
        <p:spPr>
          <a:xfrm>
            <a:off x="166913" y="137886"/>
            <a:ext cx="11865429" cy="65822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60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318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428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130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861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55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254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1687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22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50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489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14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63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0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35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1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98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7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10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04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03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21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09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59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14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60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00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914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42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3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54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5903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652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C224C-982A-4D74-B86B-45218241D5D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065E70-2017-484D-9114-1E01C9B21E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2B107-B3EC-4E76-970C-73CFF1537C7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A1A56-80AC-44DC-A0FF-5D69AB8D47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8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7BA36-A36C-4E8D-883A-ABA3F61AAFF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BF25F-5B75-46F0-86FB-5B55E77ABC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7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2BCE9-A7C7-403E-8A2C-CC9CA1DF8F8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94BBE-C2B2-4651-94C0-F3D2E44CE3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6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160C8-4A9B-44F8-A30E-566D284D1A6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75C80-779D-45BB-937F-0A751F5D5D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5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C1D25-355D-4611-B347-FED13831655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30284-14DD-4C32-BF61-AC5F10D5F5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1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896E7F-5AD8-48D4-A28B-79125C2B6198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21FD0-CA3D-4875-AAB6-583CB16C60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08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34741-2E61-46EF-9DEF-B372F967E86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43439-1877-453E-BE30-5E291F03BDC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7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57711-4825-44F5-9E1A-74EB63A302A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F4B5D-C3F1-49B9-8A91-39B7AA0747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7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732D32-D2EA-48D2-A8BA-22E66F991A7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0C3B9-2C6F-4C78-881C-B66D7249DD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5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68ADB-4242-4F68-BFA7-D1D4C25788C4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F2676-9F82-4D95-A1EE-1585ABD39B7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4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1C2F1E-5BAF-47E9-B18C-FB4B6B130E91}" type="datetimeFigureOut">
              <a:rPr lang="vi-VN" smtClean="0"/>
              <a:t>30/03/2025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3177789-CF51-474E-B17A-0C2518B606C0}" type="slidenum">
              <a:rPr lang="vi-VN" smtClean="0"/>
              <a:t>‹#›</a:t>
            </a:fld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 userDrawn="1"/>
        </p:nvSpPr>
        <p:spPr>
          <a:xfrm>
            <a:off x="166913" y="137886"/>
            <a:ext cx="11865429" cy="65822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0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CB62-61EB-404C-A9EF-76075742923C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5C1F-ADB6-4390-9CE4-8B1AF029D33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30595-A52B-4EC3-A8AD-D470A46F656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B2957-8849-41E1-BA6A-1304A8D586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1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29862" y="6359704"/>
            <a:ext cx="9144000" cy="463062"/>
          </a:xfrm>
          <a:prstGeom prst="roundRect">
            <a:avLst>
              <a:gd name="adj" fmla="val 377"/>
            </a:avLst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0" y="1462104"/>
            <a:ext cx="9144000" cy="76200"/>
          </a:xfrm>
          <a:prstGeom prst="roundRect">
            <a:avLst>
              <a:gd name="adj" fmla="val 377"/>
            </a:avLst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24024" y="2854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975208" y="908106"/>
            <a:ext cx="7673063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GIÁO DỤC VÀ ĐÀO TẠO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 TĨNH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55009" y="2571753"/>
            <a:ext cx="11081982" cy="14465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TIẾT HỌC TIẾNG VIỆT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3A6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1227" y="95870"/>
            <a:ext cx="2247698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622"/>
            <a:ext cx="12305589" cy="1836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7" y="4568179"/>
            <a:ext cx="1839418" cy="1899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B91CE-0395-DF5D-8D8E-0DEF3444F427}"/>
              </a:ext>
            </a:extLst>
          </p:cNvPr>
          <p:cNvSpPr txBox="1"/>
          <p:nvPr/>
        </p:nvSpPr>
        <p:spPr>
          <a:xfrm>
            <a:off x="4056924" y="4259407"/>
            <a:ext cx="7136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Hoàng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Liên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Đơn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Tiểu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Ngô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Đức</a:t>
            </a:r>
            <a:r>
              <a:rPr lang="en-US" sz="2400" b="1" kern="0" dirty="0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9101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</a:t>
            </a:r>
            <a:endParaRPr lang="en-US" sz="2400" b="1" kern="0" dirty="0">
              <a:solidFill>
                <a:srgbClr val="59101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F66B61D-3874-5489-3D25-A695B0C19DF9}"/>
              </a:ext>
            </a:extLst>
          </p:cNvPr>
          <p:cNvGraphicFramePr>
            <a:graphicFrameLocks noGrp="1"/>
          </p:cNvGraphicFramePr>
          <p:nvPr/>
        </p:nvGraphicFramePr>
        <p:xfrm>
          <a:off x="595604" y="2059489"/>
          <a:ext cx="1146732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3662">
                  <a:extLst>
                    <a:ext uri="{9D8B030D-6E8A-4147-A177-3AD203B41FA5}">
                      <a16:colId xmlns:a16="http://schemas.microsoft.com/office/drawing/2014/main" val="4246649565"/>
                    </a:ext>
                  </a:extLst>
                </a:gridCol>
                <a:gridCol w="5733662">
                  <a:extLst>
                    <a:ext uri="{9D8B030D-6E8A-4147-A177-3AD203B41FA5}">
                      <a16:colId xmlns:a16="http://schemas.microsoft.com/office/drawing/2014/main" val="2633551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Câu có lời nói trực tiếp được đánh dấu bằng dấu ngoặc kép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Câu có lời nói trực tiếp được đánh dấu bằng dấu hai chấm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33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 gọi: “Báo cáo Trường Sơn, Hai Mươi Hai đã nhảy dù.”.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 gọi: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Báo cáo Trường Sơn, Hai Mươi Hai đã nhảy dù.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981830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ECF93ED-F1E3-011E-C873-B61FBC45A069}"/>
              </a:ext>
            </a:extLst>
          </p:cNvPr>
          <p:cNvSpPr txBox="1">
            <a:spLocks/>
          </p:cNvSpPr>
          <p:nvPr/>
        </p:nvSpPr>
        <p:spPr>
          <a:xfrm>
            <a:off x="595604" y="432442"/>
            <a:ext cx="10993016" cy="13255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69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1"/>
          <p:cNvSpPr/>
          <p:nvPr/>
        </p:nvSpPr>
        <p:spPr>
          <a:xfrm>
            <a:off x="802184" y="1096877"/>
            <a:ext cx="498064" cy="4717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1</a:t>
            </a:r>
          </a:p>
        </p:txBody>
      </p:sp>
      <p:sp>
        <p:nvSpPr>
          <p:cNvPr id="3" name="Oval 62"/>
          <p:cNvSpPr/>
          <p:nvPr/>
        </p:nvSpPr>
        <p:spPr>
          <a:xfrm>
            <a:off x="828967" y="1729404"/>
            <a:ext cx="498064" cy="4717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2</a:t>
            </a:r>
          </a:p>
        </p:txBody>
      </p:sp>
      <p:sp>
        <p:nvSpPr>
          <p:cNvPr id="4" name="Oval 63"/>
          <p:cNvSpPr/>
          <p:nvPr/>
        </p:nvSpPr>
        <p:spPr>
          <a:xfrm>
            <a:off x="797475" y="2369000"/>
            <a:ext cx="498064" cy="4717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3</a:t>
            </a:r>
          </a:p>
        </p:txBody>
      </p:sp>
      <p:sp>
        <p:nvSpPr>
          <p:cNvPr id="5" name="Oval 64"/>
          <p:cNvSpPr/>
          <p:nvPr/>
        </p:nvSpPr>
        <p:spPr>
          <a:xfrm>
            <a:off x="828967" y="3096579"/>
            <a:ext cx="498064" cy="4717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4</a:t>
            </a:r>
          </a:p>
        </p:txBody>
      </p:sp>
      <p:sp>
        <p:nvSpPr>
          <p:cNvPr id="6" name="Oval 65"/>
          <p:cNvSpPr/>
          <p:nvPr/>
        </p:nvSpPr>
        <p:spPr>
          <a:xfrm>
            <a:off x="772549" y="3746872"/>
            <a:ext cx="498064" cy="4717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5</a:t>
            </a:r>
          </a:p>
        </p:txBody>
      </p:sp>
      <p:sp>
        <p:nvSpPr>
          <p:cNvPr id="7" name="Oval 66"/>
          <p:cNvSpPr/>
          <p:nvPr/>
        </p:nvSpPr>
        <p:spPr>
          <a:xfrm>
            <a:off x="823526" y="4411669"/>
            <a:ext cx="488573" cy="53384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C000"/>
          </a:solidFill>
          <a:ln w="101598" cap="flat">
            <a:solidFill>
              <a:srgbClr val="FFFFFF">
                <a:alpha val="6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6</a:t>
            </a:r>
          </a:p>
        </p:txBody>
      </p:sp>
      <p:sp>
        <p:nvSpPr>
          <p:cNvPr id="8" name="Oval 68"/>
          <p:cNvSpPr/>
          <p:nvPr/>
        </p:nvSpPr>
        <p:spPr>
          <a:xfrm>
            <a:off x="840086" y="1132777"/>
            <a:ext cx="422260" cy="3999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1</a:t>
            </a:r>
          </a:p>
        </p:txBody>
      </p:sp>
      <p:sp>
        <p:nvSpPr>
          <p:cNvPr id="9" name="Oval 69"/>
          <p:cNvSpPr/>
          <p:nvPr/>
        </p:nvSpPr>
        <p:spPr>
          <a:xfrm>
            <a:off x="866869" y="1765304"/>
            <a:ext cx="422260" cy="3999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2</a:t>
            </a:r>
          </a:p>
        </p:txBody>
      </p:sp>
      <p:sp>
        <p:nvSpPr>
          <p:cNvPr id="10" name="Oval 70"/>
          <p:cNvSpPr/>
          <p:nvPr/>
        </p:nvSpPr>
        <p:spPr>
          <a:xfrm>
            <a:off x="835377" y="2404899"/>
            <a:ext cx="422260" cy="3999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3</a:t>
            </a:r>
          </a:p>
        </p:txBody>
      </p:sp>
      <p:sp>
        <p:nvSpPr>
          <p:cNvPr id="11" name="Oval 71"/>
          <p:cNvSpPr/>
          <p:nvPr/>
        </p:nvSpPr>
        <p:spPr>
          <a:xfrm>
            <a:off x="866869" y="3132478"/>
            <a:ext cx="422260" cy="3999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4</a:t>
            </a:r>
          </a:p>
        </p:txBody>
      </p:sp>
      <p:sp>
        <p:nvSpPr>
          <p:cNvPr id="12" name="Oval 72"/>
          <p:cNvSpPr/>
          <p:nvPr/>
        </p:nvSpPr>
        <p:spPr>
          <a:xfrm>
            <a:off x="810451" y="3782772"/>
            <a:ext cx="422260" cy="39991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5</a:t>
            </a:r>
          </a:p>
        </p:txBody>
      </p:sp>
      <p:sp>
        <p:nvSpPr>
          <p:cNvPr id="13" name="Oval 73"/>
          <p:cNvSpPr/>
          <p:nvPr/>
        </p:nvSpPr>
        <p:spPr>
          <a:xfrm>
            <a:off x="859984" y="4457023"/>
            <a:ext cx="414214" cy="4526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gradFill>
            <a:gsLst>
              <a:gs pos="0">
                <a:srgbClr val="9B9B9B"/>
              </a:gs>
              <a:gs pos="100000">
                <a:srgbClr val="8E8E8E"/>
              </a:gs>
            </a:gsLst>
            <a:lin ang="5400000"/>
          </a:gradFill>
          <a:ln w="634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/>
                <a:ea typeface="+mn-ea"/>
                <a:cs typeface="+mn-cs"/>
              </a:rPr>
              <a:t>6</a:t>
            </a:r>
          </a:p>
        </p:txBody>
      </p:sp>
      <p:sp>
        <p:nvSpPr>
          <p:cNvPr id="14" name="Rounded Rectangle 79"/>
          <p:cNvSpPr/>
          <p:nvPr/>
        </p:nvSpPr>
        <p:spPr>
          <a:xfrm>
            <a:off x="1713210" y="5238387"/>
            <a:ext cx="9684017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1: Khi viết lời nói trực tiếp dấu gạch ngang được đặt ở đâu?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( Ô chữ gồm 7 chữ cái)</a:t>
            </a:r>
          </a:p>
        </p:txBody>
      </p:sp>
      <p:sp>
        <p:nvSpPr>
          <p:cNvPr id="15" name="Rounded Rectangle 82"/>
          <p:cNvSpPr/>
          <p:nvPr/>
        </p:nvSpPr>
        <p:spPr>
          <a:xfrm>
            <a:off x="1749823" y="5269513"/>
            <a:ext cx="8683014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2: Dấu gì báo hiệu phía sau là bộ phận giải thích?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( Ô chữ gồm 7 chữ cái)</a:t>
            </a:r>
          </a:p>
        </p:txBody>
      </p:sp>
      <p:sp>
        <p:nvSpPr>
          <p:cNvPr id="16" name="Rounded Rectangle 86"/>
          <p:cNvSpPr/>
          <p:nvPr/>
        </p:nvSpPr>
        <p:spPr>
          <a:xfrm>
            <a:off x="1734598" y="5300639"/>
            <a:ext cx="9641241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3: Tên một nhân vật trong bài đọc “Trận đánh trên không”?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( Ô chữ gồm 8 chữ cái)</a:t>
            </a:r>
          </a:p>
        </p:txBody>
      </p:sp>
      <p:sp>
        <p:nvSpPr>
          <p:cNvPr id="17" name="Rounded Rectangle 89"/>
          <p:cNvSpPr/>
          <p:nvPr/>
        </p:nvSpPr>
        <p:spPr>
          <a:xfrm>
            <a:off x="1749823" y="5224808"/>
            <a:ext cx="9626318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4: Dấu gì dùng kết hợp với dấu hai chấm để đánh dấu lời nói trực tiếp?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( Ô chữ gồm 8 chữ cái)</a:t>
            </a:r>
          </a:p>
        </p:txBody>
      </p:sp>
      <p:sp>
        <p:nvSpPr>
          <p:cNvPr id="18" name="Rounded Rectangle 93"/>
          <p:cNvSpPr/>
          <p:nvPr/>
        </p:nvSpPr>
        <p:spPr>
          <a:xfrm>
            <a:off x="1879402" y="5259135"/>
            <a:ext cx="9517825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5: Trong bài đọc “Trận đánh trên không” tinh thần chiến đấu của các chiến sĩ như thế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( Ô chữ gồm 8 chữ cái)</a:t>
            </a:r>
          </a:p>
        </p:txBody>
      </p:sp>
      <p:sp>
        <p:nvSpPr>
          <p:cNvPr id="19" name="Rounded Rectangle 96"/>
          <p:cNvSpPr/>
          <p:nvPr/>
        </p:nvSpPr>
        <p:spPr>
          <a:xfrm>
            <a:off x="1658968" y="5279882"/>
            <a:ext cx="9626318" cy="14580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Câu 6: Dấu gì dung để kết thúc một câu?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		( Ô chữ gồm 7 chữ cái)</a:t>
            </a:r>
          </a:p>
        </p:txBody>
      </p:sp>
      <p:graphicFrame>
        <p:nvGraphicFramePr>
          <p:cNvPr id="20" name="Table 87"/>
          <p:cNvGraphicFramePr>
            <a:graphicFrameLocks noGrp="1"/>
          </p:cNvGraphicFramePr>
          <p:nvPr/>
        </p:nvGraphicFramePr>
        <p:xfrm>
          <a:off x="2631277" y="2305632"/>
          <a:ext cx="4051857" cy="71156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5311">
                  <a:extLst>
                    <a:ext uri="{9D8B030D-6E8A-4147-A177-3AD203B41FA5}">
                      <a16:colId xmlns:a16="http://schemas.microsoft.com/office/drawing/2014/main" val="768348197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150192543"/>
                    </a:ext>
                  </a:extLst>
                </a:gridCol>
                <a:gridCol w="706026">
                  <a:extLst>
                    <a:ext uri="{9D8B030D-6E8A-4147-A177-3AD203B41FA5}">
                      <a16:colId xmlns:a16="http://schemas.microsoft.com/office/drawing/2014/main" val="3284884360"/>
                    </a:ext>
                  </a:extLst>
                </a:gridCol>
                <a:gridCol w="644587">
                  <a:extLst>
                    <a:ext uri="{9D8B030D-6E8A-4147-A177-3AD203B41FA5}">
                      <a16:colId xmlns:a16="http://schemas.microsoft.com/office/drawing/2014/main" val="2235008937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096585286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215172990"/>
                    </a:ext>
                  </a:extLst>
                </a:gridCol>
              </a:tblGrid>
              <a:tr h="711567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42196"/>
                  </a:ext>
                </a:extLst>
              </a:tr>
            </a:tbl>
          </a:graphicData>
        </a:graphic>
      </p:graphicFrame>
      <p:graphicFrame>
        <p:nvGraphicFramePr>
          <p:cNvPr id="21" name="Table 75"/>
          <p:cNvGraphicFramePr>
            <a:graphicFrameLocks noGrp="1"/>
          </p:cNvGraphicFramePr>
          <p:nvPr/>
        </p:nvGraphicFramePr>
        <p:xfrm>
          <a:off x="3936638" y="1010430"/>
          <a:ext cx="4823770" cy="65788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89110">
                  <a:extLst>
                    <a:ext uri="{9D8B030D-6E8A-4147-A177-3AD203B41FA5}">
                      <a16:colId xmlns:a16="http://schemas.microsoft.com/office/drawing/2014/main" val="3650711669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045265350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3952092097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3130777252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251257910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859093952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087496710"/>
                    </a:ext>
                  </a:extLst>
                </a:gridCol>
              </a:tblGrid>
              <a:tr h="657883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079090"/>
                  </a:ext>
                </a:extLst>
              </a:tr>
            </a:tbl>
          </a:graphicData>
        </a:graphic>
      </p:graphicFrame>
      <p:graphicFrame>
        <p:nvGraphicFramePr>
          <p:cNvPr id="22" name="Table 76"/>
          <p:cNvGraphicFramePr>
            <a:graphicFrameLocks noGrp="1"/>
          </p:cNvGraphicFramePr>
          <p:nvPr/>
        </p:nvGraphicFramePr>
        <p:xfrm>
          <a:off x="3915268" y="1005081"/>
          <a:ext cx="4823770" cy="67113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89110">
                  <a:extLst>
                    <a:ext uri="{9D8B030D-6E8A-4147-A177-3AD203B41FA5}">
                      <a16:colId xmlns:a16="http://schemas.microsoft.com/office/drawing/2014/main" val="1879413711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578453813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85847441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4008674791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684098125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158093827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3590446223"/>
                    </a:ext>
                  </a:extLst>
                </a:gridCol>
              </a:tblGrid>
              <a:tr h="671133"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Đ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Ầ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U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D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Ò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N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G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674604"/>
                  </a:ext>
                </a:extLst>
              </a:tr>
            </a:tbl>
          </a:graphicData>
        </a:graphic>
      </p:graphicFrame>
      <p:graphicFrame>
        <p:nvGraphicFramePr>
          <p:cNvPr id="23" name="Table 77"/>
          <p:cNvGraphicFramePr>
            <a:graphicFrameLocks noGrp="1"/>
          </p:cNvGraphicFramePr>
          <p:nvPr/>
        </p:nvGraphicFramePr>
        <p:xfrm>
          <a:off x="2564654" y="1653564"/>
          <a:ext cx="4823770" cy="67113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89110">
                  <a:extLst>
                    <a:ext uri="{9D8B030D-6E8A-4147-A177-3AD203B41FA5}">
                      <a16:colId xmlns:a16="http://schemas.microsoft.com/office/drawing/2014/main" val="1382344327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452769218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498988479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394192114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701688875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960303388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275789457"/>
                    </a:ext>
                  </a:extLst>
                </a:gridCol>
              </a:tblGrid>
              <a:tr h="671133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2139756"/>
                  </a:ext>
                </a:extLst>
              </a:tr>
            </a:tbl>
          </a:graphicData>
        </a:graphic>
      </p:graphicFrame>
      <p:graphicFrame>
        <p:nvGraphicFramePr>
          <p:cNvPr id="24" name="Table 78"/>
          <p:cNvGraphicFramePr>
            <a:graphicFrameLocks noGrp="1"/>
          </p:cNvGraphicFramePr>
          <p:nvPr/>
        </p:nvGraphicFramePr>
        <p:xfrm>
          <a:off x="2551404" y="1678884"/>
          <a:ext cx="4823770" cy="67113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89110">
                  <a:extLst>
                    <a:ext uri="{9D8B030D-6E8A-4147-A177-3AD203B41FA5}">
                      <a16:colId xmlns:a16="http://schemas.microsoft.com/office/drawing/2014/main" val="1060793518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3489632268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2444916091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4167715944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957597701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3536635307"/>
                    </a:ext>
                  </a:extLst>
                </a:gridCol>
                <a:gridCol w="689110">
                  <a:extLst>
                    <a:ext uri="{9D8B030D-6E8A-4147-A177-3AD203B41FA5}">
                      <a16:colId xmlns:a16="http://schemas.microsoft.com/office/drawing/2014/main" val="1556356933"/>
                    </a:ext>
                  </a:extLst>
                </a:gridCol>
              </a:tblGrid>
              <a:tr h="671133"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H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A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I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C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H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Ấ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b="1">
                          <a:latin typeface="Arial" pitchFamily="34"/>
                          <a:cs typeface="Arial" pitchFamily="34"/>
                        </a:rPr>
                        <a:t>M</a:t>
                      </a:r>
                      <a:endParaRPr lang="en-GB" b="1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7264531"/>
                  </a:ext>
                </a:extLst>
              </a:tr>
            </a:tbl>
          </a:graphicData>
        </a:graphic>
      </p:graphicFrame>
      <p:graphicFrame>
        <p:nvGraphicFramePr>
          <p:cNvPr id="25" name="Table 81"/>
          <p:cNvGraphicFramePr>
            <a:graphicFrameLocks noGrp="1"/>
          </p:cNvGraphicFramePr>
          <p:nvPr/>
        </p:nvGraphicFramePr>
        <p:xfrm>
          <a:off x="2618027" y="2327367"/>
          <a:ext cx="4051866" cy="71156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5311">
                  <a:extLst>
                    <a:ext uri="{9D8B030D-6E8A-4147-A177-3AD203B41FA5}">
                      <a16:colId xmlns:a16="http://schemas.microsoft.com/office/drawing/2014/main" val="197894413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2943511358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610275021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2952463417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39920999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378258723"/>
                    </a:ext>
                  </a:extLst>
                </a:gridCol>
              </a:tblGrid>
              <a:tr h="711567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C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H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Ú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S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Á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U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983371"/>
                  </a:ext>
                </a:extLst>
              </a:tr>
            </a:tbl>
          </a:graphicData>
        </a:graphic>
      </p:graphicFrame>
      <p:graphicFrame>
        <p:nvGraphicFramePr>
          <p:cNvPr id="26" name="Table 83"/>
          <p:cNvGraphicFramePr>
            <a:graphicFrameLocks noGrp="1"/>
          </p:cNvGraphicFramePr>
          <p:nvPr/>
        </p:nvGraphicFramePr>
        <p:xfrm>
          <a:off x="3304952" y="3003904"/>
          <a:ext cx="5402488" cy="71156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5311">
                  <a:extLst>
                    <a:ext uri="{9D8B030D-6E8A-4147-A177-3AD203B41FA5}">
                      <a16:colId xmlns:a16="http://schemas.microsoft.com/office/drawing/2014/main" val="2308469502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420850810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86978152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964405130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3291715261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3956914088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318653316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392225222"/>
                    </a:ext>
                  </a:extLst>
                </a:gridCol>
              </a:tblGrid>
              <a:tr h="711567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632675"/>
                  </a:ext>
                </a:extLst>
              </a:tr>
            </a:tbl>
          </a:graphicData>
        </a:graphic>
      </p:graphicFrame>
      <p:graphicFrame>
        <p:nvGraphicFramePr>
          <p:cNvPr id="27" name="Table 85"/>
          <p:cNvGraphicFramePr>
            <a:graphicFrameLocks noGrp="1"/>
          </p:cNvGraphicFramePr>
          <p:nvPr/>
        </p:nvGraphicFramePr>
        <p:xfrm>
          <a:off x="4642335" y="4385434"/>
          <a:ext cx="4797084" cy="65093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5247">
                  <a:extLst>
                    <a:ext uri="{9D8B030D-6E8A-4147-A177-3AD203B41FA5}">
                      <a16:colId xmlns:a16="http://schemas.microsoft.com/office/drawing/2014/main" val="4293359333"/>
                    </a:ext>
                  </a:extLst>
                </a:gridCol>
                <a:gridCol w="689320">
                  <a:extLst>
                    <a:ext uri="{9D8B030D-6E8A-4147-A177-3AD203B41FA5}">
                      <a16:colId xmlns:a16="http://schemas.microsoft.com/office/drawing/2014/main" val="3640038786"/>
                    </a:ext>
                  </a:extLst>
                </a:gridCol>
                <a:gridCol w="661184">
                  <a:extLst>
                    <a:ext uri="{9D8B030D-6E8A-4147-A177-3AD203B41FA5}">
                      <a16:colId xmlns:a16="http://schemas.microsoft.com/office/drawing/2014/main" val="949937299"/>
                    </a:ext>
                  </a:extLst>
                </a:gridCol>
                <a:gridCol w="717456">
                  <a:extLst>
                    <a:ext uri="{9D8B030D-6E8A-4147-A177-3AD203B41FA5}">
                      <a16:colId xmlns:a16="http://schemas.microsoft.com/office/drawing/2014/main" val="170898464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1735271840"/>
                    </a:ext>
                  </a:extLst>
                </a:gridCol>
                <a:gridCol w="703383">
                  <a:extLst>
                    <a:ext uri="{9D8B030D-6E8A-4147-A177-3AD203B41FA5}">
                      <a16:colId xmlns:a16="http://schemas.microsoft.com/office/drawing/2014/main" val="3212918104"/>
                    </a:ext>
                  </a:extLst>
                </a:gridCol>
                <a:gridCol w="703383">
                  <a:extLst>
                    <a:ext uri="{9D8B030D-6E8A-4147-A177-3AD203B41FA5}">
                      <a16:colId xmlns:a16="http://schemas.microsoft.com/office/drawing/2014/main" val="506558746"/>
                    </a:ext>
                  </a:extLst>
                </a:gridCol>
              </a:tblGrid>
              <a:tr h="650933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111389"/>
                  </a:ext>
                </a:extLst>
              </a:tr>
            </a:tbl>
          </a:graphicData>
        </a:graphic>
      </p:graphicFrame>
      <p:graphicFrame>
        <p:nvGraphicFramePr>
          <p:cNvPr id="28" name="Table 88"/>
          <p:cNvGraphicFramePr>
            <a:graphicFrameLocks noGrp="1"/>
          </p:cNvGraphicFramePr>
          <p:nvPr/>
        </p:nvGraphicFramePr>
        <p:xfrm>
          <a:off x="3304998" y="3003776"/>
          <a:ext cx="5402488" cy="71156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5311">
                  <a:extLst>
                    <a:ext uri="{9D8B030D-6E8A-4147-A177-3AD203B41FA5}">
                      <a16:colId xmlns:a16="http://schemas.microsoft.com/office/drawing/2014/main" val="300041422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2124480556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4248052089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910368433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295997424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4192991193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1507307521"/>
                    </a:ext>
                  </a:extLst>
                </a:gridCol>
                <a:gridCol w="675311">
                  <a:extLst>
                    <a:ext uri="{9D8B030D-6E8A-4147-A177-3AD203B41FA5}">
                      <a16:colId xmlns:a16="http://schemas.microsoft.com/office/drawing/2014/main" val="67181342"/>
                    </a:ext>
                  </a:extLst>
                </a:gridCol>
              </a:tblGrid>
              <a:tr h="711567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N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G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O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Ặ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C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K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É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P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801546"/>
                  </a:ext>
                </a:extLst>
              </a:tr>
            </a:tbl>
          </a:graphicData>
        </a:graphic>
      </p:graphicFrame>
      <p:graphicFrame>
        <p:nvGraphicFramePr>
          <p:cNvPr id="29" name="Table 92"/>
          <p:cNvGraphicFramePr>
            <a:graphicFrameLocks noGrp="1"/>
          </p:cNvGraphicFramePr>
          <p:nvPr/>
        </p:nvGraphicFramePr>
        <p:xfrm>
          <a:off x="4664436" y="4401473"/>
          <a:ext cx="4774994" cy="72927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82142">
                  <a:extLst>
                    <a:ext uri="{9D8B030D-6E8A-4147-A177-3AD203B41FA5}">
                      <a16:colId xmlns:a16="http://schemas.microsoft.com/office/drawing/2014/main" val="2141314238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2798583407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2555246883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2506206479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3798665955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728400803"/>
                    </a:ext>
                  </a:extLst>
                </a:gridCol>
                <a:gridCol w="682142">
                  <a:extLst>
                    <a:ext uri="{9D8B030D-6E8A-4147-A177-3AD203B41FA5}">
                      <a16:colId xmlns:a16="http://schemas.microsoft.com/office/drawing/2014/main" val="2616125970"/>
                    </a:ext>
                  </a:extLst>
                </a:gridCol>
              </a:tblGrid>
              <a:tr h="729270"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D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Ấ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U</a:t>
                      </a:r>
                      <a:endParaRPr lang="en-GB"/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C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H</a:t>
                      </a: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Ấ</a:t>
                      </a:r>
                      <a:endParaRPr lang="en-GB"/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/>
                        <a:t>M</a:t>
                      </a:r>
                      <a:endParaRPr lang="en-GB"/>
                    </a:p>
                  </a:txBody>
                  <a:tcPr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185216"/>
                  </a:ext>
                </a:extLst>
              </a:tr>
            </a:tbl>
          </a:graphicData>
        </a:graphic>
      </p:graphicFrame>
      <p:graphicFrame>
        <p:nvGraphicFramePr>
          <p:cNvPr id="30" name="Table 94"/>
          <p:cNvGraphicFramePr>
            <a:graphicFrameLocks noGrp="1"/>
          </p:cNvGraphicFramePr>
          <p:nvPr/>
        </p:nvGraphicFramePr>
        <p:xfrm>
          <a:off x="1973256" y="3710909"/>
          <a:ext cx="5394960" cy="678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74370">
                  <a:extLst>
                    <a:ext uri="{9D8B030D-6E8A-4147-A177-3AD203B41FA5}">
                      <a16:colId xmlns:a16="http://schemas.microsoft.com/office/drawing/2014/main" val="1732179351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084551431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212309570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441418723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389449817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108754512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384224837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2961465263"/>
                    </a:ext>
                  </a:extLst>
                </a:gridCol>
              </a:tblGrid>
              <a:tr h="678000"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750457"/>
                  </a:ext>
                </a:extLst>
              </a:tr>
            </a:tbl>
          </a:graphicData>
        </a:graphic>
      </p:graphicFrame>
      <p:graphicFrame>
        <p:nvGraphicFramePr>
          <p:cNvPr id="31" name="Table 95"/>
          <p:cNvGraphicFramePr>
            <a:graphicFrameLocks noGrp="1"/>
          </p:cNvGraphicFramePr>
          <p:nvPr/>
        </p:nvGraphicFramePr>
        <p:xfrm>
          <a:off x="1966956" y="3689677"/>
          <a:ext cx="5394959" cy="6780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649635">
                  <a:extLst>
                    <a:ext uri="{9D8B030D-6E8A-4147-A177-3AD203B41FA5}">
                      <a16:colId xmlns:a16="http://schemas.microsoft.com/office/drawing/2014/main" val="3192536607"/>
                    </a:ext>
                  </a:extLst>
                </a:gridCol>
                <a:gridCol w="699104">
                  <a:extLst>
                    <a:ext uri="{9D8B030D-6E8A-4147-A177-3AD203B41FA5}">
                      <a16:colId xmlns:a16="http://schemas.microsoft.com/office/drawing/2014/main" val="4011700797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491124906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660788157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564040425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014993387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05647554"/>
                    </a:ext>
                  </a:extLst>
                </a:gridCol>
                <a:gridCol w="674370">
                  <a:extLst>
                    <a:ext uri="{9D8B030D-6E8A-4147-A177-3AD203B41FA5}">
                      <a16:colId xmlns:a16="http://schemas.microsoft.com/office/drawing/2014/main" val="3810615614"/>
                    </a:ext>
                  </a:extLst>
                </a:gridCol>
              </a:tblGrid>
              <a:tr h="678000"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Q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U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Y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Ế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T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T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Â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>
                          <a:latin typeface="Arial" pitchFamily="34"/>
                          <a:cs typeface="Arial" pitchFamily="34"/>
                        </a:rPr>
                        <a:t>M</a:t>
                      </a:r>
                      <a:endParaRPr lang="en-GB">
                        <a:latin typeface="Arial" pitchFamily="34"/>
                        <a:cs typeface="Arial" pitchFamily="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924734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01034" y="246109"/>
            <a:ext cx="517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TRÒ CHƠI Ô CHỮ BÍ MẬT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4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dur="indefinit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childTnLst>
                  <p:par>
                    <p:cTn id="15" fill="hold">
                      <p:stCondLst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dur="indefinit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4" fill="hold">
                      <p:stCondLst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dur="indefinit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childTnLst>
                  <p:par>
                    <p:cTn id="32" fill="hold">
                      <p:stCondLst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dur="indefinit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41" fill="hold">
                      <p:stCondLst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dur="indefinit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childTnLst>
                  <p:par>
                    <p:cTn id="48" fill="hold">
                      <p:stCondLst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dur="indefinit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57" fill="hold">
                      <p:stCondLst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dur="indefinit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64" fill="hold">
                      <p:stCondLst>
                        <p:cond evt="onBegin" delay="0">
                          <p:tn val="63"/>
                        </p:cond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dur="indefinit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childTnLst>
                  <p:par>
                    <p:cTn id="75" fill="hold">
                      <p:stCondLst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dur="indefinit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82" fill="hold">
                      <p:stCondLst>
                        <p:cond evt="onBegin" delay="0">
                          <p:tn val="81"/>
                        </p:cond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Đ_60s_O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dur="indefinit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89" fill="hold">
                      <p:stCondLst>
                        <p:cond evt="onBegin" delay="0">
                          <p:tn val="88"/>
                        </p:cond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dur="indefinit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100" fill="hold">
                      <p:stCondLst>
                        <p:cond evt="onBegin" delay="0">
                          <p:tn val="99"/>
                        </p:cond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Đ_mở_câu_hỏi_tiếp_theo_O9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" y="0"/>
            <a:ext cx="115596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CFF095B5-B047-96D0-D3E1-F8B2ED34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B85C7-A6C5-1D8E-97F9-1CC21C83D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>
            <a:extLst>
              <a:ext uri="{FF2B5EF4-FFF2-40B4-BE49-F238E27FC236}">
                <a16:creationId xmlns:a16="http://schemas.microsoft.com/office/drawing/2014/main" id="{429C45DB-022E-CB62-FBEF-B6B525F76A28}"/>
              </a:ext>
            </a:extLst>
          </p:cNvPr>
          <p:cNvSpPr txBox="1"/>
          <p:nvPr/>
        </p:nvSpPr>
        <p:spPr>
          <a:xfrm>
            <a:off x="6191698" y="2601971"/>
            <a:ext cx="452736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kumimoji="0" lang="en-US" sz="4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477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8F8AB7-A110-91EC-ECB8-E8E9D399C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AB538F-0FDB-A436-2FE6-B1F602913F80}"/>
              </a:ext>
            </a:extLst>
          </p:cNvPr>
          <p:cNvSpPr txBox="1">
            <a:spLocks/>
          </p:cNvSpPr>
          <p:nvPr/>
        </p:nvSpPr>
        <p:spPr>
          <a:xfrm>
            <a:off x="916806" y="1621109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C43DF6-DBAB-6776-E7D5-D434A20D834D}"/>
              </a:ext>
            </a:extLst>
          </p:cNvPr>
          <p:cNvSpPr txBox="1">
            <a:spLocks/>
          </p:cNvSpPr>
          <p:nvPr/>
        </p:nvSpPr>
        <p:spPr>
          <a:xfrm>
            <a:off x="1062372" y="3258044"/>
            <a:ext cx="10515600" cy="28535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Char char="-"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Long!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3">
            <a:extLst>
              <a:ext uri="{FF2B5EF4-FFF2-40B4-BE49-F238E27FC236}">
                <a16:creationId xmlns:a16="http://schemas.microsoft.com/office/drawing/2014/main" id="{763BB1C4-D04B-5AB4-3EDE-B94494A41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402" y="1048127"/>
            <a:ext cx="1799353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buFont typeface="Arial"/>
              <a:buNone/>
              <a:defRPr/>
            </a:pPr>
            <a:r>
              <a:rPr lang="en-US" sz="2800" b="1" kern="0">
                <a:solidFill>
                  <a:srgbClr val="FF6D5D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Luyện tập</a:t>
            </a:r>
            <a:endParaRPr lang="en-US" altLang="en-US" sz="2800" b="1" i="1" dirty="0">
              <a:solidFill>
                <a:srgbClr val="FF6D5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8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64635" y="2995084"/>
            <a:ext cx="10945284" cy="3581400"/>
          </a:xfrm>
          <a:prstGeom prst="rect">
            <a:avLst/>
          </a:prstGeom>
        </p:spPr>
        <p:txBody>
          <a:bodyPr spcFirstLastPara="1" wrap="none" lIns="121768" tIns="60884" rIns="121768" bIns="60884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1217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8A57-CFA9-1428-F119-5769584136AB}"/>
              </a:ext>
            </a:extLst>
          </p:cNvPr>
          <p:cNvSpPr txBox="1">
            <a:spLocks/>
          </p:cNvSpPr>
          <p:nvPr/>
        </p:nvSpPr>
        <p:spPr>
          <a:xfrm>
            <a:off x="1867962" y="1880075"/>
            <a:ext cx="9039523" cy="22300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 Long nghe rõ! - Tiếng Sáu đanh gọn trả lời.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Cháy rồi! Nó nhảy dù! - Tiếng Sáu reo liên tiếp.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64635" y="2995084"/>
            <a:ext cx="10945284" cy="3581400"/>
          </a:xfrm>
          <a:prstGeom prst="rect">
            <a:avLst/>
          </a:prstGeom>
        </p:spPr>
        <p:txBody>
          <a:bodyPr spcFirstLastPara="1" wrap="none" lIns="121768" tIns="60884" rIns="121768" bIns="60884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1217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AB538F-0FDB-A436-2FE6-B1F602913F80}"/>
              </a:ext>
            </a:extLst>
          </p:cNvPr>
          <p:cNvSpPr txBox="1">
            <a:spLocks/>
          </p:cNvSpPr>
          <p:nvPr/>
        </p:nvSpPr>
        <p:spPr>
          <a:xfrm>
            <a:off x="519545" y="673093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519545" y="1782251"/>
            <a:ext cx="11152910" cy="2324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chuyện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Trận đánh trên không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 ánh một mặt trận lần đầu tiên xuất hiện trong lịch sử bảo vệ Tổ quốc của nhân dân ta        mặt trận trên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7431692" y="673093"/>
            <a:ext cx="526472" cy="4433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7790214" y="2549863"/>
            <a:ext cx="526472" cy="5030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va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6948"/>
            <a:ext cx="11971605" cy="6858000"/>
          </a:xfrm>
        </p:spPr>
      </p:pic>
    </p:spTree>
    <p:extLst>
      <p:ext uri="{BB962C8B-B14F-4D97-AF65-F5344CB8AC3E}">
        <p14:creationId xmlns:p14="http://schemas.microsoft.com/office/powerpoint/2010/main" val="34858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64635" y="2995084"/>
            <a:ext cx="10945284" cy="3581400"/>
          </a:xfrm>
          <a:prstGeom prst="rect">
            <a:avLst/>
          </a:prstGeom>
        </p:spPr>
        <p:txBody>
          <a:bodyPr spcFirstLastPara="1" wrap="none" lIns="121768" tIns="60884" rIns="121768" bIns="60884" fromWordArt="1">
            <a:prstTxWarp prst="textArchUp">
              <a:avLst>
                <a:gd name="adj" fmla="val 10800000"/>
              </a:avLst>
            </a:prstTxWarp>
          </a:bodyPr>
          <a:lstStyle/>
          <a:p>
            <a:pPr marL="0" marR="0" lvl="0" indent="0" algn="ctr" defTabSz="121762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AB538F-0FDB-A436-2FE6-B1F602913F80}"/>
              </a:ext>
            </a:extLst>
          </p:cNvPr>
          <p:cNvSpPr txBox="1">
            <a:spLocks/>
          </p:cNvSpPr>
          <p:nvPr/>
        </p:nvSpPr>
        <p:spPr>
          <a:xfrm>
            <a:off x="865910" y="163976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852055" y="258762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6470075" y="1669756"/>
            <a:ext cx="526472" cy="4433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0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5F04-B417-7A6B-9444-321B5838A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46B7C0-8B0C-966B-181E-2C8390D9664F}"/>
              </a:ext>
            </a:extLst>
          </p:cNvPr>
          <p:cNvSpPr txBox="1">
            <a:spLocks/>
          </p:cNvSpPr>
          <p:nvPr/>
        </p:nvSpPr>
        <p:spPr>
          <a:xfrm>
            <a:off x="595604" y="432442"/>
            <a:ext cx="10993016" cy="13255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tập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0E101EC-87B9-6C88-2AA2-41C0C75C1098}"/>
              </a:ext>
            </a:extLst>
          </p:cNvPr>
          <p:cNvSpPr txBox="1">
            <a:spLocks/>
          </p:cNvSpPr>
          <p:nvPr/>
        </p:nvSpPr>
        <p:spPr>
          <a:xfrm>
            <a:off x="824345" y="2753889"/>
            <a:ext cx="10515600" cy="1696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   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 THI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557</Words>
  <Application>Microsoft Office PowerPoint</Application>
  <PresentationFormat>Widescreen</PresentationFormat>
  <Paragraphs>101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Algerian</vt:lpstr>
      <vt:lpstr>Arial</vt:lpstr>
      <vt:lpstr>Arial Black</vt:lpstr>
      <vt:lpstr>Calibri</vt:lpstr>
      <vt:lpstr>Calibri Light</vt:lpstr>
      <vt:lpstr>Times New Roman</vt:lpstr>
      <vt:lpstr>Office Theme</vt:lpstr>
      <vt:lpstr>3_Office Theme</vt:lpstr>
      <vt:lpstr>Retrospect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CUUHO</dc:creator>
  <cp:lastModifiedBy>hp</cp:lastModifiedBy>
  <cp:revision>105</cp:revision>
  <dcterms:created xsi:type="dcterms:W3CDTF">2021-05-08T05:00:00Z</dcterms:created>
  <dcterms:modified xsi:type="dcterms:W3CDTF">2025-03-30T00:50:50Z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