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0" r:id="rId2"/>
    <p:sldId id="258" r:id="rId3"/>
    <p:sldId id="271" r:id="rId4"/>
    <p:sldId id="260" r:id="rId5"/>
    <p:sldId id="261" r:id="rId6"/>
    <p:sldId id="262" r:id="rId7"/>
    <p:sldId id="272" r:id="rId8"/>
    <p:sldId id="263" r:id="rId9"/>
    <p:sldId id="264" r:id="rId10"/>
    <p:sldId id="267" r:id="rId11"/>
    <p:sldId id="265" r:id="rId12"/>
    <p:sldId id="266" r:id="rId13"/>
    <p:sldId id="268" r:id="rId14"/>
  </p:sldIdLst>
  <p:sldSz cx="18288000" cy="10287000"/>
  <p:notesSz cx="6858000" cy="9144000"/>
  <p:embeddedFontLst>
    <p:embeddedFont>
      <p:font typeface="Arial Unicode MS" pitchFamily="34" charset="-128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47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5F10E-3D58-49D7-884C-125DE0CADB09}" type="datetimeFigureOut">
              <a:rPr lang="en-US" smtClean="0"/>
              <a:t>11-May-24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F81DD-9866-4B33-8842-746B555A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1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ownloads\B&#224;i%203%20-%20Tr&#234;n%20Ng&#7921;a%20Ta%20Phi%20Nhanh%20-%20&#194;m%20Nh&#7841;c%20L&#7899;p%204%20--%20T&#7853;p%20H&#225;t%20Theo%20L&#7901;i%20-%20CD%20B&#7897;%20Gi&#225;o%20D&#7909;c%20(1)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600200" y="4283049"/>
            <a:ext cx="15272087" cy="1861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06"/>
              </a:lnSpc>
            </a:pPr>
            <a:r>
              <a:rPr lang="en-US" sz="18100" b="1" spc="402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1568113" y="4283048"/>
            <a:ext cx="15272087" cy="1861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06"/>
              </a:lnSpc>
            </a:pPr>
            <a:r>
              <a:rPr lang="en-US" sz="18100" b="1" spc="402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1568112" y="4330119"/>
            <a:ext cx="15272087" cy="1861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06"/>
              </a:lnSpc>
            </a:pPr>
            <a:r>
              <a:rPr lang="en-US" sz="18100" b="1" spc="402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18100" b="1" spc="402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1600200" y="4283047"/>
            <a:ext cx="15272087" cy="1861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06"/>
              </a:lnSpc>
            </a:pPr>
            <a:r>
              <a:rPr lang="en-US" sz="18100" b="1" spc="402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40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71" y="2561916"/>
            <a:ext cx="17678400" cy="5029200"/>
          </a:xfr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19771" y="6486216"/>
            <a:ext cx="2590800" cy="8265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300" dirty="0">
                <a:latin typeface="Arial" charset="0"/>
              </a:rPr>
              <a:t>50 km/h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45521" y="6486216"/>
            <a:ext cx="2743200" cy="8265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300" dirty="0">
                <a:latin typeface="Arial" charset="0"/>
              </a:rPr>
              <a:t>15,8 m/s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63371" y="6562416"/>
            <a:ext cx="2873376" cy="780432"/>
          </a:xfrm>
          <a:prstGeom prst="rect">
            <a:avLst/>
          </a:prstGeom>
          <a:solidFill>
            <a:schemeClr val="bg1"/>
          </a:solidFill>
        </p:spPr>
        <p:txBody>
          <a:bodyPr lIns="163284" tIns="81642" rIns="163284" bIns="81642">
            <a:spAutoFit/>
          </a:bodyPr>
          <a:lstStyle/>
          <a:p>
            <a:pPr algn="just">
              <a:defRPr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73m/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phút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301871" y="6590992"/>
            <a:ext cx="2743200" cy="8265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300">
                <a:latin typeface="Arial" charset="0"/>
              </a:rPr>
              <a:t>92 km/h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1409700" cy="13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98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" name="Bài 3 - Trên Ngựa Ta Phi Nhanh - Âm Nhạc Lớp 4 -- Tập Hát Theo Lời - CD Bộ Giáo Dục (1)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42900"/>
            <a:ext cx="16764000" cy="9486900"/>
          </a:xfrm>
        </p:spPr>
      </p:pic>
    </p:spTree>
    <p:extLst>
      <p:ext uri="{BB962C8B-B14F-4D97-AF65-F5344CB8AC3E}">
        <p14:creationId xmlns:p14="http://schemas.microsoft.com/office/powerpoint/2010/main" val="116094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86100"/>
            <a:ext cx="17262086" cy="461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47700"/>
            <a:ext cx="16427990" cy="90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6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371600" y="800101"/>
            <a:ext cx="15544800" cy="220503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6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altLang="en-US" sz="6400" dirty="0">
                <a:cs typeface="Times New Roman" pitchFamily="18" charset="0"/>
              </a:rPr>
              <a:t>Quan sát tranh</a:t>
            </a:r>
            <a:r>
              <a:rPr lang="en-US" alt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64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400" dirty="0">
                <a:latin typeface="Times New Roman" pitchFamily="18" charset="0"/>
                <a:cs typeface="Times New Roman" pitchFamily="18" charset="0"/>
              </a:rPr>
              <a:t>-D</a:t>
            </a:r>
            <a:r>
              <a:rPr lang="vi-VN" altLang="en-US" sz="6400" dirty="0">
                <a:cs typeface="Times New Roman" pitchFamily="18" charset="0"/>
              </a:rPr>
              <a:t>ự đoán quãng đường đi được trong một giờ của những chuyển động </a:t>
            </a:r>
            <a:r>
              <a:rPr lang="en-US" altLang="en-US" sz="6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6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6400" dirty="0">
                <a:cs typeface="Times New Roman" pitchFamily="18" charset="0"/>
              </a:rPr>
              <a:t> </a:t>
            </a:r>
            <a:r>
              <a:rPr lang="en-US" altLang="en-US" sz="6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4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6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6400" dirty="0">
                <a:cs typeface="Times New Roman" pitchFamily="18" charset="0"/>
              </a:rPr>
              <a:t>quãng đường đi được trong một giờ của những chuyển động </a:t>
            </a:r>
            <a:r>
              <a:rPr lang="en-US" altLang="en-US" sz="6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6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6400" dirty="0">
                <a:cs typeface="Times New Roman" pitchFamily="18" charset="0"/>
              </a:rPr>
              <a:t/>
            </a:r>
            <a:br>
              <a:rPr lang="vi-VN" altLang="en-US" sz="6400" dirty="0">
                <a:cs typeface="Times New Roman" pitchFamily="18" charset="0"/>
              </a:rPr>
            </a:br>
            <a:endParaRPr lang="en-US" alt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8" b="100000" l="3302" r="97406">
                        <a14:foregroundMark x1="51179" y1="16114" x2="46934" y2="47867"/>
                        <a14:foregroundMark x1="51887" y1="15166" x2="52830" y2="32227"/>
                        <a14:foregroundMark x1="53302" y1="51185" x2="53302" y2="51185"/>
                        <a14:foregroundMark x1="26415" y1="19431" x2="26415" y2="19431"/>
                        <a14:foregroundMark x1="26415" y1="19431" x2="7547" y2="14218"/>
                        <a14:foregroundMark x1="25943" y1="19431" x2="37500" y2="11848"/>
                        <a14:foregroundMark x1="26179" y1="18483" x2="28774" y2="948"/>
                        <a14:foregroundMark x1="27594" y1="9953" x2="16509" y2="17062"/>
                        <a14:foregroundMark x1="10142" y1="62085" x2="10142" y2="62085"/>
                        <a14:foregroundMark x1="10142" y1="62085" x2="10142" y2="62085"/>
                        <a14:foregroundMark x1="5660" y1="81043" x2="5660" y2="81043"/>
                        <a14:foregroundMark x1="12028" y1="36493" x2="12028" y2="36493"/>
                        <a14:foregroundMark x1="16509" y1="30806" x2="16509" y2="30806"/>
                        <a14:foregroundMark x1="7311" y1="42180" x2="7311" y2="42180"/>
                        <a14:foregroundMark x1="7311" y1="42180" x2="16274" y2="30806"/>
                        <a14:foregroundMark x1="4717" y1="45024" x2="4717" y2="45024"/>
                        <a14:foregroundMark x1="4717" y1="45024" x2="6368" y2="43602"/>
                        <a14:foregroundMark x1="5896" y1="25592" x2="11321" y2="21327"/>
                        <a14:foregroundMark x1="49057" y1="31754" x2="50000" y2="41232"/>
                        <a14:foregroundMark x1="83019" y1="5213" x2="76651" y2="30332"/>
                        <a14:foregroundMark x1="84906" y1="30806" x2="84906" y2="30806"/>
                        <a14:foregroundMark x1="84906" y1="30806" x2="87736" y2="40284"/>
                        <a14:foregroundMark x1="87264" y1="35071" x2="89387" y2="30332"/>
                        <a14:foregroundMark x1="85849" y1="36967" x2="83726" y2="40284"/>
                        <a14:foregroundMark x1="86085" y1="36019" x2="82547" y2="34123"/>
                        <a14:foregroundMark x1="72170" y1="29858" x2="73349" y2="44550"/>
                        <a14:foregroundMark x1="70047" y1="34597" x2="75236" y2="39810"/>
                        <a14:foregroundMark x1="66038" y1="60664" x2="66038" y2="60664"/>
                        <a14:foregroundMark x1="71934" y1="60664" x2="71934" y2="60664"/>
                        <a14:foregroundMark x1="77123" y1="58768" x2="77123" y2="58768"/>
                        <a14:foregroundMark x1="87736" y1="54976" x2="87736" y2="54976"/>
                        <a14:foregroundMark x1="97406" y1="50711" x2="97406" y2="50711"/>
                        <a14:foregroundMark x1="92453" y1="53081" x2="92453" y2="53081"/>
                        <a14:foregroundMark x1="96934" y1="50711" x2="87736" y2="54502"/>
                        <a14:foregroundMark x1="87500" y1="54976" x2="76887" y2="59716"/>
                        <a14:foregroundMark x1="61321" y1="65877" x2="54009" y2="70142"/>
                        <a14:foregroundMark x1="61321" y1="64929" x2="58962" y2="61611"/>
                        <a14:foregroundMark x1="58962" y1="61137" x2="54245" y2="69194"/>
                        <a14:foregroundMark x1="62028" y1="71564" x2="56368" y2="73934"/>
                        <a14:foregroundMark x1="72877" y1="79621" x2="87264" y2="75355"/>
                        <a14:foregroundMark x1="63915" y1="87204" x2="90802" y2="88152"/>
                        <a14:foregroundMark x1="33962" y1="86730" x2="41274" y2="90521"/>
                        <a14:foregroundMark x1="32783" y1="91469" x2="32783" y2="91469"/>
                        <a14:foregroundMark x1="83255" y1="8057" x2="83255" y2="8057"/>
                        <a14:foregroundMark x1="42453" y1="86730" x2="42453" y2="86730"/>
                        <a14:foregroundMark x1="42453" y1="87678" x2="44104" y2="82938"/>
                        <a14:foregroundMark x1="41745" y1="87678" x2="41981" y2="81043"/>
                        <a14:foregroundMark x1="34198" y1="93365" x2="37972" y2="93365"/>
                        <a14:backgroundMark x1="36557" y1="36967" x2="36557" y2="36967"/>
                        <a14:backgroundMark x1="11557" y1="6635" x2="11557" y2="6635"/>
                        <a14:backgroundMark x1="28066" y1="46445" x2="28066" y2="46445"/>
                        <a14:backgroundMark x1="5189" y1="35071" x2="5189" y2="35071"/>
                        <a14:backgroundMark x1="7547" y1="31754" x2="7547" y2="31754"/>
                        <a14:backgroundMark x1="7547" y1="28910" x2="11321" y2="26540"/>
                        <a14:backgroundMark x1="11321" y1="26540" x2="13679" y2="29858"/>
                        <a14:backgroundMark x1="8962" y1="36493" x2="3066" y2="45972"/>
                        <a14:backgroundMark x1="72642" y1="54976" x2="93160" y2="48341"/>
                        <a14:backgroundMark x1="74764" y1="65877" x2="94104" y2="56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78" b="-2201"/>
          <a:stretch/>
        </p:blipFill>
        <p:spPr bwMode="auto">
          <a:xfrm>
            <a:off x="2743201" y="5143500"/>
            <a:ext cx="11879826" cy="464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8753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0" y="0"/>
            <a:ext cx="18288000" cy="10287000"/>
            <a:chOff x="8" y="0"/>
            <a:chExt cx="5760" cy="4320"/>
          </a:xfrm>
        </p:grpSpPr>
        <p:pic>
          <p:nvPicPr>
            <p:cNvPr id="14" name="Picture 6" descr="GRANS0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 descr="GRANS0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7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1" name="Picture 10" descr="cartoon1%20(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9538"/>
            <a:ext cx="3200400" cy="284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0"/>
          <p:cNvSpPr>
            <a:spLocks noChangeArrowheads="1" noChangeShapeType="1" noTextEdit="1"/>
          </p:cNvSpPr>
          <p:nvPr/>
        </p:nvSpPr>
        <p:spPr bwMode="auto">
          <a:xfrm>
            <a:off x="6640511" y="3164610"/>
            <a:ext cx="3659405" cy="8324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6000" b="1" u="sng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6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>
            <a:off x="4076699" y="4244083"/>
            <a:ext cx="10134601" cy="3672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Vận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tốc</a:t>
            </a:r>
            <a:endParaRPr lang="en-US" sz="60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3525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362"/>
          <a:stretch/>
        </p:blipFill>
        <p:spPr bwMode="auto">
          <a:xfrm>
            <a:off x="2743201" y="1257301"/>
            <a:ext cx="12973050" cy="266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7"/>
          <a:stretch/>
        </p:blipFill>
        <p:spPr bwMode="auto">
          <a:xfrm>
            <a:off x="2749139" y="6341424"/>
            <a:ext cx="12973050" cy="282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9" b="56230"/>
          <a:stretch/>
        </p:blipFill>
        <p:spPr bwMode="auto">
          <a:xfrm>
            <a:off x="2749139" y="3918857"/>
            <a:ext cx="12973050" cy="80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70" b="35742"/>
          <a:stretch/>
        </p:blipFill>
        <p:spPr bwMode="auto">
          <a:xfrm>
            <a:off x="2749139" y="4720442"/>
            <a:ext cx="12973050" cy="162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7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692150" y="1143000"/>
            <a:ext cx="17221200" cy="630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/>
          <a:p>
            <a:r>
              <a:rPr lang="da-DK" altLang="en-US" sz="570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*Nói cho bạn nghe thông tin biết được khi đọc các đơn vị đo vận tốc trong thực tế, </a:t>
            </a:r>
            <a:r>
              <a:rPr lang="da-DK" altLang="en-US" sz="57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Ví dụ: Vận tốc của trung bình của tàu thống nhất Bắc Nam khoảng 76 km/h nghĩa là mỗi giờ đoàn tàu đó đi được 76 km.</a:t>
            </a:r>
          </a:p>
          <a:p>
            <a:r>
              <a:rPr lang="da-DK" altLang="en-US" sz="57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Tổ 1. Vận tốc của một người đi xe đạp là 15km/giờ </a:t>
            </a:r>
            <a:endParaRPr lang="en-US" altLang="en-US" sz="570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da-DK" altLang="en-US" sz="57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Tổ 2. Vận tốc của một người đi xe máy là 35km/giờ</a:t>
            </a:r>
            <a:endParaRPr lang="en-US" altLang="en-US" sz="570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da-DK" altLang="en-US" sz="57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Tổ 3. Vận tốc của một người đi ô tô là 50km/giờ</a:t>
            </a:r>
            <a:endParaRPr lang="en-US" altLang="en-US" sz="570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" b="69191"/>
          <a:stretch>
            <a:fillRect/>
          </a:stretch>
        </p:blipFill>
        <p:spPr>
          <a:xfrm>
            <a:off x="1219200" y="1485901"/>
            <a:ext cx="15608300" cy="184308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6" r="1038" b="27185"/>
          <a:stretch>
            <a:fillRect/>
          </a:stretch>
        </p:blipFill>
        <p:spPr bwMode="auto">
          <a:xfrm>
            <a:off x="1171576" y="3886201"/>
            <a:ext cx="156083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95" r="1038" b="3291"/>
          <a:stretch>
            <a:fillRect/>
          </a:stretch>
        </p:blipFill>
        <p:spPr bwMode="auto">
          <a:xfrm>
            <a:off x="1219200" y="7177088"/>
            <a:ext cx="15608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54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awnet.vn/uploads/image/2023/10/07/020853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66900"/>
            <a:ext cx="11315700" cy="636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78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68450" y="495300"/>
            <a:ext cx="15697200" cy="170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/>
          <a:p>
            <a:r>
              <a:rPr lang="en-US" altLang="en-US" sz="5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1)</a:t>
            </a:r>
            <a:r>
              <a:rPr lang="en-US" altLang="en-US" sz="5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5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Một</a:t>
            </a:r>
            <a:r>
              <a:rPr lang="en-US" altLang="en-US" sz="5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5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người</a:t>
            </a:r>
            <a:r>
              <a:rPr lang="en-US" altLang="en-US" sz="5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5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đi</a:t>
            </a:r>
            <a:r>
              <a:rPr lang="en-US" altLang="en-US" sz="5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5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bộ</a:t>
            </a:r>
            <a:r>
              <a:rPr lang="en-US" altLang="en-US" sz="5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5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US" altLang="en-US" sz="5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  <a:r>
              <a:rPr lang="en-US" altLang="en-US" sz="5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US" altLang="en-US" sz="5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5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altLang="en-US" sz="5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5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quãng</a:t>
            </a:r>
            <a:r>
              <a:rPr lang="en-US" altLang="en-US" sz="5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5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đường</a:t>
            </a:r>
            <a:r>
              <a:rPr lang="en-US" altLang="en-US" sz="5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10km. </a:t>
            </a:r>
            <a:r>
              <a:rPr lang="en-US" altLang="en-US" sz="5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Tính</a:t>
            </a:r>
            <a:r>
              <a:rPr lang="en-US" altLang="en-US" sz="5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5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vận</a:t>
            </a:r>
            <a:r>
              <a:rPr lang="en-US" altLang="en-US" sz="5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5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tốc</a:t>
            </a:r>
            <a:r>
              <a:rPr lang="en-US" altLang="en-US" sz="5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5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đi</a:t>
            </a:r>
            <a:r>
              <a:rPr lang="en-US" altLang="en-US" sz="5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5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bộ</a:t>
            </a:r>
            <a:r>
              <a:rPr lang="en-US" altLang="en-US" sz="5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5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US" altLang="en-US" sz="5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5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người</a:t>
            </a:r>
            <a:r>
              <a:rPr lang="en-US" altLang="en-US" sz="5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5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US" altLang="en-US" sz="5000" dirty="0"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5283995"/>
            <a:ext cx="15697200" cy="170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/>
          <a:p>
            <a:r>
              <a:rPr lang="en-US" altLang="en-US" sz="5000" b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2) </a:t>
            </a:r>
            <a:r>
              <a:rPr lang="en-US" altLang="en-US" sz="50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Một con ốc sên bò 30 cm trong 3 phút. Tính vận tốc bò của con ốc sên đó.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68450" y="2095501"/>
            <a:ext cx="14935200" cy="401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/>
          <a:p>
            <a:pPr algn="ctr">
              <a:tabLst>
                <a:tab pos="2542815" algn="l"/>
              </a:tabLst>
            </a:pPr>
            <a:r>
              <a:rPr lang="en-US" altLang="en-US" sz="5000" u="sng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Bài làm</a:t>
            </a:r>
          </a:p>
          <a:p>
            <a:pPr algn="ctr">
              <a:tabLst>
                <a:tab pos="2542815" algn="l"/>
              </a:tabLst>
            </a:pPr>
            <a:r>
              <a:rPr lang="en-US" altLang="en-US" sz="50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Vận tốc đi bộ của người đó là:</a:t>
            </a:r>
          </a:p>
          <a:p>
            <a:pPr algn="ctr">
              <a:tabLst>
                <a:tab pos="2542815" algn="l"/>
              </a:tabLst>
            </a:pPr>
            <a:r>
              <a:rPr lang="en-US" altLang="en-US" sz="50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10 : 2 = 5 (km/h)</a:t>
            </a:r>
          </a:p>
          <a:p>
            <a:pPr algn="ctr">
              <a:tabLst>
                <a:tab pos="2542815" algn="l"/>
              </a:tabLst>
            </a:pPr>
            <a:r>
              <a:rPr lang="en-US" altLang="en-US" sz="5000" u="sng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Đáp số</a:t>
            </a:r>
            <a:r>
              <a:rPr lang="en-US" altLang="en-US" sz="50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n-US" altLang="en-US" sz="50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 (km/h)</a:t>
            </a:r>
          </a:p>
          <a:p>
            <a:pPr algn="ctr">
              <a:tabLst>
                <a:tab pos="2542815" algn="l"/>
              </a:tabLst>
            </a:pPr>
            <a:endParaRPr lang="en-US" altLang="en-US" sz="500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19250" y="6757988"/>
            <a:ext cx="14935200" cy="324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/>
          <a:p>
            <a:pPr algn="ctr">
              <a:tabLst>
                <a:tab pos="2542815" algn="l"/>
              </a:tabLst>
            </a:pPr>
            <a:r>
              <a:rPr lang="en-US" altLang="en-US" sz="5000" u="sng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Bài làm</a:t>
            </a:r>
            <a:endParaRPr lang="en-US" altLang="en-US" sz="500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tabLst>
                <a:tab pos="2542815" algn="l"/>
              </a:tabLst>
            </a:pPr>
            <a:r>
              <a:rPr lang="en-US" altLang="en-US" sz="50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Vận tốc bò của con ốc sên đó là:</a:t>
            </a:r>
          </a:p>
          <a:p>
            <a:pPr algn="ctr">
              <a:tabLst>
                <a:tab pos="2542815" algn="l"/>
              </a:tabLst>
            </a:pPr>
            <a:r>
              <a:rPr lang="en-US" altLang="en-US" sz="50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30 : 3 = 10 (cm/phút)</a:t>
            </a:r>
          </a:p>
          <a:p>
            <a:pPr algn="ctr">
              <a:tabLst>
                <a:tab pos="2542815" algn="l"/>
              </a:tabLst>
            </a:pPr>
            <a:r>
              <a:rPr lang="en-US" altLang="en-US" sz="5000" u="sng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Đáp số</a:t>
            </a:r>
            <a:r>
              <a:rPr lang="en-US" altLang="en-US" sz="50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n-US" altLang="en-US" sz="500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10 (cm/phút)</a:t>
            </a:r>
          </a:p>
        </p:txBody>
      </p:sp>
    </p:spTree>
    <p:extLst>
      <p:ext uri="{BB962C8B-B14F-4D97-AF65-F5344CB8AC3E}">
        <p14:creationId xmlns:p14="http://schemas.microsoft.com/office/powerpoint/2010/main" val="25795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73" y="2476500"/>
            <a:ext cx="1469582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96147" y="3340768"/>
            <a:ext cx="1084094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7999" y="3950368"/>
            <a:ext cx="6004383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15274" y="38729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65 km/h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76720" y="4559968"/>
            <a:ext cx="1084094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7999" y="5089357"/>
            <a:ext cx="7620001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29000" y="5089357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9 cm/</a:t>
            </a:r>
            <a:r>
              <a:rPr lang="en-US" sz="3200" dirty="0" err="1" smtClean="0">
                <a:solidFill>
                  <a:srgbClr val="C00000"/>
                </a:solidFill>
              </a:rPr>
              <a:t>giây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97000" y="5705453"/>
            <a:ext cx="2192251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7998" y="6222811"/>
            <a:ext cx="7620001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8999" y="6222811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300 m/</a:t>
            </a:r>
            <a:r>
              <a:rPr lang="en-US" sz="3200" dirty="0" err="1" smtClean="0">
                <a:solidFill>
                  <a:srgbClr val="C00000"/>
                </a:solidFill>
              </a:rPr>
              <a:t>phút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/>
      <p:bldP spid="9" grpId="0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212</Words>
  <Application>Microsoft Office PowerPoint</Application>
  <PresentationFormat>Custom</PresentationFormat>
  <Paragraphs>28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Arial Unicode MS</vt:lpstr>
      <vt:lpstr>Calibri</vt:lpstr>
      <vt:lpstr>Office Theme</vt:lpstr>
      <vt:lpstr>PowerPoint Presentation</vt:lpstr>
      <vt:lpstr>   -Quan sát tranh  -Dự đoán quãng đường đi được trong một giờ của những chuyển động này.  - Nhận xét quãng đường đi được trong một giờ của những chuyển động này.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Vận Tốc</dc:title>
  <cp:lastModifiedBy>Admin</cp:lastModifiedBy>
  <cp:revision>6</cp:revision>
  <dcterms:created xsi:type="dcterms:W3CDTF">2006-08-16T00:00:00Z</dcterms:created>
  <dcterms:modified xsi:type="dcterms:W3CDTF">2024-05-11T15:40:43Z</dcterms:modified>
  <dc:identifier>DAGE7nxuKjE</dc:identifier>
</cp:coreProperties>
</file>