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7" r:id="rId1"/>
    <p:sldMasterId id="2147483768" r:id="rId2"/>
  </p:sldMasterIdLst>
  <p:notesMasterIdLst>
    <p:notesMasterId r:id="rId17"/>
  </p:notesMasterIdLst>
  <p:sldIdLst>
    <p:sldId id="288" r:id="rId3"/>
    <p:sldId id="329" r:id="rId4"/>
    <p:sldId id="330" r:id="rId5"/>
    <p:sldId id="334" r:id="rId6"/>
    <p:sldId id="338" r:id="rId7"/>
    <p:sldId id="339" r:id="rId8"/>
    <p:sldId id="340" r:id="rId9"/>
    <p:sldId id="335" r:id="rId10"/>
    <p:sldId id="336" r:id="rId11"/>
    <p:sldId id="337" r:id="rId12"/>
    <p:sldId id="323" r:id="rId13"/>
    <p:sldId id="327" r:id="rId14"/>
    <p:sldId id="276" r:id="rId15"/>
    <p:sldId id="489" r:id="rId16"/>
  </p:sldIdLst>
  <p:sldSz cx="12192000" cy="6858000"/>
  <p:notesSz cx="6858000" cy="9144000"/>
  <p:embeddedFontLst>
    <p:embeddedFont>
      <p:font typeface="UTM Avo" panose="02040603050506020204" pitchFamily="18"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AE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7" d="100"/>
          <a:sy n="77" d="100"/>
        </p:scale>
        <p:origin x="1830" y="702"/>
      </p:cViewPr>
      <p:guideLst>
        <p:guide orient="horz" pos="2160"/>
        <p:guide pos="384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03-Dec-24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1"/>
        <p:cNvGrpSpPr/>
        <p:nvPr/>
      </p:nvGrpSpPr>
      <p:grpSpPr>
        <a:xfrm>
          <a:off x="0" y="0"/>
          <a:ext cx="0" cy="0"/>
          <a:chOff x="0" y="0"/>
          <a:chExt cx="0" cy="0"/>
        </a:xfrm>
      </p:grpSpPr>
      <p:pic>
        <p:nvPicPr>
          <p:cNvPr id="12" name="Google Shape;12;p7"/>
          <p:cNvPicPr preferRelativeResize="0"/>
          <p:nvPr userDrawn="1"/>
        </p:nvPicPr>
        <p:blipFill rotWithShape="1">
          <a:blip r:embed="rId2">
            <a:alphaModFix/>
          </a:blip>
          <a:srcRect/>
          <a:stretch/>
        </p:blipFill>
        <p:spPr>
          <a:xfrm>
            <a:off x="-76509" y="-3763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Oval 1">
            <a:extLst>
              <a:ext uri="{FF2B5EF4-FFF2-40B4-BE49-F238E27FC236}">
                <a16:creationId xmlns:a16="http://schemas.microsoft.com/office/drawing/2014/main" id="{D9363EA8-A0C6-41E5-9667-7F473943208D}"/>
              </a:ext>
            </a:extLst>
          </p:cNvPr>
          <p:cNvSpPr/>
          <p:nvPr userDrawn="1"/>
        </p:nvSpPr>
        <p:spPr>
          <a:xfrm>
            <a:off x="11103429" y="136525"/>
            <a:ext cx="1306286" cy="1365703"/>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3700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03-Dec-24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701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03-Dec-24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380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03-Dec-24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65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03-Dec-24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4283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03-Dec-24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990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03-Dec-24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859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03-Dec-24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482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03-Dec-24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706536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4938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0770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03-Dec-24</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549861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4610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744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6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268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6113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0829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1"/>
          <p:cNvSpPr>
            <a:spLocks noGrp="1"/>
          </p:cNvSpPr>
          <p:nvPr>
            <p:ph type="pic" idx="2"/>
          </p:nvPr>
        </p:nvSpPr>
        <p:spPr>
          <a:xfrm>
            <a:off x="5183188" y="987425"/>
            <a:ext cx="6172200" cy="4873625"/>
          </a:xfrm>
          <a:prstGeom prst="rect">
            <a:avLst/>
          </a:prstGeom>
          <a:noFill/>
          <a:ln>
            <a:noFill/>
          </a:ln>
        </p:spPr>
      </p:sp>
      <p:sp>
        <p:nvSpPr>
          <p:cNvPr id="64" name="Google Shape;64;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2187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0954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9255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userDrawn="1"/>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8722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0094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1_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9" name="Google Shape;49;p11"/>
          <p:cNvPicPr preferRelativeResize="0"/>
          <p:nvPr/>
        </p:nvPicPr>
        <p:blipFill rotWithShape="1">
          <a:blip r:embed="rId2">
            <a:alphaModFix/>
          </a:blip>
          <a:srcRect/>
          <a:stretch/>
        </p:blipFill>
        <p:spPr>
          <a:xfrm>
            <a:off x="0" y="18651"/>
            <a:ext cx="12191999" cy="6820698"/>
          </a:xfrm>
          <a:prstGeom prst="rect">
            <a:avLst/>
          </a:prstGeom>
          <a:noFill/>
          <a:ln>
            <a:noFill/>
          </a:ln>
        </p:spPr>
      </p:pic>
      <p:sp>
        <p:nvSpPr>
          <p:cNvPr id="11" name="Oval 10">
            <a:extLst>
              <a:ext uri="{FF2B5EF4-FFF2-40B4-BE49-F238E27FC236}">
                <a16:creationId xmlns:a16="http://schemas.microsoft.com/office/drawing/2014/main" id="{CF443EB7-14E8-4D31-BB48-BB9424D21572}"/>
              </a:ext>
            </a:extLst>
          </p:cNvPr>
          <p:cNvSpPr/>
          <p:nvPr userDrawn="1"/>
        </p:nvSpPr>
        <p:spPr>
          <a:xfrm>
            <a:off x="10699069" y="273505"/>
            <a:ext cx="1306286" cy="124097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7320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03-Dec-24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a:extLst>
              <a:ext uri="{FF2B5EF4-FFF2-40B4-BE49-F238E27FC236}">
                <a16:creationId xmlns:a16="http://schemas.microsoft.com/office/drawing/2014/main" id="{734EB253-12F4-4A67-A777-FFCE924E3FFF}"/>
              </a:ext>
            </a:extLst>
          </p:cNvPr>
          <p:cNvSpPr/>
          <p:nvPr userDrawn="1"/>
        </p:nvSpPr>
        <p:spPr>
          <a:xfrm>
            <a:off x="11205956" y="136525"/>
            <a:ext cx="1306286" cy="124097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8567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03-Dec-24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764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03-Dec-24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3397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6164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03-Dec-24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75874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4296808"/>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20.jpg"/><Relationship Id="rId4" Type="http://schemas.openxmlformats.org/officeDocument/2006/relationships/hyperlink" Target="https://www.youtube.com/@hoc1biet1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CB2D8-8CEA-4B4A-AE31-C621F555572A}"/>
              </a:ext>
            </a:extLst>
          </p:cNvPr>
          <p:cNvSpPr>
            <a:spLocks noGrp="1"/>
          </p:cNvSpPr>
          <p:nvPr>
            <p:ph type="ctrTitle" idx="4294967295"/>
          </p:nvPr>
        </p:nvSpPr>
        <p:spPr>
          <a:xfrm>
            <a:off x="4566546" y="1782018"/>
            <a:ext cx="9142810" cy="1155849"/>
          </a:xfrm>
        </p:spPr>
        <p:txBody>
          <a:bodyPr>
            <a:normAutofit/>
          </a:bodyPr>
          <a:lstStyle/>
          <a:p>
            <a:r>
              <a:rPr lang="en-US" sz="5400" b="1" dirty="0" err="1">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Tuần</a:t>
            </a:r>
            <a:r>
              <a:rPr lang="en-US" sz="5400" b="1" dirty="0">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15</a:t>
            </a:r>
          </a:p>
        </p:txBody>
      </p:sp>
      <p:sp>
        <p:nvSpPr>
          <p:cNvPr id="3" name="Subtitle 2">
            <a:extLst>
              <a:ext uri="{FF2B5EF4-FFF2-40B4-BE49-F238E27FC236}">
                <a16:creationId xmlns:a16="http://schemas.microsoft.com/office/drawing/2014/main" id="{E8290B9B-78D3-47BF-8F38-E7F0A7E750CE}"/>
              </a:ext>
            </a:extLst>
          </p:cNvPr>
          <p:cNvSpPr>
            <a:spLocks noGrp="1"/>
          </p:cNvSpPr>
          <p:nvPr>
            <p:ph type="subTitle" idx="4294967295"/>
          </p:nvPr>
        </p:nvSpPr>
        <p:spPr>
          <a:xfrm>
            <a:off x="-32825" y="2937867"/>
            <a:ext cx="12224825" cy="2626409"/>
          </a:xfrm>
        </p:spPr>
        <p:txBody>
          <a:bodyPr>
            <a:normAutofit/>
          </a:bodyPr>
          <a:lstStyle/>
          <a:p>
            <a:pPr marL="50800" indent="0" algn="ctr">
              <a:lnSpc>
                <a:spcPct val="150000"/>
              </a:lnSpc>
              <a:buNone/>
            </a:pP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Bài</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viết</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Viết</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về</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một</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việc</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em</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đã</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làm</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thể</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hiện</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tình</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cảm</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yêu</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quý</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biết</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vi-VN" sz="4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ơ</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n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bố</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mẹ</a:t>
            </a:r>
            <a:endPar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EAAC7166-F503-422D-BDE1-A83D50999971}"/>
              </a:ext>
            </a:extLst>
          </p:cNvPr>
          <p:cNvSpPr/>
          <p:nvPr/>
        </p:nvSpPr>
        <p:spPr>
          <a:xfrm>
            <a:off x="9628478" y="44555"/>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a:t>
            </a:r>
            <a:r>
              <a:rPr lang="vi-VN"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IẾNG VIỆT</a:t>
            </a:r>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
        <p:nvSpPr>
          <p:cNvPr id="8" name="Rectangle 7">
            <a:extLst>
              <a:ext uri="{FF2B5EF4-FFF2-40B4-BE49-F238E27FC236}">
                <a16:creationId xmlns:a16="http://schemas.microsoft.com/office/drawing/2014/main" id="{43101047-25E6-45B1-9FAC-C1D2B827DC01}"/>
              </a:ext>
            </a:extLst>
          </p:cNvPr>
          <p:cNvSpPr/>
          <p:nvPr/>
        </p:nvSpPr>
        <p:spPr>
          <a:xfrm>
            <a:off x="11173945" y="705234"/>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p>
        </p:txBody>
      </p:sp>
    </p:spTree>
    <p:extLst>
      <p:ext uri="{BB962C8B-B14F-4D97-AF65-F5344CB8AC3E}">
        <p14:creationId xmlns:p14="http://schemas.microsoft.com/office/powerpoint/2010/main" val="1748859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4F2B0-2B2C-45AE-93E4-D0317E83E3F0}"/>
              </a:ext>
            </a:extLst>
          </p:cNvPr>
          <p:cNvSpPr txBox="1"/>
          <p:nvPr/>
        </p:nvSpPr>
        <p:spPr>
          <a:xfrm>
            <a:off x="202084" y="521612"/>
            <a:ext cx="121674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TM Avo"/>
                <a:ea typeface="+mn-ea"/>
                <a:cs typeface="+mn-cs"/>
              </a:rPr>
              <a:t>1. Kể một việc đã làm thể hiện tình cảm yêu quý, biết ơn bố mẹ.</a:t>
            </a:r>
          </a:p>
        </p:txBody>
      </p:sp>
      <p:sp>
        <p:nvSpPr>
          <p:cNvPr id="3" name="Title 2">
            <a:extLst>
              <a:ext uri="{FF2B5EF4-FFF2-40B4-BE49-F238E27FC236}">
                <a16:creationId xmlns:a16="http://schemas.microsoft.com/office/drawing/2014/main" id="{1E8A8104-04B8-4A51-91B3-84B8FF833176}"/>
              </a:ext>
            </a:extLst>
          </p:cNvPr>
          <p:cNvSpPr txBox="1">
            <a:spLocks/>
          </p:cNvSpPr>
          <p:nvPr/>
        </p:nvSpPr>
        <p:spPr>
          <a:xfrm>
            <a:off x="482711" y="1858714"/>
            <a:ext cx="8475517" cy="42252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UTM Avo"/>
                <a:ea typeface="+mj-ea"/>
                <a:cs typeface="+mj-cs"/>
              </a:rPr>
              <a:t>- Em đã làm việc đó như thế nào?</a:t>
            </a:r>
            <a:endParaRPr kumimoji="0" lang="en-US" sz="3200" b="0" i="0" u="none" strike="noStrike" kern="1200" cap="none" spc="0" normalizeH="0" baseline="0" noProof="0" dirty="0">
              <a:ln>
                <a:noFill/>
              </a:ln>
              <a:solidFill>
                <a:prstClr val="black"/>
              </a:solidFill>
              <a:effectLst/>
              <a:uLnTx/>
              <a:uFillTx/>
              <a:latin typeface="UTM Avo"/>
              <a:ea typeface="+mj-ea"/>
              <a:cs typeface="+mj-cs"/>
            </a:endParaRPr>
          </a:p>
        </p:txBody>
      </p:sp>
      <p:sp>
        <p:nvSpPr>
          <p:cNvPr id="6" name="Title 2">
            <a:extLst>
              <a:ext uri="{FF2B5EF4-FFF2-40B4-BE49-F238E27FC236}">
                <a16:creationId xmlns:a16="http://schemas.microsoft.com/office/drawing/2014/main" id="{0AABBB16-20E1-411E-A09F-2A2D0B868516}"/>
              </a:ext>
            </a:extLst>
          </p:cNvPr>
          <p:cNvSpPr txBox="1">
            <a:spLocks/>
          </p:cNvSpPr>
          <p:nvPr/>
        </p:nvSpPr>
        <p:spPr>
          <a:xfrm>
            <a:off x="482711" y="3870489"/>
            <a:ext cx="11563024" cy="102560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latin typeface="+mn-lt"/>
              </a:rPr>
              <a:t>- Việc đó thể hiện tình cảm của em đối với bố mẹ như thế nào?</a:t>
            </a:r>
            <a:endParaRPr lang="en-US" sz="3200" dirty="0">
              <a:latin typeface="+mn-lt"/>
            </a:endParaRPr>
          </a:p>
        </p:txBody>
      </p:sp>
      <p:sp>
        <p:nvSpPr>
          <p:cNvPr id="7" name="Title 2">
            <a:extLst>
              <a:ext uri="{FF2B5EF4-FFF2-40B4-BE49-F238E27FC236}">
                <a16:creationId xmlns:a16="http://schemas.microsoft.com/office/drawing/2014/main" id="{CF70BB70-677E-43B9-A750-DCEEAE21A8AB}"/>
              </a:ext>
            </a:extLst>
          </p:cNvPr>
          <p:cNvSpPr txBox="1">
            <a:spLocks/>
          </p:cNvSpPr>
          <p:nvPr/>
        </p:nvSpPr>
        <p:spPr>
          <a:xfrm>
            <a:off x="482711" y="2274231"/>
            <a:ext cx="9836728" cy="64362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 </a:t>
            </a:r>
            <a:r>
              <a:rPr lang="en-US" sz="3200" dirty="0" err="1"/>
              <a:t>Thái</a:t>
            </a:r>
            <a:r>
              <a:rPr lang="en-US" sz="3200" dirty="0"/>
              <a:t> </a:t>
            </a:r>
            <a:r>
              <a:rPr lang="en-US" sz="3200" dirty="0" err="1"/>
              <a:t>độ</a:t>
            </a:r>
            <a:r>
              <a:rPr lang="en-US" sz="3200" dirty="0"/>
              <a:t> </a:t>
            </a:r>
            <a:r>
              <a:rPr lang="en-US" sz="3200" dirty="0" err="1"/>
              <a:t>của</a:t>
            </a:r>
            <a:r>
              <a:rPr lang="en-US" sz="3200" dirty="0"/>
              <a:t> </a:t>
            </a:r>
            <a:r>
              <a:rPr lang="en-US" sz="3200" dirty="0" err="1"/>
              <a:t>bố</a:t>
            </a:r>
            <a:r>
              <a:rPr lang="en-US" sz="3200" dirty="0"/>
              <a:t> </a:t>
            </a:r>
            <a:r>
              <a:rPr lang="en-US" sz="3200" dirty="0" err="1"/>
              <a:t>mẹ</a:t>
            </a:r>
            <a:r>
              <a:rPr lang="en-US" sz="3200" dirty="0"/>
              <a:t> </a:t>
            </a:r>
            <a:r>
              <a:rPr lang="en-US" sz="3200" dirty="0" err="1"/>
              <a:t>trước</a:t>
            </a:r>
            <a:r>
              <a:rPr lang="en-US" sz="3200" dirty="0"/>
              <a:t> </a:t>
            </a:r>
            <a:r>
              <a:rPr lang="en-US" sz="3200" dirty="0" err="1"/>
              <a:t>việc</a:t>
            </a:r>
            <a:r>
              <a:rPr lang="en-US" sz="3200" dirty="0"/>
              <a:t> </a:t>
            </a:r>
            <a:r>
              <a:rPr lang="en-US" sz="3200" dirty="0" err="1"/>
              <a:t>làm</a:t>
            </a:r>
            <a:r>
              <a:rPr lang="en-US" sz="3200" dirty="0"/>
              <a:t> </a:t>
            </a:r>
            <a:r>
              <a:rPr lang="en-US" sz="3200" dirty="0" err="1"/>
              <a:t>đó</a:t>
            </a:r>
            <a:r>
              <a:rPr lang="en-US" sz="3200" dirty="0"/>
              <a:t> </a:t>
            </a:r>
            <a:r>
              <a:rPr lang="en-US" sz="3200" dirty="0" err="1"/>
              <a:t>ra</a:t>
            </a:r>
            <a:r>
              <a:rPr lang="en-US" sz="3200" dirty="0"/>
              <a:t> </a:t>
            </a:r>
            <a:r>
              <a:rPr lang="en-US" sz="3200" dirty="0" err="1"/>
              <a:t>sao</a:t>
            </a:r>
            <a:r>
              <a:rPr lang="en-US" sz="3200" dirty="0"/>
              <a:t>?</a:t>
            </a:r>
          </a:p>
        </p:txBody>
      </p:sp>
      <p:sp>
        <p:nvSpPr>
          <p:cNvPr id="8" name="Rounded Rectangle 13">
            <a:extLst>
              <a:ext uri="{FF2B5EF4-FFF2-40B4-BE49-F238E27FC236}">
                <a16:creationId xmlns:a16="http://schemas.microsoft.com/office/drawing/2014/main" id="{55430E5E-A35D-489E-930F-D1CF224126AE}"/>
              </a:ext>
            </a:extLst>
          </p:cNvPr>
          <p:cNvSpPr/>
          <p:nvPr/>
        </p:nvSpPr>
        <p:spPr>
          <a:xfrm>
            <a:off x="545848" y="3063846"/>
            <a:ext cx="9337964" cy="608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457200" indent="-457200">
              <a:buFont typeface="Arial" panose="020B0604020202020204" pitchFamily="34" charset="0"/>
              <a:buChar char="•"/>
            </a:pPr>
            <a:r>
              <a:rPr lang="en-US" sz="3200">
                <a:solidFill>
                  <a:schemeClr val="tx1"/>
                </a:solidFill>
              </a:rPr>
              <a:t>Bố mẹ em rất vui.</a:t>
            </a:r>
            <a:endParaRPr lang="en-US" sz="3200" dirty="0">
              <a:solidFill>
                <a:schemeClr val="tx1"/>
              </a:solidFill>
            </a:endParaRPr>
          </a:p>
        </p:txBody>
      </p:sp>
      <p:sp>
        <p:nvSpPr>
          <p:cNvPr id="10" name="Rounded Rectangle 14">
            <a:extLst>
              <a:ext uri="{FF2B5EF4-FFF2-40B4-BE49-F238E27FC236}">
                <a16:creationId xmlns:a16="http://schemas.microsoft.com/office/drawing/2014/main" id="{9A92A34E-623D-4DC5-A6F7-A4442E1813A2}"/>
              </a:ext>
            </a:extLst>
          </p:cNvPr>
          <p:cNvSpPr/>
          <p:nvPr/>
        </p:nvSpPr>
        <p:spPr>
          <a:xfrm>
            <a:off x="482711" y="4973075"/>
            <a:ext cx="11563023" cy="102560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buFont typeface="Arial" panose="020B0604020202020204" pitchFamily="34" charset="0"/>
              <a:buChar char="•"/>
            </a:pPr>
            <a:r>
              <a:rPr lang="en-US" sz="3200">
                <a:solidFill>
                  <a:schemeClr val="tx1"/>
                </a:solidFill>
              </a:rPr>
              <a:t>Việc </a:t>
            </a:r>
            <a:r>
              <a:rPr lang="en-US" sz="3200" dirty="0" err="1">
                <a:solidFill>
                  <a:schemeClr val="tx1"/>
                </a:solidFill>
              </a:rPr>
              <a:t>đó</a:t>
            </a:r>
            <a:r>
              <a:rPr lang="en-US" sz="3200" dirty="0">
                <a:solidFill>
                  <a:schemeClr val="tx1"/>
                </a:solidFill>
              </a:rPr>
              <a:t> </a:t>
            </a:r>
            <a:r>
              <a:rPr lang="en-US" sz="3200" dirty="0" err="1">
                <a:solidFill>
                  <a:schemeClr val="tx1"/>
                </a:solidFill>
              </a:rPr>
              <a:t>thể</a:t>
            </a:r>
            <a:r>
              <a:rPr lang="en-US" sz="3200" dirty="0">
                <a:solidFill>
                  <a:schemeClr val="tx1"/>
                </a:solidFill>
              </a:rPr>
              <a:t> </a:t>
            </a:r>
            <a:r>
              <a:rPr lang="en-US" sz="3200" dirty="0" err="1">
                <a:solidFill>
                  <a:schemeClr val="tx1"/>
                </a:solidFill>
              </a:rPr>
              <a:t>hiện</a:t>
            </a:r>
            <a:r>
              <a:rPr lang="en-US" sz="3200" dirty="0">
                <a:solidFill>
                  <a:schemeClr val="tx1"/>
                </a:solidFill>
              </a:rPr>
              <a:t> </a:t>
            </a:r>
            <a:r>
              <a:rPr lang="en-US" sz="3200" dirty="0" err="1">
                <a:solidFill>
                  <a:schemeClr val="tx1"/>
                </a:solidFill>
              </a:rPr>
              <a:t>rằng</a:t>
            </a:r>
            <a:r>
              <a:rPr lang="en-US" sz="3200" dirty="0">
                <a:solidFill>
                  <a:schemeClr val="tx1"/>
                </a:solidFill>
              </a:rPr>
              <a:t> </a:t>
            </a:r>
            <a:r>
              <a:rPr lang="en-US" sz="3200" dirty="0" err="1">
                <a:solidFill>
                  <a:schemeClr val="tx1"/>
                </a:solidFill>
              </a:rPr>
              <a:t>em</a:t>
            </a:r>
            <a:r>
              <a:rPr lang="en-US" sz="3200" dirty="0">
                <a:solidFill>
                  <a:schemeClr val="tx1"/>
                </a:solidFill>
              </a:rPr>
              <a:t> </a:t>
            </a:r>
            <a:r>
              <a:rPr lang="en-US" sz="3200" dirty="0" err="1">
                <a:solidFill>
                  <a:schemeClr val="tx1"/>
                </a:solidFill>
              </a:rPr>
              <a:t>rất</a:t>
            </a:r>
            <a:r>
              <a:rPr lang="en-US" sz="3200" dirty="0">
                <a:solidFill>
                  <a:schemeClr val="tx1"/>
                </a:solidFill>
              </a:rPr>
              <a:t> </a:t>
            </a:r>
            <a:r>
              <a:rPr lang="en-US" sz="3200" dirty="0" err="1">
                <a:solidFill>
                  <a:schemeClr val="tx1"/>
                </a:solidFill>
              </a:rPr>
              <a:t>yêu</a:t>
            </a:r>
            <a:r>
              <a:rPr lang="en-US" sz="3200" dirty="0">
                <a:solidFill>
                  <a:schemeClr val="tx1"/>
                </a:solidFill>
              </a:rPr>
              <a:t> </a:t>
            </a:r>
            <a:r>
              <a:rPr lang="en-US" sz="3200" dirty="0" err="1">
                <a:solidFill>
                  <a:schemeClr val="tx1"/>
                </a:solidFill>
              </a:rPr>
              <a:t>bố</a:t>
            </a:r>
            <a:r>
              <a:rPr lang="en-US" sz="3200" dirty="0">
                <a:solidFill>
                  <a:schemeClr val="tx1"/>
                </a:solidFill>
              </a:rPr>
              <a:t> </a:t>
            </a:r>
            <a:r>
              <a:rPr lang="en-US" sz="3200" dirty="0" err="1">
                <a:solidFill>
                  <a:schemeClr val="tx1"/>
                </a:solidFill>
              </a:rPr>
              <a:t>mẹ</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em</a:t>
            </a:r>
            <a:r>
              <a:rPr lang="en-US" sz="3200" dirty="0">
                <a:solidFill>
                  <a:schemeClr val="tx1"/>
                </a:solidFill>
              </a:rPr>
              <a:t>.</a:t>
            </a:r>
          </a:p>
        </p:txBody>
      </p:sp>
      <p:sp>
        <p:nvSpPr>
          <p:cNvPr id="11" name="Title 2">
            <a:extLst>
              <a:ext uri="{FF2B5EF4-FFF2-40B4-BE49-F238E27FC236}">
                <a16:creationId xmlns:a16="http://schemas.microsoft.com/office/drawing/2014/main" id="{F8DCCF9E-A696-4E47-9F12-3CB1CA9DC816}"/>
              </a:ext>
            </a:extLst>
          </p:cNvPr>
          <p:cNvSpPr txBox="1">
            <a:spLocks/>
          </p:cNvSpPr>
          <p:nvPr/>
        </p:nvSpPr>
        <p:spPr>
          <a:xfrm>
            <a:off x="504283" y="1265236"/>
            <a:ext cx="8475517" cy="42252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 </a:t>
            </a:r>
            <a:r>
              <a:rPr lang="en-US" sz="3200" dirty="0" err="1"/>
              <a:t>Việc</a:t>
            </a:r>
            <a:r>
              <a:rPr lang="en-US" sz="3200" dirty="0"/>
              <a:t> </a:t>
            </a:r>
            <a:r>
              <a:rPr lang="en-US" sz="3200" dirty="0" err="1"/>
              <a:t>đó</a:t>
            </a:r>
            <a:r>
              <a:rPr lang="en-US" sz="3200" dirty="0"/>
              <a:t> </a:t>
            </a:r>
            <a:r>
              <a:rPr lang="en-US" sz="3200" dirty="0" err="1"/>
              <a:t>là</a:t>
            </a:r>
            <a:r>
              <a:rPr lang="en-US" sz="3200" dirty="0"/>
              <a:t> </a:t>
            </a:r>
            <a:r>
              <a:rPr lang="en-US" sz="3200" dirty="0" err="1"/>
              <a:t>việc</a:t>
            </a:r>
            <a:r>
              <a:rPr lang="en-US" sz="3200" dirty="0"/>
              <a:t> </a:t>
            </a:r>
            <a:r>
              <a:rPr lang="en-US" sz="3200" dirty="0" err="1"/>
              <a:t>gì</a:t>
            </a:r>
            <a:r>
              <a:rPr lang="en-US" sz="3200" dirty="0"/>
              <a:t>?</a:t>
            </a:r>
          </a:p>
        </p:txBody>
      </p:sp>
    </p:spTree>
    <p:extLst>
      <p:ext uri="{BB962C8B-B14F-4D97-AF65-F5344CB8AC3E}">
        <p14:creationId xmlns:p14="http://schemas.microsoft.com/office/powerpoint/2010/main" val="106529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08025"/>
            <a:ext cx="10515600" cy="1325563"/>
          </a:xfrm>
        </p:spPr>
        <p:txBody>
          <a:bodyPr>
            <a:normAutofit/>
          </a:bodyPr>
          <a:lstStyle/>
          <a:p>
            <a:pPr lvl="0" defTabSz="1219170">
              <a:lnSpc>
                <a:spcPct val="150000"/>
              </a:lnSpc>
              <a:spcBef>
                <a:spcPts val="0"/>
              </a:spcBef>
              <a:defRPr/>
            </a:pPr>
            <a:r>
              <a:rPr lang="en-US" sz="5400" b="1" kern="0" dirty="0">
                <a:latin typeface="Times New Roman" pitchFamily="18" charset="0"/>
                <a:ea typeface="Arial-Rounded" panose="020B0500000000000000" pitchFamily="34" charset="0"/>
                <a:cs typeface="Times New Roman" pitchFamily="18" charset="0"/>
                <a:sym typeface="Arial"/>
              </a:rPr>
              <a:t>                     </a:t>
            </a:r>
            <a:r>
              <a:rPr lang="en-US" sz="5300" b="1" kern="0" dirty="0">
                <a:latin typeface="+mn-lt"/>
                <a:ea typeface="Arial-Rounded" panose="020B0500000000000000" pitchFamily="34" charset="0"/>
                <a:cs typeface="Times New Roman" pitchFamily="18" charset="0"/>
                <a:sym typeface="Arial"/>
              </a:rPr>
              <a:t> </a:t>
            </a:r>
            <a:endParaRPr lang="en-US" sz="5300" dirty="0">
              <a:latin typeface="+mn-lt"/>
              <a:cs typeface="Times New Roman" pitchFamily="18" charset="0"/>
            </a:endParaRPr>
          </a:p>
        </p:txBody>
      </p:sp>
      <p:sp>
        <p:nvSpPr>
          <p:cNvPr id="3" name="TextBox 2">
            <a:extLst>
              <a:ext uri="{FF2B5EF4-FFF2-40B4-BE49-F238E27FC236}">
                <a16:creationId xmlns:a16="http://schemas.microsoft.com/office/drawing/2014/main" id="{8017C045-E5BF-4237-86E5-69A18ABEAC01}"/>
              </a:ext>
            </a:extLst>
          </p:cNvPr>
          <p:cNvSpPr txBox="1"/>
          <p:nvPr/>
        </p:nvSpPr>
        <p:spPr>
          <a:xfrm>
            <a:off x="1104899" y="1465455"/>
            <a:ext cx="9448799" cy="82067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effectLst/>
                <a:uLnTx/>
                <a:uFillTx/>
                <a:latin typeface="+mj-lt"/>
                <a:ea typeface="Arial-Rounded" panose="020B0500000000000000" pitchFamily="34" charset="0"/>
                <a:cs typeface="Times New Roman" pitchFamily="18" charset="0"/>
                <a:sym typeface="Arial"/>
              </a:rPr>
              <a:t>Học sinh viết bài vào vở </a:t>
            </a:r>
            <a:r>
              <a:rPr kumimoji="0" lang="en-US" sz="3600" b="1" i="0" u="none" strike="noStrike" kern="0" cap="none" spc="0" normalizeH="0" baseline="0" noProof="0" dirty="0">
                <a:ln>
                  <a:noFill/>
                </a:ln>
                <a:effectLst/>
                <a:uLnTx/>
                <a:uFillTx/>
                <a:latin typeface="+mj-lt"/>
                <a:ea typeface="Arial-Rounded" panose="020B0500000000000000" pitchFamily="34" charset="0"/>
                <a:cs typeface="Times New Roman" pitchFamily="18" charset="0"/>
                <a:sym typeface="Arial"/>
              </a:rPr>
              <a:t> </a:t>
            </a:r>
          </a:p>
        </p:txBody>
      </p:sp>
      <p:pic>
        <p:nvPicPr>
          <p:cNvPr id="4" name="Picture 3"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54" y="2538669"/>
            <a:ext cx="5625890" cy="3849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E33D5BF-CF4A-4904-A95C-1C1116C1DDCE}"/>
              </a:ext>
            </a:extLst>
          </p:cNvPr>
          <p:cNvSpPr txBox="1"/>
          <p:nvPr/>
        </p:nvSpPr>
        <p:spPr>
          <a:xfrm>
            <a:off x="648930" y="579657"/>
            <a:ext cx="111202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UTM Avo"/>
              </a:rPr>
              <a:t>2</a:t>
            </a:r>
            <a:r>
              <a:rPr kumimoji="0" lang="en-US" sz="3200" b="1" i="0" u="none" strike="noStrike" kern="1200" cap="none" spc="0" normalizeH="0" baseline="0" noProof="0">
                <a:ln>
                  <a:noFill/>
                </a:ln>
                <a:solidFill>
                  <a:prstClr val="black"/>
                </a:solidFill>
                <a:effectLst/>
                <a:uLnTx/>
                <a:uFillTx/>
                <a:latin typeface="UTM Avo"/>
              </a:rPr>
              <a:t>. Hãy viết 4 - 5 câu kể lại việc trên.</a:t>
            </a:r>
          </a:p>
        </p:txBody>
      </p:sp>
    </p:spTree>
    <p:extLst>
      <p:ext uri="{BB962C8B-B14F-4D97-AF65-F5344CB8AC3E}">
        <p14:creationId xmlns:p14="http://schemas.microsoft.com/office/powerpoint/2010/main" val="221087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47065" y="1150373"/>
            <a:ext cx="7251290" cy="521780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dirty="0">
                <a:solidFill>
                  <a:schemeClr val="tx1"/>
                </a:solidFill>
                <a:latin typeface="+mj-lt"/>
              </a:rPr>
              <a:t>     </a:t>
            </a:r>
            <a:r>
              <a:rPr lang="en-US" sz="3200" dirty="0" err="1">
                <a:solidFill>
                  <a:schemeClr val="tx1"/>
                </a:solidFill>
                <a:latin typeface="+mj-lt"/>
              </a:rPr>
              <a:t>Hôm</a:t>
            </a:r>
            <a:r>
              <a:rPr lang="en-US" sz="3200" dirty="0">
                <a:solidFill>
                  <a:schemeClr val="tx1"/>
                </a:solidFill>
                <a:latin typeface="+mj-lt"/>
              </a:rPr>
              <a:t> </a:t>
            </a:r>
            <a:r>
              <a:rPr lang="en-US" sz="3200" dirty="0" err="1">
                <a:solidFill>
                  <a:schemeClr val="tx1"/>
                </a:solidFill>
                <a:latin typeface="+mj-lt"/>
              </a:rPr>
              <a:t>ấy</a:t>
            </a:r>
            <a:r>
              <a:rPr lang="en-US" sz="3200" dirty="0">
                <a:solidFill>
                  <a:schemeClr val="tx1"/>
                </a:solidFill>
                <a:latin typeface="+mj-lt"/>
              </a:rPr>
              <a:t>, </a:t>
            </a:r>
            <a:r>
              <a:rPr lang="en-US" sz="3200" dirty="0" err="1">
                <a:solidFill>
                  <a:schemeClr val="tx1"/>
                </a:solidFill>
                <a:latin typeface="+mj-lt"/>
              </a:rPr>
              <a:t>trời</a:t>
            </a:r>
            <a:r>
              <a:rPr lang="en-US" sz="3200" dirty="0">
                <a:solidFill>
                  <a:schemeClr val="tx1"/>
                </a:solidFill>
                <a:latin typeface="+mj-lt"/>
              </a:rPr>
              <a:t> </a:t>
            </a:r>
            <a:r>
              <a:rPr lang="en-US" sz="3200" dirty="0" err="1">
                <a:solidFill>
                  <a:schemeClr val="tx1"/>
                </a:solidFill>
                <a:latin typeface="+mj-lt"/>
              </a:rPr>
              <a:t>nắng</a:t>
            </a:r>
            <a:r>
              <a:rPr lang="en-US" sz="3200" dirty="0">
                <a:solidFill>
                  <a:schemeClr val="tx1"/>
                </a:solidFill>
                <a:latin typeface="+mj-lt"/>
              </a:rPr>
              <a:t> to. Em </a:t>
            </a:r>
            <a:r>
              <a:rPr lang="en-US" sz="3200" dirty="0" err="1">
                <a:solidFill>
                  <a:schemeClr val="tx1"/>
                </a:solidFill>
                <a:latin typeface="+mj-lt"/>
              </a:rPr>
              <a:t>đi</a:t>
            </a:r>
            <a:r>
              <a:rPr lang="en-US" sz="3200" dirty="0">
                <a:solidFill>
                  <a:schemeClr val="tx1"/>
                </a:solidFill>
                <a:latin typeface="+mj-lt"/>
              </a:rPr>
              <a:t> </a:t>
            </a:r>
            <a:r>
              <a:rPr lang="en-US" sz="3200" dirty="0" err="1">
                <a:solidFill>
                  <a:schemeClr val="tx1"/>
                </a:solidFill>
                <a:latin typeface="+mj-lt"/>
              </a:rPr>
              <a:t>học</a:t>
            </a:r>
            <a:r>
              <a:rPr lang="en-US" sz="3200" dirty="0">
                <a:solidFill>
                  <a:schemeClr val="tx1"/>
                </a:solidFill>
                <a:latin typeface="+mj-lt"/>
              </a:rPr>
              <a:t> </a:t>
            </a:r>
            <a:r>
              <a:rPr lang="en-US" sz="3200" dirty="0" err="1">
                <a:solidFill>
                  <a:schemeClr val="tx1"/>
                </a:solidFill>
                <a:latin typeface="+mj-lt"/>
              </a:rPr>
              <a:t>về</a:t>
            </a:r>
            <a:r>
              <a:rPr lang="en-US" sz="3200" dirty="0">
                <a:solidFill>
                  <a:schemeClr val="tx1"/>
                </a:solidFill>
                <a:latin typeface="+mj-lt"/>
              </a:rPr>
              <a:t> </a:t>
            </a:r>
            <a:r>
              <a:rPr lang="en-US" sz="3200" dirty="0" err="1">
                <a:solidFill>
                  <a:schemeClr val="tx1"/>
                </a:solidFill>
                <a:latin typeface="+mj-lt"/>
              </a:rPr>
              <a:t>thì</a:t>
            </a:r>
            <a:r>
              <a:rPr lang="en-US" sz="3200" dirty="0">
                <a:solidFill>
                  <a:schemeClr val="tx1"/>
                </a:solidFill>
                <a:latin typeface="+mj-lt"/>
              </a:rPr>
              <a:t> </a:t>
            </a:r>
            <a:r>
              <a:rPr lang="en-US" sz="3200" dirty="0" err="1">
                <a:solidFill>
                  <a:schemeClr val="tx1"/>
                </a:solidFill>
                <a:latin typeface="+mj-lt"/>
              </a:rPr>
              <a:t>thấy</a:t>
            </a:r>
            <a:r>
              <a:rPr lang="en-US" sz="3200" dirty="0">
                <a:solidFill>
                  <a:schemeClr val="tx1"/>
                </a:solidFill>
                <a:latin typeface="+mj-lt"/>
              </a:rPr>
              <a:t> </a:t>
            </a:r>
            <a:r>
              <a:rPr lang="en-US" sz="3200" dirty="0" err="1">
                <a:solidFill>
                  <a:schemeClr val="tx1"/>
                </a:solidFill>
                <a:latin typeface="+mj-lt"/>
              </a:rPr>
              <a:t>mẹ</a:t>
            </a:r>
            <a:r>
              <a:rPr lang="en-US" sz="3200" dirty="0">
                <a:solidFill>
                  <a:schemeClr val="tx1"/>
                </a:solidFill>
                <a:latin typeface="+mj-lt"/>
              </a:rPr>
              <a:t> </a:t>
            </a:r>
            <a:r>
              <a:rPr lang="en-US" sz="3200" dirty="0" err="1">
                <a:solidFill>
                  <a:schemeClr val="tx1"/>
                </a:solidFill>
                <a:latin typeface="+mj-lt"/>
              </a:rPr>
              <a:t>đang</a:t>
            </a:r>
            <a:r>
              <a:rPr lang="en-US" sz="3200" dirty="0">
                <a:solidFill>
                  <a:schemeClr val="tx1"/>
                </a:solidFill>
                <a:latin typeface="+mj-lt"/>
              </a:rPr>
              <a:t> </a:t>
            </a:r>
            <a:r>
              <a:rPr lang="en-US" sz="3200" dirty="0" err="1">
                <a:solidFill>
                  <a:schemeClr val="tx1"/>
                </a:solidFill>
                <a:latin typeface="+mj-lt"/>
              </a:rPr>
              <a:t>lúi</a:t>
            </a:r>
            <a:r>
              <a:rPr lang="en-US" sz="3200" dirty="0">
                <a:solidFill>
                  <a:schemeClr val="tx1"/>
                </a:solidFill>
                <a:latin typeface="+mj-lt"/>
              </a:rPr>
              <a:t> </a:t>
            </a:r>
            <a:r>
              <a:rPr lang="en-US" sz="3200" dirty="0" err="1">
                <a:solidFill>
                  <a:schemeClr val="tx1"/>
                </a:solidFill>
                <a:latin typeface="+mj-lt"/>
              </a:rPr>
              <a:t>húi</a:t>
            </a:r>
            <a:r>
              <a:rPr lang="en-US" sz="3200" dirty="0">
                <a:solidFill>
                  <a:schemeClr val="tx1"/>
                </a:solidFill>
                <a:latin typeface="+mj-lt"/>
              </a:rPr>
              <a:t> </a:t>
            </a:r>
            <a:r>
              <a:rPr lang="en-US" sz="3200" dirty="0" err="1">
                <a:solidFill>
                  <a:schemeClr val="tx1"/>
                </a:solidFill>
                <a:latin typeface="+mj-lt"/>
              </a:rPr>
              <a:t>nấu</a:t>
            </a:r>
            <a:r>
              <a:rPr lang="en-US" sz="3200" dirty="0">
                <a:solidFill>
                  <a:schemeClr val="tx1"/>
                </a:solidFill>
                <a:latin typeface="+mj-lt"/>
              </a:rPr>
              <a:t> </a:t>
            </a:r>
            <a:r>
              <a:rPr lang="en-US" sz="3200" dirty="0" err="1">
                <a:solidFill>
                  <a:schemeClr val="tx1"/>
                </a:solidFill>
                <a:latin typeface="+mj-lt"/>
              </a:rPr>
              <a:t>cơm</a:t>
            </a:r>
            <a:r>
              <a:rPr lang="en-US" sz="3200" dirty="0">
                <a:solidFill>
                  <a:schemeClr val="tx1"/>
                </a:solidFill>
                <a:latin typeface="+mj-lt"/>
              </a:rPr>
              <a:t>. </a:t>
            </a:r>
            <a:r>
              <a:rPr lang="en-US" sz="3200" dirty="0" err="1">
                <a:solidFill>
                  <a:schemeClr val="tx1"/>
                </a:solidFill>
                <a:latin typeface="+mj-lt"/>
              </a:rPr>
              <a:t>Mồ</a:t>
            </a:r>
            <a:r>
              <a:rPr lang="en-US" sz="3200" dirty="0">
                <a:solidFill>
                  <a:schemeClr val="tx1"/>
                </a:solidFill>
                <a:latin typeface="+mj-lt"/>
              </a:rPr>
              <a:t> </a:t>
            </a:r>
            <a:r>
              <a:rPr lang="en-US" sz="3200" dirty="0" err="1">
                <a:solidFill>
                  <a:schemeClr val="tx1"/>
                </a:solidFill>
                <a:latin typeface="+mj-lt"/>
              </a:rPr>
              <a:t>hôi</a:t>
            </a:r>
            <a:r>
              <a:rPr lang="en-US" sz="3200" dirty="0">
                <a:solidFill>
                  <a:schemeClr val="tx1"/>
                </a:solidFill>
                <a:latin typeface="+mj-lt"/>
              </a:rPr>
              <a:t> </a:t>
            </a:r>
            <a:r>
              <a:rPr lang="en-US" sz="3200" dirty="0" err="1">
                <a:solidFill>
                  <a:schemeClr val="tx1"/>
                </a:solidFill>
                <a:latin typeface="+mj-lt"/>
              </a:rPr>
              <a:t>chảy</a:t>
            </a:r>
            <a:r>
              <a:rPr lang="en-US" sz="3200" dirty="0">
                <a:solidFill>
                  <a:schemeClr val="tx1"/>
                </a:solidFill>
                <a:latin typeface="+mj-lt"/>
              </a:rPr>
              <a:t> </a:t>
            </a:r>
            <a:r>
              <a:rPr lang="en-US" sz="3200" dirty="0" err="1">
                <a:solidFill>
                  <a:schemeClr val="tx1"/>
                </a:solidFill>
                <a:latin typeface="+mj-lt"/>
              </a:rPr>
              <a:t>dài</a:t>
            </a:r>
            <a:r>
              <a:rPr lang="en-US" sz="3200" dirty="0">
                <a:solidFill>
                  <a:schemeClr val="tx1"/>
                </a:solidFill>
                <a:latin typeface="+mj-lt"/>
              </a:rPr>
              <a:t> </a:t>
            </a:r>
            <a:r>
              <a:rPr lang="en-US" sz="3200" dirty="0" err="1">
                <a:solidFill>
                  <a:schemeClr val="tx1"/>
                </a:solidFill>
                <a:latin typeface="+mj-lt"/>
              </a:rPr>
              <a:t>trên</a:t>
            </a:r>
            <a:r>
              <a:rPr lang="en-US" sz="3200" dirty="0">
                <a:solidFill>
                  <a:schemeClr val="tx1"/>
                </a:solidFill>
                <a:latin typeface="+mj-lt"/>
              </a:rPr>
              <a:t> </a:t>
            </a:r>
            <a:r>
              <a:rPr lang="en-US" sz="3200" dirty="0" err="1">
                <a:solidFill>
                  <a:schemeClr val="tx1"/>
                </a:solidFill>
                <a:latin typeface="+mj-lt"/>
              </a:rPr>
              <a:t>má</a:t>
            </a:r>
            <a:r>
              <a:rPr lang="en-US" sz="3200" dirty="0">
                <a:solidFill>
                  <a:schemeClr val="tx1"/>
                </a:solidFill>
                <a:latin typeface="+mj-lt"/>
              </a:rPr>
              <a:t> </a:t>
            </a:r>
            <a:r>
              <a:rPr lang="en-US" sz="3200" dirty="0" err="1">
                <a:solidFill>
                  <a:schemeClr val="tx1"/>
                </a:solidFill>
                <a:latin typeface="+mj-lt"/>
              </a:rPr>
              <a:t>mẹ</a:t>
            </a:r>
            <a:r>
              <a:rPr lang="en-US" sz="3200" dirty="0">
                <a:solidFill>
                  <a:schemeClr val="tx1"/>
                </a:solidFill>
                <a:latin typeface="+mj-lt"/>
              </a:rPr>
              <a:t>. Em </a:t>
            </a:r>
            <a:r>
              <a:rPr lang="en-US" sz="3200" dirty="0" err="1">
                <a:solidFill>
                  <a:schemeClr val="tx1"/>
                </a:solidFill>
                <a:latin typeface="+mj-lt"/>
              </a:rPr>
              <a:t>vội</a:t>
            </a:r>
            <a:r>
              <a:rPr lang="en-US" sz="3200" dirty="0">
                <a:solidFill>
                  <a:schemeClr val="tx1"/>
                </a:solidFill>
                <a:latin typeface="+mj-lt"/>
              </a:rPr>
              <a:t> </a:t>
            </a:r>
            <a:r>
              <a:rPr lang="en-US" sz="3200" dirty="0" err="1">
                <a:solidFill>
                  <a:schemeClr val="tx1"/>
                </a:solidFill>
                <a:latin typeface="+mj-lt"/>
              </a:rPr>
              <a:t>cất</a:t>
            </a:r>
            <a:r>
              <a:rPr lang="en-US" sz="3200" dirty="0">
                <a:solidFill>
                  <a:schemeClr val="tx1"/>
                </a:solidFill>
                <a:latin typeface="+mj-lt"/>
              </a:rPr>
              <a:t> </a:t>
            </a:r>
            <a:r>
              <a:rPr lang="en-US" sz="3200" dirty="0" err="1">
                <a:solidFill>
                  <a:schemeClr val="tx1"/>
                </a:solidFill>
                <a:latin typeface="+mj-lt"/>
              </a:rPr>
              <a:t>sách</a:t>
            </a:r>
            <a:r>
              <a:rPr lang="en-US" sz="3200" dirty="0">
                <a:solidFill>
                  <a:schemeClr val="tx1"/>
                </a:solidFill>
                <a:latin typeface="+mj-lt"/>
              </a:rPr>
              <a:t> </a:t>
            </a:r>
            <a:r>
              <a:rPr lang="en-US" sz="3200" dirty="0" err="1">
                <a:solidFill>
                  <a:schemeClr val="tx1"/>
                </a:solidFill>
                <a:latin typeface="+mj-lt"/>
              </a:rPr>
              <a:t>vở</a:t>
            </a:r>
            <a:r>
              <a:rPr lang="en-US" sz="3200" dirty="0">
                <a:solidFill>
                  <a:schemeClr val="tx1"/>
                </a:solidFill>
                <a:latin typeface="+mj-lt"/>
              </a:rPr>
              <a:t> </a:t>
            </a:r>
            <a:r>
              <a:rPr lang="en-US" sz="3200" dirty="0" err="1">
                <a:solidFill>
                  <a:schemeClr val="tx1"/>
                </a:solidFill>
                <a:latin typeface="+mj-lt"/>
              </a:rPr>
              <a:t>và</a:t>
            </a:r>
            <a:r>
              <a:rPr lang="en-US" sz="3200" dirty="0">
                <a:solidFill>
                  <a:schemeClr val="tx1"/>
                </a:solidFill>
                <a:latin typeface="+mj-lt"/>
              </a:rPr>
              <a:t> </a:t>
            </a:r>
            <a:r>
              <a:rPr lang="en-US" sz="3200" dirty="0" err="1">
                <a:solidFill>
                  <a:schemeClr val="tx1"/>
                </a:solidFill>
                <a:latin typeface="+mj-lt"/>
              </a:rPr>
              <a:t>chạy</a:t>
            </a:r>
            <a:r>
              <a:rPr lang="en-US" sz="3200" dirty="0">
                <a:solidFill>
                  <a:schemeClr val="tx1"/>
                </a:solidFill>
                <a:latin typeface="+mj-lt"/>
              </a:rPr>
              <a:t> </a:t>
            </a:r>
            <a:r>
              <a:rPr lang="en-US" sz="3200" dirty="0" err="1">
                <a:solidFill>
                  <a:schemeClr val="tx1"/>
                </a:solidFill>
                <a:latin typeface="+mj-lt"/>
              </a:rPr>
              <a:t>vào</a:t>
            </a:r>
            <a:r>
              <a:rPr lang="en-US" sz="3200" dirty="0">
                <a:solidFill>
                  <a:schemeClr val="tx1"/>
                </a:solidFill>
                <a:latin typeface="+mj-lt"/>
              </a:rPr>
              <a:t> </a:t>
            </a:r>
            <a:r>
              <a:rPr lang="en-US" sz="3200" dirty="0" err="1">
                <a:solidFill>
                  <a:schemeClr val="tx1"/>
                </a:solidFill>
                <a:latin typeface="+mj-lt"/>
              </a:rPr>
              <a:t>bếp</a:t>
            </a:r>
            <a:r>
              <a:rPr lang="en-US" sz="3200" dirty="0">
                <a:solidFill>
                  <a:schemeClr val="tx1"/>
                </a:solidFill>
                <a:latin typeface="+mj-lt"/>
              </a:rPr>
              <a:t> </a:t>
            </a:r>
            <a:r>
              <a:rPr lang="en-US" sz="3200" dirty="0" err="1">
                <a:solidFill>
                  <a:schemeClr val="tx1"/>
                </a:solidFill>
                <a:latin typeface="+mj-lt"/>
              </a:rPr>
              <a:t>giúp</a:t>
            </a:r>
            <a:r>
              <a:rPr lang="en-US" sz="3200" dirty="0">
                <a:solidFill>
                  <a:schemeClr val="tx1"/>
                </a:solidFill>
                <a:latin typeface="+mj-lt"/>
              </a:rPr>
              <a:t> </a:t>
            </a:r>
            <a:r>
              <a:rPr lang="en-US" sz="3200" dirty="0" err="1">
                <a:solidFill>
                  <a:schemeClr val="tx1"/>
                </a:solidFill>
                <a:latin typeface="+mj-lt"/>
              </a:rPr>
              <a:t>mẹ</a:t>
            </a:r>
            <a:r>
              <a:rPr lang="en-US" sz="3200" dirty="0">
                <a:solidFill>
                  <a:schemeClr val="tx1"/>
                </a:solidFill>
                <a:latin typeface="+mj-lt"/>
              </a:rPr>
              <a:t> </a:t>
            </a:r>
            <a:r>
              <a:rPr lang="en-US" sz="3200" dirty="0" err="1">
                <a:solidFill>
                  <a:schemeClr val="tx1"/>
                </a:solidFill>
                <a:latin typeface="+mj-lt"/>
              </a:rPr>
              <a:t>nhặt</a:t>
            </a:r>
            <a:r>
              <a:rPr lang="en-US" sz="3200" dirty="0">
                <a:solidFill>
                  <a:schemeClr val="tx1"/>
                </a:solidFill>
                <a:latin typeface="+mj-lt"/>
              </a:rPr>
              <a:t> </a:t>
            </a:r>
            <a:r>
              <a:rPr lang="en-US" sz="3200" dirty="0" err="1">
                <a:solidFill>
                  <a:schemeClr val="tx1"/>
                </a:solidFill>
                <a:latin typeface="+mj-lt"/>
              </a:rPr>
              <a:t>rau</a:t>
            </a:r>
            <a:r>
              <a:rPr lang="en-US" sz="3200" dirty="0">
                <a:solidFill>
                  <a:schemeClr val="tx1"/>
                </a:solidFill>
                <a:latin typeface="+mj-lt"/>
              </a:rPr>
              <a:t>. </a:t>
            </a:r>
            <a:r>
              <a:rPr lang="en-US" sz="3200" dirty="0" err="1">
                <a:solidFill>
                  <a:schemeClr val="tx1"/>
                </a:solidFill>
                <a:latin typeface="+mj-lt"/>
              </a:rPr>
              <a:t>Vẻ</a:t>
            </a:r>
            <a:r>
              <a:rPr lang="en-US" sz="3200" dirty="0">
                <a:solidFill>
                  <a:schemeClr val="tx1"/>
                </a:solidFill>
                <a:latin typeface="+mj-lt"/>
              </a:rPr>
              <a:t> </a:t>
            </a:r>
            <a:r>
              <a:rPr lang="en-US" sz="3200" dirty="0" err="1">
                <a:solidFill>
                  <a:schemeClr val="tx1"/>
                </a:solidFill>
                <a:latin typeface="+mj-lt"/>
              </a:rPr>
              <a:t>mặt</a:t>
            </a:r>
            <a:r>
              <a:rPr lang="en-US" sz="3200" dirty="0">
                <a:solidFill>
                  <a:schemeClr val="tx1"/>
                </a:solidFill>
                <a:latin typeface="+mj-lt"/>
              </a:rPr>
              <a:t> </a:t>
            </a:r>
            <a:r>
              <a:rPr lang="en-US" sz="3200" dirty="0" err="1">
                <a:solidFill>
                  <a:schemeClr val="tx1"/>
                </a:solidFill>
                <a:latin typeface="+mj-lt"/>
              </a:rPr>
              <a:t>mẹ</a:t>
            </a:r>
            <a:r>
              <a:rPr lang="en-US" sz="3200" dirty="0">
                <a:solidFill>
                  <a:schemeClr val="tx1"/>
                </a:solidFill>
                <a:latin typeface="+mj-lt"/>
              </a:rPr>
              <a:t> </a:t>
            </a:r>
            <a:r>
              <a:rPr lang="en-US" sz="3200" dirty="0" err="1">
                <a:solidFill>
                  <a:schemeClr val="tx1"/>
                </a:solidFill>
                <a:latin typeface="+mj-lt"/>
              </a:rPr>
              <a:t>rất</a:t>
            </a:r>
            <a:r>
              <a:rPr lang="en-US" sz="3200" dirty="0">
                <a:solidFill>
                  <a:schemeClr val="tx1"/>
                </a:solidFill>
                <a:latin typeface="+mj-lt"/>
              </a:rPr>
              <a:t> </a:t>
            </a:r>
            <a:r>
              <a:rPr lang="en-US" sz="3200" dirty="0" err="1">
                <a:solidFill>
                  <a:schemeClr val="tx1"/>
                </a:solidFill>
                <a:latin typeface="+mj-lt"/>
              </a:rPr>
              <a:t>vui</a:t>
            </a:r>
            <a:r>
              <a:rPr lang="en-US" sz="3200" dirty="0">
                <a:solidFill>
                  <a:schemeClr val="tx1"/>
                </a:solidFill>
                <a:latin typeface="+mj-lt"/>
              </a:rPr>
              <a:t>.  </a:t>
            </a:r>
            <a:r>
              <a:rPr lang="en-US" sz="3200" dirty="0" err="1">
                <a:solidFill>
                  <a:schemeClr val="tx1"/>
                </a:solidFill>
                <a:latin typeface="+mj-lt"/>
              </a:rPr>
              <a:t>Mẹ</a:t>
            </a:r>
            <a:r>
              <a:rPr lang="en-US" sz="3200" dirty="0">
                <a:solidFill>
                  <a:schemeClr val="tx1"/>
                </a:solidFill>
                <a:latin typeface="+mj-lt"/>
              </a:rPr>
              <a:t> </a:t>
            </a:r>
            <a:r>
              <a:rPr lang="en-US" sz="3200" dirty="0" err="1">
                <a:solidFill>
                  <a:schemeClr val="tx1"/>
                </a:solidFill>
                <a:latin typeface="+mj-lt"/>
              </a:rPr>
              <a:t>bảo</a:t>
            </a:r>
            <a:r>
              <a:rPr lang="en-US" sz="3200" dirty="0">
                <a:solidFill>
                  <a:schemeClr val="tx1"/>
                </a:solidFill>
                <a:latin typeface="+mj-lt"/>
              </a:rPr>
              <a:t>: “Con </a:t>
            </a:r>
            <a:r>
              <a:rPr lang="en-US" sz="3200" dirty="0" err="1">
                <a:solidFill>
                  <a:schemeClr val="tx1"/>
                </a:solidFill>
                <a:latin typeface="+mj-lt"/>
              </a:rPr>
              <a:t>gái</a:t>
            </a:r>
            <a:r>
              <a:rPr lang="en-US" sz="3200" dirty="0">
                <a:solidFill>
                  <a:schemeClr val="tx1"/>
                </a:solidFill>
                <a:latin typeface="+mj-lt"/>
              </a:rPr>
              <a:t> </a:t>
            </a:r>
            <a:r>
              <a:rPr lang="en-US" sz="3200" dirty="0" err="1">
                <a:solidFill>
                  <a:schemeClr val="tx1"/>
                </a:solidFill>
                <a:latin typeface="+mj-lt"/>
              </a:rPr>
              <a:t>của</a:t>
            </a:r>
            <a:r>
              <a:rPr lang="en-US" sz="3200" dirty="0">
                <a:solidFill>
                  <a:schemeClr val="tx1"/>
                </a:solidFill>
                <a:latin typeface="+mj-lt"/>
              </a:rPr>
              <a:t> </a:t>
            </a:r>
            <a:r>
              <a:rPr lang="en-US" sz="3200" dirty="0" err="1">
                <a:solidFill>
                  <a:schemeClr val="tx1"/>
                </a:solidFill>
                <a:latin typeface="+mj-lt"/>
              </a:rPr>
              <a:t>mẹ</a:t>
            </a:r>
            <a:r>
              <a:rPr lang="en-US" sz="3200" dirty="0">
                <a:solidFill>
                  <a:schemeClr val="tx1"/>
                </a:solidFill>
                <a:latin typeface="+mj-lt"/>
              </a:rPr>
              <a:t> </a:t>
            </a:r>
            <a:r>
              <a:rPr lang="en-US" sz="3200" dirty="0" err="1">
                <a:solidFill>
                  <a:schemeClr val="tx1"/>
                </a:solidFill>
                <a:latin typeface="+mj-lt"/>
              </a:rPr>
              <a:t>đã</a:t>
            </a:r>
            <a:r>
              <a:rPr lang="en-US" sz="3200" dirty="0">
                <a:solidFill>
                  <a:schemeClr val="tx1"/>
                </a:solidFill>
                <a:latin typeface="+mj-lt"/>
              </a:rPr>
              <a:t> </a:t>
            </a:r>
            <a:r>
              <a:rPr lang="en-US" sz="3200" dirty="0" err="1">
                <a:solidFill>
                  <a:schemeClr val="tx1"/>
                </a:solidFill>
                <a:latin typeface="+mj-lt"/>
              </a:rPr>
              <a:t>lớn</a:t>
            </a:r>
            <a:r>
              <a:rPr lang="en-US" sz="3200" dirty="0">
                <a:solidFill>
                  <a:schemeClr val="tx1"/>
                </a:solidFill>
                <a:latin typeface="+mj-lt"/>
              </a:rPr>
              <a:t> </a:t>
            </a:r>
            <a:r>
              <a:rPr lang="en-US" sz="3200" dirty="0" err="1">
                <a:solidFill>
                  <a:schemeClr val="tx1"/>
                </a:solidFill>
                <a:latin typeface="+mj-lt"/>
              </a:rPr>
              <a:t>thật</a:t>
            </a:r>
            <a:r>
              <a:rPr lang="en-US" sz="3200" dirty="0">
                <a:solidFill>
                  <a:schemeClr val="tx1"/>
                </a:solidFill>
                <a:latin typeface="+mj-lt"/>
              </a:rPr>
              <a:t> </a:t>
            </a:r>
            <a:r>
              <a:rPr lang="en-US" sz="3200" dirty="0" err="1">
                <a:solidFill>
                  <a:schemeClr val="tx1"/>
                </a:solidFill>
                <a:latin typeface="+mj-lt"/>
              </a:rPr>
              <a:t>rồi</a:t>
            </a:r>
            <a:r>
              <a:rPr lang="en-US" sz="3200" dirty="0">
                <a:solidFill>
                  <a:schemeClr val="tx1"/>
                </a:solidFill>
                <a:latin typeface="+mj-lt"/>
              </a:rPr>
              <a:t>. </a:t>
            </a:r>
            <a:r>
              <a:rPr lang="en-US" sz="3200" dirty="0" err="1">
                <a:solidFill>
                  <a:schemeClr val="tx1"/>
                </a:solidFill>
                <a:latin typeface="+mj-lt"/>
              </a:rPr>
              <a:t>Biết</a:t>
            </a:r>
            <a:r>
              <a:rPr lang="en-US" sz="3200" dirty="0">
                <a:solidFill>
                  <a:schemeClr val="tx1"/>
                </a:solidFill>
                <a:latin typeface="+mj-lt"/>
              </a:rPr>
              <a:t> </a:t>
            </a:r>
            <a:r>
              <a:rPr lang="en-US" sz="3200" dirty="0" err="1">
                <a:solidFill>
                  <a:schemeClr val="tx1"/>
                </a:solidFill>
                <a:latin typeface="+mj-lt"/>
              </a:rPr>
              <a:t>giúp</a:t>
            </a:r>
            <a:r>
              <a:rPr lang="en-US" sz="3200" dirty="0">
                <a:solidFill>
                  <a:schemeClr val="tx1"/>
                </a:solidFill>
                <a:latin typeface="+mj-lt"/>
              </a:rPr>
              <a:t> </a:t>
            </a:r>
            <a:r>
              <a:rPr lang="en-US" sz="3200" dirty="0" err="1">
                <a:solidFill>
                  <a:schemeClr val="tx1"/>
                </a:solidFill>
                <a:latin typeface="+mj-lt"/>
              </a:rPr>
              <a:t>mẹ</a:t>
            </a:r>
            <a:r>
              <a:rPr lang="en-US" sz="3200" dirty="0">
                <a:solidFill>
                  <a:schemeClr val="tx1"/>
                </a:solidFill>
                <a:latin typeface="+mj-lt"/>
              </a:rPr>
              <a:t> </a:t>
            </a:r>
            <a:r>
              <a:rPr lang="en-US" sz="3200" dirty="0" err="1">
                <a:solidFill>
                  <a:schemeClr val="tx1"/>
                </a:solidFill>
                <a:latin typeface="+mj-lt"/>
              </a:rPr>
              <a:t>rồi</a:t>
            </a:r>
            <a:r>
              <a:rPr lang="en-US" sz="3200" dirty="0">
                <a:solidFill>
                  <a:schemeClr val="tx1"/>
                </a:solidFill>
                <a:latin typeface="+mj-lt"/>
              </a:rPr>
              <a:t>. </a:t>
            </a:r>
            <a:r>
              <a:rPr lang="en-US" sz="3200" dirty="0" err="1">
                <a:solidFill>
                  <a:schemeClr val="tx1"/>
                </a:solidFill>
                <a:latin typeface="+mj-lt"/>
              </a:rPr>
              <a:t>Cảm</a:t>
            </a:r>
            <a:r>
              <a:rPr lang="en-US" sz="3200" dirty="0">
                <a:solidFill>
                  <a:schemeClr val="tx1"/>
                </a:solidFill>
                <a:latin typeface="+mj-lt"/>
              </a:rPr>
              <a:t> </a:t>
            </a:r>
            <a:r>
              <a:rPr lang="en-US" sz="3200" dirty="0" err="1">
                <a:solidFill>
                  <a:schemeClr val="tx1"/>
                </a:solidFill>
                <a:latin typeface="+mj-lt"/>
              </a:rPr>
              <a:t>ơn</a:t>
            </a:r>
            <a:r>
              <a:rPr lang="en-US" sz="3200" dirty="0">
                <a:solidFill>
                  <a:schemeClr val="tx1"/>
                </a:solidFill>
                <a:latin typeface="+mj-lt"/>
              </a:rPr>
              <a:t> con </a:t>
            </a:r>
            <a:r>
              <a:rPr lang="en-US" sz="3200" dirty="0" err="1">
                <a:solidFill>
                  <a:schemeClr val="tx1"/>
                </a:solidFill>
                <a:latin typeface="+mj-lt"/>
              </a:rPr>
              <a:t>nhé</a:t>
            </a:r>
            <a:r>
              <a:rPr lang="en-US" sz="3200" dirty="0">
                <a:solidFill>
                  <a:schemeClr val="tx1"/>
                </a:solidFill>
                <a:latin typeface="+mj-lt"/>
              </a:rPr>
              <a:t>!”. </a:t>
            </a:r>
            <a:r>
              <a:rPr lang="en-US" sz="3200" dirty="0" err="1">
                <a:solidFill>
                  <a:schemeClr val="tx1"/>
                </a:solidFill>
                <a:latin typeface="+mj-lt"/>
              </a:rPr>
              <a:t>Em</a:t>
            </a:r>
            <a:r>
              <a:rPr lang="en-US" sz="3200" dirty="0">
                <a:solidFill>
                  <a:schemeClr val="tx1"/>
                </a:solidFill>
                <a:latin typeface="+mj-lt"/>
              </a:rPr>
              <a:t> </a:t>
            </a:r>
            <a:r>
              <a:rPr lang="en-US" sz="3200" dirty="0" err="1">
                <a:solidFill>
                  <a:schemeClr val="tx1"/>
                </a:solidFill>
                <a:latin typeface="+mj-lt"/>
              </a:rPr>
              <a:t>cảm</a:t>
            </a:r>
            <a:r>
              <a:rPr lang="en-US" sz="3200" dirty="0">
                <a:solidFill>
                  <a:schemeClr val="tx1"/>
                </a:solidFill>
                <a:latin typeface="+mj-lt"/>
              </a:rPr>
              <a:t> </a:t>
            </a:r>
            <a:r>
              <a:rPr lang="en-US" sz="3200" dirty="0" err="1">
                <a:solidFill>
                  <a:schemeClr val="tx1"/>
                </a:solidFill>
                <a:latin typeface="+mj-lt"/>
              </a:rPr>
              <a:t>thấy</a:t>
            </a:r>
            <a:r>
              <a:rPr lang="en-US" sz="3200" dirty="0">
                <a:solidFill>
                  <a:schemeClr val="tx1"/>
                </a:solidFill>
                <a:latin typeface="+mj-lt"/>
              </a:rPr>
              <a:t> </a:t>
            </a:r>
            <a:r>
              <a:rPr lang="en-US" sz="3200" dirty="0" err="1">
                <a:solidFill>
                  <a:schemeClr val="tx1"/>
                </a:solidFill>
                <a:latin typeface="+mj-lt"/>
              </a:rPr>
              <a:t>rất</a:t>
            </a:r>
            <a:r>
              <a:rPr lang="en-US" sz="3200" dirty="0">
                <a:solidFill>
                  <a:schemeClr val="tx1"/>
                </a:solidFill>
                <a:latin typeface="+mj-lt"/>
              </a:rPr>
              <a:t> </a:t>
            </a:r>
            <a:r>
              <a:rPr lang="en-US" sz="3200" dirty="0" err="1">
                <a:solidFill>
                  <a:schemeClr val="tx1"/>
                </a:solidFill>
                <a:latin typeface="+mj-lt"/>
              </a:rPr>
              <a:t>vui</a:t>
            </a:r>
            <a:r>
              <a:rPr lang="en-US" sz="3200" dirty="0">
                <a:solidFill>
                  <a:schemeClr val="tx1"/>
                </a:solidFill>
                <a:latin typeface="+mj-lt"/>
              </a:rPr>
              <a:t> </a:t>
            </a:r>
            <a:r>
              <a:rPr lang="en-US" sz="3200" dirty="0" err="1">
                <a:solidFill>
                  <a:schemeClr val="tx1"/>
                </a:solidFill>
                <a:latin typeface="+mj-lt"/>
              </a:rPr>
              <a:t>khi</a:t>
            </a:r>
            <a:r>
              <a:rPr lang="en-US" sz="3200" dirty="0">
                <a:solidFill>
                  <a:schemeClr val="tx1"/>
                </a:solidFill>
                <a:latin typeface="+mj-lt"/>
              </a:rPr>
              <a:t> </a:t>
            </a:r>
            <a:r>
              <a:rPr lang="en-US" sz="3200" dirty="0" err="1">
                <a:solidFill>
                  <a:schemeClr val="tx1"/>
                </a:solidFill>
                <a:latin typeface="+mj-lt"/>
              </a:rPr>
              <a:t>đã</a:t>
            </a:r>
            <a:r>
              <a:rPr lang="en-US" sz="3200" dirty="0">
                <a:solidFill>
                  <a:schemeClr val="tx1"/>
                </a:solidFill>
                <a:latin typeface="+mj-lt"/>
              </a:rPr>
              <a:t> </a:t>
            </a:r>
            <a:r>
              <a:rPr lang="en-US" sz="3200" dirty="0" err="1">
                <a:solidFill>
                  <a:schemeClr val="tx1"/>
                </a:solidFill>
                <a:latin typeface="+mj-lt"/>
              </a:rPr>
              <a:t>giúp</a:t>
            </a:r>
            <a:r>
              <a:rPr lang="en-US" sz="3200" dirty="0">
                <a:solidFill>
                  <a:schemeClr val="tx1"/>
                </a:solidFill>
                <a:latin typeface="+mj-lt"/>
              </a:rPr>
              <a:t> </a:t>
            </a:r>
            <a:r>
              <a:rPr lang="en-US" sz="3200" dirty="0" err="1">
                <a:solidFill>
                  <a:schemeClr val="tx1"/>
                </a:solidFill>
                <a:latin typeface="+mj-lt"/>
              </a:rPr>
              <a:t>đỡ</a:t>
            </a:r>
            <a:r>
              <a:rPr lang="en-US" sz="3200" dirty="0">
                <a:solidFill>
                  <a:schemeClr val="tx1"/>
                </a:solidFill>
                <a:latin typeface="+mj-lt"/>
              </a:rPr>
              <a:t> </a:t>
            </a:r>
            <a:r>
              <a:rPr lang="en-US" sz="3200" dirty="0" err="1">
                <a:solidFill>
                  <a:schemeClr val="tx1"/>
                </a:solidFill>
                <a:latin typeface="+mj-lt"/>
              </a:rPr>
              <a:t>bố</a:t>
            </a:r>
            <a:r>
              <a:rPr lang="en-US" sz="3200" dirty="0">
                <a:solidFill>
                  <a:schemeClr val="tx1"/>
                </a:solidFill>
                <a:latin typeface="+mj-lt"/>
              </a:rPr>
              <a:t> </a:t>
            </a:r>
            <a:r>
              <a:rPr lang="en-US" sz="3200" dirty="0" err="1">
                <a:solidFill>
                  <a:schemeClr val="tx1"/>
                </a:solidFill>
                <a:latin typeface="+mj-lt"/>
              </a:rPr>
              <a:t>mẹ</a:t>
            </a:r>
            <a:r>
              <a:rPr lang="en-US" sz="3200" dirty="0">
                <a:solidFill>
                  <a:schemeClr val="tx1"/>
                </a:solidFill>
                <a:latin typeface="+mj-lt"/>
              </a:rPr>
              <a:t>.</a:t>
            </a:r>
          </a:p>
        </p:txBody>
      </p:sp>
      <p:pic>
        <p:nvPicPr>
          <p:cNvPr id="5" name="Picture 6" descr="MN Hoa Thủy Tiên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a:extLst>
              <a:ext uri="{FF2B5EF4-FFF2-40B4-BE49-F238E27FC236}">
                <a16:creationId xmlns:a16="http://schemas.microsoft.com/office/drawing/2014/main" id="{653D2A8E-E703-4B0F-85AB-EF14FC704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90" y="1551384"/>
            <a:ext cx="4218038" cy="4415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07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68"/>
        <p:cNvGrpSpPr/>
        <p:nvPr/>
      </p:nvGrpSpPr>
      <p:grpSpPr>
        <a:xfrm>
          <a:off x="0" y="0"/>
          <a:ext cx="0" cy="0"/>
          <a:chOff x="0" y="0"/>
          <a:chExt cx="0" cy="0"/>
        </a:xfrm>
      </p:grpSpPr>
      <p:pic>
        <p:nvPicPr>
          <p:cNvPr id="9" name="Picture 8" descr="A screenshot of a qr code&#10;&#10;Description automatically generated">
            <a:hlinkClick r:id="rId4"/>
            <a:extLst>
              <a:ext uri="{FF2B5EF4-FFF2-40B4-BE49-F238E27FC236}">
                <a16:creationId xmlns:a16="http://schemas.microsoft.com/office/drawing/2014/main" id="{0C2D6A12-42FC-6EEB-211F-6EFE707163C5}"/>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217160" y="6189030"/>
            <a:ext cx="7757679" cy="438150"/>
          </a:xfrm>
          <a:prstGeom prst="rect">
            <a:avLst/>
          </a:prstGeom>
        </p:spPr>
      </p:pic>
      <p:pic>
        <p:nvPicPr>
          <p:cNvPr id="7" name="Mẹ Ơi Tại Sao ♪ Nhạc Thiếu Vui Nhộn Hay Nhất ♪ Mẹ ơi tại sao con bướm bay cao .. (online-video-cutter.com) (1)">
            <a:hlinkClick r:id="" action="ppaction://media"/>
            <a:extLst>
              <a:ext uri="{FF2B5EF4-FFF2-40B4-BE49-F238E27FC236}">
                <a16:creationId xmlns:a16="http://schemas.microsoft.com/office/drawing/2014/main" id="{735C747D-A250-0A1B-926A-F0FBF08ABA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1855" y="418338"/>
            <a:ext cx="11448288" cy="6439662"/>
          </a:xfrm>
          <a:prstGeom prst="rect">
            <a:avLst/>
          </a:prstGeom>
        </p:spPr>
      </p:pic>
      <p:sp>
        <p:nvSpPr>
          <p:cNvPr id="9" name="Title 2"/>
          <p:cNvSpPr txBox="1">
            <a:spLocks/>
          </p:cNvSpPr>
          <p:nvPr/>
        </p:nvSpPr>
        <p:spPr>
          <a:xfrm>
            <a:off x="0" y="5845461"/>
            <a:ext cx="3765810" cy="1012539"/>
          </a:xfrm>
          <a:prstGeom prst="rect">
            <a:avLst/>
          </a:prstGeom>
          <a:solidFill>
            <a:schemeClr val="accent2">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KHỞI ĐỘNG</a:t>
            </a:r>
          </a:p>
        </p:txBody>
      </p:sp>
    </p:spTree>
    <p:extLst>
      <p:ext uri="{BB962C8B-B14F-4D97-AF65-F5344CB8AC3E}">
        <p14:creationId xmlns:p14="http://schemas.microsoft.com/office/powerpoint/2010/main" val="709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534" fill="hold"/>
                                        <p:tgtEl>
                                          <p:spTgt spid="7"/>
                                        </p:tgtEl>
                                      </p:cBhvr>
                                    </p:cmd>
                                  </p:childTnLst>
                                </p:cTn>
                              </p:par>
                              <p:par>
                                <p:cTn id="7" presetID="10" presetClass="exit" presetSubtype="0" fill="hold" grpId="0" nodeType="withEffect">
                                  <p:stCondLst>
                                    <p:cond delay="1400"/>
                                  </p:stCondLst>
                                  <p:childTnLst>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107" y="1544715"/>
            <a:ext cx="11257786" cy="3648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3726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4F2B0-2B2C-45AE-93E4-D0317E83E3F0}"/>
              </a:ext>
            </a:extLst>
          </p:cNvPr>
          <p:cNvSpPr txBox="1"/>
          <p:nvPr/>
        </p:nvSpPr>
        <p:spPr>
          <a:xfrm>
            <a:off x="294968" y="542014"/>
            <a:ext cx="11120282" cy="461665"/>
          </a:xfrm>
          <a:prstGeom prst="rect">
            <a:avLst/>
          </a:prstGeom>
          <a:noFill/>
        </p:spPr>
        <p:txBody>
          <a:bodyPr wrap="square" rtlCol="0">
            <a:spAutoFit/>
          </a:bodyPr>
          <a:lstStyle/>
          <a:p>
            <a:r>
              <a:rPr lang="en-US" sz="2400" b="1">
                <a:latin typeface="+mj-lt"/>
              </a:rPr>
              <a:t>1. Kể một việc đã làm thể hiện tình cảm yêu quý, biết ơn bố mẹ.</a:t>
            </a:r>
          </a:p>
        </p:txBody>
      </p:sp>
      <p:sp>
        <p:nvSpPr>
          <p:cNvPr id="3" name="Title 2">
            <a:extLst>
              <a:ext uri="{FF2B5EF4-FFF2-40B4-BE49-F238E27FC236}">
                <a16:creationId xmlns:a16="http://schemas.microsoft.com/office/drawing/2014/main" id="{1E8A8104-04B8-4A51-91B3-84B8FF833176}"/>
              </a:ext>
            </a:extLst>
          </p:cNvPr>
          <p:cNvSpPr txBox="1">
            <a:spLocks/>
          </p:cNvSpPr>
          <p:nvPr/>
        </p:nvSpPr>
        <p:spPr>
          <a:xfrm>
            <a:off x="511830" y="1328842"/>
            <a:ext cx="8475517" cy="42252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a:t>- Việc </a:t>
            </a:r>
            <a:r>
              <a:rPr lang="en-US" sz="2800" dirty="0" err="1"/>
              <a:t>đó</a:t>
            </a:r>
            <a:r>
              <a:rPr lang="en-US" sz="2800" dirty="0"/>
              <a:t> </a:t>
            </a:r>
            <a:r>
              <a:rPr lang="en-US" sz="2800" dirty="0" err="1"/>
              <a:t>là</a:t>
            </a:r>
            <a:r>
              <a:rPr lang="en-US" sz="2800" dirty="0"/>
              <a:t> </a:t>
            </a:r>
            <a:r>
              <a:rPr lang="en-US" sz="2800" dirty="0" err="1"/>
              <a:t>việc</a:t>
            </a:r>
            <a:r>
              <a:rPr lang="en-US" sz="2800" dirty="0"/>
              <a:t> </a:t>
            </a:r>
            <a:r>
              <a:rPr lang="en-US" sz="2800" dirty="0" err="1"/>
              <a:t>gì</a:t>
            </a:r>
            <a:r>
              <a:rPr lang="en-US" sz="2800" dirty="0"/>
              <a:t>?</a:t>
            </a:r>
          </a:p>
        </p:txBody>
      </p:sp>
      <p:pic>
        <p:nvPicPr>
          <p:cNvPr id="1028" name="Picture 4" descr="Giỏi Văn - Bài văn: Tả hình ảnh mẹ lúc em bị ốm (5 bài)">
            <a:extLst>
              <a:ext uri="{FF2B5EF4-FFF2-40B4-BE49-F238E27FC236}">
                <a16:creationId xmlns:a16="http://schemas.microsoft.com/office/drawing/2014/main" id="{1A11B7DC-D309-49DD-AA6B-EF98F5990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930167"/>
            <a:ext cx="4547750" cy="34285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363D3D7-1365-4F07-897E-7CB74A7267DB}"/>
              </a:ext>
            </a:extLst>
          </p:cNvPr>
          <p:cNvSpPr txBox="1"/>
          <p:nvPr/>
        </p:nvSpPr>
        <p:spPr>
          <a:xfrm>
            <a:off x="913700" y="2129052"/>
            <a:ext cx="5966184" cy="523220"/>
          </a:xfrm>
          <a:prstGeom prst="rect">
            <a:avLst/>
          </a:prstGeom>
          <a:noFill/>
        </p:spPr>
        <p:txBody>
          <a:bodyPr wrap="square" rtlCol="0">
            <a:spAutoFit/>
          </a:bodyPr>
          <a:lstStyle/>
          <a:p>
            <a:pPr marL="457200" indent="-457200">
              <a:buFont typeface="Arial" panose="020B0604020202020204" pitchFamily="34" charset="0"/>
              <a:buChar char="•"/>
            </a:pPr>
            <a:r>
              <a:rPr lang="en-US" sz="2800"/>
              <a:t> Em chăm sóc mẹ khi bị ốm.</a:t>
            </a:r>
          </a:p>
        </p:txBody>
      </p:sp>
    </p:spTree>
    <p:extLst>
      <p:ext uri="{BB962C8B-B14F-4D97-AF65-F5344CB8AC3E}">
        <p14:creationId xmlns:p14="http://schemas.microsoft.com/office/powerpoint/2010/main" val="223807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down)">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2663F-EABE-9F80-7EA8-AC71358820F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31ECDDC-BEDF-7AEE-27ED-5FA504223E00}"/>
              </a:ext>
            </a:extLst>
          </p:cNvPr>
          <p:cNvSpPr txBox="1"/>
          <p:nvPr/>
        </p:nvSpPr>
        <p:spPr>
          <a:xfrm>
            <a:off x="294968" y="542014"/>
            <a:ext cx="111202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UTM Avo"/>
                <a:ea typeface="+mn-ea"/>
                <a:cs typeface="+mn-cs"/>
              </a:rPr>
              <a:t>1. Kể một việc đã làm thể hiện tình cảm yêu quý, biết ơn bố mẹ.</a:t>
            </a:r>
          </a:p>
        </p:txBody>
      </p:sp>
      <p:sp>
        <p:nvSpPr>
          <p:cNvPr id="3" name="Title 2">
            <a:extLst>
              <a:ext uri="{FF2B5EF4-FFF2-40B4-BE49-F238E27FC236}">
                <a16:creationId xmlns:a16="http://schemas.microsoft.com/office/drawing/2014/main" id="{05ED80FC-87BE-35BE-4387-187C4272D19E}"/>
              </a:ext>
            </a:extLst>
          </p:cNvPr>
          <p:cNvSpPr txBox="1">
            <a:spLocks/>
          </p:cNvSpPr>
          <p:nvPr/>
        </p:nvSpPr>
        <p:spPr>
          <a:xfrm>
            <a:off x="511830" y="1328842"/>
            <a:ext cx="8475517" cy="42252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a:ea typeface="+mj-ea"/>
                <a:cs typeface="+mj-cs"/>
              </a:rPr>
              <a:t>- Việc </a:t>
            </a:r>
            <a:r>
              <a:rPr kumimoji="0" lang="en-US" sz="2800" b="0" i="0" u="none" strike="noStrike" kern="1200" cap="none" spc="0" normalizeH="0" baseline="0" noProof="0" dirty="0" err="1">
                <a:ln>
                  <a:noFill/>
                </a:ln>
                <a:solidFill>
                  <a:prstClr val="black"/>
                </a:solidFill>
                <a:effectLst/>
                <a:uLnTx/>
                <a:uFillTx/>
                <a:latin typeface="UTM Avo"/>
                <a:ea typeface="+mj-ea"/>
                <a:cs typeface="+mj-cs"/>
              </a:rPr>
              <a:t>đó</a:t>
            </a:r>
            <a:r>
              <a:rPr kumimoji="0" lang="en-US" sz="2800" b="0" i="0" u="none" strike="noStrike" kern="1200" cap="none" spc="0" normalizeH="0" baseline="0" noProof="0" dirty="0">
                <a:ln>
                  <a:noFill/>
                </a:ln>
                <a:solidFill>
                  <a:prstClr val="black"/>
                </a:solidFill>
                <a:effectLst/>
                <a:uLnTx/>
                <a:uFillTx/>
                <a:latin typeface="UTM Avo"/>
                <a:ea typeface="+mj-ea"/>
                <a:cs typeface="+mj-cs"/>
              </a:rPr>
              <a:t> </a:t>
            </a:r>
            <a:r>
              <a:rPr kumimoji="0" lang="en-US" sz="2800" b="0" i="0" u="none" strike="noStrike" kern="1200" cap="none" spc="0" normalizeH="0" baseline="0" noProof="0" dirty="0" err="1">
                <a:ln>
                  <a:noFill/>
                </a:ln>
                <a:solidFill>
                  <a:prstClr val="black"/>
                </a:solidFill>
                <a:effectLst/>
                <a:uLnTx/>
                <a:uFillTx/>
                <a:latin typeface="UTM Avo"/>
                <a:ea typeface="+mj-ea"/>
                <a:cs typeface="+mj-cs"/>
              </a:rPr>
              <a:t>là</a:t>
            </a:r>
            <a:r>
              <a:rPr kumimoji="0" lang="en-US" sz="2800" b="0" i="0" u="none" strike="noStrike" kern="1200" cap="none" spc="0" normalizeH="0" baseline="0" noProof="0" dirty="0">
                <a:ln>
                  <a:noFill/>
                </a:ln>
                <a:solidFill>
                  <a:prstClr val="black"/>
                </a:solidFill>
                <a:effectLst/>
                <a:uLnTx/>
                <a:uFillTx/>
                <a:latin typeface="UTM Avo"/>
                <a:ea typeface="+mj-ea"/>
                <a:cs typeface="+mj-cs"/>
              </a:rPr>
              <a:t> </a:t>
            </a:r>
            <a:r>
              <a:rPr kumimoji="0" lang="en-US" sz="2800" b="0" i="0" u="none" strike="noStrike" kern="1200" cap="none" spc="0" normalizeH="0" baseline="0" noProof="0" dirty="0" err="1">
                <a:ln>
                  <a:noFill/>
                </a:ln>
                <a:solidFill>
                  <a:prstClr val="black"/>
                </a:solidFill>
                <a:effectLst/>
                <a:uLnTx/>
                <a:uFillTx/>
                <a:latin typeface="UTM Avo"/>
                <a:ea typeface="+mj-ea"/>
                <a:cs typeface="+mj-cs"/>
              </a:rPr>
              <a:t>việc</a:t>
            </a:r>
            <a:r>
              <a:rPr kumimoji="0" lang="en-US" sz="2800" b="0" i="0" u="none" strike="noStrike" kern="1200" cap="none" spc="0" normalizeH="0" baseline="0" noProof="0" dirty="0">
                <a:ln>
                  <a:noFill/>
                </a:ln>
                <a:solidFill>
                  <a:prstClr val="black"/>
                </a:solidFill>
                <a:effectLst/>
                <a:uLnTx/>
                <a:uFillTx/>
                <a:latin typeface="UTM Avo"/>
                <a:ea typeface="+mj-ea"/>
                <a:cs typeface="+mj-cs"/>
              </a:rPr>
              <a:t> </a:t>
            </a:r>
            <a:r>
              <a:rPr kumimoji="0" lang="en-US" sz="2800" b="0" i="0" u="none" strike="noStrike" kern="1200" cap="none" spc="0" normalizeH="0" baseline="0" noProof="0" dirty="0" err="1">
                <a:ln>
                  <a:noFill/>
                </a:ln>
                <a:solidFill>
                  <a:prstClr val="black"/>
                </a:solidFill>
                <a:effectLst/>
                <a:uLnTx/>
                <a:uFillTx/>
                <a:latin typeface="UTM Avo"/>
                <a:ea typeface="+mj-ea"/>
                <a:cs typeface="+mj-cs"/>
              </a:rPr>
              <a:t>gì</a:t>
            </a:r>
            <a:r>
              <a:rPr kumimoji="0" lang="en-US" sz="2800" b="0" i="0" u="none" strike="noStrike" kern="1200" cap="none" spc="0" normalizeH="0" baseline="0" noProof="0" dirty="0">
                <a:ln>
                  <a:noFill/>
                </a:ln>
                <a:solidFill>
                  <a:prstClr val="black"/>
                </a:solidFill>
                <a:effectLst/>
                <a:uLnTx/>
                <a:uFillTx/>
                <a:latin typeface="UTM Avo"/>
                <a:ea typeface="+mj-ea"/>
                <a:cs typeface="+mj-cs"/>
              </a:rPr>
              <a:t>?</a:t>
            </a:r>
          </a:p>
        </p:txBody>
      </p:sp>
      <p:pic>
        <p:nvPicPr>
          <p:cNvPr id="5" name="Picture 4">
            <a:extLst>
              <a:ext uri="{FF2B5EF4-FFF2-40B4-BE49-F238E27FC236}">
                <a16:creationId xmlns:a16="http://schemas.microsoft.com/office/drawing/2014/main" id="{4D4DBC7B-0F9B-8B61-80B7-7D8D204D020A}"/>
              </a:ext>
            </a:extLst>
          </p:cNvPr>
          <p:cNvPicPr>
            <a:picLocks noChangeAspect="1"/>
          </p:cNvPicPr>
          <p:nvPr/>
        </p:nvPicPr>
        <p:blipFill rotWithShape="1">
          <a:blip r:embed="rId2"/>
          <a:srcRect l="5503" r="6636" b="8619"/>
          <a:stretch/>
        </p:blipFill>
        <p:spPr>
          <a:xfrm>
            <a:off x="5447356" y="2924917"/>
            <a:ext cx="4958516" cy="3562281"/>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289698BE-DB2E-7A8A-3BC1-1760B0E69D40}"/>
              </a:ext>
            </a:extLst>
          </p:cNvPr>
          <p:cNvSpPr txBox="1"/>
          <p:nvPr/>
        </p:nvSpPr>
        <p:spPr>
          <a:xfrm>
            <a:off x="977708" y="2076534"/>
            <a:ext cx="5416079"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UTM Avo"/>
                <a:ea typeface="+mn-ea"/>
                <a:cs typeface="+mn-cs"/>
              </a:rPr>
              <a:t>Em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phụ</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mẹ</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xếp</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quần</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áo</a:t>
            </a:r>
            <a:r>
              <a:rPr kumimoji="0" lang="en-US" sz="2800" b="0" i="0" u="none" strike="noStrike" kern="1200" cap="none" spc="0" normalizeH="0" baseline="0" noProof="0" dirty="0">
                <a:ln>
                  <a:noFill/>
                </a:ln>
                <a:solidFill>
                  <a:prstClr val="black"/>
                </a:solidFill>
                <a:effectLst/>
                <a:uLnTx/>
                <a:uFillTx/>
                <a:latin typeface="UTM Avo"/>
                <a:ea typeface="+mn-ea"/>
                <a:cs typeface="+mn-cs"/>
              </a:rPr>
              <a:t>.</a:t>
            </a:r>
          </a:p>
        </p:txBody>
      </p:sp>
    </p:spTree>
    <p:extLst>
      <p:ext uri="{BB962C8B-B14F-4D97-AF65-F5344CB8AC3E}">
        <p14:creationId xmlns:p14="http://schemas.microsoft.com/office/powerpoint/2010/main" val="258247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DBCD4-F458-890C-1DC5-8983588FFE4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593B52-A27A-8F0D-6496-51F4F02B7F23}"/>
              </a:ext>
            </a:extLst>
          </p:cNvPr>
          <p:cNvSpPr txBox="1"/>
          <p:nvPr/>
        </p:nvSpPr>
        <p:spPr>
          <a:xfrm>
            <a:off x="294968" y="542014"/>
            <a:ext cx="111202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UTM Avo"/>
                <a:ea typeface="+mn-ea"/>
                <a:cs typeface="+mn-cs"/>
              </a:rPr>
              <a:t>1. Kể một việc đã làm thể hiện tình cảm yêu quý, biết ơn bố mẹ.</a:t>
            </a:r>
          </a:p>
        </p:txBody>
      </p:sp>
      <p:sp>
        <p:nvSpPr>
          <p:cNvPr id="3" name="Title 2">
            <a:extLst>
              <a:ext uri="{FF2B5EF4-FFF2-40B4-BE49-F238E27FC236}">
                <a16:creationId xmlns:a16="http://schemas.microsoft.com/office/drawing/2014/main" id="{C02B4131-D977-A1E4-43A8-E08B86B22229}"/>
              </a:ext>
            </a:extLst>
          </p:cNvPr>
          <p:cNvSpPr txBox="1">
            <a:spLocks/>
          </p:cNvSpPr>
          <p:nvPr/>
        </p:nvSpPr>
        <p:spPr>
          <a:xfrm>
            <a:off x="511830" y="1328842"/>
            <a:ext cx="8475517" cy="42252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a:ea typeface="+mj-ea"/>
                <a:cs typeface="+mj-cs"/>
              </a:rPr>
              <a:t>- Việc </a:t>
            </a:r>
            <a:r>
              <a:rPr kumimoji="0" lang="en-US" sz="2800" b="0" i="0" u="none" strike="noStrike" kern="1200" cap="none" spc="0" normalizeH="0" baseline="0" noProof="0" dirty="0" err="1">
                <a:ln>
                  <a:noFill/>
                </a:ln>
                <a:solidFill>
                  <a:prstClr val="black"/>
                </a:solidFill>
                <a:effectLst/>
                <a:uLnTx/>
                <a:uFillTx/>
                <a:latin typeface="UTM Avo"/>
                <a:ea typeface="+mj-ea"/>
                <a:cs typeface="+mj-cs"/>
              </a:rPr>
              <a:t>đó</a:t>
            </a:r>
            <a:r>
              <a:rPr kumimoji="0" lang="en-US" sz="2800" b="0" i="0" u="none" strike="noStrike" kern="1200" cap="none" spc="0" normalizeH="0" baseline="0" noProof="0" dirty="0">
                <a:ln>
                  <a:noFill/>
                </a:ln>
                <a:solidFill>
                  <a:prstClr val="black"/>
                </a:solidFill>
                <a:effectLst/>
                <a:uLnTx/>
                <a:uFillTx/>
                <a:latin typeface="UTM Avo"/>
                <a:ea typeface="+mj-ea"/>
                <a:cs typeface="+mj-cs"/>
              </a:rPr>
              <a:t> </a:t>
            </a:r>
            <a:r>
              <a:rPr kumimoji="0" lang="en-US" sz="2800" b="0" i="0" u="none" strike="noStrike" kern="1200" cap="none" spc="0" normalizeH="0" baseline="0" noProof="0" dirty="0" err="1">
                <a:ln>
                  <a:noFill/>
                </a:ln>
                <a:solidFill>
                  <a:prstClr val="black"/>
                </a:solidFill>
                <a:effectLst/>
                <a:uLnTx/>
                <a:uFillTx/>
                <a:latin typeface="UTM Avo"/>
                <a:ea typeface="+mj-ea"/>
                <a:cs typeface="+mj-cs"/>
              </a:rPr>
              <a:t>là</a:t>
            </a:r>
            <a:r>
              <a:rPr kumimoji="0" lang="en-US" sz="2800" b="0" i="0" u="none" strike="noStrike" kern="1200" cap="none" spc="0" normalizeH="0" baseline="0" noProof="0" dirty="0">
                <a:ln>
                  <a:noFill/>
                </a:ln>
                <a:solidFill>
                  <a:prstClr val="black"/>
                </a:solidFill>
                <a:effectLst/>
                <a:uLnTx/>
                <a:uFillTx/>
                <a:latin typeface="UTM Avo"/>
                <a:ea typeface="+mj-ea"/>
                <a:cs typeface="+mj-cs"/>
              </a:rPr>
              <a:t> </a:t>
            </a:r>
            <a:r>
              <a:rPr kumimoji="0" lang="en-US" sz="2800" b="0" i="0" u="none" strike="noStrike" kern="1200" cap="none" spc="0" normalizeH="0" baseline="0" noProof="0" dirty="0" err="1">
                <a:ln>
                  <a:noFill/>
                </a:ln>
                <a:solidFill>
                  <a:prstClr val="black"/>
                </a:solidFill>
                <a:effectLst/>
                <a:uLnTx/>
                <a:uFillTx/>
                <a:latin typeface="UTM Avo"/>
                <a:ea typeface="+mj-ea"/>
                <a:cs typeface="+mj-cs"/>
              </a:rPr>
              <a:t>việc</a:t>
            </a:r>
            <a:r>
              <a:rPr kumimoji="0" lang="en-US" sz="2800" b="0" i="0" u="none" strike="noStrike" kern="1200" cap="none" spc="0" normalizeH="0" baseline="0" noProof="0" dirty="0">
                <a:ln>
                  <a:noFill/>
                </a:ln>
                <a:solidFill>
                  <a:prstClr val="black"/>
                </a:solidFill>
                <a:effectLst/>
                <a:uLnTx/>
                <a:uFillTx/>
                <a:latin typeface="UTM Avo"/>
                <a:ea typeface="+mj-ea"/>
                <a:cs typeface="+mj-cs"/>
              </a:rPr>
              <a:t> </a:t>
            </a:r>
            <a:r>
              <a:rPr kumimoji="0" lang="en-US" sz="2800" b="0" i="0" u="none" strike="noStrike" kern="1200" cap="none" spc="0" normalizeH="0" baseline="0" noProof="0" dirty="0" err="1">
                <a:ln>
                  <a:noFill/>
                </a:ln>
                <a:solidFill>
                  <a:prstClr val="black"/>
                </a:solidFill>
                <a:effectLst/>
                <a:uLnTx/>
                <a:uFillTx/>
                <a:latin typeface="UTM Avo"/>
                <a:ea typeface="+mj-ea"/>
                <a:cs typeface="+mj-cs"/>
              </a:rPr>
              <a:t>gì</a:t>
            </a:r>
            <a:r>
              <a:rPr kumimoji="0" lang="en-US" sz="2800" b="0" i="0" u="none" strike="noStrike" kern="1200" cap="none" spc="0" normalizeH="0" baseline="0" noProof="0" dirty="0">
                <a:ln>
                  <a:noFill/>
                </a:ln>
                <a:solidFill>
                  <a:prstClr val="black"/>
                </a:solidFill>
                <a:effectLst/>
                <a:uLnTx/>
                <a:uFillTx/>
                <a:latin typeface="UTM Avo"/>
                <a:ea typeface="+mj-ea"/>
                <a:cs typeface="+mj-cs"/>
              </a:rPr>
              <a:t>?</a:t>
            </a:r>
          </a:p>
        </p:txBody>
      </p:sp>
      <p:pic>
        <p:nvPicPr>
          <p:cNvPr id="1030" name="Picture 6" descr="MN Hoa Thủy Tiên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a:extLst>
              <a:ext uri="{FF2B5EF4-FFF2-40B4-BE49-F238E27FC236}">
                <a16:creationId xmlns:a16="http://schemas.microsoft.com/office/drawing/2014/main" id="{1F2DC861-3D2E-0CC3-9BCE-C76C75180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5015" y="3032127"/>
            <a:ext cx="4209304" cy="32838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C586C44-B734-6169-97CA-30EBF0D45B8A}"/>
              </a:ext>
            </a:extLst>
          </p:cNvPr>
          <p:cNvSpPr txBox="1"/>
          <p:nvPr/>
        </p:nvSpPr>
        <p:spPr>
          <a:xfrm>
            <a:off x="909727" y="2076534"/>
            <a:ext cx="11088315"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UTM Avo"/>
                <a:ea typeface="+mn-ea"/>
                <a:cs typeface="+mn-cs"/>
              </a:rPr>
              <a:t>Em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phụ</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mẹ</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nhặt</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rau</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chuẩn</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bị</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cho</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bữa</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ăn</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của</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cả</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nhà</a:t>
            </a:r>
            <a:r>
              <a:rPr kumimoji="0" lang="en-US" sz="2800" b="0" i="0" u="none" strike="noStrike" kern="1200" cap="none" spc="0" normalizeH="0" baseline="0" noProof="0" dirty="0">
                <a:ln>
                  <a:noFill/>
                </a:ln>
                <a:solidFill>
                  <a:prstClr val="black"/>
                </a:solidFill>
                <a:effectLst/>
                <a:uLnTx/>
                <a:uFillTx/>
                <a:latin typeface="UTM Avo"/>
                <a:ea typeface="+mn-ea"/>
                <a:cs typeface="+mn-cs"/>
              </a:rPr>
              <a:t>.</a:t>
            </a:r>
          </a:p>
        </p:txBody>
      </p:sp>
    </p:spTree>
    <p:extLst>
      <p:ext uri="{BB962C8B-B14F-4D97-AF65-F5344CB8AC3E}">
        <p14:creationId xmlns:p14="http://schemas.microsoft.com/office/powerpoint/2010/main" val="192300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ircle(in)">
                                      <p:cBhvr>
                                        <p:cTn id="12" dur="500"/>
                                        <p:tgtEl>
                                          <p:spTgt spid="14">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wipe(down)">
                                      <p:cBhvr>
                                        <p:cTn id="1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B6555-23F3-BEDE-5678-D86C3DEF8D5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913D04-E543-C613-2439-586E9539F545}"/>
              </a:ext>
            </a:extLst>
          </p:cNvPr>
          <p:cNvSpPr txBox="1"/>
          <p:nvPr/>
        </p:nvSpPr>
        <p:spPr>
          <a:xfrm>
            <a:off x="294968" y="542014"/>
            <a:ext cx="111202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UTM Avo"/>
                <a:ea typeface="+mn-ea"/>
                <a:cs typeface="+mn-cs"/>
              </a:rPr>
              <a:t>1. Kể một việc đã làm thể hiện tình cảm yêu quý, biết ơn bố mẹ.</a:t>
            </a:r>
          </a:p>
        </p:txBody>
      </p:sp>
      <p:sp>
        <p:nvSpPr>
          <p:cNvPr id="3" name="Title 2">
            <a:extLst>
              <a:ext uri="{FF2B5EF4-FFF2-40B4-BE49-F238E27FC236}">
                <a16:creationId xmlns:a16="http://schemas.microsoft.com/office/drawing/2014/main" id="{40511563-5C02-C733-8E77-297AB269B425}"/>
              </a:ext>
            </a:extLst>
          </p:cNvPr>
          <p:cNvSpPr txBox="1">
            <a:spLocks/>
          </p:cNvSpPr>
          <p:nvPr/>
        </p:nvSpPr>
        <p:spPr>
          <a:xfrm>
            <a:off x="511830" y="1328842"/>
            <a:ext cx="8475517" cy="42252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a:ea typeface="+mj-ea"/>
                <a:cs typeface="+mj-cs"/>
              </a:rPr>
              <a:t>- Việc </a:t>
            </a:r>
            <a:r>
              <a:rPr kumimoji="0" lang="en-US" sz="2800" b="0" i="0" u="none" strike="noStrike" kern="1200" cap="none" spc="0" normalizeH="0" baseline="0" noProof="0" dirty="0" err="1">
                <a:ln>
                  <a:noFill/>
                </a:ln>
                <a:solidFill>
                  <a:prstClr val="black"/>
                </a:solidFill>
                <a:effectLst/>
                <a:uLnTx/>
                <a:uFillTx/>
                <a:latin typeface="UTM Avo"/>
                <a:ea typeface="+mj-ea"/>
                <a:cs typeface="+mj-cs"/>
              </a:rPr>
              <a:t>đó</a:t>
            </a:r>
            <a:r>
              <a:rPr kumimoji="0" lang="en-US" sz="2800" b="0" i="0" u="none" strike="noStrike" kern="1200" cap="none" spc="0" normalizeH="0" baseline="0" noProof="0" dirty="0">
                <a:ln>
                  <a:noFill/>
                </a:ln>
                <a:solidFill>
                  <a:prstClr val="black"/>
                </a:solidFill>
                <a:effectLst/>
                <a:uLnTx/>
                <a:uFillTx/>
                <a:latin typeface="UTM Avo"/>
                <a:ea typeface="+mj-ea"/>
                <a:cs typeface="+mj-cs"/>
              </a:rPr>
              <a:t> </a:t>
            </a:r>
            <a:r>
              <a:rPr kumimoji="0" lang="en-US" sz="2800" b="0" i="0" u="none" strike="noStrike" kern="1200" cap="none" spc="0" normalizeH="0" baseline="0" noProof="0" dirty="0" err="1">
                <a:ln>
                  <a:noFill/>
                </a:ln>
                <a:solidFill>
                  <a:prstClr val="black"/>
                </a:solidFill>
                <a:effectLst/>
                <a:uLnTx/>
                <a:uFillTx/>
                <a:latin typeface="UTM Avo"/>
                <a:ea typeface="+mj-ea"/>
                <a:cs typeface="+mj-cs"/>
              </a:rPr>
              <a:t>là</a:t>
            </a:r>
            <a:r>
              <a:rPr kumimoji="0" lang="en-US" sz="2800" b="0" i="0" u="none" strike="noStrike" kern="1200" cap="none" spc="0" normalizeH="0" baseline="0" noProof="0" dirty="0">
                <a:ln>
                  <a:noFill/>
                </a:ln>
                <a:solidFill>
                  <a:prstClr val="black"/>
                </a:solidFill>
                <a:effectLst/>
                <a:uLnTx/>
                <a:uFillTx/>
                <a:latin typeface="UTM Avo"/>
                <a:ea typeface="+mj-ea"/>
                <a:cs typeface="+mj-cs"/>
              </a:rPr>
              <a:t> </a:t>
            </a:r>
            <a:r>
              <a:rPr kumimoji="0" lang="en-US" sz="2800" b="0" i="0" u="none" strike="noStrike" kern="1200" cap="none" spc="0" normalizeH="0" baseline="0" noProof="0" dirty="0" err="1">
                <a:ln>
                  <a:noFill/>
                </a:ln>
                <a:solidFill>
                  <a:prstClr val="black"/>
                </a:solidFill>
                <a:effectLst/>
                <a:uLnTx/>
                <a:uFillTx/>
                <a:latin typeface="UTM Avo"/>
                <a:ea typeface="+mj-ea"/>
                <a:cs typeface="+mj-cs"/>
              </a:rPr>
              <a:t>việc</a:t>
            </a:r>
            <a:r>
              <a:rPr kumimoji="0" lang="en-US" sz="2800" b="0" i="0" u="none" strike="noStrike" kern="1200" cap="none" spc="0" normalizeH="0" baseline="0" noProof="0" dirty="0">
                <a:ln>
                  <a:noFill/>
                </a:ln>
                <a:solidFill>
                  <a:prstClr val="black"/>
                </a:solidFill>
                <a:effectLst/>
                <a:uLnTx/>
                <a:uFillTx/>
                <a:latin typeface="UTM Avo"/>
                <a:ea typeface="+mj-ea"/>
                <a:cs typeface="+mj-cs"/>
              </a:rPr>
              <a:t> </a:t>
            </a:r>
            <a:r>
              <a:rPr kumimoji="0" lang="en-US" sz="2800" b="0" i="0" u="none" strike="noStrike" kern="1200" cap="none" spc="0" normalizeH="0" baseline="0" noProof="0" dirty="0" err="1">
                <a:ln>
                  <a:noFill/>
                </a:ln>
                <a:solidFill>
                  <a:prstClr val="black"/>
                </a:solidFill>
                <a:effectLst/>
                <a:uLnTx/>
                <a:uFillTx/>
                <a:latin typeface="UTM Avo"/>
                <a:ea typeface="+mj-ea"/>
                <a:cs typeface="+mj-cs"/>
              </a:rPr>
              <a:t>gì</a:t>
            </a:r>
            <a:r>
              <a:rPr kumimoji="0" lang="en-US" sz="2800" b="0" i="0" u="none" strike="noStrike" kern="1200" cap="none" spc="0" normalizeH="0" baseline="0" noProof="0" dirty="0">
                <a:ln>
                  <a:noFill/>
                </a:ln>
                <a:solidFill>
                  <a:prstClr val="black"/>
                </a:solidFill>
                <a:effectLst/>
                <a:uLnTx/>
                <a:uFillTx/>
                <a:latin typeface="UTM Avo"/>
                <a:ea typeface="+mj-ea"/>
                <a:cs typeface="+mj-cs"/>
              </a:rPr>
              <a:t>?</a:t>
            </a:r>
          </a:p>
        </p:txBody>
      </p:sp>
      <p:pic>
        <p:nvPicPr>
          <p:cNvPr id="1032" name="Picture 8" descr="Kể về một việc tốt mà em đã làm - Tập làm văn lớp 2 (46 mẫu)">
            <a:extLst>
              <a:ext uri="{FF2B5EF4-FFF2-40B4-BE49-F238E27FC236}">
                <a16:creationId xmlns:a16="http://schemas.microsoft.com/office/drawing/2014/main" id="{0DCE33BB-8AA2-67D7-EC3E-E90EAC234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3238" y="3057836"/>
            <a:ext cx="4405826" cy="31317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2871F0D-6C10-5509-22D5-25C459D533AD}"/>
              </a:ext>
            </a:extLst>
          </p:cNvPr>
          <p:cNvSpPr txBox="1"/>
          <p:nvPr/>
        </p:nvSpPr>
        <p:spPr>
          <a:xfrm>
            <a:off x="1037743" y="2070899"/>
            <a:ext cx="11088315"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UTM Avo"/>
                <a:ea typeface="+mn-ea"/>
                <a:cs typeface="+mn-cs"/>
              </a:rPr>
              <a:t>Em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giúp</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bố</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tưới</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cây</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trong</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vườn</a:t>
            </a:r>
            <a:r>
              <a:rPr kumimoji="0" lang="en-US" sz="2800" b="0" i="0" u="none" strike="noStrike" kern="1200" cap="none" spc="0" normalizeH="0" baseline="0" noProof="0" dirty="0">
                <a:ln>
                  <a:noFill/>
                </a:ln>
                <a:solidFill>
                  <a:prstClr val="black"/>
                </a:solidFill>
                <a:effectLst/>
                <a:uLnTx/>
                <a:uFillTx/>
                <a:latin typeface="UTM Avo"/>
                <a:ea typeface="+mn-ea"/>
                <a:cs typeface="+mn-cs"/>
              </a:rPr>
              <a:t>.</a:t>
            </a:r>
          </a:p>
        </p:txBody>
      </p:sp>
    </p:spTree>
    <p:extLst>
      <p:ext uri="{BB962C8B-B14F-4D97-AF65-F5344CB8AC3E}">
        <p14:creationId xmlns:p14="http://schemas.microsoft.com/office/powerpoint/2010/main" val="162376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circle(in)">
                                      <p:cBhvr>
                                        <p:cTn id="12" dur="500"/>
                                        <p:tgtEl>
                                          <p:spTgt spid="1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animEffect transition="in" filter="wipe(down)">
                                      <p:cBhvr>
                                        <p:cTn id="15"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4F2B0-2B2C-45AE-93E4-D0317E83E3F0}"/>
              </a:ext>
            </a:extLst>
          </p:cNvPr>
          <p:cNvSpPr txBox="1"/>
          <p:nvPr/>
        </p:nvSpPr>
        <p:spPr>
          <a:xfrm>
            <a:off x="294968" y="542014"/>
            <a:ext cx="111202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UTM Avo"/>
                <a:ea typeface="+mn-ea"/>
                <a:cs typeface="+mn-cs"/>
              </a:rPr>
              <a:t>1. Kể một việc đã làm thể hiện tình cảm yêu quý, biết ơn bố mẹ.</a:t>
            </a:r>
          </a:p>
        </p:txBody>
      </p:sp>
      <p:sp>
        <p:nvSpPr>
          <p:cNvPr id="3" name="Title 2">
            <a:extLst>
              <a:ext uri="{FF2B5EF4-FFF2-40B4-BE49-F238E27FC236}">
                <a16:creationId xmlns:a16="http://schemas.microsoft.com/office/drawing/2014/main" id="{1E8A8104-04B8-4A51-91B3-84B8FF833176}"/>
              </a:ext>
            </a:extLst>
          </p:cNvPr>
          <p:cNvSpPr txBox="1">
            <a:spLocks/>
          </p:cNvSpPr>
          <p:nvPr/>
        </p:nvSpPr>
        <p:spPr>
          <a:xfrm>
            <a:off x="713531" y="1142063"/>
            <a:ext cx="8475517" cy="42252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a:t>- Em đã làm việc đó như thế nào?</a:t>
            </a:r>
            <a:endParaRPr lang="en-US" sz="3200" dirty="0"/>
          </a:p>
        </p:txBody>
      </p:sp>
      <p:sp>
        <p:nvSpPr>
          <p:cNvPr id="8" name="TextBox 7">
            <a:extLst>
              <a:ext uri="{FF2B5EF4-FFF2-40B4-BE49-F238E27FC236}">
                <a16:creationId xmlns:a16="http://schemas.microsoft.com/office/drawing/2014/main" id="{39BF5D6F-64CF-4595-A28D-1D74FBC9C826}"/>
              </a:ext>
            </a:extLst>
          </p:cNvPr>
          <p:cNvSpPr txBox="1"/>
          <p:nvPr/>
        </p:nvSpPr>
        <p:spPr>
          <a:xfrm>
            <a:off x="4138547" y="2374186"/>
            <a:ext cx="7826144" cy="95410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UTM Avo"/>
                <a:ea typeface="+mn-ea"/>
                <a:cs typeface="+mn-cs"/>
              </a:rPr>
              <a:t>Em</a:t>
            </a:r>
            <a:r>
              <a:rPr kumimoji="0" lang="en-US" sz="2800" b="0" i="0" u="none" strike="noStrike" kern="1200" cap="none" spc="0" normalizeH="0" noProof="0">
                <a:ln>
                  <a:noFill/>
                </a:ln>
                <a:solidFill>
                  <a:prstClr val="black"/>
                </a:solidFill>
                <a:effectLst/>
                <a:uLnTx/>
                <a:uFillTx/>
                <a:latin typeface="UTM Avo"/>
                <a:ea typeface="+mn-ea"/>
                <a:cs typeface="+mn-cs"/>
              </a:rPr>
              <a:t> gấp gọn từng chiếc quần áo của mình và cho vào ngăn tủ.</a:t>
            </a:r>
            <a:endParaRPr kumimoji="0" lang="en-US" sz="2800" b="0" i="0" u="none" strike="noStrike" kern="1200" cap="none" spc="0" normalizeH="0" baseline="0" noProof="0">
              <a:ln>
                <a:noFill/>
              </a:ln>
              <a:solidFill>
                <a:prstClr val="black"/>
              </a:solidFill>
              <a:effectLst/>
              <a:uLnTx/>
              <a:uFillTx/>
              <a:latin typeface="UTM Avo"/>
              <a:ea typeface="+mn-ea"/>
              <a:cs typeface="+mn-cs"/>
            </a:endParaRPr>
          </a:p>
        </p:txBody>
      </p:sp>
      <p:sp>
        <p:nvSpPr>
          <p:cNvPr id="13" name="TextBox 12">
            <a:extLst>
              <a:ext uri="{FF2B5EF4-FFF2-40B4-BE49-F238E27FC236}">
                <a16:creationId xmlns:a16="http://schemas.microsoft.com/office/drawing/2014/main" id="{C363D3D7-1365-4F07-897E-7CB74A7267DB}"/>
              </a:ext>
            </a:extLst>
          </p:cNvPr>
          <p:cNvSpPr txBox="1"/>
          <p:nvPr/>
        </p:nvSpPr>
        <p:spPr>
          <a:xfrm>
            <a:off x="4138547" y="4985752"/>
            <a:ext cx="7998473" cy="95410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UTM Avo"/>
                <a:ea typeface="+mn-ea"/>
                <a:cs typeface="+mn-cs"/>
              </a:rPr>
              <a:t>Em rót</a:t>
            </a:r>
            <a:r>
              <a:rPr kumimoji="0" lang="en-US" sz="2800" b="0" i="0" u="none" strike="noStrike" kern="1200" cap="none" spc="0" normalizeH="0" noProof="0">
                <a:ln>
                  <a:noFill/>
                </a:ln>
                <a:solidFill>
                  <a:prstClr val="black"/>
                </a:solidFill>
                <a:effectLst/>
                <a:uLnTx/>
                <a:uFillTx/>
                <a:latin typeface="UTM Avo"/>
                <a:ea typeface="+mn-ea"/>
                <a:cs typeface="+mn-cs"/>
              </a:rPr>
              <a:t> nước cho mẹ, em lấy khăn chườm lên trán cho mẹ</a:t>
            </a:r>
            <a:r>
              <a:rPr kumimoji="0" lang="en-US" sz="2800" b="0" i="0" u="none" strike="noStrike" kern="1200" cap="none" spc="0" normalizeH="0" baseline="0" noProof="0">
                <a:ln>
                  <a:noFill/>
                </a:ln>
                <a:solidFill>
                  <a:prstClr val="black"/>
                </a:solidFill>
                <a:effectLst/>
                <a:uLnTx/>
                <a:uFillTx/>
                <a:latin typeface="UTM Avo"/>
                <a:ea typeface="+mn-ea"/>
                <a:cs typeface="+mn-cs"/>
              </a:rPr>
              <a:t>.</a:t>
            </a:r>
          </a:p>
        </p:txBody>
      </p:sp>
      <p:pic>
        <p:nvPicPr>
          <p:cNvPr id="12" name="Picture 4" descr="Giỏi Văn - Bài văn: Tả hình ảnh mẹ lúc em bị ốm (5 bài)">
            <a:extLst>
              <a:ext uri="{FF2B5EF4-FFF2-40B4-BE49-F238E27FC236}">
                <a16:creationId xmlns:a16="http://schemas.microsoft.com/office/drawing/2014/main" id="{9E2408D0-5651-4E85-BF0B-934DAD77D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841" y="4145179"/>
            <a:ext cx="3196653" cy="26352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E54910B-4DC0-4EF3-B04C-9AB0C09926E5}"/>
              </a:ext>
            </a:extLst>
          </p:cNvPr>
          <p:cNvPicPr>
            <a:picLocks noChangeAspect="1"/>
          </p:cNvPicPr>
          <p:nvPr/>
        </p:nvPicPr>
        <p:blipFill rotWithShape="1">
          <a:blip r:embed="rId3"/>
          <a:srcRect l="5503" r="6636" b="8619"/>
          <a:stretch/>
        </p:blipFill>
        <p:spPr>
          <a:xfrm>
            <a:off x="551842" y="1702976"/>
            <a:ext cx="3196652" cy="22965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0774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4F2B0-2B2C-45AE-93E4-D0317E83E3F0}"/>
              </a:ext>
            </a:extLst>
          </p:cNvPr>
          <p:cNvSpPr txBox="1"/>
          <p:nvPr/>
        </p:nvSpPr>
        <p:spPr>
          <a:xfrm>
            <a:off x="294968" y="542014"/>
            <a:ext cx="111202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UTM Avo"/>
                <a:ea typeface="+mn-ea"/>
                <a:cs typeface="+mn-cs"/>
              </a:rPr>
              <a:t>1. Kể một việc đã làm thể hiện tình cảm yêu quý, biết ơn bố mẹ.</a:t>
            </a:r>
          </a:p>
        </p:txBody>
      </p:sp>
      <p:sp>
        <p:nvSpPr>
          <p:cNvPr id="3" name="Title 2">
            <a:extLst>
              <a:ext uri="{FF2B5EF4-FFF2-40B4-BE49-F238E27FC236}">
                <a16:creationId xmlns:a16="http://schemas.microsoft.com/office/drawing/2014/main" id="{1E8A8104-04B8-4A51-91B3-84B8FF833176}"/>
              </a:ext>
            </a:extLst>
          </p:cNvPr>
          <p:cNvSpPr txBox="1">
            <a:spLocks/>
          </p:cNvSpPr>
          <p:nvPr/>
        </p:nvSpPr>
        <p:spPr>
          <a:xfrm>
            <a:off x="651387" y="1142063"/>
            <a:ext cx="8475517" cy="42252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UTM Avo"/>
                <a:ea typeface="+mj-ea"/>
                <a:cs typeface="+mj-cs"/>
              </a:rPr>
              <a:t>- Em đã làm việc đó như thế nào?</a:t>
            </a:r>
            <a:endParaRPr kumimoji="0" lang="en-US" sz="3200" b="0" i="0" u="none" strike="noStrike" kern="1200" cap="none" spc="0" normalizeH="0" baseline="0" noProof="0" dirty="0">
              <a:ln>
                <a:noFill/>
              </a:ln>
              <a:solidFill>
                <a:prstClr val="black"/>
              </a:solidFill>
              <a:effectLst/>
              <a:uLnTx/>
              <a:uFillTx/>
              <a:latin typeface="UTM Avo"/>
              <a:ea typeface="+mj-ea"/>
              <a:cs typeface="+mj-cs"/>
            </a:endParaRPr>
          </a:p>
        </p:txBody>
      </p:sp>
      <p:sp>
        <p:nvSpPr>
          <p:cNvPr id="14" name="TextBox 13">
            <a:extLst>
              <a:ext uri="{FF2B5EF4-FFF2-40B4-BE49-F238E27FC236}">
                <a16:creationId xmlns:a16="http://schemas.microsoft.com/office/drawing/2014/main" id="{1C87D6E2-0BDA-4568-A011-4B9BF8ED0BFE}"/>
              </a:ext>
            </a:extLst>
          </p:cNvPr>
          <p:cNvSpPr txBox="1"/>
          <p:nvPr/>
        </p:nvSpPr>
        <p:spPr>
          <a:xfrm>
            <a:off x="5678592" y="3446506"/>
            <a:ext cx="6280584"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UTM Avo"/>
                <a:ea typeface="+mn-ea"/>
                <a:cs typeface="+mn-cs"/>
              </a:rPr>
              <a:t>Em phụ mẹ nhặt rau, lựa</a:t>
            </a:r>
            <a:r>
              <a:rPr kumimoji="0" lang="en-US" sz="2800" b="0" i="0" u="none" strike="noStrike" kern="1200" cap="none" spc="0" normalizeH="0" noProof="0">
                <a:ln>
                  <a:noFill/>
                </a:ln>
                <a:solidFill>
                  <a:prstClr val="black"/>
                </a:solidFill>
                <a:effectLst/>
                <a:uLnTx/>
                <a:uFillTx/>
                <a:latin typeface="UTM Avo"/>
                <a:ea typeface="+mn-ea"/>
                <a:cs typeface="+mn-cs"/>
              </a:rPr>
              <a:t> những chiếc lá úa, lá bị sâu bỏ ra ngoài. Sau đó, rửa sạch.</a:t>
            </a:r>
            <a:endParaRPr kumimoji="0" lang="en-US" sz="2800" b="0" i="0" u="none" strike="noStrike" kern="1200" cap="none" spc="0" normalizeH="0" baseline="0" noProof="0">
              <a:ln>
                <a:noFill/>
              </a:ln>
              <a:solidFill>
                <a:prstClr val="black"/>
              </a:solidFill>
              <a:effectLst/>
              <a:uLnTx/>
              <a:uFillTx/>
              <a:latin typeface="UTM Avo"/>
              <a:ea typeface="+mn-ea"/>
              <a:cs typeface="+mn-cs"/>
            </a:endParaRPr>
          </a:p>
        </p:txBody>
      </p:sp>
      <p:pic>
        <p:nvPicPr>
          <p:cNvPr id="9" name="Picture 6" descr="MN Hoa Thủy Tiên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a:extLst>
              <a:ext uri="{FF2B5EF4-FFF2-40B4-BE49-F238E27FC236}">
                <a16:creationId xmlns:a16="http://schemas.microsoft.com/office/drawing/2014/main" id="{0048E130-76E7-461D-B1FE-B74733F76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24" y="2359924"/>
            <a:ext cx="5018684" cy="35581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05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ircle(in)">
                                      <p:cBhvr>
                                        <p:cTn id="12"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 Tùy chỉnh">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1076</TotalTime>
  <Words>478</Words>
  <Application>Microsoft Office PowerPoint</Application>
  <PresentationFormat>Widescreen</PresentationFormat>
  <Paragraphs>35</Paragraphs>
  <Slides>14</Slides>
  <Notes>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Times New Roman</vt:lpstr>
      <vt:lpstr>UTM Avo</vt:lpstr>
      <vt:lpstr>Arial</vt:lpstr>
      <vt:lpstr>Calibri</vt:lpstr>
      <vt:lpstr>12_Office Theme</vt:lpstr>
      <vt:lpstr>2_Office Theme</vt:lpstr>
      <vt:lpstr>Tuần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Monkey</cp:lastModifiedBy>
  <cp:revision>128</cp:revision>
  <dcterms:created xsi:type="dcterms:W3CDTF">2021-06-07T06:59:14Z</dcterms:created>
  <dcterms:modified xsi:type="dcterms:W3CDTF">2024-12-03T03:11:11Z</dcterms:modified>
</cp:coreProperties>
</file>