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99" r:id="rId2"/>
    <p:sldId id="306" r:id="rId3"/>
    <p:sldId id="297" r:id="rId4"/>
    <p:sldId id="304" r:id="rId5"/>
    <p:sldId id="258" r:id="rId6"/>
    <p:sldId id="287" r:id="rId7"/>
    <p:sldId id="273" r:id="rId8"/>
    <p:sldId id="305" r:id="rId9"/>
    <p:sldId id="286" r:id="rId10"/>
    <p:sldId id="293" r:id="rId11"/>
    <p:sldId id="301" r:id="rId12"/>
    <p:sldId id="277" r:id="rId13"/>
    <p:sldId id="300" r:id="rId14"/>
    <p:sldId id="307" r:id="rId15"/>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0000CC"/>
    <a:srgbClr val="DEAEBE"/>
    <a:srgbClr val="4CA99D"/>
    <a:srgbClr val="FFFFFF"/>
    <a:srgbClr val="A3FFCD"/>
    <a:srgbClr val="FF7979"/>
    <a:srgbClr val="FF9966"/>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5" autoAdjust="0"/>
    <p:restoredTop sz="94343" autoAdjust="0"/>
  </p:normalViewPr>
  <p:slideViewPr>
    <p:cSldViewPr>
      <p:cViewPr varScale="1">
        <p:scale>
          <a:sx n="87" d="100"/>
          <a:sy n="87" d="100"/>
        </p:scale>
        <p:origin x="-966"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741487A-64F4-4F65-8374-8CCB7B2BD917}" type="datetimeFigureOut">
              <a:rPr lang="en-US" smtClean="0"/>
              <a:t>11/24/2024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C28C2F4-9675-47BF-B829-6849AF6BE1A4}" type="slidenum">
              <a:rPr lang="en-US" smtClean="0"/>
              <a:t>‹#›</a:t>
            </a:fld>
            <a:endParaRPr lang="en-US"/>
          </a:p>
        </p:txBody>
      </p:sp>
    </p:spTree>
    <p:extLst>
      <p:ext uri="{BB962C8B-B14F-4D97-AF65-F5344CB8AC3E}">
        <p14:creationId xmlns:p14="http://schemas.microsoft.com/office/powerpoint/2010/main" val="253176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2</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4</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vi-VN" dirty="0"/>
              <a:t>Cchia</a:t>
            </a:r>
            <a:r>
              <a:rPr lang="vi-VN" baseline="0" dirty="0"/>
              <a:t> đoạn</a:t>
            </a:r>
            <a:endParaRPr lang="vi-VN" dirty="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7</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8</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13</a:t>
            </a:fld>
            <a:endParaRPr lang="en-US"/>
          </a:p>
        </p:txBody>
      </p:sp>
    </p:spTree>
    <p:extLst>
      <p:ext uri="{BB962C8B-B14F-4D97-AF65-F5344CB8AC3E}">
        <p14:creationId xmlns:p14="http://schemas.microsoft.com/office/powerpoint/2010/main" val="351117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697B484-89EF-4350-89CA-DE0274EC3CF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00070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697B484-89EF-4350-89CA-DE0274EC3CF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416819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697B484-89EF-4350-89CA-DE0274EC3CF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200259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697B484-89EF-4350-89CA-DE0274EC3CF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05909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97B484-89EF-4350-89CA-DE0274EC3CF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38583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697B484-89EF-4350-89CA-DE0274EC3CF4}"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47857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697B484-89EF-4350-89CA-DE0274EC3CF4}"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7087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697B484-89EF-4350-89CA-DE0274EC3CF4}"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8870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7B484-89EF-4350-89CA-DE0274EC3CF4}"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49942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65233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59108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97B484-89EF-4350-89CA-DE0274EC3CF4}" type="datetimeFigureOut">
              <a:rPr lang="en-US" smtClean="0"/>
              <a:t>11/24/2024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F43E35-6989-4AD4-9043-79EC53BF9097}" type="slidenum">
              <a:rPr lang="en-US" smtClean="0"/>
              <a:t>‹#›</a:t>
            </a:fld>
            <a:endParaRPr lang="en-US"/>
          </a:p>
        </p:txBody>
      </p:sp>
    </p:spTree>
    <p:extLst>
      <p:ext uri="{BB962C8B-B14F-4D97-AF65-F5344CB8AC3E}">
        <p14:creationId xmlns:p14="http://schemas.microsoft.com/office/powerpoint/2010/main" val="2855104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02" y="205979"/>
            <a:ext cx="8270898" cy="438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5565" y="1246703"/>
            <a:ext cx="6296535" cy="3231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350" i="1" dirty="0"/>
              <a:t>      </a:t>
            </a:r>
            <a:r>
              <a:rPr lang="en-US" sz="1500" i="1" dirty="0">
                <a:solidFill>
                  <a:srgbClr val="FF0000"/>
                </a:solidFill>
              </a:rPr>
              <a:t>CHÀO MỪNG CÁC THẦY CÔ GIÁO VỀ DỰ GIỜ , THĂM LỚP 2 A</a:t>
            </a:r>
          </a:p>
        </p:txBody>
      </p:sp>
      <p:sp>
        <p:nvSpPr>
          <p:cNvPr id="5" name="TextBox 4"/>
          <p:cNvSpPr txBox="1"/>
          <p:nvPr/>
        </p:nvSpPr>
        <p:spPr>
          <a:xfrm>
            <a:off x="3823570" y="3406992"/>
            <a:ext cx="3891680"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500" i="1"/>
              <a:t>     </a:t>
            </a:r>
            <a:r>
              <a:rPr lang="en-US" sz="1500" b="1" i="1">
                <a:solidFill>
                  <a:srgbClr val="FF0000"/>
                </a:solidFill>
              </a:rPr>
              <a:t>GIÁO VIÊN : NGUYỄN THỊ HƯƠNG</a:t>
            </a:r>
          </a:p>
        </p:txBody>
      </p:sp>
    </p:spTree>
    <p:extLst>
      <p:ext uri="{BB962C8B-B14F-4D97-AF65-F5344CB8AC3E}">
        <p14:creationId xmlns:p14="http://schemas.microsoft.com/office/powerpoint/2010/main" val="3573865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57350"/>
            <a:ext cx="8610600" cy="3046988"/>
          </a:xfrm>
          <a:prstGeom prst="rect">
            <a:avLst/>
          </a:prstGeom>
          <a:noFill/>
        </p:spPr>
        <p:txBody>
          <a:bodyPr wrap="square" rtlCol="0">
            <a:spAutoFit/>
          </a:bodyPr>
          <a:lstStyle/>
          <a:p>
            <a:r>
              <a:rPr lang="en-US" sz="4800" dirty="0">
                <a:solidFill>
                  <a:schemeClr val="tx2">
                    <a:lumMod val="50000"/>
                  </a:schemeClr>
                </a:solidFill>
                <a:latin typeface="+mj-lt"/>
              </a:rPr>
              <a:t>  </a:t>
            </a:r>
            <a:r>
              <a:rPr lang="vi-VN" sz="4800" dirty="0">
                <a:solidFill>
                  <a:schemeClr val="tx2">
                    <a:lumMod val="50000"/>
                  </a:schemeClr>
                </a:solidFill>
                <a:latin typeface="+mj-lt"/>
              </a:rPr>
              <a:t>Bạn học sinh rất yêu quý, tự hào về ngôi trường mới</a:t>
            </a:r>
            <a:r>
              <a:rPr lang="en-US" sz="4800" dirty="0">
                <a:solidFill>
                  <a:schemeClr val="tx2">
                    <a:lumMod val="50000"/>
                  </a:schemeClr>
                </a:solidFill>
                <a:latin typeface="+mj-lt"/>
              </a:rPr>
              <a:t>.</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Xem</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trường</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học</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là</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ngôi</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nhà</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thứ</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hai</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của</a:t>
            </a:r>
            <a:r>
              <a:rPr lang="en-US" sz="4800" dirty="0">
                <a:solidFill>
                  <a:schemeClr val="tx2">
                    <a:lumMod val="50000"/>
                  </a:schemeClr>
                </a:solidFill>
                <a:latin typeface="Times New Roman" panose="02020603050405020304" pitchFamily="18" charset="0"/>
                <a:cs typeface="Times New Roman" panose="02020603050405020304" pitchFamily="18" charset="0"/>
              </a:rPr>
              <a:t> </a:t>
            </a:r>
            <a:r>
              <a:rPr lang="en-US" sz="4800" dirty="0" err="1">
                <a:solidFill>
                  <a:schemeClr val="tx2">
                    <a:lumMod val="50000"/>
                  </a:schemeClr>
                </a:solidFill>
                <a:latin typeface="Times New Roman" panose="02020603050405020304" pitchFamily="18" charset="0"/>
                <a:cs typeface="Times New Roman" panose="02020603050405020304" pitchFamily="18" charset="0"/>
              </a:rPr>
              <a:t>mình</a:t>
            </a:r>
            <a:r>
              <a:rPr lang="en-US" sz="4800" dirty="0">
                <a:solidFill>
                  <a:schemeClr val="tx2">
                    <a:lumMod val="50000"/>
                  </a:schemeClr>
                </a:solidFill>
              </a:rPr>
              <a:t>.</a:t>
            </a:r>
            <a:endParaRPr lang="en-US" sz="4800" dirty="0"/>
          </a:p>
          <a:p>
            <a:endParaRPr lang="en-US" sz="4800" dirty="0"/>
          </a:p>
        </p:txBody>
      </p:sp>
      <p:sp>
        <p:nvSpPr>
          <p:cNvPr id="3" name="Rectangle 2"/>
          <p:cNvSpPr/>
          <p:nvPr/>
        </p:nvSpPr>
        <p:spPr>
          <a:xfrm>
            <a:off x="2667000" y="209550"/>
            <a:ext cx="3358612" cy="1107996"/>
          </a:xfrm>
          <a:prstGeom prst="rect">
            <a:avLst/>
          </a:prstGeom>
          <a:noFill/>
        </p:spPr>
        <p:txBody>
          <a:bodyPr wrap="none" lIns="91440" tIns="45720" rIns="91440" bIns="45720">
            <a:spAutoFit/>
          </a:bodyPr>
          <a:lstStyle/>
          <a:p>
            <a:pPr algn="ctr"/>
            <a:r>
              <a:rPr lang="en-US" sz="6600" u="sng" dirty="0" err="1">
                <a:ln w="0"/>
                <a:solidFill>
                  <a:schemeClr val="tx2">
                    <a:lumMod val="50000"/>
                  </a:schemeClr>
                </a:solidFill>
                <a:latin typeface="Times New Roman" panose="02020603050405020304" pitchFamily="18" charset="0"/>
                <a:cs typeface="Times New Roman" panose="02020603050405020304" pitchFamily="18" charset="0"/>
              </a:rPr>
              <a:t>Nội</a:t>
            </a:r>
            <a:r>
              <a:rPr lang="en-US" sz="6600" u="sng" dirty="0">
                <a:ln w="0"/>
                <a:solidFill>
                  <a:schemeClr val="tx2">
                    <a:lumMod val="50000"/>
                  </a:schemeClr>
                </a:solidFill>
                <a:latin typeface="Times New Roman" panose="02020603050405020304" pitchFamily="18" charset="0"/>
                <a:cs typeface="Times New Roman" panose="02020603050405020304" pitchFamily="18" charset="0"/>
              </a:rPr>
              <a:t> dung</a:t>
            </a:r>
            <a:endParaRPr lang="en-US" sz="6600" b="0" u="sng" cap="none" spc="0" dirty="0">
              <a:ln w="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73441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85344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 xmlns:a16="http://schemas.microsoft.com/office/drawing/2014/main" id="{92D9BFF8-00B7-A6F4-53A5-93EE8AD6315A}"/>
              </a:ext>
            </a:extLst>
          </p:cNvPr>
          <p:cNvPicPr>
            <a:picLocks noChangeAspect="1"/>
          </p:cNvPicPr>
          <p:nvPr/>
        </p:nvPicPr>
        <p:blipFill>
          <a:blip r:embed="rId3"/>
          <a:stretch>
            <a:fillRect/>
          </a:stretch>
        </p:blipFill>
        <p:spPr>
          <a:xfrm>
            <a:off x="152400" y="0"/>
            <a:ext cx="8839200" cy="5143500"/>
          </a:xfrm>
          <a:prstGeom prst="rect">
            <a:avLst/>
          </a:prstGeom>
        </p:spPr>
      </p:pic>
      <p:pic>
        <p:nvPicPr>
          <p:cNvPr id="5" name="Picture 4">
            <a:extLst>
              <a:ext uri="{FF2B5EF4-FFF2-40B4-BE49-F238E27FC236}">
                <a16:creationId xmlns="" xmlns:a16="http://schemas.microsoft.com/office/drawing/2014/main" id="{B90DA82A-1350-6F66-124D-87C009240B79}"/>
              </a:ext>
            </a:extLst>
          </p:cNvPr>
          <p:cNvPicPr>
            <a:picLocks noChangeAspect="1"/>
          </p:cNvPicPr>
          <p:nvPr/>
        </p:nvPicPr>
        <p:blipFill>
          <a:blip r:embed="rId4"/>
          <a:stretch>
            <a:fillRect/>
          </a:stretch>
        </p:blipFill>
        <p:spPr>
          <a:xfrm>
            <a:off x="0" y="0"/>
            <a:ext cx="9144000" cy="5143500"/>
          </a:xfrm>
          <a:prstGeom prst="rect">
            <a:avLst/>
          </a:prstGeom>
        </p:spPr>
      </p:pic>
      <p:pic>
        <p:nvPicPr>
          <p:cNvPr id="7" name="Picture 6">
            <a:extLst>
              <a:ext uri="{FF2B5EF4-FFF2-40B4-BE49-F238E27FC236}">
                <a16:creationId xmlns="" xmlns:a16="http://schemas.microsoft.com/office/drawing/2014/main" id="{182DE378-67CA-1C20-C8BA-D79779DEEF19}"/>
              </a:ext>
            </a:extLst>
          </p:cNvPr>
          <p:cNvPicPr>
            <a:picLocks noChangeAspect="1"/>
          </p:cNvPicPr>
          <p:nvPr/>
        </p:nvPicPr>
        <p:blipFill>
          <a:blip r:embed="rId5"/>
          <a:stretch>
            <a:fillRect/>
          </a:stretch>
        </p:blipFill>
        <p:spPr>
          <a:xfrm>
            <a:off x="0" y="0"/>
            <a:ext cx="9144000" cy="5143500"/>
          </a:xfrm>
          <a:prstGeom prst="rect">
            <a:avLst/>
          </a:prstGeom>
        </p:spPr>
      </p:pic>
      <p:pic>
        <p:nvPicPr>
          <p:cNvPr id="4" name="Picture 3">
            <a:extLst>
              <a:ext uri="{FF2B5EF4-FFF2-40B4-BE49-F238E27FC236}">
                <a16:creationId xmlns="" xmlns:a16="http://schemas.microsoft.com/office/drawing/2014/main" id="{3F076293-E736-B1BF-2B0A-AA7E08532023}"/>
              </a:ext>
            </a:extLst>
          </p:cNvPr>
          <p:cNvPicPr>
            <a:picLocks noChangeAspect="1"/>
          </p:cNvPicPr>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5024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809750"/>
            <a:ext cx="8153400" cy="99060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THANK YOU</a:t>
            </a:r>
          </a:p>
          <a:p>
            <a:pPr algn="ct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biệt</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và</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hẹn</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gặp</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lại</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pic>
        <p:nvPicPr>
          <p:cNvPr id="2050" name="Picture 2" descr="210 Gif Cute ý tưởng trong 2021 | đang yêu, hình vui, dễ thươ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95550"/>
            <a:ext cx="33147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377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p:cNvSpPr txBox="1"/>
          <p:nvPr/>
        </p:nvSpPr>
        <p:spPr>
          <a:xfrm>
            <a:off x="1981200" y="732434"/>
            <a:ext cx="5520172" cy="2285211"/>
          </a:xfrm>
          <a:prstGeom prst="rect">
            <a:avLst/>
          </a:prstGeom>
          <a:noFill/>
          <a:ln>
            <a:noFill/>
          </a:ln>
        </p:spPr>
        <p:txBody>
          <a:bodyPr spcFirstLastPara="1" wrap="square" lIns="68569" tIns="34275" rIns="68569" bIns="34275" anchor="t" anchorCtr="0">
            <a:spAutoFit/>
          </a:bodyPr>
          <a:lstStyle/>
          <a:p>
            <a:pPr algn="ct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4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3" name="HUY DUẨN"/>
          <p:cNvSpPr txBox="1"/>
          <p:nvPr/>
        </p:nvSpPr>
        <p:spPr>
          <a:xfrm>
            <a:off x="1981200" y="3181350"/>
            <a:ext cx="5761585" cy="623217"/>
          </a:xfrm>
          <a:prstGeom prst="rect">
            <a:avLst/>
          </a:prstGeom>
          <a:noFill/>
          <a:ln>
            <a:noFill/>
          </a:ln>
        </p:spPr>
        <p:txBody>
          <a:bodyPr spcFirstLastPara="1" wrap="square" lIns="68569" tIns="34275" rIns="68569" bIns="34275" anchor="t" anchorCtr="0">
            <a:spAutoFit/>
          </a:bodyPr>
          <a:lstStyle/>
          <a:p>
            <a:pPr algn="ctr"/>
            <a:r>
              <a:rPr lang="en-US" sz="3600" b="1" dirty="0" err="1">
                <a:solidFill>
                  <a:srgbClr val="FF0000"/>
                </a:solidFill>
                <a:latin typeface="Times New Roman"/>
                <a:ea typeface="Times New Roman"/>
                <a:cs typeface="Times New Roman"/>
                <a:sym typeface="Times New Roman"/>
              </a:rPr>
              <a:t>GV</a:t>
            </a:r>
            <a:r>
              <a:rPr lang="en-US" sz="3600" b="1" dirty="0">
                <a:solidFill>
                  <a:srgbClr val="FF0000"/>
                </a:solidFill>
                <a:latin typeface="Times New Roman"/>
                <a:ea typeface="Times New Roman"/>
                <a:cs typeface="Times New Roman"/>
                <a:sym typeface="Times New Roman"/>
              </a:rPr>
              <a:t>: </a:t>
            </a:r>
            <a:r>
              <a:rPr lang="en-US" sz="3600" b="1" dirty="0" err="1">
                <a:solidFill>
                  <a:srgbClr val="FF0000"/>
                </a:solidFill>
                <a:latin typeface="Times New Roman"/>
                <a:ea typeface="Times New Roman"/>
                <a:cs typeface="Times New Roman"/>
                <a:sym typeface="Times New Roman"/>
              </a:rPr>
              <a:t>Nguyễn</a:t>
            </a:r>
            <a:r>
              <a:rPr lang="en-US" sz="3600" b="1" dirty="0">
                <a:solidFill>
                  <a:srgbClr val="FF0000"/>
                </a:solidFill>
                <a:latin typeface="Times New Roman"/>
                <a:ea typeface="Times New Roman"/>
                <a:cs typeface="Times New Roman"/>
                <a:sym typeface="Times New Roman"/>
              </a:rPr>
              <a:t> </a:t>
            </a:r>
            <a:r>
              <a:rPr lang="en-US" sz="3600" b="1" dirty="0" err="1">
                <a:solidFill>
                  <a:srgbClr val="FF0000"/>
                </a:solidFill>
                <a:latin typeface="Times New Roman"/>
                <a:ea typeface="Times New Roman"/>
                <a:cs typeface="Times New Roman"/>
                <a:sym typeface="Times New Roman"/>
              </a:rPr>
              <a:t>Thị</a:t>
            </a:r>
            <a:r>
              <a:rPr lang="en-US" sz="3600" b="1" dirty="0">
                <a:solidFill>
                  <a:srgbClr val="FF0000"/>
                </a:solidFill>
                <a:latin typeface="Times New Roman"/>
                <a:ea typeface="Times New Roman"/>
                <a:cs typeface="Times New Roman"/>
                <a:sym typeface="Times New Roman"/>
              </a:rPr>
              <a:t> </a:t>
            </a:r>
            <a:r>
              <a:rPr lang="en-US" sz="3600" b="1" dirty="0" err="1">
                <a:solidFill>
                  <a:srgbClr val="FF0000"/>
                </a:solidFill>
                <a:latin typeface="Times New Roman"/>
                <a:ea typeface="Times New Roman"/>
                <a:cs typeface="Times New Roman"/>
                <a:sym typeface="Times New Roman"/>
              </a:rPr>
              <a:t>Hương</a:t>
            </a:r>
            <a:endParaRPr sz="36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615923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57350"/>
            <a:ext cx="8610600" cy="3046988"/>
          </a:xfrm>
          <a:prstGeom prst="rect">
            <a:avLst/>
          </a:prstGeom>
          <a:noFill/>
        </p:spPr>
        <p:txBody>
          <a:bodyPr wrap="square" rtlCol="0">
            <a:spAutoFit/>
          </a:bodyPr>
          <a:lstStyle/>
          <a:p>
            <a:r>
              <a:rPr lang="en-US" sz="4800" dirty="0">
                <a:solidFill>
                  <a:schemeClr val="tx2">
                    <a:lumMod val="50000"/>
                  </a:schemeClr>
                </a:solidFill>
                <a:latin typeface="+mj-lt"/>
              </a:rPr>
              <a:t>  </a:t>
            </a:r>
            <a:r>
              <a:rPr lang="en-US" sz="4800" dirty="0" smtClean="0">
                <a:solidFill>
                  <a:schemeClr val="tx2">
                    <a:lumMod val="50000"/>
                  </a:schemeClr>
                </a:solidFill>
                <a:latin typeface="Times New Roman" pitchFamily="18" charset="0"/>
                <a:cs typeface="Times New Roman" pitchFamily="18" charset="0"/>
              </a:rPr>
              <a:t>Qua </a:t>
            </a:r>
            <a:r>
              <a:rPr lang="en-US" sz="4800" dirty="0" err="1">
                <a:solidFill>
                  <a:schemeClr val="tx2">
                    <a:lumMod val="50000"/>
                  </a:schemeClr>
                </a:solidFill>
                <a:latin typeface="Times New Roman" pitchFamily="18" charset="0"/>
                <a:cs typeface="Times New Roman" pitchFamily="18" charset="0"/>
              </a:rPr>
              <a:t>b</a:t>
            </a:r>
            <a:r>
              <a:rPr lang="en-US" sz="4800" dirty="0" err="1" smtClean="0">
                <a:solidFill>
                  <a:schemeClr val="tx2">
                    <a:lumMod val="50000"/>
                  </a:schemeClr>
                </a:solidFill>
                <a:latin typeface="Times New Roman" pitchFamily="18" charset="0"/>
                <a:cs typeface="Times New Roman" pitchFamily="18" charset="0"/>
              </a:rPr>
              <a:t>ài</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văn</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em</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thấy</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tình</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cảm</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của</a:t>
            </a:r>
            <a:r>
              <a:rPr lang="en-US" sz="4800" dirty="0" smtClean="0">
                <a:solidFill>
                  <a:schemeClr val="tx2">
                    <a:lumMod val="50000"/>
                  </a:schemeClr>
                </a:solidFill>
                <a:latin typeface="Times New Roman" pitchFamily="18" charset="0"/>
                <a:cs typeface="Times New Roman" pitchFamily="18" charset="0"/>
              </a:rPr>
              <a:t> b</a:t>
            </a:r>
            <a:r>
              <a:rPr lang="vi-VN" sz="4800" dirty="0" smtClean="0">
                <a:solidFill>
                  <a:schemeClr val="tx2">
                    <a:lumMod val="50000"/>
                  </a:schemeClr>
                </a:solidFill>
                <a:latin typeface="Times New Roman" pitchFamily="18" charset="0"/>
                <a:cs typeface="Times New Roman" pitchFamily="18" charset="0"/>
              </a:rPr>
              <a:t>ạn </a:t>
            </a:r>
            <a:r>
              <a:rPr lang="vi-VN" sz="4800" dirty="0">
                <a:solidFill>
                  <a:schemeClr val="tx2">
                    <a:lumMod val="50000"/>
                  </a:schemeClr>
                </a:solidFill>
                <a:latin typeface="Times New Roman" pitchFamily="18" charset="0"/>
                <a:cs typeface="Times New Roman" pitchFamily="18" charset="0"/>
              </a:rPr>
              <a:t>học sinh </a:t>
            </a:r>
            <a:r>
              <a:rPr lang="en-US" sz="4800" dirty="0" err="1" smtClean="0">
                <a:solidFill>
                  <a:schemeClr val="tx2">
                    <a:lumMod val="50000"/>
                  </a:schemeClr>
                </a:solidFill>
                <a:latin typeface="Times New Roman" pitchFamily="18" charset="0"/>
                <a:cs typeface="Times New Roman" pitchFamily="18" charset="0"/>
              </a:rPr>
              <a:t>với</a:t>
            </a:r>
            <a:r>
              <a:rPr lang="vi-VN" sz="4800" dirty="0" smtClean="0">
                <a:solidFill>
                  <a:schemeClr val="tx2">
                    <a:lumMod val="50000"/>
                  </a:schemeClr>
                </a:solidFill>
                <a:latin typeface="Times New Roman" pitchFamily="18" charset="0"/>
                <a:cs typeface="Times New Roman" pitchFamily="18" charset="0"/>
              </a:rPr>
              <a:t> </a:t>
            </a:r>
            <a:r>
              <a:rPr lang="vi-VN" sz="4800" dirty="0">
                <a:solidFill>
                  <a:schemeClr val="tx2">
                    <a:lumMod val="50000"/>
                  </a:schemeClr>
                </a:solidFill>
                <a:latin typeface="Times New Roman" pitchFamily="18" charset="0"/>
                <a:cs typeface="Times New Roman" pitchFamily="18" charset="0"/>
              </a:rPr>
              <a:t>ngôi trường </a:t>
            </a:r>
            <a:r>
              <a:rPr lang="vi-VN" sz="4800" dirty="0" smtClean="0">
                <a:solidFill>
                  <a:schemeClr val="tx2">
                    <a:lumMod val="50000"/>
                  </a:schemeClr>
                </a:solidFill>
                <a:latin typeface="Times New Roman" pitchFamily="18" charset="0"/>
                <a:cs typeface="Times New Roman" pitchFamily="18" charset="0"/>
              </a:rPr>
              <a:t>mới</a:t>
            </a:r>
            <a:r>
              <a:rPr lang="en-US" sz="4800" dirty="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như</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thế</a:t>
            </a:r>
            <a:r>
              <a:rPr lang="en-US" sz="4800" dirty="0" smtClean="0">
                <a:solidFill>
                  <a:schemeClr val="tx2">
                    <a:lumMod val="50000"/>
                  </a:schemeClr>
                </a:solidFill>
                <a:latin typeface="Times New Roman" pitchFamily="18" charset="0"/>
                <a:cs typeface="Times New Roman" pitchFamily="18" charset="0"/>
              </a:rPr>
              <a:t> </a:t>
            </a:r>
            <a:r>
              <a:rPr lang="en-US" sz="4800" dirty="0" err="1" smtClean="0">
                <a:solidFill>
                  <a:schemeClr val="tx2">
                    <a:lumMod val="50000"/>
                  </a:schemeClr>
                </a:solidFill>
                <a:latin typeface="Times New Roman" pitchFamily="18" charset="0"/>
                <a:cs typeface="Times New Roman" pitchFamily="18" charset="0"/>
              </a:rPr>
              <a:t>nào</a:t>
            </a:r>
            <a:r>
              <a:rPr lang="en-US" sz="4800" dirty="0" smtClean="0">
                <a:solidFill>
                  <a:schemeClr val="tx2">
                    <a:lumMod val="50000"/>
                  </a:schemeClr>
                </a:solidFill>
                <a:latin typeface="Times New Roman" pitchFamily="18" charset="0"/>
                <a:cs typeface="Times New Roman" pitchFamily="18" charset="0"/>
              </a:rPr>
              <a:t>?</a:t>
            </a:r>
            <a:endParaRPr lang="en-US" sz="4800" dirty="0">
              <a:latin typeface="Times New Roman" pitchFamily="18" charset="0"/>
              <a:cs typeface="Times New Roman" pitchFamily="18" charset="0"/>
            </a:endParaRPr>
          </a:p>
          <a:p>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52923444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86000" y="133350"/>
            <a:ext cx="5257800" cy="1295400"/>
          </a:xfrm>
        </p:spPr>
        <p:txBody>
          <a:bodyPr>
            <a:noAutofit/>
          </a:bodyPr>
          <a:lstStyle/>
          <a:p>
            <a:r>
              <a:rPr lang="en-US" sz="4000" b="1" dirty="0" smtClean="0">
                <a:solidFill>
                  <a:srgbClr val="FF0000"/>
                </a:solidFill>
              </a:rPr>
              <a:t/>
            </a:r>
            <a:br>
              <a:rPr lang="en-US" sz="4000" b="1" dirty="0" smtClean="0">
                <a:solidFill>
                  <a:srgbClr val="FF0000"/>
                </a:solidFill>
              </a:rPr>
            </a:br>
            <a:r>
              <a:rPr lang="en-US" sz="4000" b="1" dirty="0" smtClean="0">
                <a:solidFill>
                  <a:srgbClr val="FF0000"/>
                </a:solidFill>
              </a:rPr>
              <a:t>      </a:t>
            </a:r>
            <a:r>
              <a:rPr lang="vi-VN" sz="4000" b="1" u="sng" dirty="0" smtClean="0">
                <a:solidFill>
                  <a:srgbClr val="FF0000"/>
                </a:solidFill>
              </a:rPr>
              <a:t>T</a:t>
            </a:r>
            <a:r>
              <a:rPr lang="en-US" sz="4000" b="1" u="sng" dirty="0" err="1" smtClean="0">
                <a:solidFill>
                  <a:srgbClr val="FF0000"/>
                </a:solidFill>
                <a:latin typeface="Times New Roman" pitchFamily="18" charset="0"/>
                <a:cs typeface="Times New Roman" pitchFamily="18" charset="0"/>
              </a:rPr>
              <a:t>iếng</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Việt</a:t>
            </a:r>
            <a:r>
              <a:rPr lang="en-US" sz="4000" b="1" u="sng" dirty="0" smtClean="0">
                <a:solidFill>
                  <a:srgbClr val="FF0000"/>
                </a:solidFill>
              </a:rPr>
              <a:t/>
            </a:r>
            <a:br>
              <a:rPr lang="en-US" sz="4000" b="1" u="sng" dirty="0" smtClean="0">
                <a:solidFill>
                  <a:srgbClr val="FF0000"/>
                </a:solidFill>
              </a:rPr>
            </a:br>
            <a:r>
              <a:rPr lang="vi-VN" sz="4000" b="1" dirty="0">
                <a:solidFill>
                  <a:srgbClr val="FF0000"/>
                </a:solidFill>
              </a:rPr>
              <a:t>Trường </a:t>
            </a:r>
            <a:r>
              <a:rPr lang="vi-VN" sz="4000" b="1" dirty="0" smtClean="0">
                <a:solidFill>
                  <a:srgbClr val="FF0000"/>
                </a:solidFill>
              </a:rPr>
              <a:t>em</a:t>
            </a:r>
            <a:r>
              <a:rPr lang="en-US" sz="4000" b="1" dirty="0" smtClean="0">
                <a:solidFill>
                  <a:srgbClr val="FF0000"/>
                </a:solidFill>
              </a:rPr>
              <a:t> (</a:t>
            </a:r>
            <a:r>
              <a:rPr lang="en-US" sz="4000" b="1" dirty="0" err="1">
                <a:solidFill>
                  <a:srgbClr val="FF0000"/>
                </a:solidFill>
                <a:latin typeface="Times New Roman" pitchFamily="18" charset="0"/>
                <a:cs typeface="Times New Roman" pitchFamily="18" charset="0"/>
              </a:rPr>
              <a:t>t</a:t>
            </a:r>
            <a:r>
              <a:rPr lang="en-US" sz="4000" b="1" dirty="0" err="1" smtClean="0">
                <a:solidFill>
                  <a:srgbClr val="FF0000"/>
                </a:solidFill>
                <a:latin typeface="Times New Roman" pitchFamily="18" charset="0"/>
                <a:cs typeface="Times New Roman" pitchFamily="18" charset="0"/>
              </a:rPr>
              <a:t>iết</a:t>
            </a:r>
            <a:r>
              <a:rPr lang="en-US" sz="4000" b="1" dirty="0" smtClean="0">
                <a:solidFill>
                  <a:srgbClr val="FF0000"/>
                </a:solidFill>
                <a:latin typeface="Times New Roman" pitchFamily="18" charset="0"/>
                <a:cs typeface="Times New Roman" pitchFamily="18" charset="0"/>
              </a:rPr>
              <a:t> 1)</a:t>
            </a:r>
            <a:r>
              <a:rPr lang="en-US" sz="4000" b="1" dirty="0">
                <a:solidFill>
                  <a:srgbClr val="FF0000"/>
                </a:solidFill>
              </a:rPr>
              <a:t/>
            </a:r>
            <a:br>
              <a:rPr lang="en-US" sz="4000" b="1" dirty="0">
                <a:solidFill>
                  <a:srgbClr val="FF0000"/>
                </a:solidFill>
              </a:rPr>
            </a:br>
            <a:endParaRPr lang="en-US" sz="4000" b="1" dirty="0">
              <a:solidFill>
                <a:srgbClr val="FF0000"/>
              </a:solidFill>
            </a:endParaRPr>
          </a:p>
        </p:txBody>
      </p:sp>
      <p:sp>
        <p:nvSpPr>
          <p:cNvPr id="3" name="Subtitle 2"/>
          <p:cNvSpPr>
            <a:spLocks noGrp="1"/>
          </p:cNvSpPr>
          <p:nvPr>
            <p:ph type="subTitle" idx="4294967295"/>
          </p:nvPr>
        </p:nvSpPr>
        <p:spPr>
          <a:xfrm flipH="1">
            <a:off x="8001000" y="5619750"/>
            <a:ext cx="3048000" cy="1047750"/>
          </a:xfrm>
        </p:spPr>
        <p:txBody>
          <a:bodyPr>
            <a:noAutofit/>
          </a:bodyPr>
          <a:lstStyle/>
          <a:p>
            <a:pPr marL="0" indent="0" algn="l">
              <a:spcBef>
                <a:spcPts val="600"/>
              </a:spcBef>
              <a:buNone/>
            </a:pP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3088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6"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0550"/>
            <a:ext cx="914400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 xmlns:a16="http://schemas.microsoft.com/office/drawing/2014/main" id="{7C790705-8035-C83B-6D27-C8CEA3818BE2}"/>
              </a:ext>
            </a:extLst>
          </p:cNvPr>
          <p:cNvSpPr txBox="1"/>
          <p:nvPr/>
        </p:nvSpPr>
        <p:spPr>
          <a:xfrm>
            <a:off x="3657600" y="0"/>
            <a:ext cx="20574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0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971800" y="133350"/>
            <a:ext cx="2895600" cy="552450"/>
          </a:xfrm>
        </p:spPr>
        <p:txBody>
          <a:bodyPr>
            <a:noAutofit/>
          </a:bodyPr>
          <a:lstStyle/>
          <a:p>
            <a:r>
              <a:rPr lang="vi-VN" sz="4000" b="1" dirty="0">
                <a:solidFill>
                  <a:srgbClr val="FF0000"/>
                </a:solidFill>
              </a:rPr>
              <a:t>Trường em</a:t>
            </a:r>
            <a:endParaRPr lang="en-US" sz="4000" b="1" dirty="0">
              <a:solidFill>
                <a:srgbClr val="FF0000"/>
              </a:solidFill>
            </a:endParaRPr>
          </a:p>
        </p:txBody>
      </p:sp>
      <p:sp>
        <p:nvSpPr>
          <p:cNvPr id="3" name="Subtitle 2"/>
          <p:cNvSpPr>
            <a:spLocks noGrp="1"/>
          </p:cNvSpPr>
          <p:nvPr>
            <p:ph type="subTitle" idx="4294967295"/>
          </p:nvPr>
        </p:nvSpPr>
        <p:spPr>
          <a:xfrm>
            <a:off x="457200" y="971550"/>
            <a:ext cx="7924800" cy="4476750"/>
          </a:xfrm>
        </p:spPr>
        <p:txBody>
          <a:bodyPr>
            <a:noAutofit/>
          </a:bodyPr>
          <a:lstStyle/>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r>
              <a:rPr lang="en-US" sz="2200" dirty="0">
                <a:solidFill>
                  <a:schemeClr val="tx1"/>
                </a:solidFill>
                <a:latin typeface="Times New Roman" panose="02020603050405020304" pitchFamily="18" charset="0"/>
                <a:cs typeface="Times New Roman" panose="02020603050405020304" pitchFamily="18" charset="0"/>
              </a:rPr>
              <a:t>.</a:t>
            </a:r>
            <a:endParaRPr lang="vi-VN" sz="2200" dirty="0">
              <a:solidFill>
                <a:schemeClr val="tx1"/>
              </a:solidFill>
              <a:latin typeface="Times New Roman" panose="02020603050405020304" pitchFamily="18" charset="0"/>
              <a:cs typeface="Times New Roman" panose="02020603050405020304" pitchFamily="18" charset="0"/>
            </a:endParaRPr>
          </a:p>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Hà và các bạn thích khu vườn trường có đủ các loại cây. Cạnh vườn trường là thư viện xanh với rất nhiều cuốn sách hay. Đó là nơi các bạn Hà hẹn nhau sau mỗi buổi học. Cuối hành lang mỗi tầng đều có một khu vệ sinh rộng rãi và sạch sẽ.</a:t>
            </a:r>
          </a:p>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3. Một năm học bắt đầu. Ngôi trường mới đã tr</a:t>
            </a:r>
            <a:r>
              <a:rPr lang="en-US" sz="2200" dirty="0">
                <a:latin typeface="Times New Roman" panose="02020603050405020304" pitchFamily="18" charset="0"/>
                <a:cs typeface="Times New Roman" panose="02020603050405020304" pitchFamily="18" charset="0"/>
              </a:rPr>
              <a:t>ở</a:t>
            </a:r>
            <a:r>
              <a:rPr lang="vi-VN" sz="2200" dirty="0">
                <a:solidFill>
                  <a:schemeClr val="tx1"/>
                </a:solidFill>
                <a:latin typeface="Times New Roman" panose="02020603050405020304" pitchFamily="18" charset="0"/>
                <a:cs typeface="Times New Roman" panose="02020603050405020304" pitchFamily="18" charset="0"/>
              </a:rPr>
              <a:t> thành ngôi nhà thứ hai, là niềm vui của Hà và các bạn.</a:t>
            </a:r>
            <a:endParaRPr lang="en-US" sz="2200" dirty="0">
              <a:solidFill>
                <a:schemeClr val="tx1"/>
              </a:solidFill>
              <a:latin typeface="Times New Roman" panose="02020603050405020304" pitchFamily="18" charset="0"/>
              <a:cs typeface="Times New Roman" panose="02020603050405020304" pitchFamily="18" charset="0"/>
            </a:endParaRPr>
          </a:p>
          <a:p>
            <a:pPr marL="0" indent="0" algn="r">
              <a:spcBef>
                <a:spcPts val="600"/>
              </a:spcBef>
              <a:buNone/>
            </a:pPr>
            <a:r>
              <a:rPr lang="en-US" sz="2000" dirty="0">
                <a:latin typeface="Times New Roman" panose="02020603050405020304" pitchFamily="18" charset="0"/>
                <a:cs typeface="Times New Roman" panose="02020603050405020304" pitchFamily="18" charset="0"/>
              </a:rPr>
              <a:t>BÍCH HÀ</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158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400800" y="3246438"/>
            <a:ext cx="2743200" cy="1219200"/>
          </a:xfrm>
        </p:spPr>
        <p:txBody>
          <a:bodyPr>
            <a:noAutofit/>
          </a:bodyPr>
          <a:lstStyle/>
          <a:p>
            <a:pPr marL="0" indent="0" algn="ctr">
              <a:buNone/>
            </a:pPr>
            <a:r>
              <a:rPr lang="vi-VN" sz="2400" b="1" i="1" dirty="0">
                <a:latin typeface="Times New Roman" pitchFamily="18" charset="0"/>
                <a:cs typeface="Times New Roman" pitchFamily="18" charset="0"/>
              </a:rPr>
              <a:t>Khang trang: </a:t>
            </a:r>
            <a:endParaRPr lang="en-US" sz="2400" b="1" i="1" dirty="0">
              <a:latin typeface="Times New Roman" pitchFamily="18" charset="0"/>
              <a:cs typeface="Times New Roman" pitchFamily="18" charset="0"/>
            </a:endParaRPr>
          </a:p>
          <a:p>
            <a:pPr marL="0" indent="0" algn="ctr">
              <a:buNone/>
            </a:pPr>
            <a:r>
              <a:rPr lang="vi-VN" sz="2400" dirty="0">
                <a:latin typeface="Times New Roman" pitchFamily="18" charset="0"/>
                <a:cs typeface="Times New Roman" pitchFamily="18" charset="0"/>
              </a:rPr>
              <a:t>rộng rãi và đẹp đẽ.</a:t>
            </a:r>
            <a:endParaRPr lang="en-US" sz="2400" dirty="0">
              <a:latin typeface="Times New Roman" pitchFamily="18" charset="0"/>
              <a:cs typeface="Times New Roman" pitchFamily="18" charset="0"/>
            </a:endParaRPr>
          </a:p>
        </p:txBody>
      </p:sp>
      <p:sp>
        <p:nvSpPr>
          <p:cNvPr id="2" name="Rectangle 1"/>
          <p:cNvSpPr/>
          <p:nvPr/>
        </p:nvSpPr>
        <p:spPr>
          <a:xfrm>
            <a:off x="838200" y="3204508"/>
            <a:ext cx="3048000" cy="1938992"/>
          </a:xfrm>
          <a:prstGeom prst="rect">
            <a:avLst/>
          </a:prstGeom>
        </p:spPr>
        <p:txBody>
          <a:bodyPr wrap="square">
            <a:spAutoFit/>
          </a:bodyPr>
          <a:lstStyle/>
          <a:p>
            <a:pPr algn="ctr"/>
            <a:r>
              <a:rPr lang="vi-VN" sz="2400" b="1" i="1" dirty="0">
                <a:latin typeface="Times New Roman" pitchFamily="18" charset="0"/>
                <a:cs typeface="Times New Roman" pitchFamily="18" charset="0"/>
              </a:rPr>
              <a:t>Tưởng tượng:</a:t>
            </a:r>
            <a:endParaRPr lang="en-US" sz="2400" b="1" i="1" dirty="0">
              <a:latin typeface="Times New Roman" pitchFamily="18" charset="0"/>
              <a:cs typeface="Times New Roman" pitchFamily="18" charset="0"/>
            </a:endParaRPr>
          </a:p>
          <a:p>
            <a:pPr algn="ctr"/>
            <a:r>
              <a:rPr lang="vi-VN" sz="2400" b="1" i="1" dirty="0">
                <a:latin typeface="Times New Roman" pitchFamily="18" charset="0"/>
                <a:cs typeface="Times New Roman" pitchFamily="18" charset="0"/>
              </a:rPr>
              <a:t> </a:t>
            </a:r>
            <a:r>
              <a:rPr lang="vi-VN" sz="2400" dirty="0">
                <a:latin typeface="Times New Roman" pitchFamily="18" charset="0"/>
                <a:cs typeface="Times New Roman" pitchFamily="18" charset="0"/>
              </a:rPr>
              <a:t>tạo ra trong trí óc hình ảnh những cái không có ở trước mắt hoặc chưa hề có.</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7403" b="14105"/>
          <a:stretch/>
        </p:blipFill>
        <p:spPr>
          <a:xfrm>
            <a:off x="713815" y="1023081"/>
            <a:ext cx="3399440" cy="2328319"/>
          </a:xfrm>
          <a:prstGeom prst="rect">
            <a:avLst/>
          </a:prstGeom>
        </p:spPr>
      </p:pic>
      <p:pic>
        <p:nvPicPr>
          <p:cNvPr id="2050" name="Picture 2" descr="Thiết kế biệt thự hiện đại, khang trang BH19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181600" y="1056168"/>
            <a:ext cx="2921000" cy="219075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394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637" y="829836"/>
            <a:ext cx="9095903" cy="1569660"/>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Nhớ lại năm ngoái, giờ ra chơi, em và các bạn thường trò chuyện về ngôi trường đang xây và tưởng tượng biết bao điều. </a:t>
            </a:r>
            <a:endParaRPr lang="en-US" sz="3200" b="1" dirty="0"/>
          </a:p>
        </p:txBody>
      </p:sp>
      <p:cxnSp>
        <p:nvCxnSpPr>
          <p:cNvPr id="3" name="Straight Connector 2"/>
          <p:cNvCxnSpPr/>
          <p:nvPr/>
        </p:nvCxnSpPr>
        <p:spPr>
          <a:xfrm flipH="1">
            <a:off x="3733800" y="871861"/>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5791200" y="89469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924800" y="1423980"/>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093628" y="182420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2637" y="2629651"/>
            <a:ext cx="84582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Cạnh vườn trường là thư viện xanh với </a:t>
            </a:r>
            <a:r>
              <a:rPr lang="en-US" sz="3200" b="1" dirty="0" err="1">
                <a:latin typeface="Times New Roman" panose="02020603050405020304" pitchFamily="18" charset="0"/>
                <a:cs typeface="Times New Roman" panose="02020603050405020304" pitchFamily="18" charset="0"/>
              </a:rPr>
              <a:t>rất</a:t>
            </a:r>
            <a:r>
              <a:rPr lang="vi-VN" sz="3200" b="1" dirty="0">
                <a:latin typeface="Times New Roman" panose="02020603050405020304" pitchFamily="18" charset="0"/>
                <a:cs typeface="Times New Roman" panose="02020603050405020304" pitchFamily="18" charset="0"/>
              </a:rPr>
              <a:t> nhiều cuốn sách hay. </a:t>
            </a:r>
            <a:endParaRPr lang="en-US" sz="3200" b="1" dirty="0"/>
          </a:p>
        </p:txBody>
      </p:sp>
      <p:cxnSp>
        <p:nvCxnSpPr>
          <p:cNvPr id="9" name="Straight Connector 8"/>
          <p:cNvCxnSpPr/>
          <p:nvPr/>
        </p:nvCxnSpPr>
        <p:spPr>
          <a:xfrm flipH="1">
            <a:off x="3726745" y="2717268"/>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038600" y="321417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114800" y="322272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419009" y="898280"/>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169828" y="181999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20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43400" y="209550"/>
            <a:ext cx="4800600" cy="552450"/>
          </a:xfrm>
        </p:spPr>
        <p:txBody>
          <a:bodyPr>
            <a:noAutofit/>
          </a:bodyPr>
          <a:lstStyle/>
          <a:p>
            <a:r>
              <a:rPr lang="vi-VN" sz="2800" b="1" dirty="0">
                <a:solidFill>
                  <a:srgbClr val="FF0000"/>
                </a:solidFill>
              </a:rPr>
              <a:t>Trường em</a:t>
            </a:r>
            <a:endParaRPr lang="en-US" sz="2800" b="1" dirty="0">
              <a:solidFill>
                <a:srgbClr val="FF0000"/>
              </a:solidFill>
            </a:endParaRPr>
          </a:p>
        </p:txBody>
      </p:sp>
      <p:sp>
        <p:nvSpPr>
          <p:cNvPr id="3" name="Subtitle 2"/>
          <p:cNvSpPr>
            <a:spLocks noGrp="1"/>
          </p:cNvSpPr>
          <p:nvPr>
            <p:ph type="subTitle" idx="4294967295"/>
          </p:nvPr>
        </p:nvSpPr>
        <p:spPr>
          <a:xfrm>
            <a:off x="1066800" y="782638"/>
            <a:ext cx="8077200" cy="4227512"/>
          </a:xfrm>
        </p:spPr>
        <p:txBody>
          <a:bodyPr>
            <a:noAutofit/>
          </a:bodyPr>
          <a:lstStyle/>
          <a:p>
            <a:pPr marL="0" indent="0" algn="l">
              <a:spcBef>
                <a:spcPts val="600"/>
              </a:spcBef>
              <a:buNone/>
            </a:pPr>
            <a:r>
              <a:rPr lang="vi-VN" sz="2000" dirty="0">
                <a:solidFill>
                  <a:schemeClr val="tx1"/>
                </a:solidFill>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l">
              <a:spcBef>
                <a:spcPts val="600"/>
              </a:spcBef>
              <a:buNone/>
            </a:pPr>
            <a:r>
              <a:rPr lang="vi-VN" sz="2000" dirty="0">
                <a:solidFill>
                  <a:schemeClr val="tx1"/>
                </a:solidFill>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p>
          <a:p>
            <a:pPr marL="0" indent="0" algn="l">
              <a:spcBef>
                <a:spcPts val="600"/>
              </a:spcBef>
              <a:buNone/>
            </a:pPr>
            <a:r>
              <a:rPr lang="vi-VN" sz="2000" dirty="0">
                <a:solidFill>
                  <a:schemeClr val="tx1"/>
                </a:solidFill>
                <a:latin typeface="Times New Roman" panose="02020603050405020304" pitchFamily="18" charset="0"/>
                <a:cs typeface="Times New Roman" panose="02020603050405020304" pitchFamily="18"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lgn="l">
              <a:spcBef>
                <a:spcPts val="600"/>
              </a:spcBef>
              <a:buNone/>
            </a:pPr>
            <a:r>
              <a:rPr lang="vi-VN" sz="2000" dirty="0">
                <a:solidFill>
                  <a:schemeClr val="tx1"/>
                </a:solidFill>
                <a:latin typeface="Times New Roman" panose="02020603050405020304" pitchFamily="18" charset="0"/>
                <a:cs typeface="Times New Roman" panose="02020603050405020304" pitchFamily="18" charset="0"/>
              </a:rPr>
              <a:t>        3. Một năm học bắt đầu. Ngôi trường mới đã tr</a:t>
            </a:r>
            <a:r>
              <a:rPr lang="en-US" sz="2000" dirty="0">
                <a:latin typeface="Times New Roman" panose="02020603050405020304" pitchFamily="18" charset="0"/>
                <a:cs typeface="Times New Roman" panose="02020603050405020304" pitchFamily="18" charset="0"/>
              </a:rPr>
              <a:t>ở</a:t>
            </a:r>
            <a:r>
              <a:rPr lang="vi-VN" sz="2000" dirty="0">
                <a:solidFill>
                  <a:schemeClr val="tx1"/>
                </a:solidFill>
                <a:latin typeface="Times New Roman" panose="02020603050405020304" pitchFamily="18" charset="0"/>
                <a:cs typeface="Times New Roman" panose="02020603050405020304" pitchFamily="18" charset="0"/>
              </a:rPr>
              <a:t> thành ngôi nhà thứ hai, là niềm vui của Hà và các bạn.</a:t>
            </a:r>
            <a:endParaRPr lang="en-US" sz="2000" dirty="0">
              <a:solidFill>
                <a:schemeClr val="tx1"/>
              </a:solidFill>
              <a:latin typeface="Times New Roman" panose="02020603050405020304" pitchFamily="18" charset="0"/>
              <a:cs typeface="Times New Roman" panose="02020603050405020304" pitchFamily="18" charset="0"/>
            </a:endParaRPr>
          </a:p>
          <a:p>
            <a:pPr marL="0" indent="0" algn="r">
              <a:spcBef>
                <a:spcPts val="600"/>
              </a:spcBef>
              <a:buNone/>
            </a:pPr>
            <a:r>
              <a:rPr lang="en-US" sz="2000" dirty="0">
                <a:latin typeface="Times New Roman" panose="02020603050405020304" pitchFamily="18" charset="0"/>
                <a:cs typeface="Times New Roman" panose="02020603050405020304" pitchFamily="18" charset="0"/>
              </a:rPr>
              <a:t>BÍCH HÀ</a:t>
            </a:r>
            <a:endParaRPr lang="en-US" sz="2000" dirty="0">
              <a:solidFill>
                <a:schemeClr val="tx1"/>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760120" y="800585"/>
            <a:ext cx="0" cy="102492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9180" y="1841134"/>
            <a:ext cx="0" cy="179741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59180" y="3810312"/>
            <a:ext cx="0" cy="66643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59181" y="800585"/>
            <a:ext cx="383820" cy="3307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1</a:t>
            </a:r>
          </a:p>
        </p:txBody>
      </p:sp>
      <p:sp>
        <p:nvSpPr>
          <p:cNvPr id="13" name="Oval 12"/>
          <p:cNvSpPr/>
          <p:nvPr/>
        </p:nvSpPr>
        <p:spPr>
          <a:xfrm>
            <a:off x="685800" y="1857650"/>
            <a:ext cx="380060" cy="3116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2</a:t>
            </a:r>
          </a:p>
        </p:txBody>
      </p:sp>
      <p:sp>
        <p:nvSpPr>
          <p:cNvPr id="14" name="Oval 13"/>
          <p:cNvSpPr/>
          <p:nvPr/>
        </p:nvSpPr>
        <p:spPr>
          <a:xfrm>
            <a:off x="759180" y="3810312"/>
            <a:ext cx="306680" cy="336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itchFamily="18" charset="0"/>
                <a:cs typeface="Times New Roman" pitchFamily="18" charset="0"/>
              </a:rPr>
              <a:t>3</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93166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Horizontal)">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971800" y="133350"/>
            <a:ext cx="2895600" cy="552450"/>
          </a:xfrm>
        </p:spPr>
        <p:txBody>
          <a:bodyPr>
            <a:noAutofit/>
          </a:bodyPr>
          <a:lstStyle/>
          <a:p>
            <a:r>
              <a:rPr lang="vi-VN" sz="4000" b="1" dirty="0">
                <a:solidFill>
                  <a:srgbClr val="FF0000"/>
                </a:solidFill>
              </a:rPr>
              <a:t>Trường em</a:t>
            </a:r>
            <a:endParaRPr lang="en-US" sz="4000" b="1" dirty="0">
              <a:solidFill>
                <a:srgbClr val="FF0000"/>
              </a:solidFill>
            </a:endParaRPr>
          </a:p>
        </p:txBody>
      </p:sp>
      <p:sp>
        <p:nvSpPr>
          <p:cNvPr id="3" name="Subtitle 2"/>
          <p:cNvSpPr>
            <a:spLocks noGrp="1"/>
          </p:cNvSpPr>
          <p:nvPr>
            <p:ph type="subTitle" idx="4294967295"/>
          </p:nvPr>
        </p:nvSpPr>
        <p:spPr>
          <a:xfrm>
            <a:off x="457200" y="971550"/>
            <a:ext cx="7924800" cy="4476750"/>
          </a:xfrm>
        </p:spPr>
        <p:txBody>
          <a:bodyPr>
            <a:noAutofit/>
          </a:bodyPr>
          <a:lstStyle/>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2. Trường mới rất khang trang. Từ cổng trường đến lớp học, chỗ nào cũng được khoác tấm áo mới thật đẹp</a:t>
            </a:r>
            <a:r>
              <a:rPr lang="en-US" sz="2200" dirty="0">
                <a:solidFill>
                  <a:schemeClr val="tx1"/>
                </a:solidFill>
                <a:latin typeface="Times New Roman" panose="02020603050405020304" pitchFamily="18" charset="0"/>
                <a:cs typeface="Times New Roman" panose="02020603050405020304" pitchFamily="18" charset="0"/>
              </a:rPr>
              <a:t>.</a:t>
            </a:r>
            <a:endParaRPr lang="vi-VN" sz="2200" dirty="0">
              <a:solidFill>
                <a:schemeClr val="tx1"/>
              </a:solidFill>
              <a:latin typeface="Times New Roman" panose="02020603050405020304" pitchFamily="18" charset="0"/>
              <a:cs typeface="Times New Roman" panose="02020603050405020304" pitchFamily="18" charset="0"/>
            </a:endParaRPr>
          </a:p>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Hà và các bạn thích khu vườn trường có đủ các loại cây. Cạnh vườn trường là thư viện xanh với rất nhiều cuốn sách hay. Đó là nơi các bạn Hà hẹn nhau sau mỗi buổi học. Cuối hành lang mỗi tầng đều có một khu vệ sinh rộng rãi và sạch sẽ.</a:t>
            </a:r>
          </a:p>
          <a:p>
            <a:pPr marL="0" indent="0" algn="l">
              <a:spcBef>
                <a:spcPts val="600"/>
              </a:spcBef>
              <a:buNone/>
            </a:pPr>
            <a:r>
              <a:rPr lang="vi-VN" sz="2200" dirty="0">
                <a:solidFill>
                  <a:schemeClr val="tx1"/>
                </a:solidFill>
                <a:latin typeface="Times New Roman" panose="02020603050405020304" pitchFamily="18" charset="0"/>
                <a:cs typeface="Times New Roman" panose="02020603050405020304" pitchFamily="18" charset="0"/>
              </a:rPr>
              <a:t>        3. Một năm học bắt đầu. Ngôi trường mới đã tr</a:t>
            </a:r>
            <a:r>
              <a:rPr lang="en-US" sz="2200" dirty="0">
                <a:latin typeface="Times New Roman" panose="02020603050405020304" pitchFamily="18" charset="0"/>
                <a:cs typeface="Times New Roman" panose="02020603050405020304" pitchFamily="18" charset="0"/>
              </a:rPr>
              <a:t>ở</a:t>
            </a:r>
            <a:r>
              <a:rPr lang="vi-VN" sz="2200" dirty="0">
                <a:solidFill>
                  <a:schemeClr val="tx1"/>
                </a:solidFill>
                <a:latin typeface="Times New Roman" panose="02020603050405020304" pitchFamily="18" charset="0"/>
                <a:cs typeface="Times New Roman" panose="02020603050405020304" pitchFamily="18" charset="0"/>
              </a:rPr>
              <a:t> thành ngôi nhà thứ hai, là niềm vui của Hà và các bạn.</a:t>
            </a:r>
            <a:endParaRPr lang="en-US" sz="2200" dirty="0">
              <a:solidFill>
                <a:schemeClr val="tx1"/>
              </a:solidFill>
              <a:latin typeface="Times New Roman" panose="02020603050405020304" pitchFamily="18" charset="0"/>
              <a:cs typeface="Times New Roman" panose="02020603050405020304" pitchFamily="18" charset="0"/>
            </a:endParaRPr>
          </a:p>
          <a:p>
            <a:pPr marL="0" indent="0" algn="r">
              <a:spcBef>
                <a:spcPts val="600"/>
              </a:spcBef>
              <a:buNone/>
            </a:pPr>
            <a:r>
              <a:rPr lang="en-US" sz="2000" dirty="0">
                <a:latin typeface="Times New Roman" panose="02020603050405020304" pitchFamily="18" charset="0"/>
                <a:cs typeface="Times New Roman" panose="02020603050405020304" pitchFamily="18" charset="0"/>
              </a:rPr>
              <a:t>BÍCH HÀ</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158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4" name="Rectangle 3"/>
          <p:cNvSpPr/>
          <p:nvPr/>
        </p:nvSpPr>
        <p:spPr>
          <a:xfrm>
            <a:off x="194733" y="832211"/>
            <a:ext cx="8610600" cy="1169551"/>
          </a:xfrm>
          <a:prstGeom prst="rect">
            <a:avLst/>
          </a:prstGeom>
        </p:spPr>
        <p:txBody>
          <a:bodyPr wrap="square">
            <a:spAutoFit/>
          </a:bodyPr>
          <a:lstStyle/>
          <a:p>
            <a:r>
              <a:rPr lang="vi-VN" sz="3500" b="1" dirty="0">
                <a:solidFill>
                  <a:srgbClr val="0000CC"/>
                </a:solidFill>
                <a:latin typeface="Times New Roman" pitchFamily="18" charset="0"/>
                <a:cs typeface="Times New Roman" pitchFamily="18" charset="0"/>
              </a:rPr>
              <a:t>1. Tìm những chi tiết cho thấy Hà và các bạn rất háo hức mong chờ ngôi trường mới.</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278"/>
            <a:ext cx="1524000" cy="990600"/>
          </a:xfrm>
          <a:prstGeom prst="rect">
            <a:avLst/>
          </a:prstGeom>
        </p:spPr>
      </p:pic>
      <p:sp>
        <p:nvSpPr>
          <p:cNvPr id="9" name="Rectangle 8"/>
          <p:cNvSpPr/>
          <p:nvPr/>
        </p:nvSpPr>
        <p:spPr>
          <a:xfrm>
            <a:off x="304800" y="2211925"/>
            <a:ext cx="8001000" cy="1200329"/>
          </a:xfrm>
          <a:prstGeom prst="rect">
            <a:avLst/>
          </a:prstGeom>
        </p:spPr>
        <p:txBody>
          <a:bodyPr wrap="square">
            <a:spAutoFit/>
          </a:bodyPr>
          <a:lstStyle/>
          <a:p>
            <a:r>
              <a:rPr lang="vi-VN" sz="3200" b="1" dirty="0">
                <a:solidFill>
                  <a:srgbClr val="0000CC"/>
                </a:solidFill>
                <a:latin typeface="Times New Roman" pitchFamily="18" charset="0"/>
                <a:cs typeface="Times New Roman" pitchFamily="18" charset="0"/>
              </a:rPr>
              <a:t>2</a:t>
            </a:r>
            <a:r>
              <a:rPr lang="vi-VN" sz="3600" b="1" dirty="0">
                <a:solidFill>
                  <a:srgbClr val="0000CC"/>
                </a:solidFill>
                <a:latin typeface="Times New Roman" pitchFamily="18" charset="0"/>
                <a:cs typeface="Times New Roman" pitchFamily="18" charset="0"/>
              </a:rPr>
              <a:t>. Hà và các bạn thích những gì ở ngôi trường mới?</a:t>
            </a:r>
          </a:p>
        </p:txBody>
      </p:sp>
      <p:sp>
        <p:nvSpPr>
          <p:cNvPr id="6" name="Rectangle 5"/>
          <p:cNvSpPr/>
          <p:nvPr/>
        </p:nvSpPr>
        <p:spPr>
          <a:xfrm>
            <a:off x="287867" y="3623123"/>
            <a:ext cx="8686800" cy="1200329"/>
          </a:xfrm>
          <a:prstGeom prst="rect">
            <a:avLst/>
          </a:prstGeom>
        </p:spPr>
        <p:txBody>
          <a:bodyPr wrap="square">
            <a:spAutoFit/>
          </a:bodyPr>
          <a:lstStyle/>
          <a:p>
            <a:r>
              <a:rPr lang="vi-VN" sz="3600" b="1" dirty="0">
                <a:solidFill>
                  <a:srgbClr val="0000CC"/>
                </a:solidFill>
                <a:latin typeface="Times New Roman" pitchFamily="18" charset="0"/>
                <a:cs typeface="Times New Roman" pitchFamily="18" charset="0"/>
              </a:rPr>
              <a:t>3. Theo em, vì sao trường mới trở thành ‘’ngôi nhà thứ hai’’ của Hà và các bạn?</a:t>
            </a:r>
          </a:p>
        </p:txBody>
      </p:sp>
    </p:spTree>
    <p:extLst>
      <p:ext uri="{BB962C8B-B14F-4D97-AF65-F5344CB8AC3E}">
        <p14:creationId xmlns:p14="http://schemas.microsoft.com/office/powerpoint/2010/main" val="798807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1156</TotalTime>
  <Words>755</Words>
  <Application>Microsoft Office PowerPoint</Application>
  <PresentationFormat>On-screen Show (16:9)</PresentationFormat>
  <Paragraphs>47</Paragraphs>
  <Slides>14</Slides>
  <Notes>5</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       Tiếng Việt Trường em (tiết 1) </vt:lpstr>
      <vt:lpstr>PowerPoint Presentation</vt:lpstr>
      <vt:lpstr>Trường em</vt:lpstr>
      <vt:lpstr>PowerPoint Presentation</vt:lpstr>
      <vt:lpstr>PowerPoint Presentation</vt:lpstr>
      <vt:lpstr>Trường em</vt:lpstr>
      <vt:lpstr>Trường em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Dienmaysonhoa</cp:lastModifiedBy>
  <cp:revision>87</cp:revision>
  <dcterms:created xsi:type="dcterms:W3CDTF">2021-07-16T13:00:08Z</dcterms:created>
  <dcterms:modified xsi:type="dcterms:W3CDTF">2024-11-24T14:23:25Z</dcterms:modified>
</cp:coreProperties>
</file>