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08" r:id="rId2"/>
    <p:sldMasterId id="2147483720" r:id="rId3"/>
    <p:sldMasterId id="2147483732" r:id="rId4"/>
    <p:sldMasterId id="2147483768" r:id="rId5"/>
    <p:sldMasterId id="2147483780" r:id="rId6"/>
  </p:sldMasterIdLst>
  <p:notesMasterIdLst>
    <p:notesMasterId r:id="rId32"/>
  </p:notesMasterIdLst>
  <p:sldIdLst>
    <p:sldId id="346" r:id="rId7"/>
    <p:sldId id="347" r:id="rId8"/>
    <p:sldId id="348" r:id="rId9"/>
    <p:sldId id="361" r:id="rId10"/>
    <p:sldId id="365" r:id="rId11"/>
    <p:sldId id="366" r:id="rId12"/>
    <p:sldId id="367" r:id="rId13"/>
    <p:sldId id="368" r:id="rId14"/>
    <p:sldId id="351" r:id="rId15"/>
    <p:sldId id="352" r:id="rId16"/>
    <p:sldId id="369" r:id="rId17"/>
    <p:sldId id="370" r:id="rId18"/>
    <p:sldId id="258" r:id="rId19"/>
    <p:sldId id="283" r:id="rId20"/>
    <p:sldId id="282" r:id="rId21"/>
    <p:sldId id="284" r:id="rId22"/>
    <p:sldId id="285" r:id="rId23"/>
    <p:sldId id="286" r:id="rId24"/>
    <p:sldId id="287" r:id="rId25"/>
    <p:sldId id="336" r:id="rId26"/>
    <p:sldId id="371" r:id="rId27"/>
    <p:sldId id="264" r:id="rId28"/>
    <p:sldId id="265" r:id="rId29"/>
    <p:sldId id="266" r:id="rId30"/>
    <p:sldId id="372"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Math" panose="02040503050406030204" pitchFamily="18" charset="0"/>
      <p:regular r:id="rId39"/>
    </p:embeddedFont>
    <p:embeddedFont>
      <p:font typeface="UTM Avo" panose="02040603050506020204" pitchFamily="18" charset="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49" autoAdjust="0"/>
    <p:restoredTop sz="92936" autoAdjust="0"/>
  </p:normalViewPr>
  <p:slideViewPr>
    <p:cSldViewPr>
      <p:cViewPr varScale="1">
        <p:scale>
          <a:sx n="106" d="100"/>
          <a:sy n="106" d="100"/>
        </p:scale>
        <p:origin x="73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4.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369B4-BC58-40B6-8988-86EE9EF62853}"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C39B7-58C1-4F3C-8C92-77340BBA88C1}" type="slidenum">
              <a:rPr lang="en-US" smtClean="0"/>
              <a:t>‹#›</a:t>
            </a:fld>
            <a:endParaRPr lang="en-US"/>
          </a:p>
        </p:txBody>
      </p:sp>
    </p:spTree>
    <p:extLst>
      <p:ext uri="{BB962C8B-B14F-4D97-AF65-F5344CB8AC3E}">
        <p14:creationId xmlns:p14="http://schemas.microsoft.com/office/powerpoint/2010/main" val="251092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89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405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158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92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rác để quay trở lại trò chơi. </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47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685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00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27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2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7587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8593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630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Bám vào rác muốn nhặt để đến câu hỏi tương ứng. </a:t>
            </a:r>
            <a:endParaRPr lang="vi-VN" dirty="0"/>
          </a:p>
          <a:p>
            <a:r>
              <a:rPr lang="en-VN" dirty="0"/>
              <a:t>Sau khi nhặt rác xong bấm vào thùng rác để đến </a:t>
            </a:r>
            <a:r>
              <a:rPr lang="vi-VN" dirty="0"/>
              <a:t>củng cố, dặn dò.</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77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A97E-F892-478B-9338-EACEF9ED7E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E3F2FD-D9D3-43F7-BDAF-17D3E834B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66C027-FDE3-4A60-8CA7-D7F7D6BB38A3}"/>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60CD752E-115C-4171-A0F8-433047123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06B70-BC8C-4974-B547-1AD83BEFDB6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9243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BD1D1-0E45-4BFC-BB50-29EA48081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0A5E0F-DB4F-4265-AF1B-471A8628BC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2B1B0-4E3C-4835-B6D5-D92958602FBD}"/>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B1E34C0B-4E05-41FD-B07C-702D7EA22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BD4EE-704D-4667-A7D4-39238971F90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96862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079A37-6AAA-46C9-B79E-3E7A701B9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E429FE-CEB5-48B2-A1A4-62118B6233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EE68B-10BF-4592-8167-3D12DC3D47CF}"/>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30DDBA6E-625F-4D06-BA1B-51445108E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FD33E-1DDB-4D5B-B133-ED6C1E31B11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26272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84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56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533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361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013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400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68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058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F66D-FEF9-4B07-84B6-4A50AF88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88524-BC97-472A-9EE5-0C9AA80DEB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8192F-958D-4473-A7CF-2BCF44E0C6B5}"/>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AF8A2CD0-6D7C-4AD9-B7DD-61AD7EB13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9A80E-B051-4623-8427-7359FC71A4DD}"/>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709697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628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20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476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501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727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419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81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738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283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546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4AB9-FBA6-4997-A65B-B1DAAA46D6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05A5F9-7111-41DC-BBEA-742B2A8C4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74499D-FC9D-4682-848B-884157AEAE35}"/>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C6E57739-D7E0-47A8-9188-06C6C1A60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F7163-80E4-4D7F-9A57-6AF41BA22DE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4108414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986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64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150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380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833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351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154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449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6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060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10D9-6284-41EC-9F76-F143869AD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3C64E-DB6A-4E50-859C-CF78CA75EB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09C1A-DC19-4ABD-9955-762C14A58C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2893D7-9B13-4CDB-A3EC-2395041D6E97}"/>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6" name="Footer Placeholder 5">
            <a:extLst>
              <a:ext uri="{FF2B5EF4-FFF2-40B4-BE49-F238E27FC236}">
                <a16:creationId xmlns:a16="http://schemas.microsoft.com/office/drawing/2014/main" id="{0B86447A-E3DB-48EB-B9ED-8EAB25733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CAB00-E2CC-46C9-BB28-EA8AC505C3B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3900690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028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109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47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836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630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63320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1350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6122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77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4174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9DC4-1BAD-4D00-9D88-3F7A6FA217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272C29-4E64-4E74-BC02-11AE693EF8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9E4023-D4D3-4840-A634-A1D80140D6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F5E3-F223-4F75-B208-473FAC8B1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F4DD93-C2A8-4F92-AA7D-B98A42BB03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66E05-2325-4C6C-84E5-74783F4A8233}"/>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8" name="Footer Placeholder 7">
            <a:extLst>
              <a:ext uri="{FF2B5EF4-FFF2-40B4-BE49-F238E27FC236}">
                <a16:creationId xmlns:a16="http://schemas.microsoft.com/office/drawing/2014/main" id="{3319356A-21BA-4842-9ACB-FED9DD777A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7232D1-9EB9-43A8-A2DD-8F280EDA8CC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368725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3849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1004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9459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6717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056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30454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9944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636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866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5598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B3F0-D52C-498A-B9D3-A09577019E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8B654-BCBC-4C8C-A20C-0FE6C0A2EC5B}"/>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4" name="Footer Placeholder 3">
            <a:extLst>
              <a:ext uri="{FF2B5EF4-FFF2-40B4-BE49-F238E27FC236}">
                <a16:creationId xmlns:a16="http://schemas.microsoft.com/office/drawing/2014/main" id="{9DCF1F01-88E8-41A3-ABAE-2688EB2C4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D90FC9-B4F4-4114-ADF4-380FF670C63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116760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9009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0984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65451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8447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022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991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9391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A146DA-CD7D-4447-B573-76202C20F72B}"/>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3" name="Footer Placeholder 2">
            <a:extLst>
              <a:ext uri="{FF2B5EF4-FFF2-40B4-BE49-F238E27FC236}">
                <a16:creationId xmlns:a16="http://schemas.microsoft.com/office/drawing/2014/main" id="{B8547974-3675-427D-83D6-2C107399B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34F78-4338-4491-B3B6-4064D8AA99C1}"/>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4599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940-5A49-47C9-B10D-91F8D8A3D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DC0598-491A-4C55-9AD5-598E93326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0D0CBC-4674-4850-B819-8C29CD3CA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67DC5A-AD66-400B-8AEF-A7F6A2F21329}"/>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6" name="Footer Placeholder 5">
            <a:extLst>
              <a:ext uri="{FF2B5EF4-FFF2-40B4-BE49-F238E27FC236}">
                <a16:creationId xmlns:a16="http://schemas.microsoft.com/office/drawing/2014/main" id="{C76EED3C-A424-4800-A987-39BBC9742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22FBB-2834-48D3-905B-84DF9FCF813E}"/>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68874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160A-1CC4-4BEE-AC4A-C3623EB60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D3074-C730-4DA6-B7D9-D253F1FD9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FD5A8-64F7-4DDF-B980-77331013B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9A59E-5B57-4D3B-A5EE-2D28C34FB5F5}"/>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6" name="Footer Placeholder 5">
            <a:extLst>
              <a:ext uri="{FF2B5EF4-FFF2-40B4-BE49-F238E27FC236}">
                <a16:creationId xmlns:a16="http://schemas.microsoft.com/office/drawing/2014/main" id="{77F3D83D-AB9B-49DA-9C1E-CCE3B264DC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2D83F-2233-420E-B564-A82A7F48FEC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93326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D8F332F-861D-41F4-9D81-4ECE3C65E8F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7B1A338-2C23-4405-AED8-72ECF38C6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E326-9B3A-4C94-A858-7136D4E12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48782-82D7-4FC7-A801-3876FCA2CD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8B82B7CB-CEE7-4AD1-ABE4-0A2B4297AC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ED412-A6B0-4C9D-8D8B-6022EC65D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09BD9-4470-4134-995D-CD34192D0B3E}" type="slidenum">
              <a:rPr lang="en-US" smtClean="0"/>
              <a:t>‹#›</a:t>
            </a:fld>
            <a:endParaRPr lang="en-US"/>
          </a:p>
        </p:txBody>
      </p:sp>
    </p:spTree>
    <p:extLst>
      <p:ext uri="{BB962C8B-B14F-4D97-AF65-F5344CB8AC3E}">
        <p14:creationId xmlns:p14="http://schemas.microsoft.com/office/powerpoint/2010/main" val="2953370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5B4A8E05-1902-437E-B379-29F3E88448ED}"/>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739753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962D52B3-CF31-4732-86D0-40AC1C07CA05}"/>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941444"/>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14694EF1-DF64-4259-BC69-3CCC5ADAE70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1078350"/>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3A7EB4-AA65-4B1F-AE4F-0395AC188C9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29026703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7314E4F-2D0D-4DF1-AEDB-8009AAE71386}"/>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118192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6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45.svg"/><Relationship Id="rId18" Type="http://schemas.openxmlformats.org/officeDocument/2006/relationships/image" Target="../media/image48.png"/><Relationship Id="rId26" Type="http://schemas.openxmlformats.org/officeDocument/2006/relationships/image" Target="../media/image39.png"/><Relationship Id="rId3" Type="http://schemas.openxmlformats.org/officeDocument/2006/relationships/audio" Target="../media/audio1.wav"/><Relationship Id="rId21" Type="http://schemas.openxmlformats.org/officeDocument/2006/relationships/image" Target="../media/image50.png"/><Relationship Id="rId7" Type="http://schemas.openxmlformats.org/officeDocument/2006/relationships/image" Target="../media/image41.svg"/><Relationship Id="rId12" Type="http://schemas.openxmlformats.org/officeDocument/2006/relationships/image" Target="../media/image44.png"/><Relationship Id="rId17" Type="http://schemas.openxmlformats.org/officeDocument/2006/relationships/slide" Target="slide19.xml"/><Relationship Id="rId25" Type="http://schemas.openxmlformats.org/officeDocument/2006/relationships/image" Target="../media/image38.svg"/><Relationship Id="rId2" Type="http://schemas.openxmlformats.org/officeDocument/2006/relationships/notesSlide" Target="../notesSlides/notesSlide9.xml"/><Relationship Id="rId16" Type="http://schemas.openxmlformats.org/officeDocument/2006/relationships/image" Target="../media/image47.svg"/><Relationship Id="rId20" Type="http://schemas.openxmlformats.org/officeDocument/2006/relationships/slide" Target="slide16.xml"/><Relationship Id="rId1" Type="http://schemas.openxmlformats.org/officeDocument/2006/relationships/slideLayout" Target="../slideLayouts/slideLayout62.xml"/><Relationship Id="rId6" Type="http://schemas.openxmlformats.org/officeDocument/2006/relationships/image" Target="../media/image40.png"/><Relationship Id="rId11" Type="http://schemas.openxmlformats.org/officeDocument/2006/relationships/slide" Target="slide17.xml"/><Relationship Id="rId24" Type="http://schemas.openxmlformats.org/officeDocument/2006/relationships/image" Target="../media/image37.png"/><Relationship Id="rId5" Type="http://schemas.openxmlformats.org/officeDocument/2006/relationships/image" Target="../media/image30.svg"/><Relationship Id="rId15" Type="http://schemas.openxmlformats.org/officeDocument/2006/relationships/image" Target="../media/image46.png"/><Relationship Id="rId23" Type="http://schemas.openxmlformats.org/officeDocument/2006/relationships/slide" Target="slide20.xml"/><Relationship Id="rId10" Type="http://schemas.openxmlformats.org/officeDocument/2006/relationships/image" Target="../media/image43.svg"/><Relationship Id="rId19" Type="http://schemas.openxmlformats.org/officeDocument/2006/relationships/image" Target="../media/image49.svg"/><Relationship Id="rId4" Type="http://schemas.openxmlformats.org/officeDocument/2006/relationships/image" Target="../media/image29.png"/><Relationship Id="rId9" Type="http://schemas.openxmlformats.org/officeDocument/2006/relationships/image" Target="../media/image42.png"/><Relationship Id="rId14" Type="http://schemas.openxmlformats.org/officeDocument/2006/relationships/slide" Target="slide18.xml"/><Relationship Id="rId22"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3.svg"/><Relationship Id="rId1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42.png"/><Relationship Id="rId17" Type="http://schemas.openxmlformats.org/officeDocument/2006/relationships/image" Target="../media/image39.png"/><Relationship Id="rId2" Type="http://schemas.openxmlformats.org/officeDocument/2006/relationships/notesSlide" Target="../notesSlides/notesSlide10.xml"/><Relationship Id="rId16" Type="http://schemas.openxmlformats.org/officeDocument/2006/relationships/image" Target="../media/image56.svg"/><Relationship Id="rId1" Type="http://schemas.openxmlformats.org/officeDocument/2006/relationships/slideLayout" Target="../slideLayouts/slideLayout62.xml"/><Relationship Id="rId6" Type="http://schemas.openxmlformats.org/officeDocument/2006/relationships/image" Target="../media/image30.svg"/><Relationship Id="rId11" Type="http://schemas.openxmlformats.org/officeDocument/2006/relationships/slide" Target="slide14.xml"/><Relationship Id="rId5" Type="http://schemas.openxmlformats.org/officeDocument/2006/relationships/image" Target="../media/image29.png"/><Relationship Id="rId15" Type="http://schemas.openxmlformats.org/officeDocument/2006/relationships/image" Target="../media/image55.png"/><Relationship Id="rId10" Type="http://schemas.openxmlformats.org/officeDocument/2006/relationships/image" Target="../media/image53.svg"/><Relationship Id="rId4" Type="http://schemas.openxmlformats.org/officeDocument/2006/relationships/audio" Target="../media/audio3.wav"/><Relationship Id="rId9" Type="http://schemas.openxmlformats.org/officeDocument/2006/relationships/image" Target="../media/image52.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1.sv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50.png"/><Relationship Id="rId17" Type="http://schemas.openxmlformats.org/officeDocument/2006/relationships/image" Target="../media/image57.png"/><Relationship Id="rId2" Type="http://schemas.openxmlformats.org/officeDocument/2006/relationships/notesSlide" Target="../notesSlides/notesSlide11.xml"/><Relationship Id="rId16" Type="http://schemas.openxmlformats.org/officeDocument/2006/relationships/image" Target="../media/image39.png"/><Relationship Id="rId1" Type="http://schemas.openxmlformats.org/officeDocument/2006/relationships/slideLayout" Target="../slideLayouts/slideLayout62.xml"/><Relationship Id="rId6" Type="http://schemas.openxmlformats.org/officeDocument/2006/relationships/image" Target="../media/image30.svg"/><Relationship Id="rId11" Type="http://schemas.openxmlformats.org/officeDocument/2006/relationships/slide" Target="slide14.xml"/><Relationship Id="rId5" Type="http://schemas.openxmlformats.org/officeDocument/2006/relationships/image" Target="../media/image29.png"/><Relationship Id="rId15" Type="http://schemas.openxmlformats.org/officeDocument/2006/relationships/image" Target="../media/image59.svg"/><Relationship Id="rId10" Type="http://schemas.openxmlformats.org/officeDocument/2006/relationships/image" Target="../media/image53.svg"/><Relationship Id="rId4" Type="http://schemas.openxmlformats.org/officeDocument/2006/relationships/audio" Target="../media/audio3.wav"/><Relationship Id="rId9" Type="http://schemas.openxmlformats.org/officeDocument/2006/relationships/image" Target="../media/image52.pn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5.svg"/><Relationship Id="rId1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4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62.svg"/><Relationship Id="rId1" Type="http://schemas.openxmlformats.org/officeDocument/2006/relationships/slideLayout" Target="../slideLayouts/slideLayout62.xml"/><Relationship Id="rId6" Type="http://schemas.openxmlformats.org/officeDocument/2006/relationships/image" Target="../media/image30.svg"/><Relationship Id="rId11" Type="http://schemas.openxmlformats.org/officeDocument/2006/relationships/slide" Target="slide14.xml"/><Relationship Id="rId5" Type="http://schemas.openxmlformats.org/officeDocument/2006/relationships/image" Target="../media/image29.png"/><Relationship Id="rId15" Type="http://schemas.openxmlformats.org/officeDocument/2006/relationships/image" Target="../media/image61.png"/><Relationship Id="rId10" Type="http://schemas.openxmlformats.org/officeDocument/2006/relationships/image" Target="../media/image53.svg"/><Relationship Id="rId4" Type="http://schemas.openxmlformats.org/officeDocument/2006/relationships/audio" Target="../media/audio3.wav"/><Relationship Id="rId9" Type="http://schemas.openxmlformats.org/officeDocument/2006/relationships/image" Target="../media/image52.png"/><Relationship Id="rId1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7.svg"/><Relationship Id="rId1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46.png"/><Relationship Id="rId17" Type="http://schemas.openxmlformats.org/officeDocument/2006/relationships/image" Target="../media/image39.png"/><Relationship Id="rId2" Type="http://schemas.openxmlformats.org/officeDocument/2006/relationships/notesSlide" Target="../notesSlides/notesSlide13.xml"/><Relationship Id="rId16" Type="http://schemas.openxmlformats.org/officeDocument/2006/relationships/image" Target="../media/image65.svg"/><Relationship Id="rId1" Type="http://schemas.openxmlformats.org/officeDocument/2006/relationships/slideLayout" Target="../slideLayouts/slideLayout62.xml"/><Relationship Id="rId6" Type="http://schemas.openxmlformats.org/officeDocument/2006/relationships/image" Target="../media/image30.svg"/><Relationship Id="rId11" Type="http://schemas.openxmlformats.org/officeDocument/2006/relationships/slide" Target="slide14.xml"/><Relationship Id="rId5" Type="http://schemas.openxmlformats.org/officeDocument/2006/relationships/image" Target="../media/image29.png"/><Relationship Id="rId15" Type="http://schemas.openxmlformats.org/officeDocument/2006/relationships/image" Target="../media/image64.png"/><Relationship Id="rId10" Type="http://schemas.openxmlformats.org/officeDocument/2006/relationships/image" Target="../media/image53.svg"/><Relationship Id="rId4" Type="http://schemas.openxmlformats.org/officeDocument/2006/relationships/audio" Target="../media/audio3.wav"/><Relationship Id="rId9" Type="http://schemas.openxmlformats.org/officeDocument/2006/relationships/image" Target="../media/image52.pn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9.svg"/><Relationship Id="rId1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48.png"/><Relationship Id="rId17" Type="http://schemas.openxmlformats.org/officeDocument/2006/relationships/image" Target="../media/image39.png"/><Relationship Id="rId2" Type="http://schemas.openxmlformats.org/officeDocument/2006/relationships/notesSlide" Target="../notesSlides/notesSlide14.xml"/><Relationship Id="rId16" Type="http://schemas.openxmlformats.org/officeDocument/2006/relationships/image" Target="../media/image34.svg"/><Relationship Id="rId1" Type="http://schemas.openxmlformats.org/officeDocument/2006/relationships/slideLayout" Target="../slideLayouts/slideLayout62.xml"/><Relationship Id="rId6" Type="http://schemas.openxmlformats.org/officeDocument/2006/relationships/image" Target="../media/image30.svg"/><Relationship Id="rId11" Type="http://schemas.openxmlformats.org/officeDocument/2006/relationships/slide" Target="slide14.xml"/><Relationship Id="rId5" Type="http://schemas.openxmlformats.org/officeDocument/2006/relationships/image" Target="../media/image29.png"/><Relationship Id="rId15" Type="http://schemas.openxmlformats.org/officeDocument/2006/relationships/image" Target="../media/image33.png"/><Relationship Id="rId10" Type="http://schemas.openxmlformats.org/officeDocument/2006/relationships/image" Target="../media/image53.svg"/><Relationship Id="rId4" Type="http://schemas.openxmlformats.org/officeDocument/2006/relationships/audio" Target="../media/audio3.wav"/><Relationship Id="rId9" Type="http://schemas.openxmlformats.org/officeDocument/2006/relationships/image" Target="../media/image52.pn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s://hoc10.vn/doc-sach/toan-4-tap-1/1/390/10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s://hoc10.vn/doc-sach/toan-4-tap-1/1/390/10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3.png"/><Relationship Id="rId2" Type="http://schemas.openxmlformats.org/officeDocument/2006/relationships/slideLayout" Target="../slideLayouts/slideLayout45.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72.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hoc10.vn/doc-sach/toan-4-tap-1/1/390/103/" TargetMode="External"/><Relationship Id="rId2" Type="http://schemas.openxmlformats.org/officeDocument/2006/relationships/image" Target="../media/image24.jpg"/><Relationship Id="rId1" Type="http://schemas.openxmlformats.org/officeDocument/2006/relationships/slideLayout" Target="../slideLayouts/slideLayout29.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0" i="0" u="none" strike="noStrike" kern="0" cap="none" spc="0" normalizeH="0" baseline="0" noProof="0" dirty="0">
                <a:ln>
                  <a:noFill/>
                </a:ln>
                <a:solidFill>
                  <a:srgbClr val="FFFFFF"/>
                </a:solidFill>
                <a:effectLst/>
                <a:uLnTx/>
                <a:uFillTx/>
                <a:latin typeface="UTM Avo" panose="02040603050506020204" pitchFamily="18" charset="0"/>
                <a:cs typeface="Arial"/>
                <a:sym typeface="Arial"/>
              </a:rPr>
              <a:t>TOÁN 4</a:t>
            </a:r>
            <a:endParaRPr kumimoji="0"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FFFFFF"/>
                </a:solidFill>
                <a:effectLst/>
                <a:uLnTx/>
                <a:uFillTx/>
                <a:latin typeface="UTM Avo" panose="02040603050506020204" pitchFamily="18" charset="0"/>
                <a:cs typeface="Arial"/>
                <a:sym typeface="Arial"/>
              </a:rPr>
              <a:t>Tập 1</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65" name="Google Shape;165;p1"/>
          <p:cNvSpPr txBox="1"/>
          <p:nvPr/>
        </p:nvSpPr>
        <p:spPr>
          <a:xfrm>
            <a:off x="727107" y="3124200"/>
            <a:ext cx="10737785" cy="2467154"/>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6000" b="1" i="0" u="none" strike="noStrike" kern="0" cap="none" spc="0" normalizeH="0" baseline="0" noProof="0" dirty="0" err="1">
                <a:ln>
                  <a:noFill/>
                </a:ln>
                <a:solidFill>
                  <a:srgbClr val="002060"/>
                </a:solidFill>
                <a:effectLst/>
                <a:uLnTx/>
                <a:uFillTx/>
                <a:latin typeface="UTM Avo" panose="02040603050506020204" pitchFamily="18" charset="0"/>
                <a:cs typeface="Arial"/>
                <a:sym typeface="Arial"/>
              </a:rPr>
              <a:t>Tuần</a:t>
            </a:r>
            <a:r>
              <a:rPr kumimoji="0" lang="en-US" sz="6000" b="1" i="0" u="none" strike="noStrike" kern="0" cap="none" spc="0" normalizeH="0" baseline="0" noProof="0" dirty="0">
                <a:ln>
                  <a:noFill/>
                </a:ln>
                <a:solidFill>
                  <a:srgbClr val="002060"/>
                </a:solidFill>
                <a:effectLst/>
                <a:uLnTx/>
                <a:uFillTx/>
                <a:latin typeface="UTM Avo" panose="02040603050506020204" pitchFamily="18" charset="0"/>
                <a:cs typeface="Arial"/>
                <a:sym typeface="Arial"/>
              </a:rPr>
              <a:t> 1</a:t>
            </a:r>
            <a:r>
              <a:rPr kumimoji="0" lang="vi-VN" sz="6000" b="1" i="0" u="none" strike="noStrike" kern="0" cap="none" spc="0" normalizeH="0" baseline="0" noProof="0" dirty="0">
                <a:ln>
                  <a:noFill/>
                </a:ln>
                <a:solidFill>
                  <a:srgbClr val="002060"/>
                </a:solidFill>
                <a:effectLst/>
                <a:uLnTx/>
                <a:uFillTx/>
                <a:latin typeface="UTM Avo" panose="02040603050506020204" pitchFamily="18" charset="0"/>
                <a:cs typeface="Arial"/>
                <a:sym typeface="Arial"/>
              </a:rPr>
              <a:t>6</a:t>
            </a:r>
            <a:endParaRPr kumimoji="0"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4400"/>
              <a:buFont typeface="Calibri"/>
              <a:buNone/>
              <a:tabLst/>
              <a:defRPr/>
            </a:pPr>
            <a:r>
              <a:rPr kumimoji="0" lang="en-US" sz="6000" b="1"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Bài</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4</a:t>
            </a:r>
            <a:r>
              <a:rPr kumimoji="0" lang="vi-VN"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6</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en-US" sz="6000" b="1"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Luyện</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en-US" sz="6000" b="1"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tập</a:t>
            </a:r>
            <a:r>
              <a:rPr kumimoji="0" lang="vi-VN"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chung</a:t>
            </a:r>
            <a:r>
              <a:rPr kumimoji="0" lang="en-US" sz="6000" b="1" i="0" u="none" strike="noStrike" kern="0" cap="none" spc="0" normalizeH="0" baseline="0" noProof="0">
                <a:ln>
                  <a:noFill/>
                </a:ln>
                <a:solidFill>
                  <a:srgbClr val="FF0000"/>
                </a:solidFill>
                <a:effectLst/>
                <a:uLnTx/>
                <a:uFillTx/>
                <a:latin typeface="UTM Avo" panose="02040603050506020204" pitchFamily="18" charset="0"/>
                <a:cs typeface="Arial"/>
                <a:sym typeface="Arial"/>
              </a:rPr>
              <a:t>  </a:t>
            </a:r>
            <a:r>
              <a:rPr kumimoji="0" lang="en-US" sz="6000" b="1"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Tiết</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2 </a:t>
            </a:r>
            <a:endParaRPr kumimoji="0"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7</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1023F6D2-F5C7-E43F-C44F-FBE1C8FB173C}"/>
              </a:ext>
            </a:extLst>
          </p:cNvPr>
          <p:cNvSpPr txBox="1"/>
          <p:nvPr/>
        </p:nvSpPr>
        <p:spPr>
          <a:xfrm>
            <a:off x="1582805" y="1705720"/>
            <a:ext cx="9796395" cy="492443"/>
          </a:xfrm>
          <a:prstGeom prst="rect">
            <a:avLst/>
          </a:prstGeom>
          <a:noFill/>
        </p:spPr>
        <p:txBody>
          <a:bodyPr wrap="square">
            <a:spAutoFit/>
          </a:bodyPr>
          <a:lstStyle/>
          <a:p>
            <a:pPr lvl="0" algn="just">
              <a:spcAft>
                <a:spcPts val="1000"/>
              </a:spcAft>
              <a:buClr>
                <a:srgbClr val="000000"/>
              </a:buClr>
              <a:defRPr/>
            </a:pPr>
            <a:r>
              <a:rPr lang="vi-VN" sz="2600" b="1" ker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Biết rằng 100 hạt gạo nặng 2g:</a:t>
            </a:r>
          </a:p>
        </p:txBody>
      </p:sp>
      <p:sp>
        <p:nvSpPr>
          <p:cNvPr id="7" name="TextBox 6">
            <a:extLst>
              <a:ext uri="{FF2B5EF4-FFF2-40B4-BE49-F238E27FC236}">
                <a16:creationId xmlns:a16="http://schemas.microsoft.com/office/drawing/2014/main" id="{5F4BE783-AA9F-401A-B489-90DD261E2B5E}"/>
              </a:ext>
            </a:extLst>
          </p:cNvPr>
          <p:cNvSpPr txBox="1"/>
          <p:nvPr/>
        </p:nvSpPr>
        <p:spPr>
          <a:xfrm>
            <a:off x="762000" y="2281535"/>
            <a:ext cx="9796395" cy="461665"/>
          </a:xfrm>
          <a:prstGeom prst="rect">
            <a:avLst/>
          </a:prstGeom>
          <a:noFill/>
        </p:spPr>
        <p:txBody>
          <a:bodyPr wrap="square">
            <a:spAutoFit/>
          </a:bodyPr>
          <a:lstStyle/>
          <a:p>
            <a:pPr lvl="0" algn="just">
              <a:spcAft>
                <a:spcPts val="1000"/>
              </a:spcAft>
              <a:buClr>
                <a:srgbClr val="000000"/>
              </a:buClr>
              <a:defRPr/>
            </a:pPr>
            <a:r>
              <a:rPr lang="vi-VN" sz="2400" ker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a) Hãy thảo luận và hoàn thành bảng sau:</a:t>
            </a:r>
          </a:p>
        </p:txBody>
      </p:sp>
      <p:graphicFrame>
        <p:nvGraphicFramePr>
          <p:cNvPr id="9" name="Table 8">
            <a:extLst>
              <a:ext uri="{FF2B5EF4-FFF2-40B4-BE49-F238E27FC236}">
                <a16:creationId xmlns:a16="http://schemas.microsoft.com/office/drawing/2014/main" id="{C28B4CA3-8CA4-4B0E-BBFA-4CEBC5557D5A}"/>
              </a:ext>
            </a:extLst>
          </p:cNvPr>
          <p:cNvGraphicFramePr>
            <a:graphicFrameLocks noGrp="1"/>
          </p:cNvGraphicFramePr>
          <p:nvPr>
            <p:extLst>
              <p:ext uri="{D42A27DB-BD31-4B8C-83A1-F6EECF244321}">
                <p14:modId xmlns:p14="http://schemas.microsoft.com/office/powerpoint/2010/main" val="2133355736"/>
              </p:ext>
            </p:extLst>
          </p:nvPr>
        </p:nvGraphicFramePr>
        <p:xfrm>
          <a:off x="963304" y="2980527"/>
          <a:ext cx="7451710" cy="1737182"/>
        </p:xfrm>
        <a:graphic>
          <a:graphicData uri="http://schemas.openxmlformats.org/drawingml/2006/table">
            <a:tbl>
              <a:tblPr firstRow="1" bandRow="1">
                <a:tableStyleId>{2D5ABB26-0587-4C30-8999-92F81FD0307C}</a:tableStyleId>
              </a:tblPr>
              <a:tblGrid>
                <a:gridCol w="2602489">
                  <a:extLst>
                    <a:ext uri="{9D8B030D-6E8A-4147-A177-3AD203B41FA5}">
                      <a16:colId xmlns:a16="http://schemas.microsoft.com/office/drawing/2014/main" val="266217043"/>
                    </a:ext>
                  </a:extLst>
                </a:gridCol>
                <a:gridCol w="791174">
                  <a:extLst>
                    <a:ext uri="{9D8B030D-6E8A-4147-A177-3AD203B41FA5}">
                      <a16:colId xmlns:a16="http://schemas.microsoft.com/office/drawing/2014/main" val="3207674699"/>
                    </a:ext>
                  </a:extLst>
                </a:gridCol>
                <a:gridCol w="898937">
                  <a:extLst>
                    <a:ext uri="{9D8B030D-6E8A-4147-A177-3AD203B41FA5}">
                      <a16:colId xmlns:a16="http://schemas.microsoft.com/office/drawing/2014/main" val="3362855329"/>
                    </a:ext>
                  </a:extLst>
                </a:gridCol>
                <a:gridCol w="1168400">
                  <a:extLst>
                    <a:ext uri="{9D8B030D-6E8A-4147-A177-3AD203B41FA5}">
                      <a16:colId xmlns:a16="http://schemas.microsoft.com/office/drawing/2014/main" val="3880329834"/>
                    </a:ext>
                  </a:extLst>
                </a:gridCol>
                <a:gridCol w="1990710">
                  <a:extLst>
                    <a:ext uri="{9D8B030D-6E8A-4147-A177-3AD203B41FA5}">
                      <a16:colId xmlns:a16="http://schemas.microsoft.com/office/drawing/2014/main" val="2090350681"/>
                    </a:ext>
                  </a:extLst>
                </a:gridCol>
              </a:tblGrid>
              <a:tr h="868591">
                <a:tc>
                  <a:txBody>
                    <a:bodyPr/>
                    <a:lstStyle/>
                    <a:p>
                      <a:pPr algn="ctr"/>
                      <a:r>
                        <a:rPr lang="en-VN" sz="2400" b="1" dirty="0">
                          <a:solidFill>
                            <a:schemeClr val="tx1"/>
                          </a:solidFill>
                          <a:latin typeface="UTM Avo" panose="02040603050506020204" pitchFamily="18" charset="0"/>
                        </a:rPr>
                        <a:t>Số hạt gạo </a:t>
                      </a:r>
                      <a:endParaRPr lang="en-VN" sz="2400" b="1"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VN" sz="2400" b="0" dirty="0">
                          <a:solidFill>
                            <a:schemeClr val="tx1"/>
                          </a:solidFill>
                          <a:latin typeface="UTM Avo" panose="02040603050506020204" pitchFamily="18" charset="0"/>
                        </a:rPr>
                        <a:t>100</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500</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1 000</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1 000 000</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0001006"/>
                  </a:ext>
                </a:extLst>
              </a:tr>
              <a:tr h="868591">
                <a:tc>
                  <a:txBody>
                    <a:bodyPr/>
                    <a:lstStyle/>
                    <a:p>
                      <a:pPr algn="ctr"/>
                      <a:r>
                        <a:rPr lang="en-VN" sz="2400" b="1" dirty="0">
                          <a:solidFill>
                            <a:schemeClr val="tx1"/>
                          </a:solidFill>
                          <a:latin typeface="UTM Avo" panose="02040603050506020204" pitchFamily="18" charset="0"/>
                        </a:rPr>
                        <a:t>Cân </a:t>
                      </a:r>
                      <a:r>
                        <a:rPr lang="en-VN" sz="2400" b="1">
                          <a:solidFill>
                            <a:schemeClr val="tx1"/>
                          </a:solidFill>
                          <a:latin typeface="UTM Avo" panose="02040603050506020204" pitchFamily="18" charset="0"/>
                        </a:rPr>
                        <a:t>nặng (g)</a:t>
                      </a:r>
                      <a:endParaRPr lang="en-VN" sz="2400" b="1"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VN" sz="2400" b="0" dirty="0">
                          <a:solidFill>
                            <a:schemeClr val="tx1"/>
                          </a:solidFill>
                          <a:latin typeface="UTM Avo" panose="02040603050506020204" pitchFamily="18" charset="0"/>
                        </a:rPr>
                        <a:t>2</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6376262"/>
                  </a:ext>
                </a:extLst>
              </a:tr>
            </a:tbl>
          </a:graphicData>
        </a:graphic>
      </p:graphicFrame>
      <p:pic>
        <p:nvPicPr>
          <p:cNvPr id="12" name="Picture 11">
            <a:extLst>
              <a:ext uri="{FF2B5EF4-FFF2-40B4-BE49-F238E27FC236}">
                <a16:creationId xmlns:a16="http://schemas.microsoft.com/office/drawing/2014/main" id="{E310697E-9DAD-447C-BF5B-450FDF63A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1" y="2671443"/>
            <a:ext cx="2514600" cy="2199659"/>
          </a:xfrm>
          <a:prstGeom prst="rect">
            <a:avLst/>
          </a:prstGeom>
        </p:spPr>
      </p:pic>
      <p:sp>
        <p:nvSpPr>
          <p:cNvPr id="13" name="TextBox 12">
            <a:extLst>
              <a:ext uri="{FF2B5EF4-FFF2-40B4-BE49-F238E27FC236}">
                <a16:creationId xmlns:a16="http://schemas.microsoft.com/office/drawing/2014/main" id="{98469F86-52A9-488B-B63A-1D6FD32A7F70}"/>
              </a:ext>
            </a:extLst>
          </p:cNvPr>
          <p:cNvSpPr txBox="1"/>
          <p:nvPr/>
        </p:nvSpPr>
        <p:spPr>
          <a:xfrm>
            <a:off x="4484174" y="4063103"/>
            <a:ext cx="709053" cy="543675"/>
          </a:xfrm>
          <a:prstGeom prst="rect">
            <a:avLst/>
          </a:prstGeom>
          <a:solidFill>
            <a:srgbClr val="FFFAF7"/>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2800" b="1" dirty="0">
                <a:solidFill>
                  <a:srgbClr val="C00000"/>
                </a:solidFill>
                <a:latin typeface="UTM Avo" panose="02040603050506020204" pitchFamily="18" charset="0"/>
                <a:cs typeface="Arial" panose="020B0604020202020204" pitchFamily="34" charset="0"/>
              </a:rPr>
              <a:t>10</a:t>
            </a:r>
          </a:p>
        </p:txBody>
      </p:sp>
      <p:sp>
        <p:nvSpPr>
          <p:cNvPr id="14" name="TextBox 13">
            <a:extLst>
              <a:ext uri="{FF2B5EF4-FFF2-40B4-BE49-F238E27FC236}">
                <a16:creationId xmlns:a16="http://schemas.microsoft.com/office/drawing/2014/main" id="{002F477B-AF09-4BEC-B9D3-C25FE8FDC005}"/>
              </a:ext>
            </a:extLst>
          </p:cNvPr>
          <p:cNvSpPr txBox="1"/>
          <p:nvPr/>
        </p:nvSpPr>
        <p:spPr>
          <a:xfrm>
            <a:off x="5476767" y="4063102"/>
            <a:ext cx="709053" cy="543675"/>
          </a:xfrm>
          <a:prstGeom prst="rect">
            <a:avLst/>
          </a:prstGeom>
          <a:solidFill>
            <a:srgbClr val="FFFAF7"/>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2800" b="1" dirty="0">
                <a:solidFill>
                  <a:srgbClr val="C00000"/>
                </a:solidFill>
                <a:latin typeface="UTM Avo" panose="02040603050506020204" pitchFamily="18" charset="0"/>
                <a:cs typeface="Arial" panose="020B0604020202020204" pitchFamily="34" charset="0"/>
              </a:rPr>
              <a:t>20</a:t>
            </a:r>
          </a:p>
        </p:txBody>
      </p:sp>
      <p:sp>
        <p:nvSpPr>
          <p:cNvPr id="15" name="TextBox 14">
            <a:extLst>
              <a:ext uri="{FF2B5EF4-FFF2-40B4-BE49-F238E27FC236}">
                <a16:creationId xmlns:a16="http://schemas.microsoft.com/office/drawing/2014/main" id="{F20F23DA-5325-4BDA-88FD-D9C790F1C76A}"/>
              </a:ext>
            </a:extLst>
          </p:cNvPr>
          <p:cNvSpPr txBox="1"/>
          <p:nvPr/>
        </p:nvSpPr>
        <p:spPr>
          <a:xfrm>
            <a:off x="6657178" y="4063103"/>
            <a:ext cx="1579545" cy="543675"/>
          </a:xfrm>
          <a:prstGeom prst="rect">
            <a:avLst/>
          </a:prstGeom>
          <a:solidFill>
            <a:srgbClr val="FFFAF7"/>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2800" b="1" dirty="0">
                <a:solidFill>
                  <a:srgbClr val="C00000"/>
                </a:solidFill>
                <a:latin typeface="UTM Avo" panose="02040603050506020204" pitchFamily="18" charset="0"/>
                <a:cs typeface="Arial" panose="020B0604020202020204" pitchFamily="34" charset="0"/>
              </a:rPr>
              <a:t>20 000</a:t>
            </a:r>
          </a:p>
        </p:txBody>
      </p:sp>
    </p:spTree>
    <p:extLst>
      <p:ext uri="{BB962C8B-B14F-4D97-AF65-F5344CB8AC3E}">
        <p14:creationId xmlns:p14="http://schemas.microsoft.com/office/powerpoint/2010/main" val="9361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checkerboard(across)">
                                      <p:cBhvr>
                                        <p:cTn id="18" dur="500"/>
                                        <p:tgtEl>
                                          <p:spTgt spid="7">
                                            <p:txEl>
                                              <p:pRg st="0" end="0"/>
                                            </p:txEl>
                                          </p:spTgt>
                                        </p:tgtEl>
                                      </p:cBhvr>
                                    </p:animEffect>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7</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1023F6D2-F5C7-E43F-C44F-FBE1C8FB173C}"/>
              </a:ext>
            </a:extLst>
          </p:cNvPr>
          <p:cNvSpPr txBox="1"/>
          <p:nvPr/>
        </p:nvSpPr>
        <p:spPr>
          <a:xfrm>
            <a:off x="1582805" y="1705720"/>
            <a:ext cx="9796395" cy="492443"/>
          </a:xfrm>
          <a:prstGeom prst="rect">
            <a:avLst/>
          </a:prstGeom>
          <a:noFill/>
        </p:spPr>
        <p:txBody>
          <a:bodyPr wrap="square">
            <a:spAutoFit/>
          </a:bodyPr>
          <a:lstStyle/>
          <a:p>
            <a:pPr lvl="0" algn="just">
              <a:spcAft>
                <a:spcPts val="1000"/>
              </a:spcAft>
              <a:buClr>
                <a:srgbClr val="000000"/>
              </a:buClr>
              <a:defRPr/>
            </a:pPr>
            <a:r>
              <a:rPr lang="vi-VN" sz="26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Biết rằng 100 h</a:t>
            </a:r>
            <a:r>
              <a:rPr lang="en-US" sz="26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ạ</a:t>
            </a:r>
            <a:r>
              <a:rPr lang="vi-VN" sz="26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 gạo nặng 2g:</a:t>
            </a:r>
          </a:p>
        </p:txBody>
      </p:sp>
      <p:sp>
        <p:nvSpPr>
          <p:cNvPr id="7" name="TextBox 6">
            <a:extLst>
              <a:ext uri="{FF2B5EF4-FFF2-40B4-BE49-F238E27FC236}">
                <a16:creationId xmlns:a16="http://schemas.microsoft.com/office/drawing/2014/main" id="{5F4BE783-AA9F-401A-B489-90DD261E2B5E}"/>
              </a:ext>
            </a:extLst>
          </p:cNvPr>
          <p:cNvSpPr txBox="1"/>
          <p:nvPr/>
        </p:nvSpPr>
        <p:spPr>
          <a:xfrm>
            <a:off x="762000" y="2281535"/>
            <a:ext cx="11125200" cy="1804084"/>
          </a:xfrm>
          <a:prstGeom prst="rect">
            <a:avLst/>
          </a:prstGeom>
          <a:noFill/>
        </p:spPr>
        <p:txBody>
          <a:bodyPr wrap="square">
            <a:spAutoFit/>
          </a:bodyPr>
          <a:lstStyle/>
          <a:p>
            <a:pPr lvl="0" algn="just">
              <a:lnSpc>
                <a:spcPct val="150000"/>
              </a:lnSpc>
              <a:spcAft>
                <a:spcPts val="1000"/>
              </a:spcAft>
              <a:buClr>
                <a:srgbClr val="000000"/>
              </a:buClr>
              <a:defRPr/>
            </a:pP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b) Tính đến năm 2022, Việt Nam có khoảng 99 triệu dân.</a:t>
            </a:r>
          </a:p>
          <a:p>
            <a:pPr lvl="0" algn="just">
              <a:lnSpc>
                <a:spcPct val="150000"/>
              </a:lnSpc>
              <a:spcAft>
                <a:spcPts val="1000"/>
              </a:spcAft>
              <a:buClr>
                <a:srgbClr val="000000"/>
              </a:buClr>
              <a:defRPr/>
            </a:pP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Em thử tính xem nếu mỗi người tiết kiệm 1 hạt gạo thì sẽ tiết kiệm được khoảng bao nhiêu ki-lô-gam gạo.</a:t>
            </a:r>
          </a:p>
        </p:txBody>
      </p:sp>
      <p:pic>
        <p:nvPicPr>
          <p:cNvPr id="10" name="Picture 9">
            <a:extLst>
              <a:ext uri="{FF2B5EF4-FFF2-40B4-BE49-F238E27FC236}">
                <a16:creationId xmlns:a16="http://schemas.microsoft.com/office/drawing/2014/main" id="{DB00C0B7-3332-4204-94AB-4AFA444F79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837"/>
          <a:stretch/>
        </p:blipFill>
        <p:spPr>
          <a:xfrm>
            <a:off x="4343400" y="3943350"/>
            <a:ext cx="3376468" cy="2914650"/>
          </a:xfrm>
          <a:prstGeom prst="rect">
            <a:avLst/>
          </a:prstGeom>
        </p:spPr>
      </p:pic>
    </p:spTree>
    <p:extLst>
      <p:ext uri="{BB962C8B-B14F-4D97-AF65-F5344CB8AC3E}">
        <p14:creationId xmlns:p14="http://schemas.microsoft.com/office/powerpoint/2010/main" val="40206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heckerboard(across)">
                                      <p:cBhvr>
                                        <p:cTn id="12" dur="500"/>
                                        <p:tgtEl>
                                          <p:spTgt spid="7">
                                            <p:txEl>
                                              <p:pRg st="1" end="1"/>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7</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1F7014-231A-485A-AEC0-EC2316372EB1}"/>
                  </a:ext>
                </a:extLst>
              </p:cNvPr>
              <p:cNvSpPr txBox="1"/>
              <p:nvPr/>
            </p:nvSpPr>
            <p:spPr>
              <a:xfrm>
                <a:off x="650320" y="1715628"/>
                <a:ext cx="10891360" cy="4340675"/>
              </a:xfrm>
              <a:prstGeom prst="rect">
                <a:avLst/>
              </a:prstGeom>
              <a:noFill/>
            </p:spPr>
            <p:txBody>
              <a:bodyPr wrap="square">
                <a:spAutoFit/>
              </a:bodyPr>
              <a:lstStyle/>
              <a:p>
                <a:pPr algn="ctr">
                  <a:lnSpc>
                    <a:spcPct val="150000"/>
                  </a:lnSpc>
                  <a:spcAft>
                    <a:spcPts val="667"/>
                  </a:spcAft>
                </a:pPr>
                <a:r>
                  <a:rPr lang="en-US" sz="2400" b="1" u="sng" dirty="0" err="1">
                    <a:latin typeface="UTM Avo" panose="02040603050506020204" pitchFamily="18" charset="0"/>
                    <a:ea typeface="Calibri" panose="020F0502020204030204" pitchFamily="34" charset="0"/>
                    <a:cs typeface="Arial" panose="020B0604020202020204" pitchFamily="34" charset="0"/>
                  </a:rPr>
                  <a:t>Bài</a:t>
                </a:r>
                <a:r>
                  <a:rPr lang="en-US" sz="2400" b="1" u="sng" dirty="0">
                    <a:latin typeface="UTM Avo" panose="02040603050506020204" pitchFamily="18" charset="0"/>
                    <a:ea typeface="Calibri" panose="020F0502020204030204" pitchFamily="34" charset="0"/>
                    <a:cs typeface="Arial" panose="020B0604020202020204" pitchFamily="34" charset="0"/>
                  </a:rPr>
                  <a:t> </a:t>
                </a:r>
                <a:r>
                  <a:rPr lang="en-US" sz="2400" b="1" u="sng" dirty="0" err="1">
                    <a:latin typeface="UTM Avo" panose="02040603050506020204" pitchFamily="18" charset="0"/>
                    <a:ea typeface="Calibri" panose="020F0502020204030204" pitchFamily="34" charset="0"/>
                    <a:cs typeface="Arial" panose="020B0604020202020204" pitchFamily="34" charset="0"/>
                  </a:rPr>
                  <a:t>giải</a:t>
                </a:r>
                <a:endParaRPr lang="en-US" sz="2400" b="1" u="sng"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Việt</a:t>
                </a:r>
                <a:r>
                  <a:rPr lang="en-US" sz="2400" dirty="0">
                    <a:latin typeface="UTM Avo" panose="02040603050506020204" pitchFamily="18" charset="0"/>
                    <a:ea typeface="Calibri" panose="020F0502020204030204" pitchFamily="34" charset="0"/>
                    <a:cs typeface="Arial" panose="020B0604020202020204" pitchFamily="34" charset="0"/>
                  </a:rPr>
                  <a:t> Nam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99 </a:t>
                </a:r>
                <a:r>
                  <a:rPr lang="en-US" sz="2400" dirty="0" err="1">
                    <a:latin typeface="UTM Avo" panose="02040603050506020204" pitchFamily="18" charset="0"/>
                    <a:ea typeface="Calibri" panose="020F0502020204030204" pitchFamily="34" charset="0"/>
                    <a:cs typeface="Arial" panose="020B0604020202020204" pitchFamily="34" charset="0"/>
                  </a:rPr>
                  <a:t>triệu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dân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Nếu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mỗi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người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kiệm</a:t>
                </a:r>
                <a:r>
                  <a:rPr lang="en-US" sz="2400" dirty="0">
                    <a:latin typeface="UTM Avo" panose="02040603050506020204" pitchFamily="18" charset="0"/>
                    <a:ea typeface="Calibri" panose="020F0502020204030204" pitchFamily="34" charset="0"/>
                    <a:cs typeface="Arial" panose="020B0604020202020204" pitchFamily="34" charset="0"/>
                  </a:rPr>
                  <a:t> 1 </a:t>
                </a:r>
                <a:r>
                  <a:rPr lang="en-US" sz="2400" dirty="0" err="1">
                    <a:latin typeface="UTM Avo" panose="02040603050506020204" pitchFamily="18" charset="0"/>
                    <a:ea typeface="Calibri" panose="020F0502020204030204" pitchFamily="34" charset="0"/>
                    <a:cs typeface="Arial" panose="020B0604020202020204" pitchFamily="34" charset="0"/>
                  </a:rPr>
                  <a:t>hạt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thì</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nước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sẽ</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kiệm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99 000 000 </a:t>
                </a:r>
                <a:r>
                  <a:rPr lang="en-US" sz="2400" dirty="0" err="1">
                    <a:latin typeface="UTM Avo" panose="02040603050506020204" pitchFamily="18" charset="0"/>
                    <a:ea typeface="Calibri" panose="020F0502020204030204" pitchFamily="34" charset="0"/>
                    <a:cs typeface="Arial" panose="020B0604020202020204" pitchFamily="34" charset="0"/>
                  </a:rPr>
                  <a:t>hạt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gam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kiệm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(99 000 000 : 100) </a:t>
                </a:r>
                <a14:m>
                  <m:oMath xmlns:m="http://schemas.openxmlformats.org/officeDocument/2006/math">
                    <m:r>
                      <a:rPr lang="en-US" sz="2400">
                        <a:latin typeface="Cambria Math" panose="02040503050406030204" pitchFamily="18" charset="0"/>
                        <a:ea typeface="Calibri" panose="020F0502020204030204" pitchFamily="34" charset="0"/>
                        <a:cs typeface="Times New Roman" panose="02020603050405020304" pitchFamily="18" charset="0"/>
                      </a:rPr>
                      <m:t>× </m:t>
                    </m:r>
                  </m:oMath>
                </a14:m>
                <a:r>
                  <a:rPr lang="en-US" sz="2400" dirty="0">
                    <a:latin typeface="UTM Avo" panose="02040603050506020204" pitchFamily="18" charset="0"/>
                    <a:ea typeface="Calibri" panose="020F0502020204030204" pitchFamily="34" charset="0"/>
                    <a:cs typeface="Arial" panose="020B0604020202020204" pitchFamily="34" charset="0"/>
                  </a:rPr>
                  <a:t>2  = 1 980 000 (g)</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Đổi</a:t>
                </a:r>
                <a:r>
                  <a:rPr lang="en-US" sz="2400" dirty="0">
                    <a:latin typeface="UTM Avo" panose="02040603050506020204" pitchFamily="18" charset="0"/>
                    <a:ea typeface="Calibri" panose="020F0502020204030204" pitchFamily="34" charset="0"/>
                    <a:cs typeface="Arial" panose="020B0604020202020204" pitchFamily="34" charset="0"/>
                  </a:rPr>
                  <a:t> 1 980 000 g = 1 980 kg</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Đáp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1 980 kg.</a:t>
                </a:r>
                <a:endParaRPr lang="en-VN"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321F7014-231A-485A-AEC0-EC2316372EB1}"/>
                  </a:ext>
                </a:extLst>
              </p:cNvPr>
              <p:cNvSpPr txBox="1">
                <a:spLocks noRot="1" noChangeAspect="1" noMove="1" noResize="1" noEditPoints="1" noAdjustHandles="1" noChangeArrowheads="1" noChangeShapeType="1" noTextEdit="1"/>
              </p:cNvSpPr>
              <p:nvPr/>
            </p:nvSpPr>
            <p:spPr>
              <a:xfrm>
                <a:off x="650320" y="1715628"/>
                <a:ext cx="10891360" cy="4340675"/>
              </a:xfrm>
              <a:prstGeom prst="rect">
                <a:avLst/>
              </a:prstGeom>
              <a:blipFill>
                <a:blip r:embed="rId3"/>
                <a:stretch>
                  <a:fillRect l="-56" b="-224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48592BCE-FF9C-42B1-9C3A-D99D816194AF}"/>
              </a:ext>
            </a:extLst>
          </p:cNvPr>
          <p:cNvPicPr>
            <a:picLocks noChangeAspect="1"/>
          </p:cNvPicPr>
          <p:nvPr/>
        </p:nvPicPr>
        <p:blipFill rotWithShape="1">
          <a:blip r:embed="rId4">
            <a:extLst>
              <a:ext uri="{28A0092B-C50C-407E-A947-70E740481C1C}">
                <a14:useLocalDpi xmlns:a14="http://schemas.microsoft.com/office/drawing/2010/main" val="0"/>
              </a:ext>
            </a:extLst>
          </a:blip>
          <a:srcRect l="6247" t="23639" r="66301" b="30086"/>
          <a:stretch/>
        </p:blipFill>
        <p:spPr>
          <a:xfrm>
            <a:off x="-254000" y="3983727"/>
            <a:ext cx="3376468" cy="3201603"/>
          </a:xfrm>
          <a:prstGeom prst="rect">
            <a:avLst/>
          </a:prstGeom>
        </p:spPr>
      </p:pic>
    </p:spTree>
    <p:extLst>
      <p:ext uri="{BB962C8B-B14F-4D97-AF65-F5344CB8AC3E}">
        <p14:creationId xmlns:p14="http://schemas.microsoft.com/office/powerpoint/2010/main" val="67762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dissolve">
                                      <p:cBhvr>
                                        <p:cTn id="17" dur="500"/>
                                        <p:tgtEl>
                                          <p:spTgt spid="8">
                                            <p:txEl>
                                              <p:pRg st="1" end="1"/>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dissolve">
                                      <p:cBhvr>
                                        <p:cTn id="21" dur="500"/>
                                        <p:tgtEl>
                                          <p:spTgt spid="8">
                                            <p:txEl>
                                              <p:pRg st="2" end="2"/>
                                            </p:txEl>
                                          </p:spTgt>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dissolve">
                                      <p:cBhvr>
                                        <p:cTn id="25" dur="500"/>
                                        <p:tgtEl>
                                          <p:spTgt spid="8">
                                            <p:txEl>
                                              <p:pRg st="3" end="3"/>
                                            </p:txEl>
                                          </p:spTgt>
                                        </p:tgtEl>
                                      </p:cBhvr>
                                    </p:animEffect>
                                  </p:childTnLst>
                                </p:cTn>
                              </p:par>
                            </p:childTnLst>
                          </p:cTn>
                        </p:par>
                        <p:par>
                          <p:cTn id="26" fill="hold">
                            <p:stCondLst>
                              <p:cond delay="1500"/>
                            </p:stCondLst>
                            <p:childTnLst>
                              <p:par>
                                <p:cTn id="27" presetID="9" presetClass="entr" presetSubtype="0" fill="hold" nodeType="after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dissolve">
                                      <p:cBhvr>
                                        <p:cTn id="29" dur="500"/>
                                        <p:tgtEl>
                                          <p:spTgt spid="8">
                                            <p:txEl>
                                              <p:pRg st="4" end="4"/>
                                            </p:txEl>
                                          </p:spTgt>
                                        </p:tgtEl>
                                      </p:cBhvr>
                                    </p:animEffec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dissolve">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705795" y="402841"/>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7">
            <a:extLst>
              <a:ext uri="{FF2B5EF4-FFF2-40B4-BE49-F238E27FC236}">
                <a16:creationId xmlns:a16="http://schemas.microsoft.com/office/drawing/2014/main" id="{AB83DFFB-CFA1-B230-8664-1C4C09AA2860}"/>
              </a:ext>
            </a:extLst>
          </p:cNvPr>
          <p:cNvSpPr txBox="1"/>
          <p:nvPr/>
        </p:nvSpPr>
        <p:spPr>
          <a:xfrm>
            <a:off x="821647" y="758798"/>
            <a:ext cx="10650044" cy="1574598"/>
          </a:xfrm>
          <a:prstGeom prst="rect">
            <a:avLst/>
          </a:prstGeom>
        </p:spPr>
        <p:txBody>
          <a:bodyPr wrap="square" lIns="0" tIns="0" rIns="0" bIns="0" rtlCol="0" anchor="t">
            <a:spAutoFit/>
          </a:bodyPr>
          <a:lstStyle/>
          <a:p>
            <a:pPr marL="0" marR="0" lvl="0" indent="0" algn="ctr" defTabSz="609539" rtl="0" eaLnBrk="1" fontAlgn="auto" latinLnBrk="0" hangingPunct="1">
              <a:lnSpc>
                <a:spcPts val="66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50000"/>
                  </a:srgbClr>
                </a:solidFill>
                <a:effectLst/>
                <a:uLnTx/>
                <a:uFillTx/>
                <a:latin typeface="UTM Avo" panose="02040603050506020204" pitchFamily="18" charset="0"/>
                <a:ea typeface="+mn-ea"/>
                <a:cs typeface="Arial" panose="020B0604020202020204" pitchFamily="34" charset="0"/>
              </a:rPr>
              <a:t>TRÒ CHƠI</a:t>
            </a:r>
          </a:p>
          <a:p>
            <a:pPr marL="0" marR="0" lvl="0" indent="0" algn="ctr" defTabSz="609539" rtl="0" eaLnBrk="1" fontAlgn="auto" latinLnBrk="0" hangingPunct="1">
              <a:lnSpc>
                <a:spcPts val="66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50000"/>
                  </a:srgbClr>
                </a:solidFill>
                <a:effectLst/>
                <a:uLnTx/>
                <a:uFillTx/>
                <a:latin typeface="UTM Avo" panose="02040603050506020204" pitchFamily="18" charset="0"/>
                <a:ea typeface="+mn-ea"/>
                <a:cs typeface="Arial" panose="020B0604020202020204" pitchFamily="34" charset="0"/>
              </a:rPr>
              <a:t>VÌ MÔI TRƯỜNG XANH SẠCH ĐẸP</a:t>
            </a:r>
          </a:p>
        </p:txBody>
      </p:sp>
      <p:sp>
        <p:nvSpPr>
          <p:cNvPr id="26" name="TextBox 25">
            <a:extLst>
              <a:ext uri="{FF2B5EF4-FFF2-40B4-BE49-F238E27FC236}">
                <a16:creationId xmlns:a16="http://schemas.microsoft.com/office/drawing/2014/main" id="{6067983B-947E-AB07-0C07-22D68BD8808E}"/>
              </a:ext>
            </a:extLst>
          </p:cNvPr>
          <p:cNvSpPr txBox="1"/>
          <p:nvPr/>
        </p:nvSpPr>
        <p:spPr>
          <a:xfrm>
            <a:off x="3454400" y="2514600"/>
            <a:ext cx="5283200" cy="3337837"/>
          </a:xfrm>
          <a:prstGeom prst="rect">
            <a:avLst/>
          </a:prstGeom>
          <a:noFill/>
        </p:spPr>
        <p:txBody>
          <a:bodyPr wrap="square">
            <a:spAutoFit/>
          </a:bodyPr>
          <a:lstStyle/>
          <a:p>
            <a:pPr marL="0" marR="0" lvl="0" indent="0" algn="just" defTabSz="609539" rtl="0" eaLnBrk="1" fontAlgn="auto" latinLnBrk="0" hangingPunct="1">
              <a:lnSpc>
                <a:spcPct val="15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Hãy cùng bạn thùng rác dọn dẹp môi trường xung quanh bằng cách trả lời các câu hỏi. Mỗi câu trả lời đúng là một túi rác được vứt vào thùng. Trả lời sai, quyền trả lời sẽ được trao cho bạn khác. </a:t>
            </a:r>
          </a:p>
        </p:txBody>
      </p:sp>
      <p:sp>
        <p:nvSpPr>
          <p:cNvPr id="27" name="Freeform 12">
            <a:extLst>
              <a:ext uri="{FF2B5EF4-FFF2-40B4-BE49-F238E27FC236}">
                <a16:creationId xmlns:a16="http://schemas.microsoft.com/office/drawing/2014/main" id="{82590488-BAC5-4413-5554-9FA4103D23A2}"/>
              </a:ext>
            </a:extLst>
          </p:cNvPr>
          <p:cNvSpPr/>
          <p:nvPr/>
        </p:nvSpPr>
        <p:spPr>
          <a:xfrm>
            <a:off x="9285769" y="1859168"/>
            <a:ext cx="2222207" cy="2066652"/>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4">
            <a:extLst>
              <a:ext uri="{FF2B5EF4-FFF2-40B4-BE49-F238E27FC236}">
                <a16:creationId xmlns:a16="http://schemas.microsoft.com/office/drawing/2014/main" id="{651876D0-DA49-C768-8BB9-1919955EDA90}"/>
              </a:ext>
            </a:extLst>
          </p:cNvPr>
          <p:cNvSpPr/>
          <p:nvPr/>
        </p:nvSpPr>
        <p:spPr>
          <a:xfrm>
            <a:off x="8432387" y="3925820"/>
            <a:ext cx="3725908" cy="2743200"/>
          </a:xfrm>
          <a:custGeom>
            <a:avLst/>
            <a:gdLst/>
            <a:ahLst/>
            <a:cxnLst/>
            <a:rect l="l" t="t" r="r" b="b"/>
            <a:pathLst>
              <a:path w="5588862" h="4114800">
                <a:moveTo>
                  <a:pt x="0" y="0"/>
                </a:moveTo>
                <a:lnTo>
                  <a:pt x="5588862" y="0"/>
                </a:lnTo>
                <a:lnTo>
                  <a:pt x="558886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10">
            <a:extLst>
              <a:ext uri="{FF2B5EF4-FFF2-40B4-BE49-F238E27FC236}">
                <a16:creationId xmlns:a16="http://schemas.microsoft.com/office/drawing/2014/main" id="{E4252BF1-6ACA-DACB-2D15-AEF4FF9C87AF}"/>
              </a:ext>
            </a:extLst>
          </p:cNvPr>
          <p:cNvSpPr/>
          <p:nvPr/>
        </p:nvSpPr>
        <p:spPr>
          <a:xfrm>
            <a:off x="-687811" y="2280603"/>
            <a:ext cx="4142211" cy="4595540"/>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5FEC1CB7-EDBD-44B6-86F4-579459D71A03}"/>
              </a:ext>
            </a:extLst>
          </p:cNvPr>
          <p:cNvPicPr>
            <a:picLocks noChangeAspect="1"/>
          </p:cNvPicPr>
          <p:nvPr/>
        </p:nvPicPr>
        <p:blipFill>
          <a:blip r:embed="rId12"/>
          <a:stretch>
            <a:fillRect/>
          </a:stretch>
        </p:blipFill>
        <p:spPr>
          <a:xfrm>
            <a:off x="-102757" y="-57238"/>
            <a:ext cx="1791175" cy="86882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outHorizont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705795" y="402841"/>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1">
            <a:extLst>
              <a:ext uri="{FF2B5EF4-FFF2-40B4-BE49-F238E27FC236}">
                <a16:creationId xmlns:a16="http://schemas.microsoft.com/office/drawing/2014/main" id="{C0366F0C-DB23-6AC1-9B5F-0D91E25B10BA}"/>
              </a:ext>
            </a:extLst>
          </p:cNvPr>
          <p:cNvSpPr/>
          <p:nvPr/>
        </p:nvSpPr>
        <p:spPr>
          <a:xfrm>
            <a:off x="101600" y="400499"/>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5" name="chai nhựa">
            <a:hlinkClick r:id="rId8" action="ppaction://hlinksldjump"/>
            <a:extLst>
              <a:ext uri="{FF2B5EF4-FFF2-40B4-BE49-F238E27FC236}">
                <a16:creationId xmlns:a16="http://schemas.microsoft.com/office/drawing/2014/main" id="{9AD6B77F-1778-9ACA-149A-DD8276E0EC2A}"/>
              </a:ext>
            </a:extLst>
          </p:cNvPr>
          <p:cNvSpPr/>
          <p:nvPr/>
        </p:nvSpPr>
        <p:spPr>
          <a:xfrm>
            <a:off x="2497851" y="3340502"/>
            <a:ext cx="1540797" cy="789659"/>
          </a:xfrm>
          <a:custGeom>
            <a:avLst/>
            <a:gdLst/>
            <a:ahLst/>
            <a:cxnLst/>
            <a:rect l="l" t="t" r="r" b="b"/>
            <a:pathLst>
              <a:path w="3806439" h="1950800">
                <a:moveTo>
                  <a:pt x="0" y="0"/>
                </a:moveTo>
                <a:lnTo>
                  <a:pt x="3806439" y="0"/>
                </a:lnTo>
                <a:lnTo>
                  <a:pt x="3806439" y="1950800"/>
                </a:lnTo>
                <a:lnTo>
                  <a:pt x="0" y="1950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vỏ chuối">
            <a:hlinkClick r:id="rId11" action="ppaction://hlinksldjump"/>
            <a:extLst>
              <a:ext uri="{FF2B5EF4-FFF2-40B4-BE49-F238E27FC236}">
                <a16:creationId xmlns:a16="http://schemas.microsoft.com/office/drawing/2014/main" id="{685B1C21-EE81-4275-525D-BE66B918765C}"/>
              </a:ext>
            </a:extLst>
          </p:cNvPr>
          <p:cNvSpPr/>
          <p:nvPr/>
        </p:nvSpPr>
        <p:spPr>
          <a:xfrm>
            <a:off x="3041017" y="5229090"/>
            <a:ext cx="1410797" cy="1552459"/>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túi vàng">
            <a:hlinkClick r:id="rId14" action="ppaction://hlinksldjump"/>
            <a:extLst>
              <a:ext uri="{FF2B5EF4-FFF2-40B4-BE49-F238E27FC236}">
                <a16:creationId xmlns:a16="http://schemas.microsoft.com/office/drawing/2014/main" id="{404B1791-E6B9-1AC7-72FF-DC5F03928E9D}"/>
              </a:ext>
            </a:extLst>
          </p:cNvPr>
          <p:cNvSpPr/>
          <p:nvPr/>
        </p:nvSpPr>
        <p:spPr>
          <a:xfrm>
            <a:off x="7986776" y="4840167"/>
            <a:ext cx="1193573" cy="1229336"/>
          </a:xfrm>
          <a:custGeom>
            <a:avLst/>
            <a:gdLst/>
            <a:ahLst/>
            <a:cxnLst/>
            <a:rect l="l" t="t" r="r" b="b"/>
            <a:pathLst>
              <a:path w="3995097" h="4114800">
                <a:moveTo>
                  <a:pt x="0" y="0"/>
                </a:moveTo>
                <a:lnTo>
                  <a:pt x="3995096" y="0"/>
                </a:lnTo>
                <a:lnTo>
                  <a:pt x="399509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8" name="bịch rác">
            <a:hlinkClick r:id="rId17" action="ppaction://hlinksldjump"/>
            <a:extLst>
              <a:ext uri="{FF2B5EF4-FFF2-40B4-BE49-F238E27FC236}">
                <a16:creationId xmlns:a16="http://schemas.microsoft.com/office/drawing/2014/main" id="{85684BF8-4BFA-1F28-2385-ADF98F5D9059}"/>
              </a:ext>
            </a:extLst>
          </p:cNvPr>
          <p:cNvSpPr/>
          <p:nvPr/>
        </p:nvSpPr>
        <p:spPr>
          <a:xfrm>
            <a:off x="9596514" y="3878931"/>
            <a:ext cx="1293553" cy="1581009"/>
          </a:xfrm>
          <a:custGeom>
            <a:avLst/>
            <a:gdLst/>
            <a:ahLst/>
            <a:cxnLst/>
            <a:rect l="l" t="t" r="r" b="b"/>
            <a:pathLst>
              <a:path w="3366655" h="4114800">
                <a:moveTo>
                  <a:pt x="0" y="0"/>
                </a:moveTo>
                <a:lnTo>
                  <a:pt x="3366654" y="0"/>
                </a:lnTo>
                <a:lnTo>
                  <a:pt x="3366654"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0" name="dép">
            <a:hlinkClick r:id="rId20" action="ppaction://hlinksldjump"/>
            <a:extLst>
              <a:ext uri="{FF2B5EF4-FFF2-40B4-BE49-F238E27FC236}">
                <a16:creationId xmlns:a16="http://schemas.microsoft.com/office/drawing/2014/main" id="{B8B6E774-93A3-EE90-B2CE-7DD6AC99DF3B}"/>
              </a:ext>
            </a:extLst>
          </p:cNvPr>
          <p:cNvSpPr/>
          <p:nvPr/>
        </p:nvSpPr>
        <p:spPr>
          <a:xfrm>
            <a:off x="1301934" y="4130161"/>
            <a:ext cx="1141192" cy="1329779"/>
          </a:xfrm>
          <a:custGeom>
            <a:avLst/>
            <a:gdLst/>
            <a:ahLst/>
            <a:cxnLst/>
            <a:rect l="l" t="t" r="r" b="b"/>
            <a:pathLst>
              <a:path w="3531247" h="4114800">
                <a:moveTo>
                  <a:pt x="0" y="0"/>
                </a:moveTo>
                <a:lnTo>
                  <a:pt x="3531247" y="0"/>
                </a:lnTo>
                <a:lnTo>
                  <a:pt x="3531247"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1">
            <a:extLst>
              <a:ext uri="{FF2B5EF4-FFF2-40B4-BE49-F238E27FC236}">
                <a16:creationId xmlns:a16="http://schemas.microsoft.com/office/drawing/2014/main" id="{C3BEFA36-2334-AD83-E1F0-B8DA2BDD06D3}"/>
              </a:ext>
            </a:extLst>
          </p:cNvPr>
          <p:cNvSpPr/>
          <p:nvPr/>
        </p:nvSpPr>
        <p:spPr>
          <a:xfrm>
            <a:off x="3343262" y="457382"/>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1">
            <a:extLst>
              <a:ext uri="{FF2B5EF4-FFF2-40B4-BE49-F238E27FC236}">
                <a16:creationId xmlns:a16="http://schemas.microsoft.com/office/drawing/2014/main" id="{F14CD38C-3D95-6728-30AB-807BE4B6EFB9}"/>
              </a:ext>
            </a:extLst>
          </p:cNvPr>
          <p:cNvSpPr/>
          <p:nvPr/>
        </p:nvSpPr>
        <p:spPr>
          <a:xfrm>
            <a:off x="6519339" y="400499"/>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1">
            <a:extLst>
              <a:ext uri="{FF2B5EF4-FFF2-40B4-BE49-F238E27FC236}">
                <a16:creationId xmlns:a16="http://schemas.microsoft.com/office/drawing/2014/main" id="{98F5214F-BDC8-BA0B-F824-66BF511F722E}"/>
              </a:ext>
            </a:extLst>
          </p:cNvPr>
          <p:cNvSpPr/>
          <p:nvPr/>
        </p:nvSpPr>
        <p:spPr>
          <a:xfrm>
            <a:off x="9599113" y="464614"/>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0">
            <a:hlinkClick r:id="rId23" action="ppaction://hlinksldjump"/>
            <a:extLst>
              <a:ext uri="{FF2B5EF4-FFF2-40B4-BE49-F238E27FC236}">
                <a16:creationId xmlns:a16="http://schemas.microsoft.com/office/drawing/2014/main" id="{92A69565-AB5A-7540-FE6C-52F0B3C44B8A}"/>
              </a:ext>
            </a:extLst>
          </p:cNvPr>
          <p:cNvSpPr/>
          <p:nvPr/>
        </p:nvSpPr>
        <p:spPr>
          <a:xfrm>
            <a:off x="4340746" y="2017833"/>
            <a:ext cx="4142211" cy="4595540"/>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109227C2-44AA-42BA-92CC-F831907CAC01}"/>
              </a:ext>
            </a:extLst>
          </p:cNvPr>
          <p:cNvPicPr>
            <a:picLocks noChangeAspect="1"/>
          </p:cNvPicPr>
          <p:nvPr/>
        </p:nvPicPr>
        <p:blipFill>
          <a:blip r:embed="rId26"/>
          <a:stretch>
            <a:fillRect/>
          </a:stretch>
        </p:blipFill>
        <p:spPr>
          <a:xfrm>
            <a:off x="-167924" y="-187892"/>
            <a:ext cx="1614593" cy="783175"/>
          </a:xfrm>
          <a:prstGeom prst="rect">
            <a:avLst/>
          </a:prstGeom>
          <a:noFill/>
        </p:spPr>
      </p:pic>
    </p:spTree>
    <p:extLst>
      <p:ext uri="{BB962C8B-B14F-4D97-AF65-F5344CB8AC3E}">
        <p14:creationId xmlns:p14="http://schemas.microsoft.com/office/powerpoint/2010/main" val="809404739"/>
      </p:ext>
    </p:extLst>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5746 0.07361 " pathEditMode="relative" ptsTypes="A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 0 L -0.15547 -0.25154 " pathEditMode="relative" ptsTypes="AA">
                                      <p:cBhvr>
                                        <p:cTn id="11" dur="2000" fill="hold"/>
                                        <p:tgtEl>
                                          <p:spTgt spid="7"/>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 0 L -0.3033 -0.06065 " pathEditMode="relative" ptsTypes="AA">
                                      <p:cBhvr>
                                        <p:cTn id="16" dur="2000" fill="hold"/>
                                        <p:tgtEl>
                                          <p:spTgt spid="8"/>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4.86111E-6 2.71605E-6 L 0.17969 -0.31358 " pathEditMode="relative" rAng="0" ptsTypes="AA">
                                      <p:cBhvr>
                                        <p:cTn id="21" dur="2000" fill="hold"/>
                                        <p:tgtEl>
                                          <p:spTgt spid="6"/>
                                        </p:tgtEl>
                                        <p:attrNameLst>
                                          <p:attrName>ppt_x</p:attrName>
                                          <p:attrName>ppt_y</p:attrName>
                                        </p:attrNameLst>
                                      </p:cBhvr>
                                      <p:rCtr x="8984" y="-15679"/>
                                    </p:animMotion>
                                  </p:childTnLst>
                                  <p:subTnLst>
                                    <p:audio>
                                      <p:cMediaNode>
                                        <p:cTn display="0" masterRel="sameClick">
                                          <p:stCondLst>
                                            <p:cond evt="begin" delay="0">
                                              <p:tn val="2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9.72222E-7 1.60494E-6 L 0.35894 -0.01173 " pathEditMode="relative" rAng="0" ptsTypes="AA">
                                      <p:cBhvr>
                                        <p:cTn id="26" dur="2000" fill="hold"/>
                                        <p:tgtEl>
                                          <p:spTgt spid="10"/>
                                        </p:tgtEl>
                                        <p:attrNameLst>
                                          <p:attrName>ppt_x</p:attrName>
                                          <p:attrName>ppt_y</p:attrName>
                                        </p:attrNameLst>
                                      </p:cBhvr>
                                      <p:rCtr x="17943" y="-586"/>
                                    </p:animMotion>
                                  </p:childTnLst>
                                  <p:subTnLst>
                                    <p:audio>
                                      <p:cMediaNode>
                                        <p:cTn display="0" masterRel="sameClick">
                                          <p:stCondLst>
                                            <p:cond evt="begin" delay="0">
                                              <p:tn val="2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398571"/>
            </a:xfrm>
            <a:prstGeom prst="rect">
              <a:avLst/>
            </a:prstGeom>
            <a:grp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a:t>
              </a:r>
              <a:r>
                <a:rPr kumimoji="0" lang="en-US"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7</a:t>
              </a:r>
              <a:r>
                <a:rPr kumimoji="0" lang="vi-VN"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E672040A-8757-438E-BCAE-74FF9840ED1E}"/>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8</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28DEC561-703A-46F0-8AC7-9793D1603CFE}"/>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6</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771B40B2-8FD4-4689-AE4B-68F59FD858B8}"/>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5</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2" name="Freeform 2">
            <a:hlinkClick r:id="rId11" action="ppaction://hlinksldjump"/>
            <a:extLst>
              <a:ext uri="{FF2B5EF4-FFF2-40B4-BE49-F238E27FC236}">
                <a16:creationId xmlns:a16="http://schemas.microsoft.com/office/drawing/2014/main" id="{0913BFC4-085C-314F-F5AF-572EBD6B98E5}"/>
              </a:ext>
            </a:extLst>
          </p:cNvPr>
          <p:cNvSpPr/>
          <p:nvPr/>
        </p:nvSpPr>
        <p:spPr>
          <a:xfrm>
            <a:off x="8940800" y="5837923"/>
            <a:ext cx="1540797" cy="789659"/>
          </a:xfrm>
          <a:custGeom>
            <a:avLst/>
            <a:gdLst/>
            <a:ahLst/>
            <a:cxnLst/>
            <a:rect l="l" t="t" r="r" b="b"/>
            <a:pathLst>
              <a:path w="3806439" h="1950800">
                <a:moveTo>
                  <a:pt x="0" y="0"/>
                </a:moveTo>
                <a:lnTo>
                  <a:pt x="3806439" y="0"/>
                </a:lnTo>
                <a:lnTo>
                  <a:pt x="3806439" y="1950800"/>
                </a:lnTo>
                <a:lnTo>
                  <a:pt x="0" y="1950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BA793DF-0B38-073F-7F25-FC79AB6D12FC}"/>
                  </a:ext>
                </a:extLst>
              </p:cNvPr>
              <p:cNvSpPr txBox="1"/>
              <p:nvPr/>
            </p:nvSpPr>
            <p:spPr>
              <a:xfrm>
                <a:off x="3200400" y="1205495"/>
                <a:ext cx="6226628" cy="1362809"/>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Tìm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kết</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quả</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sau</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630 </a:t>
                </a:r>
                <a14:m>
                  <m:oMath xmlns:m="http://schemas.openxmlformats.org/officeDocument/2006/math">
                    <m:r>
                      <a:rPr kumimoji="0" lang="en-VN" sz="2933"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( 9 </a:t>
                </a:r>
                <a14:m>
                  <m:oMath xmlns:m="http://schemas.openxmlformats.org/officeDocument/2006/math">
                    <m:r>
                      <a:rPr kumimoji="0" lang="en-VN" sz="2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10 ) </a:t>
                </a:r>
                <a14:m>
                  <m:oMath xmlns:m="http://schemas.openxmlformats.org/officeDocument/2006/math">
                    <m:r>
                      <a:rPr kumimoji="0" lang="en-VN" sz="2933"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mc:Choice>
        <mc:Fallback xmlns="">
          <p:sp>
            <p:nvSpPr>
              <p:cNvPr id="25" name="TextBox 24">
                <a:extLst>
                  <a:ext uri="{FF2B5EF4-FFF2-40B4-BE49-F238E27FC236}">
                    <a16:creationId xmlns:a16="http://schemas.microsoft.com/office/drawing/2014/main" id="{CBA793DF-0B38-073F-7F25-FC79AB6D12FC}"/>
                  </a:ext>
                </a:extLst>
              </p:cNvPr>
              <p:cNvSpPr txBox="1">
                <a:spLocks noRot="1" noChangeAspect="1" noMove="1" noResize="1" noEditPoints="1" noAdjustHandles="1" noChangeArrowheads="1" noChangeShapeType="1" noTextEdit="1"/>
              </p:cNvSpPr>
              <p:nvPr/>
            </p:nvSpPr>
            <p:spPr>
              <a:xfrm>
                <a:off x="3200400" y="1205495"/>
                <a:ext cx="6226628" cy="1362809"/>
              </a:xfrm>
              <a:prstGeom prst="rect">
                <a:avLst/>
              </a:prstGeom>
              <a:blipFill>
                <a:blip r:embed="rId14"/>
                <a:stretch>
                  <a:fillRect b="-11211"/>
                </a:stretch>
              </a:blipFill>
            </p:spPr>
            <p:txBody>
              <a:bodyPr/>
              <a:lstStyle/>
              <a:p>
                <a:r>
                  <a:rPr lang="en-US">
                    <a:noFill/>
                  </a:rPr>
                  <a:t> </a:t>
                </a:r>
              </a:p>
            </p:txBody>
          </p:sp>
        </mc:Fallback>
      </mc:AlternateContent>
      <p:sp>
        <p:nvSpPr>
          <p:cNvPr id="26" name="Freeform 8">
            <a:extLst>
              <a:ext uri="{FF2B5EF4-FFF2-40B4-BE49-F238E27FC236}">
                <a16:creationId xmlns:a16="http://schemas.microsoft.com/office/drawing/2014/main" id="{57AE754A-6AA7-BCF4-A050-A60375AE90E5}"/>
              </a:ext>
            </a:extLst>
          </p:cNvPr>
          <p:cNvSpPr/>
          <p:nvPr/>
        </p:nvSpPr>
        <p:spPr>
          <a:xfrm>
            <a:off x="1418561" y="173018"/>
            <a:ext cx="1781839" cy="3192220"/>
          </a:xfrm>
          <a:custGeom>
            <a:avLst/>
            <a:gdLst/>
            <a:ahLst/>
            <a:cxnLst/>
            <a:rect l="l" t="t" r="r" b="b"/>
            <a:pathLst>
              <a:path w="2672759" h="4788330">
                <a:moveTo>
                  <a:pt x="0" y="0"/>
                </a:moveTo>
                <a:lnTo>
                  <a:pt x="2672759" y="0"/>
                </a:lnTo>
                <a:lnTo>
                  <a:pt x="2672759" y="4788330"/>
                </a:lnTo>
                <a:lnTo>
                  <a:pt x="0" y="47883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3AA464A7-5254-4446-85C0-66DEFEB9DA2D}"/>
              </a:ext>
            </a:extLst>
          </p:cNvPr>
          <p:cNvPicPr>
            <a:picLocks noChangeAspect="1"/>
          </p:cNvPicPr>
          <p:nvPr/>
        </p:nvPicPr>
        <p:blipFill>
          <a:blip r:embed="rId17"/>
          <a:stretch>
            <a:fillRect/>
          </a:stretch>
        </p:blipFill>
        <p:spPr>
          <a:xfrm>
            <a:off x="-102757" y="-57238"/>
            <a:ext cx="1791175" cy="868828"/>
          </a:xfrm>
          <a:prstGeom prst="rect">
            <a:avLst/>
          </a:prstGeom>
          <a:noFill/>
        </p:spPr>
      </p:pic>
      <p:pic>
        <p:nvPicPr>
          <p:cNvPr id="28" name="Picture 2" descr="Tick Sign PNGs for Free Download">
            <a:extLst>
              <a:ext uri="{FF2B5EF4-FFF2-40B4-BE49-F238E27FC236}">
                <a16:creationId xmlns:a16="http://schemas.microsoft.com/office/drawing/2014/main" id="{B2BEC0FA-B30E-4F5C-A400-F08DB3B3873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6107" y="4559969"/>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155406"/>
      </p:ext>
    </p:extLst>
  </p:cSld>
  <p:clrMapOvr>
    <a:masterClrMapping/>
  </p:clrMapOvr>
  <p:transition spd="med">
    <p:split/>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6"/>
                                        </p:tgtEl>
                                        <p:attrNameLst>
                                          <p:attrName>style.opacity</p:attrName>
                                        </p:attrNameLst>
                                      </p:cBhvr>
                                      <p:to>
                                        <p:strVal val="0.5"/>
                                      </p:to>
                                    </p:set>
                                    <p:animEffect filter="image" prLst="opacity: 0.5">
                                      <p:cBhvr rctx="IE">
                                        <p:cTn id="25" dur="indefinite"/>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169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4 </a:t>
              </a:r>
              <a:r>
                <a:rPr kumimoji="0" lang="en-US" sz="2933"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chuyến</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grpSp>
      <p:grpSp>
        <p:nvGrpSpPr>
          <p:cNvPr id="5" name="Group 4">
            <a:extLst>
              <a:ext uri="{FF2B5EF4-FFF2-40B4-BE49-F238E27FC236}">
                <a16:creationId xmlns:a16="http://schemas.microsoft.com/office/drawing/2014/main" id="{E6BD45D8-A83D-4668-AF6E-A5B967C31E5B}"/>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a:t>
              </a:r>
              <a:r>
                <a:rPr kumimoji="0" lang="en-US"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5 chuyến</a:t>
              </a:r>
              <a:r>
                <a:rPr kumimoji="0" lang="vi-VN"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44BE84D5-0425-43BA-A1F0-CEE76DDAE929}"/>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6 </a:t>
              </a:r>
              <a:r>
                <a:rPr kumimoji="0" lang="en-US" sz="2933"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chuyến</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21D910F3-87F3-4448-AD16-956DE4DC43EE}"/>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549701" cy="275717"/>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3 </a:t>
              </a:r>
              <a:r>
                <a:rPr kumimoji="0" lang="en-US" sz="2933"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chuyến</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grpSp>
      <p:sp>
        <p:nvSpPr>
          <p:cNvPr id="2" name="Freeform 6">
            <a:hlinkClick r:id="rId11" action="ppaction://hlinksldjump"/>
            <a:extLst>
              <a:ext uri="{FF2B5EF4-FFF2-40B4-BE49-F238E27FC236}">
                <a16:creationId xmlns:a16="http://schemas.microsoft.com/office/drawing/2014/main" id="{DC167454-7614-CB1D-2FB0-E178E1F260FA}"/>
              </a:ext>
            </a:extLst>
          </p:cNvPr>
          <p:cNvSpPr/>
          <p:nvPr/>
        </p:nvSpPr>
        <p:spPr>
          <a:xfrm>
            <a:off x="10275785" y="5115291"/>
            <a:ext cx="1141192" cy="1329779"/>
          </a:xfrm>
          <a:custGeom>
            <a:avLst/>
            <a:gdLst/>
            <a:ahLst/>
            <a:cxnLst/>
            <a:rect l="l" t="t" r="r" b="b"/>
            <a:pathLst>
              <a:path w="3531247" h="4114800">
                <a:moveTo>
                  <a:pt x="0" y="0"/>
                </a:moveTo>
                <a:lnTo>
                  <a:pt x="3531247" y="0"/>
                </a:lnTo>
                <a:lnTo>
                  <a:pt x="353124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BE89A3F-12CE-676B-C18B-A1BB395E1629}"/>
              </a:ext>
            </a:extLst>
          </p:cNvPr>
          <p:cNvSpPr txBox="1"/>
          <p:nvPr/>
        </p:nvSpPr>
        <p:spPr>
          <a:xfrm>
            <a:off x="3477680" y="1197328"/>
            <a:ext cx="6160658" cy="2027606"/>
          </a:xfrm>
          <a:prstGeom prst="rect">
            <a:avLst/>
          </a:prstGeom>
          <a:noFill/>
        </p:spPr>
        <p:txBody>
          <a:bodyPr wrap="square">
            <a:spAutoFit/>
          </a:bodyPr>
          <a:lstStyle/>
          <a:p>
            <a:pPr lvl="0" algn="ctr" defTabSz="609539">
              <a:lnSpc>
                <a:spcPct val="150000"/>
              </a:lnSpc>
            </a:pPr>
            <a:r>
              <a:rPr lang="vi-VN" sz="2933">
                <a:solidFill>
                  <a:srgbClr val="333333"/>
                </a:solidFill>
                <a:latin typeface="UTM Avo" panose="02040603050506020204" pitchFamily="18" charset="0"/>
                <a:cs typeface="Arial" panose="020B0604020202020204" pitchFamily="34" charset="0"/>
              </a:rPr>
              <a:t>Một chuyến tàu chở được 45 hành khách. Hỏi 225 hành khách thì cần bao nhiêu chuyến tàu?</a:t>
            </a:r>
          </a:p>
        </p:txBody>
      </p:sp>
      <p:sp>
        <p:nvSpPr>
          <p:cNvPr id="25" name="Freeform 13">
            <a:extLst>
              <a:ext uri="{FF2B5EF4-FFF2-40B4-BE49-F238E27FC236}">
                <a16:creationId xmlns:a16="http://schemas.microsoft.com/office/drawing/2014/main" id="{D112FAEB-0216-9F92-47DB-39D33D0B9F9B}"/>
              </a:ext>
            </a:extLst>
          </p:cNvPr>
          <p:cNvSpPr/>
          <p:nvPr/>
        </p:nvSpPr>
        <p:spPr>
          <a:xfrm>
            <a:off x="940481" y="990093"/>
            <a:ext cx="2362200" cy="1874732"/>
          </a:xfrm>
          <a:custGeom>
            <a:avLst/>
            <a:gdLst/>
            <a:ahLst/>
            <a:cxnLst/>
            <a:rect l="l" t="t" r="r" b="b"/>
            <a:pathLst>
              <a:path w="4682560" h="4114800">
                <a:moveTo>
                  <a:pt x="0" y="0"/>
                </a:moveTo>
                <a:lnTo>
                  <a:pt x="4682560" y="0"/>
                </a:lnTo>
                <a:lnTo>
                  <a:pt x="468256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DC46D408-5628-4CF6-B0E7-84302AF7FF94}"/>
              </a:ext>
            </a:extLst>
          </p:cNvPr>
          <p:cNvPicPr>
            <a:picLocks noChangeAspect="1"/>
          </p:cNvPicPr>
          <p:nvPr/>
        </p:nvPicPr>
        <p:blipFill>
          <a:blip r:embed="rId16"/>
          <a:stretch>
            <a:fillRect/>
          </a:stretch>
        </p:blipFill>
        <p:spPr>
          <a:xfrm>
            <a:off x="-102757" y="-57238"/>
            <a:ext cx="1791175" cy="868828"/>
          </a:xfrm>
          <a:prstGeom prst="rect">
            <a:avLst/>
          </a:prstGeom>
          <a:noFill/>
        </p:spPr>
      </p:pic>
      <p:pic>
        <p:nvPicPr>
          <p:cNvPr id="27" name="Picture 2" descr="Tick Sign PNGs for Free Download">
            <a:extLst>
              <a:ext uri="{FF2B5EF4-FFF2-40B4-BE49-F238E27FC236}">
                <a16:creationId xmlns:a16="http://schemas.microsoft.com/office/drawing/2014/main" id="{856461F9-791E-4220-A86E-47789AAD83A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56107"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025987"/>
      </p:ext>
    </p:extLst>
  </p:cSld>
  <p:clrMapOvr>
    <a:masterClrMapping/>
  </p:clrMapOvr>
  <p:transition spd="med">
    <p:spli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14"/>
                                        </p:tgtEl>
                                        <p:attrNameLst>
                                          <p:attrName>style.opacity</p:attrName>
                                        </p:attrNameLst>
                                      </p:cBhvr>
                                      <p:to>
                                        <p:strVal val="0.5"/>
                                      </p:to>
                                    </p:set>
                                    <p:animEffect filter="image" prLst="opacity: 0.5">
                                      <p:cBhvr rctx="IE">
                                        <p:cTn id="19" dur="indefinite"/>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169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29</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30251F77-8953-4C75-837F-ACF6D18C9FCE}"/>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27</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54982768-D6E6-4133-AF2E-53D58A297504}"/>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a:t>
              </a:r>
              <a:r>
                <a:rPr kumimoji="0" lang="en-US"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28</a:t>
              </a:r>
              <a:r>
                <a:rPr kumimoji="0" lang="vi-VN"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24FD56A8-62B9-4D92-BF20-FA665E92D745}"/>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30</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2" name="Freeform 3">
            <a:hlinkClick r:id="rId11" action="ppaction://hlinksldjump"/>
            <a:extLst>
              <a:ext uri="{FF2B5EF4-FFF2-40B4-BE49-F238E27FC236}">
                <a16:creationId xmlns:a16="http://schemas.microsoft.com/office/drawing/2014/main" id="{5541CF93-4516-309A-BB3E-3A836B94F8AA}"/>
              </a:ext>
            </a:extLst>
          </p:cNvPr>
          <p:cNvSpPr/>
          <p:nvPr/>
        </p:nvSpPr>
        <p:spPr>
          <a:xfrm>
            <a:off x="9718446" y="5060349"/>
            <a:ext cx="1410797" cy="1552459"/>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E86F41D-B0EC-AB92-1983-0617A87DAAA1}"/>
                  </a:ext>
                </a:extLst>
              </p:cNvPr>
              <p:cNvSpPr txBox="1"/>
              <p:nvPr/>
            </p:nvSpPr>
            <p:spPr>
              <a:xfrm>
                <a:off x="3200400" y="1205495"/>
                <a:ext cx="6226628" cy="1362809"/>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Tìm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kết</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quả</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sau</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560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20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p>
            </p:txBody>
          </p:sp>
        </mc:Choice>
        <mc:Fallback xmlns="">
          <p:sp>
            <p:nvSpPr>
              <p:cNvPr id="5" name="TextBox 4">
                <a:extLst>
                  <a:ext uri="{FF2B5EF4-FFF2-40B4-BE49-F238E27FC236}">
                    <a16:creationId xmlns:a16="http://schemas.microsoft.com/office/drawing/2014/main" id="{2E86F41D-B0EC-AB92-1983-0617A87DAAA1}"/>
                  </a:ext>
                </a:extLst>
              </p:cNvPr>
              <p:cNvSpPr txBox="1">
                <a:spLocks noRot="1" noChangeAspect="1" noMove="1" noResize="1" noEditPoints="1" noAdjustHandles="1" noChangeArrowheads="1" noChangeShapeType="1" noTextEdit="1"/>
              </p:cNvSpPr>
              <p:nvPr/>
            </p:nvSpPr>
            <p:spPr>
              <a:xfrm>
                <a:off x="3200400" y="1205495"/>
                <a:ext cx="6226628" cy="1362809"/>
              </a:xfrm>
              <a:prstGeom prst="rect">
                <a:avLst/>
              </a:prstGeom>
              <a:blipFill>
                <a:blip r:embed="rId14"/>
                <a:stretch>
                  <a:fillRect b="-11211"/>
                </a:stretch>
              </a:blipFill>
            </p:spPr>
            <p:txBody>
              <a:bodyPr/>
              <a:lstStyle/>
              <a:p>
                <a:r>
                  <a:rPr lang="en-US">
                    <a:noFill/>
                  </a:rPr>
                  <a:t> </a:t>
                </a:r>
              </a:p>
            </p:txBody>
          </p:sp>
        </mc:Fallback>
      </mc:AlternateContent>
      <p:sp>
        <p:nvSpPr>
          <p:cNvPr id="6" name="Freeform 9">
            <a:extLst>
              <a:ext uri="{FF2B5EF4-FFF2-40B4-BE49-F238E27FC236}">
                <a16:creationId xmlns:a16="http://schemas.microsoft.com/office/drawing/2014/main" id="{13C0F01D-7255-AF52-DA89-389BA51B8CB0}"/>
              </a:ext>
            </a:extLst>
          </p:cNvPr>
          <p:cNvSpPr/>
          <p:nvPr/>
        </p:nvSpPr>
        <p:spPr>
          <a:xfrm>
            <a:off x="1003024" y="344846"/>
            <a:ext cx="2693323" cy="2743200"/>
          </a:xfrm>
          <a:custGeom>
            <a:avLst/>
            <a:gdLst/>
            <a:ahLst/>
            <a:cxnLst/>
            <a:rect l="l" t="t" r="r" b="b"/>
            <a:pathLst>
              <a:path w="4039985" h="4114800">
                <a:moveTo>
                  <a:pt x="0" y="0"/>
                </a:moveTo>
                <a:lnTo>
                  <a:pt x="4039986" y="0"/>
                </a:lnTo>
                <a:lnTo>
                  <a:pt x="403998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47B69EEF-FAAD-4F66-9594-E7904A7E169E}"/>
              </a:ext>
            </a:extLst>
          </p:cNvPr>
          <p:cNvPicPr>
            <a:picLocks noChangeAspect="1"/>
          </p:cNvPicPr>
          <p:nvPr/>
        </p:nvPicPr>
        <p:blipFill>
          <a:blip r:embed="rId17"/>
          <a:stretch>
            <a:fillRect/>
          </a:stretch>
        </p:blipFill>
        <p:spPr>
          <a:xfrm>
            <a:off x="-102757" y="-57238"/>
            <a:ext cx="1791175" cy="868828"/>
          </a:xfrm>
          <a:prstGeom prst="rect">
            <a:avLst/>
          </a:prstGeom>
          <a:noFill/>
        </p:spPr>
      </p:pic>
      <p:pic>
        <p:nvPicPr>
          <p:cNvPr id="26" name="Picture 2" descr="Tick Sign PNGs for Free Download">
            <a:extLst>
              <a:ext uri="{FF2B5EF4-FFF2-40B4-BE49-F238E27FC236}">
                <a16:creationId xmlns:a16="http://schemas.microsoft.com/office/drawing/2014/main" id="{C0A7A640-9789-4F70-BC79-B5D1B30AE05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49115"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07827"/>
      </p:ext>
    </p:extLst>
  </p:cSld>
  <p:clrMapOvr>
    <a:masterClrMapping/>
  </p:clrMapOvr>
  <p:transition spd="med">
    <p:split/>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7"/>
                                        </p:tgtEl>
                                        <p:attrNameLst>
                                          <p:attrName>style.opacity</p:attrName>
                                        </p:attrNameLst>
                                      </p:cBhvr>
                                      <p:to>
                                        <p:strVal val="0.5"/>
                                      </p:to>
                                    </p:set>
                                    <p:animEffect filter="image" prLst="opacity: 0.5">
                                      <p:cBhvr rctx="IE">
                                        <p:cTn id="19" dur="indefinite"/>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4"/>
                                        </p:tgtEl>
                                        <p:attrNameLst>
                                          <p:attrName>style.opacity</p:attrName>
                                        </p:attrNameLst>
                                      </p:cBhvr>
                                      <p:to>
                                        <p:strVal val="0.5"/>
                                      </p:to>
                                    </p:set>
                                    <p:animEffect filter="image" prLst="opacity: 0.5">
                                      <p:cBhvr rctx="IE">
                                        <p:cTn id="25" dur="indefinite"/>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169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7</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01FFB8BC-03E7-48F2-98AE-E40896B05F8D}"/>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a:t>
              </a:r>
              <a:r>
                <a:rPr kumimoji="0" lang="en-US"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5</a:t>
              </a:r>
              <a:r>
                <a:rPr kumimoji="0" lang="vi-VN"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DE710882-CB1E-482F-9D73-BCE8C1BF104C}"/>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6</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FBE59861-179D-4130-AC9D-714C6ED35255}"/>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8</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2" name="Freeform 4">
            <a:hlinkClick r:id="rId11" action="ppaction://hlinksldjump"/>
            <a:extLst>
              <a:ext uri="{FF2B5EF4-FFF2-40B4-BE49-F238E27FC236}">
                <a16:creationId xmlns:a16="http://schemas.microsoft.com/office/drawing/2014/main" id="{7EE9B040-901E-1C5F-6611-769BCF87AC3D}"/>
              </a:ext>
            </a:extLst>
          </p:cNvPr>
          <p:cNvSpPr/>
          <p:nvPr/>
        </p:nvSpPr>
        <p:spPr>
          <a:xfrm>
            <a:off x="9906000" y="5210131"/>
            <a:ext cx="1193573" cy="1229336"/>
          </a:xfrm>
          <a:custGeom>
            <a:avLst/>
            <a:gdLst/>
            <a:ahLst/>
            <a:cxnLst/>
            <a:rect l="l" t="t" r="r" b="b"/>
            <a:pathLst>
              <a:path w="3995097" h="4114800">
                <a:moveTo>
                  <a:pt x="0" y="0"/>
                </a:moveTo>
                <a:lnTo>
                  <a:pt x="3995096" y="0"/>
                </a:lnTo>
                <a:lnTo>
                  <a:pt x="399509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1065098-9827-7A6B-375F-B3D12401107D}"/>
                  </a:ext>
                </a:extLst>
              </p:cNvPr>
              <p:cNvSpPr txBox="1"/>
              <p:nvPr/>
            </p:nvSpPr>
            <p:spPr>
              <a:xfrm>
                <a:off x="3200400" y="1205495"/>
                <a:ext cx="6226628" cy="1362809"/>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Tìm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kết</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quả</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sau</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160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4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8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p>
            </p:txBody>
          </p:sp>
        </mc:Choice>
        <mc:Fallback xmlns="">
          <p:sp>
            <p:nvSpPr>
              <p:cNvPr id="5" name="TextBox 4">
                <a:extLst>
                  <a:ext uri="{FF2B5EF4-FFF2-40B4-BE49-F238E27FC236}">
                    <a16:creationId xmlns:a16="http://schemas.microsoft.com/office/drawing/2014/main" id="{C1065098-9827-7A6B-375F-B3D12401107D}"/>
                  </a:ext>
                </a:extLst>
              </p:cNvPr>
              <p:cNvSpPr txBox="1">
                <a:spLocks noRot="1" noChangeAspect="1" noMove="1" noResize="1" noEditPoints="1" noAdjustHandles="1" noChangeArrowheads="1" noChangeShapeType="1" noTextEdit="1"/>
              </p:cNvSpPr>
              <p:nvPr/>
            </p:nvSpPr>
            <p:spPr>
              <a:xfrm>
                <a:off x="3200400" y="1205495"/>
                <a:ext cx="6226628" cy="1362809"/>
              </a:xfrm>
              <a:prstGeom prst="rect">
                <a:avLst/>
              </a:prstGeom>
              <a:blipFill>
                <a:blip r:embed="rId14"/>
                <a:stretch>
                  <a:fillRect b="-11211"/>
                </a:stretch>
              </a:blipFill>
            </p:spPr>
            <p:txBody>
              <a:bodyPr/>
              <a:lstStyle/>
              <a:p>
                <a:r>
                  <a:rPr lang="en-US">
                    <a:noFill/>
                  </a:rPr>
                  <a:t> </a:t>
                </a:r>
              </a:p>
            </p:txBody>
          </p:sp>
        </mc:Fallback>
      </mc:AlternateContent>
      <p:sp>
        <p:nvSpPr>
          <p:cNvPr id="6" name="Freeform 7">
            <a:extLst>
              <a:ext uri="{FF2B5EF4-FFF2-40B4-BE49-F238E27FC236}">
                <a16:creationId xmlns:a16="http://schemas.microsoft.com/office/drawing/2014/main" id="{A181E32A-94B8-3853-1661-6D5F2AC156F3}"/>
              </a:ext>
            </a:extLst>
          </p:cNvPr>
          <p:cNvSpPr/>
          <p:nvPr/>
        </p:nvSpPr>
        <p:spPr>
          <a:xfrm>
            <a:off x="565768" y="638694"/>
            <a:ext cx="3575261" cy="27432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77EB7570-6706-4339-B7F5-94F2E969A8E7}"/>
              </a:ext>
            </a:extLst>
          </p:cNvPr>
          <p:cNvPicPr>
            <a:picLocks noChangeAspect="1"/>
          </p:cNvPicPr>
          <p:nvPr/>
        </p:nvPicPr>
        <p:blipFill>
          <a:blip r:embed="rId17"/>
          <a:stretch>
            <a:fillRect/>
          </a:stretch>
        </p:blipFill>
        <p:spPr>
          <a:xfrm>
            <a:off x="-102757" y="-57238"/>
            <a:ext cx="1791175" cy="868828"/>
          </a:xfrm>
          <a:prstGeom prst="rect">
            <a:avLst/>
          </a:prstGeom>
          <a:noFill/>
        </p:spPr>
      </p:pic>
      <p:pic>
        <p:nvPicPr>
          <p:cNvPr id="26" name="Picture 2" descr="Tick Sign PNGs for Free Download">
            <a:extLst>
              <a:ext uri="{FF2B5EF4-FFF2-40B4-BE49-F238E27FC236}">
                <a16:creationId xmlns:a16="http://schemas.microsoft.com/office/drawing/2014/main" id="{79FCF8A7-0EBF-4849-BC5D-32A5614975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6107"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123846"/>
      </p:ext>
    </p:extLst>
  </p:cSld>
  <p:clrMapOvr>
    <a:masterClrMapping/>
  </p:clrMapOvr>
  <p:transition spd="med">
    <p:split/>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8"/>
                                        </p:tgtEl>
                                        <p:attrNameLst>
                                          <p:attrName>style.opacity</p:attrName>
                                        </p:attrNameLst>
                                      </p:cBhvr>
                                      <p:to>
                                        <p:strVal val="0.5"/>
                                      </p:to>
                                    </p:set>
                                    <p:animEffect filter="image" prLst="opacity: 0.5">
                                      <p:cBhvr rctx="IE">
                                        <p:cTn id="19" dur="indefinite"/>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9"/>
                                        </p:tgtEl>
                                        <p:attrNameLst>
                                          <p:attrName>style.opacity</p:attrName>
                                        </p:attrNameLst>
                                      </p:cBhvr>
                                      <p:to>
                                        <p:strVal val="0.5"/>
                                      </p:to>
                                    </p:set>
                                    <p:animEffect filter="image" prLst="opacity: 0.5">
                                      <p:cBhvr rctx="IE">
                                        <p:cTn id="25" dur="indefinite"/>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14"/>
                                        </p:tgtEl>
                                        <p:attrNameLst>
                                          <p:attrName>style.opacity</p:attrName>
                                        </p:attrNameLst>
                                      </p:cBhvr>
                                      <p:to>
                                        <p:strVal val="0.5"/>
                                      </p:to>
                                    </p:set>
                                    <p:animEffect filter="image" prLst="opacity: 0.5">
                                      <p:cBhvr rctx="IE">
                                        <p:cTn id="31" dur="indefinite"/>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169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32</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CA1FF032-9745-44CF-ACBB-8190C54C1BB5}"/>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31</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5B2EEBF2-9EFF-4FCE-B3AB-F17023BF0D53}"/>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33</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ADCA3721-63D2-4D8C-9DC3-D209C0BC4E7E}"/>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34</a:t>
              </a:r>
            </a:p>
          </p:txBody>
        </p:sp>
      </p:grpSp>
      <p:sp>
        <p:nvSpPr>
          <p:cNvPr id="2" name="Freeform 5">
            <a:hlinkClick r:id="rId11" action="ppaction://hlinksldjump"/>
            <a:extLst>
              <a:ext uri="{FF2B5EF4-FFF2-40B4-BE49-F238E27FC236}">
                <a16:creationId xmlns:a16="http://schemas.microsoft.com/office/drawing/2014/main" id="{6531DA07-9FBD-496B-692E-845EA67C4616}"/>
              </a:ext>
            </a:extLst>
          </p:cNvPr>
          <p:cNvSpPr/>
          <p:nvPr/>
        </p:nvSpPr>
        <p:spPr>
          <a:xfrm>
            <a:off x="10133258" y="4926910"/>
            <a:ext cx="1293553" cy="1581009"/>
          </a:xfrm>
          <a:custGeom>
            <a:avLst/>
            <a:gdLst/>
            <a:ahLst/>
            <a:cxnLst/>
            <a:rect l="l" t="t" r="r" b="b"/>
            <a:pathLst>
              <a:path w="3366655" h="4114800">
                <a:moveTo>
                  <a:pt x="0" y="0"/>
                </a:moveTo>
                <a:lnTo>
                  <a:pt x="3366654" y="0"/>
                </a:lnTo>
                <a:lnTo>
                  <a:pt x="336665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6E0B4B-C09A-6342-1B96-146105F3E3BB}"/>
                  </a:ext>
                </a:extLst>
              </p:cNvPr>
              <p:cNvSpPr txBox="1"/>
              <p:nvPr/>
            </p:nvSpPr>
            <p:spPr>
              <a:xfrm>
                <a:off x="3200400" y="1205495"/>
                <a:ext cx="6226628" cy="1362809"/>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Tìm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kết</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quả</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sau</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782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23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p>
            </p:txBody>
          </p:sp>
        </mc:Choice>
        <mc:Fallback xmlns="">
          <p:sp>
            <p:nvSpPr>
              <p:cNvPr id="5" name="TextBox 4">
                <a:extLst>
                  <a:ext uri="{FF2B5EF4-FFF2-40B4-BE49-F238E27FC236}">
                    <a16:creationId xmlns:a16="http://schemas.microsoft.com/office/drawing/2014/main" id="{8A6E0B4B-C09A-6342-1B96-146105F3E3BB}"/>
                  </a:ext>
                </a:extLst>
              </p:cNvPr>
              <p:cNvSpPr txBox="1">
                <a:spLocks noRot="1" noChangeAspect="1" noMove="1" noResize="1" noEditPoints="1" noAdjustHandles="1" noChangeArrowheads="1" noChangeShapeType="1" noTextEdit="1"/>
              </p:cNvSpPr>
              <p:nvPr/>
            </p:nvSpPr>
            <p:spPr>
              <a:xfrm>
                <a:off x="3200400" y="1205495"/>
                <a:ext cx="6226628" cy="1362809"/>
              </a:xfrm>
              <a:prstGeom prst="rect">
                <a:avLst/>
              </a:prstGeom>
              <a:blipFill>
                <a:blip r:embed="rId14"/>
                <a:stretch>
                  <a:fillRect b="-11211"/>
                </a:stretch>
              </a:blipFill>
            </p:spPr>
            <p:txBody>
              <a:bodyPr/>
              <a:lstStyle/>
              <a:p>
                <a:r>
                  <a:rPr lang="en-US">
                    <a:noFill/>
                  </a:rPr>
                  <a:t> </a:t>
                </a:r>
              </a:p>
            </p:txBody>
          </p:sp>
        </mc:Fallback>
      </mc:AlternateContent>
      <p:sp>
        <p:nvSpPr>
          <p:cNvPr id="6" name="Freeform 12">
            <a:extLst>
              <a:ext uri="{FF2B5EF4-FFF2-40B4-BE49-F238E27FC236}">
                <a16:creationId xmlns:a16="http://schemas.microsoft.com/office/drawing/2014/main" id="{5E8D97F1-CD6D-98E0-2ED5-E67A01851826}"/>
              </a:ext>
            </a:extLst>
          </p:cNvPr>
          <p:cNvSpPr/>
          <p:nvPr/>
        </p:nvSpPr>
        <p:spPr>
          <a:xfrm>
            <a:off x="672025" y="428163"/>
            <a:ext cx="2949677" cy="2743200"/>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VN" sz="800" b="0" i="0" u="none" strike="noStrike" kern="1200" cap="none" spc="0" normalizeH="0" baseline="0" noProof="0" dirty="0">
                <a:ln>
                  <a:noFill/>
                </a:ln>
                <a:solidFill>
                  <a:prstClr val="black"/>
                </a:solidFill>
                <a:effectLst/>
                <a:uLnTx/>
                <a:uFillTx/>
                <a:latin typeface="Calibri"/>
                <a:ea typeface="+mn-ea"/>
                <a:cs typeface="+mn-cs"/>
              </a:rPr>
              <a:t>c</a:t>
            </a:r>
          </a:p>
        </p:txBody>
      </p:sp>
      <p:pic>
        <p:nvPicPr>
          <p:cNvPr id="25" name="Picture 24">
            <a:extLst>
              <a:ext uri="{FF2B5EF4-FFF2-40B4-BE49-F238E27FC236}">
                <a16:creationId xmlns:a16="http://schemas.microsoft.com/office/drawing/2014/main" id="{14F48562-EB9F-4719-ACB0-9807C2BA3936}"/>
              </a:ext>
            </a:extLst>
          </p:cNvPr>
          <p:cNvPicPr>
            <a:picLocks noChangeAspect="1"/>
          </p:cNvPicPr>
          <p:nvPr/>
        </p:nvPicPr>
        <p:blipFill>
          <a:blip r:embed="rId17"/>
          <a:stretch>
            <a:fillRect/>
          </a:stretch>
        </p:blipFill>
        <p:spPr>
          <a:xfrm>
            <a:off x="-102757" y="-57238"/>
            <a:ext cx="1791175" cy="868828"/>
          </a:xfrm>
          <a:prstGeom prst="rect">
            <a:avLst/>
          </a:prstGeom>
          <a:noFill/>
        </p:spPr>
      </p:pic>
      <p:pic>
        <p:nvPicPr>
          <p:cNvPr id="26" name="Picture 2" descr="Tick Sign PNGs for Free Download">
            <a:extLst>
              <a:ext uri="{FF2B5EF4-FFF2-40B4-BE49-F238E27FC236}">
                <a16:creationId xmlns:a16="http://schemas.microsoft.com/office/drawing/2014/main" id="{3E647687-3756-45B3-9C8E-E5B260B5AFF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34782" y="4566336"/>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530862"/>
      </p:ext>
    </p:extLst>
  </p:cSld>
  <p:clrMapOvr>
    <a:masterClrMapping/>
  </p:clrMapOvr>
  <p:transition spd="med">
    <p:split/>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7"/>
                                        </p:tgtEl>
                                        <p:attrNameLst>
                                          <p:attrName>style.opacity</p:attrName>
                                        </p:attrNameLst>
                                      </p:cBhvr>
                                      <p:to>
                                        <p:strVal val="0.5"/>
                                      </p:to>
                                    </p:set>
                                    <p:animEffect filter="image" prLst="opacity: 0.5">
                                      <p:cBhvr rctx="IE">
                                        <p:cTn id="19" dur="indefinite"/>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14"/>
                                        </p:tgtEl>
                                        <p:attrNameLst>
                                          <p:attrName>style.opacity</p:attrName>
                                        </p:attrNameLst>
                                      </p:cBhvr>
                                      <p:to>
                                        <p:strVal val="0.5"/>
                                      </p:to>
                                    </p:set>
                                    <p:animEffect filter="image" prLst="opacity: 0.5">
                                      <p:cBhvr rctx="IE">
                                        <p:cTn id="31" dur="indefinite"/>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4" name="Google Shape;192;p6">
            <a:hlinkClick r:id="rId4"/>
            <a:extLst>
              <a:ext uri="{FF2B5EF4-FFF2-40B4-BE49-F238E27FC236}">
                <a16:creationId xmlns:a16="http://schemas.microsoft.com/office/drawing/2014/main" id="{146B8DF3-DAED-49CB-9E4A-284D45753AFA}"/>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147380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Qua bài học hôm nay, </a:t>
            </a:r>
            <a:r>
              <a:rPr kumimoji="0" lang="vi-VN" sz="3200" b="1"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em học </a:t>
            </a:r>
            <a:r>
              <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thêm được điều gì?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224280" y="1589692"/>
            <a:ext cx="9743440" cy="1473801"/>
          </a:xfrm>
          <a:prstGeom prst="rect">
            <a:avLst/>
          </a:prstGeom>
          <a:noFill/>
        </p:spPr>
        <p:txBody>
          <a:bodyPr wrap="square">
            <a:spAutoFit/>
          </a:bodyPr>
          <a:lstStyle/>
          <a:p>
            <a:pPr lvl="0" algn="ctr">
              <a:lnSpc>
                <a:spcPct val="150000"/>
              </a:lnSpc>
              <a:spcAft>
                <a:spcPts val="1000"/>
              </a:spcAft>
              <a:buClr>
                <a:srgbClr val="000000"/>
              </a:buClr>
              <a:defRPr/>
            </a:pPr>
            <a:r>
              <a:rPr lang="vi-VN" sz="3200" b="1" ker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Khi thực hiện phép chia một số cho số có hai chữ số, em nhắn bạn cần lưu ý những gì?</a:t>
            </a:r>
            <a:endPar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98540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6409C4A8-3BBE-4428-8A8A-C6127CA602C3}"/>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507249" y="1926055"/>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5832" y="1926055"/>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930637" y="2092863"/>
            <a:ext cx="2295940" cy="95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Ôn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học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
        <p:nvSpPr>
          <p:cNvPr id="15" name="TextBox 14">
            <a:extLst>
              <a:ext uri="{FF2B5EF4-FFF2-40B4-BE49-F238E27FC236}">
                <a16:creationId xmlns:a16="http://schemas.microsoft.com/office/drawing/2014/main" id="{120C22F3-1D2F-D176-A30B-05C34ECD1318}"/>
              </a:ext>
            </a:extLst>
          </p:cNvPr>
          <p:cNvSpPr txBox="1"/>
          <p:nvPr/>
        </p:nvSpPr>
        <p:spPr>
          <a:xfrm>
            <a:off x="6852725" y="2067300"/>
            <a:ext cx="2295940" cy="958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Hoàn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bài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trong</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vi-VN"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V</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BT</a:t>
            </a:r>
            <a:endParaRPr kumimoji="0" lang="en-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615060" y="3151954"/>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534310" y="3099645"/>
            <a:ext cx="932769" cy="932769"/>
          </a:xfrm>
          <a:prstGeom prst="rect">
            <a:avLst/>
          </a:prstGeom>
        </p:spPr>
      </p:pic>
      <p:grpSp>
        <p:nvGrpSpPr>
          <p:cNvPr id="18" name="Google Shape;2813;p56">
            <a:extLst>
              <a:ext uri="{FF2B5EF4-FFF2-40B4-BE49-F238E27FC236}">
                <a16:creationId xmlns:a16="http://schemas.microsoft.com/office/drawing/2014/main" id="{810F42FC-79D7-1029-E0CC-F4A535131F09}"/>
              </a:ext>
            </a:extLst>
          </p:cNvPr>
          <p:cNvGrpSpPr/>
          <p:nvPr/>
        </p:nvGrpSpPr>
        <p:grpSpPr>
          <a:xfrm>
            <a:off x="3967889" y="4156573"/>
            <a:ext cx="4235260"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804F7702-D1B0-B25E-1A8A-E1071C143D6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3B4E7149-D0C7-C536-53AE-2DFEDC964FBA}"/>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816;p56">
                <a:extLst>
                  <a:ext uri="{FF2B5EF4-FFF2-40B4-BE49-F238E27FC236}">
                    <a16:creationId xmlns:a16="http://schemas.microsoft.com/office/drawing/2014/main" id="{3F4BA2A6-8B1D-9106-892B-21D67F2AD90F}"/>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817;p56">
                <a:extLst>
                  <a:ext uri="{FF2B5EF4-FFF2-40B4-BE49-F238E27FC236}">
                    <a16:creationId xmlns:a16="http://schemas.microsoft.com/office/drawing/2014/main" id="{F2E92673-6BAF-8323-8381-8865534F31BD}"/>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818;p56">
              <a:extLst>
                <a:ext uri="{FF2B5EF4-FFF2-40B4-BE49-F238E27FC236}">
                  <a16:creationId xmlns:a16="http://schemas.microsoft.com/office/drawing/2014/main" id="{4C28A039-D48D-1F88-169D-E765A1A8535C}"/>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4" name="Picture 23">
            <a:extLst>
              <a:ext uri="{FF2B5EF4-FFF2-40B4-BE49-F238E27FC236}">
                <a16:creationId xmlns:a16="http://schemas.microsoft.com/office/drawing/2014/main" id="{834261B0-F262-5A22-90B1-12810B928848}"/>
              </a:ext>
            </a:extLst>
          </p:cNvPr>
          <p:cNvPicPr>
            <a:picLocks noChangeAspect="1"/>
          </p:cNvPicPr>
          <p:nvPr/>
        </p:nvPicPr>
        <p:blipFill>
          <a:blip r:embed="rId4"/>
          <a:stretch>
            <a:fillRect/>
          </a:stretch>
        </p:blipFill>
        <p:spPr>
          <a:xfrm>
            <a:off x="5657136" y="5533944"/>
            <a:ext cx="932769" cy="932769"/>
          </a:xfrm>
          <a:prstGeom prst="rect">
            <a:avLst/>
          </a:prstGeom>
        </p:spPr>
      </p:pic>
      <p:sp>
        <p:nvSpPr>
          <p:cNvPr id="32" name="TextBox 31">
            <a:extLst>
              <a:ext uri="{FF2B5EF4-FFF2-40B4-BE49-F238E27FC236}">
                <a16:creationId xmlns:a16="http://schemas.microsoft.com/office/drawing/2014/main" id="{254A39B7-C5AA-6AB1-02D0-AEC7B9815E74}"/>
              </a:ext>
            </a:extLst>
          </p:cNvPr>
          <p:cNvSpPr txBox="1"/>
          <p:nvPr/>
        </p:nvSpPr>
        <p:spPr>
          <a:xfrm>
            <a:off x="4509298" y="4408878"/>
            <a:ext cx="3228444" cy="9557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Đọc và chuẩn bị trước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a:p>
            <a:pPr lvl="0" algn="ctr">
              <a:lnSpc>
                <a:spcPct val="150000"/>
              </a:lnSpc>
              <a:buClr>
                <a:srgbClr val="000000"/>
              </a:buClr>
              <a:defRPr/>
            </a:pPr>
            <a:r>
              <a:rPr lang="vi-VN" sz="2000" b="1" kern="0">
                <a:solidFill>
                  <a:srgbClr val="000000"/>
                </a:solidFill>
                <a:latin typeface="UTM Avo" panose="02040603050506020204" pitchFamily="18" charset="0"/>
                <a:ea typeface="Calibri" panose="020F0502020204030204" pitchFamily="34" charset="0"/>
                <a:cs typeface="Arial"/>
                <a:sym typeface="Arial"/>
              </a:rPr>
              <a:t>Bài 47: Ước lượng tính </a:t>
            </a:r>
            <a:endParaRPr kumimoji="0" lang="vi-VN" sz="20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01388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4</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9CCE4AAE-802D-2A1C-CF78-C08FCD693EF5}"/>
              </a:ext>
            </a:extLst>
          </p:cNvPr>
          <p:cNvSpPr txBox="1"/>
          <p:nvPr/>
        </p:nvSpPr>
        <p:spPr>
          <a:xfrm>
            <a:off x="1552630" y="1592049"/>
            <a:ext cx="8658170" cy="574388"/>
          </a:xfrm>
          <a:prstGeom prst="rect">
            <a:avLst/>
          </a:prstGeom>
          <a:noFill/>
        </p:spPr>
        <p:txBody>
          <a:bodyPr wrap="square">
            <a:spAutoFit/>
          </a:bodyPr>
          <a:lstStyle/>
          <a:p>
            <a:pPr lvl="0" algn="just">
              <a:lnSpc>
                <a:spcPct val="150000"/>
              </a:lnSpc>
              <a:spcAft>
                <a:spcPts val="1000"/>
              </a:spcAft>
              <a:buClr>
                <a:srgbClr val="000000"/>
              </a:buClr>
              <a:defRPr/>
            </a:pPr>
            <a:r>
              <a:rPr lang="vi-VN"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a) Thực hiện các phép tính sau rồi nêu nhận xét</a:t>
            </a:r>
            <a:r>
              <a:rPr lang="en-US"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a:t>
            </a:r>
            <a:r>
              <a:rPr lang="vi-VN"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endParaRPr kumimoji="0" lang="vi-VN" sz="24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49" name="Freeform 29">
            <a:extLst>
              <a:ext uri="{FF2B5EF4-FFF2-40B4-BE49-F238E27FC236}">
                <a16:creationId xmlns:a16="http://schemas.microsoft.com/office/drawing/2014/main" id="{DE0DD9BD-5843-42D4-B02A-C84A0D4B070C}"/>
              </a:ext>
            </a:extLst>
          </p:cNvPr>
          <p:cNvSpPr/>
          <p:nvPr/>
        </p:nvSpPr>
        <p:spPr>
          <a:xfrm rot="120324">
            <a:off x="7172500" y="878307"/>
            <a:ext cx="4822328" cy="638802"/>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8" b="0" i="0" u="none" strike="noStrike" kern="0" cap="none" spc="0" normalizeH="0" baseline="0" noProof="0">
              <a:ln>
                <a:noFill/>
              </a:ln>
              <a:solidFill>
                <a:srgbClr val="000000"/>
              </a:solidFill>
              <a:effectLst/>
              <a:uLnTx/>
              <a:uFillTx/>
              <a:latin typeface="Arial"/>
              <a:cs typeface="Arial"/>
              <a:sym typeface="Arial"/>
            </a:endParaRPr>
          </a:p>
        </p:txBody>
      </p:sp>
      <p:sp>
        <p:nvSpPr>
          <p:cNvPr id="50" name="TextBox 4">
            <a:extLst>
              <a:ext uri="{FF2B5EF4-FFF2-40B4-BE49-F238E27FC236}">
                <a16:creationId xmlns:a16="http://schemas.microsoft.com/office/drawing/2014/main" id="{3FB6BCDF-DD39-4088-AF4A-0F3F4FA4B663}"/>
              </a:ext>
            </a:extLst>
          </p:cNvPr>
          <p:cNvSpPr txBox="1"/>
          <p:nvPr/>
        </p:nvSpPr>
        <p:spPr>
          <a:xfrm>
            <a:off x="7573832" y="895551"/>
            <a:ext cx="4019664" cy="52187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98" b="1" i="0" u="none" strike="noStrike" kern="0" cap="none" spc="0" normalizeH="0" baseline="0" noProof="0" dirty="0">
                <a:ln>
                  <a:noFill/>
                </a:ln>
                <a:solidFill>
                  <a:srgbClr val="292524"/>
                </a:solidFill>
                <a:effectLst/>
                <a:uLnTx/>
                <a:uFillTx/>
                <a:latin typeface="UTM Avo" panose="02040603050506020204" pitchFamily="18" charset="0"/>
                <a:cs typeface="Arial" panose="020B0604020202020204" pitchFamily="34" charset="0"/>
                <a:sym typeface="Arial"/>
              </a:rPr>
              <a:t>HOẠT ĐỘNG CẶP ĐÔI</a:t>
            </a:r>
          </a:p>
        </p:txBody>
      </p:sp>
      <mc:AlternateContent xmlns:mc="http://schemas.openxmlformats.org/markup-compatibility/2006" xmlns:a14="http://schemas.microsoft.com/office/drawing/2010/main">
        <mc:Choice Requires="a14">
          <p:graphicFrame>
            <p:nvGraphicFramePr>
              <p:cNvPr id="53" name="Table 52">
                <a:extLst>
                  <a:ext uri="{FF2B5EF4-FFF2-40B4-BE49-F238E27FC236}">
                    <a16:creationId xmlns:a16="http://schemas.microsoft.com/office/drawing/2014/main" id="{947539B0-EDA8-436F-AD42-97E025BD6E9B}"/>
                  </a:ext>
                </a:extLst>
              </p:cNvPr>
              <p:cNvGraphicFramePr>
                <a:graphicFrameLocks noGrp="1"/>
              </p:cNvGraphicFramePr>
              <p:nvPr>
                <p:extLst>
                  <p:ext uri="{D42A27DB-BD31-4B8C-83A1-F6EECF244321}">
                    <p14:modId xmlns:p14="http://schemas.microsoft.com/office/powerpoint/2010/main" val="720651722"/>
                  </p:ext>
                </p:extLst>
              </p:nvPr>
            </p:nvGraphicFramePr>
            <p:xfrm>
              <a:off x="685800" y="2290297"/>
              <a:ext cx="10312400" cy="3979588"/>
            </p:xfrm>
            <a:graphic>
              <a:graphicData uri="http://schemas.openxmlformats.org/drawingml/2006/table">
                <a:tbl>
                  <a:tblPr firstRow="1" bandRow="1">
                    <a:tableStyleId>{2D5ABB26-0587-4C30-8999-92F81FD0307C}</a:tableStyleId>
                  </a:tblPr>
                  <a:tblGrid>
                    <a:gridCol w="3437467">
                      <a:extLst>
                        <a:ext uri="{9D8B030D-6E8A-4147-A177-3AD203B41FA5}">
                          <a16:colId xmlns:a16="http://schemas.microsoft.com/office/drawing/2014/main" val="1311736504"/>
                        </a:ext>
                      </a:extLst>
                    </a:gridCol>
                    <a:gridCol w="3356963">
                      <a:extLst>
                        <a:ext uri="{9D8B030D-6E8A-4147-A177-3AD203B41FA5}">
                          <a16:colId xmlns:a16="http://schemas.microsoft.com/office/drawing/2014/main" val="2012169200"/>
                        </a:ext>
                      </a:extLst>
                    </a:gridCol>
                    <a:gridCol w="3517970">
                      <a:extLst>
                        <a:ext uri="{9D8B030D-6E8A-4147-A177-3AD203B41FA5}">
                          <a16:colId xmlns:a16="http://schemas.microsoft.com/office/drawing/2014/main" val="631707125"/>
                        </a:ext>
                      </a:extLst>
                    </a:gridCol>
                  </a:tblGrid>
                  <a:tr h="1989794">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Calibri" panose="020F0502020204030204" pitchFamily="34" charset="0"/>
                              <a:cs typeface="Arial" panose="020B0604020202020204" pitchFamily="34" charset="0"/>
                            </a:rPr>
                            <a:t>160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Calibri" panose="020F0502020204030204" pitchFamily="34" charset="0"/>
                              <a:cs typeface="Arial" panose="020B0604020202020204" pitchFamily="34" charset="0"/>
                            </a:rPr>
                            <a:t> ( 4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900" dirty="0">
                              <a:effectLst/>
                              <a:latin typeface="UTM Avo" panose="02040603050506020204" pitchFamily="18" charset="0"/>
                              <a:ea typeface="Calibri" panose="020F0502020204030204" pitchFamily="34" charset="0"/>
                              <a:cs typeface="Arial" panose="020B0604020202020204" pitchFamily="34" charset="0"/>
                            </a:rPr>
                            <a:t> </a:t>
                          </a:r>
                          <a:r>
                            <a:rPr lang="en-US" sz="2900" dirty="0">
                              <a:effectLst/>
                              <a:latin typeface="UTM Avo" panose="02040603050506020204" pitchFamily="18" charset="0"/>
                              <a:ea typeface="Times New Roman" panose="02020603050405020304" pitchFamily="18" charset="0"/>
                              <a:cs typeface="Arial" panose="020B0604020202020204" pitchFamily="34" charset="0"/>
                            </a:rPr>
                            <a:t>8 )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900" dirty="0">
                            <a:effectLst/>
                            <a:latin typeface="UTM Avo" panose="020406030505060202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900" dirty="0">
                            <a:effectLst/>
                            <a:latin typeface="UTM Avo" panose="02040603050506020204" pitchFamily="18" charset="0"/>
                            <a:ea typeface="Times New Roman" panose="02020603050405020304" pitchFamily="18"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96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( 3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8 )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900" dirty="0">
                            <a:effectLst/>
                            <a:latin typeface="UTM Avo" panose="020406030505060202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900" dirty="0">
                            <a:effectLst/>
                            <a:latin typeface="UTM Avo" panose="02040603050506020204" pitchFamily="18" charset="0"/>
                            <a:ea typeface="Times New Roman" panose="02020603050405020304" pitchFamily="18"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105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( 5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7 )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VN" sz="2900" dirty="0">
                            <a:effectLst/>
                            <a:latin typeface="UTM Avo" panose="02040603050506020204" pitchFamily="18" charset="0"/>
                            <a:ea typeface="Calibri" panose="020F0502020204030204" pitchFamily="34"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89403"/>
                      </a:ext>
                    </a:extLst>
                  </a:tr>
                  <a:tr h="1989794">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160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4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8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VN" sz="2900" dirty="0">
                            <a:effectLst/>
                            <a:latin typeface="UTM Avo" panose="02040603050506020204" pitchFamily="18" charset="0"/>
                            <a:ea typeface="Calibri" panose="020F0502020204030204" pitchFamily="34"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96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3</a:t>
                          </a:r>
                          <a:r>
                            <a:rPr lang="en-US" sz="2900" baseline="0" dirty="0">
                              <a:effectLst/>
                              <a:latin typeface="UTM Avo" panose="02040603050506020204" pitchFamily="18" charset="0"/>
                              <a:ea typeface="Times New Roman" panose="02020603050405020304" pitchFamily="18" charset="0"/>
                              <a:cs typeface="Arial" panose="020B0604020202020204" pitchFamily="34" charset="0"/>
                            </a:rPr>
                            <a:t>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baseline="0" dirty="0">
                              <a:effectLst/>
                              <a:latin typeface="UTM Avo" panose="02040603050506020204" pitchFamily="18" charset="0"/>
                              <a:ea typeface="Times New Roman" panose="02020603050405020304" pitchFamily="18" charset="0"/>
                              <a:cs typeface="Arial" panose="020B0604020202020204" pitchFamily="34" charset="0"/>
                            </a:rPr>
                            <a:t> 8</a:t>
                          </a:r>
                          <a:endParaRPr lang="en-US" sz="2900" dirty="0">
                            <a:effectLst/>
                            <a:latin typeface="UTM Avo" panose="02040603050506020204" pitchFamily="18" charset="0"/>
                            <a:ea typeface="Times New Roman" panose="02020603050405020304" pitchFamily="18"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105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5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7 </a:t>
                          </a:r>
                          <a:br>
                            <a:rPr lang="en-US" sz="2900" dirty="0">
                              <a:effectLst/>
                              <a:latin typeface="UTM Avo" panose="02040603050506020204" pitchFamily="18" charset="0"/>
                              <a:ea typeface="Times New Roman" panose="02020603050405020304" pitchFamily="18" charset="0"/>
                              <a:cs typeface="Arial" panose="020B0604020202020204" pitchFamily="34" charset="0"/>
                            </a:rPr>
                          </a:br>
                          <a:r>
                            <a:rPr lang="en-US" sz="2900" dirty="0">
                              <a:effectLst/>
                              <a:latin typeface="UTM Avo" panose="02040603050506020204" pitchFamily="18"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VN" sz="2900" dirty="0">
                            <a:effectLst/>
                            <a:latin typeface="UTM Avo" panose="02040603050506020204" pitchFamily="18" charset="0"/>
                            <a:ea typeface="Calibri" panose="020F0502020204030204" pitchFamily="34"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78470"/>
                      </a:ext>
                    </a:extLst>
                  </a:tr>
                </a:tbl>
              </a:graphicData>
            </a:graphic>
          </p:graphicFrame>
        </mc:Choice>
        <mc:Fallback xmlns="">
          <p:graphicFrame>
            <p:nvGraphicFramePr>
              <p:cNvPr id="53" name="Table 52">
                <a:extLst>
                  <a:ext uri="{FF2B5EF4-FFF2-40B4-BE49-F238E27FC236}">
                    <a16:creationId xmlns:a16="http://schemas.microsoft.com/office/drawing/2014/main" id="{947539B0-EDA8-436F-AD42-97E025BD6E9B}"/>
                  </a:ext>
                </a:extLst>
              </p:cNvPr>
              <p:cNvGraphicFramePr>
                <a:graphicFrameLocks noGrp="1"/>
              </p:cNvGraphicFramePr>
              <p:nvPr>
                <p:extLst>
                  <p:ext uri="{D42A27DB-BD31-4B8C-83A1-F6EECF244321}">
                    <p14:modId xmlns:p14="http://schemas.microsoft.com/office/powerpoint/2010/main" val="720651722"/>
                  </p:ext>
                </p:extLst>
              </p:nvPr>
            </p:nvGraphicFramePr>
            <p:xfrm>
              <a:off x="685800" y="2290297"/>
              <a:ext cx="10312400" cy="3979588"/>
            </p:xfrm>
            <a:graphic>
              <a:graphicData uri="http://schemas.openxmlformats.org/drawingml/2006/table">
                <a:tbl>
                  <a:tblPr firstRow="1" bandRow="1">
                    <a:tableStyleId>{2D5ABB26-0587-4C30-8999-92F81FD0307C}</a:tableStyleId>
                  </a:tblPr>
                  <a:tblGrid>
                    <a:gridCol w="3437467">
                      <a:extLst>
                        <a:ext uri="{9D8B030D-6E8A-4147-A177-3AD203B41FA5}">
                          <a16:colId xmlns:a16="http://schemas.microsoft.com/office/drawing/2014/main" val="1311736504"/>
                        </a:ext>
                      </a:extLst>
                    </a:gridCol>
                    <a:gridCol w="3356963">
                      <a:extLst>
                        <a:ext uri="{9D8B030D-6E8A-4147-A177-3AD203B41FA5}">
                          <a16:colId xmlns:a16="http://schemas.microsoft.com/office/drawing/2014/main" val="2012169200"/>
                        </a:ext>
                      </a:extLst>
                    </a:gridCol>
                    <a:gridCol w="3517970">
                      <a:extLst>
                        <a:ext uri="{9D8B030D-6E8A-4147-A177-3AD203B41FA5}">
                          <a16:colId xmlns:a16="http://schemas.microsoft.com/office/drawing/2014/main" val="631707125"/>
                        </a:ext>
                      </a:extLst>
                    </a:gridCol>
                  </a:tblGrid>
                  <a:tr h="1989794">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r="-200177" b="-100000"/>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102359" r="-104900" b="-100000"/>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192907" b="-100000"/>
                          </a:stretch>
                        </a:blipFill>
                      </a:tcPr>
                    </a:tc>
                    <a:extLst>
                      <a:ext uri="{0D108BD9-81ED-4DB2-BD59-A6C34878D82A}">
                        <a16:rowId xmlns:a16="http://schemas.microsoft.com/office/drawing/2014/main" val="1153489403"/>
                      </a:ext>
                    </a:extLst>
                  </a:tr>
                  <a:tr h="1989794">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t="-100000" r="-200177"/>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102359" t="-100000" r="-104900"/>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192907" t="-100000"/>
                          </a:stretch>
                        </a:blipFill>
                      </a:tcPr>
                    </a:tc>
                    <a:extLst>
                      <a:ext uri="{0D108BD9-81ED-4DB2-BD59-A6C34878D82A}">
                        <a16:rowId xmlns:a16="http://schemas.microsoft.com/office/drawing/2014/main" val="12978470"/>
                      </a:ext>
                    </a:extLst>
                  </a:tr>
                </a:tbl>
              </a:graphicData>
            </a:graphic>
          </p:graphicFrame>
        </mc:Fallback>
      </mc:AlternateContent>
      <p:cxnSp>
        <p:nvCxnSpPr>
          <p:cNvPr id="54" name="Straight Connector 53">
            <a:extLst>
              <a:ext uri="{FF2B5EF4-FFF2-40B4-BE49-F238E27FC236}">
                <a16:creationId xmlns:a16="http://schemas.microsoft.com/office/drawing/2014/main" id="{1EEBF87B-CAB0-4271-BAF0-FD31A4ECCFB7}"/>
              </a:ext>
            </a:extLst>
          </p:cNvPr>
          <p:cNvCxnSpPr>
            <a:cxnSpLocks/>
          </p:cNvCxnSpPr>
          <p:nvPr/>
        </p:nvCxnSpPr>
        <p:spPr>
          <a:xfrm>
            <a:off x="667871" y="4348690"/>
            <a:ext cx="9542929"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02EEFACD-FDE9-4DA3-BD36-78379480C897}"/>
                  </a:ext>
                </a:extLst>
              </p:cNvPr>
              <p:cNvSpPr txBox="1"/>
              <p:nvPr/>
            </p:nvSpPr>
            <p:spPr>
              <a:xfrm>
                <a:off x="667871" y="2979155"/>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160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32</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5</a:t>
                </a:r>
              </a:p>
            </p:txBody>
          </p:sp>
        </mc:Choice>
        <mc:Fallback xmlns="">
          <p:sp>
            <p:nvSpPr>
              <p:cNvPr id="55" name="TextBox 54">
                <a:extLst>
                  <a:ext uri="{FF2B5EF4-FFF2-40B4-BE49-F238E27FC236}">
                    <a16:creationId xmlns:a16="http://schemas.microsoft.com/office/drawing/2014/main" id="{02EEFACD-FDE9-4DA3-BD36-78379480C897}"/>
                  </a:ext>
                </a:extLst>
              </p:cNvPr>
              <p:cNvSpPr txBox="1">
                <a:spLocks noRot="1" noChangeAspect="1" noMove="1" noResize="1" noEditPoints="1" noAdjustHandles="1" noChangeArrowheads="1" noChangeShapeType="1" noTextEdit="1"/>
              </p:cNvSpPr>
              <p:nvPr/>
            </p:nvSpPr>
            <p:spPr>
              <a:xfrm>
                <a:off x="667871" y="2979155"/>
                <a:ext cx="1874779" cy="1395190"/>
              </a:xfrm>
              <a:prstGeom prst="rect">
                <a:avLst/>
              </a:prstGeom>
              <a:blipFill>
                <a:blip r:embed="rId7"/>
                <a:stretch>
                  <a:fillRect l="-7166" r="-7166" b="-117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81D8894-6A3B-49F4-AD68-1DAAF7AA4840}"/>
                  </a:ext>
                </a:extLst>
              </p:cNvPr>
              <p:cNvSpPr txBox="1"/>
              <p:nvPr/>
            </p:nvSpPr>
            <p:spPr>
              <a:xfrm>
                <a:off x="4126626" y="2960823"/>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96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24</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4</a:t>
                </a:r>
              </a:p>
            </p:txBody>
          </p:sp>
        </mc:Choice>
        <mc:Fallback xmlns="">
          <p:sp>
            <p:nvSpPr>
              <p:cNvPr id="56" name="TextBox 55">
                <a:extLst>
                  <a:ext uri="{FF2B5EF4-FFF2-40B4-BE49-F238E27FC236}">
                    <a16:creationId xmlns:a16="http://schemas.microsoft.com/office/drawing/2014/main" id="{E81D8894-6A3B-49F4-AD68-1DAAF7AA4840}"/>
                  </a:ext>
                </a:extLst>
              </p:cNvPr>
              <p:cNvSpPr txBox="1">
                <a:spLocks noRot="1" noChangeAspect="1" noMove="1" noResize="1" noEditPoints="1" noAdjustHandles="1" noChangeArrowheads="1" noChangeShapeType="1" noTextEdit="1"/>
              </p:cNvSpPr>
              <p:nvPr/>
            </p:nvSpPr>
            <p:spPr>
              <a:xfrm>
                <a:off x="4126626" y="2960823"/>
                <a:ext cx="1874779" cy="1395190"/>
              </a:xfrm>
              <a:prstGeom prst="rect">
                <a:avLst/>
              </a:prstGeom>
              <a:blipFill>
                <a:blip r:embed="rId8"/>
                <a:stretch>
                  <a:fillRect l="-7166" b="-117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8927A52-80F0-4649-9360-7FE20CC890B8}"/>
                  </a:ext>
                </a:extLst>
              </p:cNvPr>
              <p:cNvSpPr txBox="1"/>
              <p:nvPr/>
            </p:nvSpPr>
            <p:spPr>
              <a:xfrm>
                <a:off x="7479426" y="2935423"/>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105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35</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3</a:t>
                </a:r>
              </a:p>
            </p:txBody>
          </p:sp>
        </mc:Choice>
        <mc:Fallback xmlns="">
          <p:sp>
            <p:nvSpPr>
              <p:cNvPr id="57" name="TextBox 56">
                <a:extLst>
                  <a:ext uri="{FF2B5EF4-FFF2-40B4-BE49-F238E27FC236}">
                    <a16:creationId xmlns:a16="http://schemas.microsoft.com/office/drawing/2014/main" id="{48927A52-80F0-4649-9360-7FE20CC890B8}"/>
                  </a:ext>
                </a:extLst>
              </p:cNvPr>
              <p:cNvSpPr txBox="1">
                <a:spLocks noRot="1" noChangeAspect="1" noMove="1" noResize="1" noEditPoints="1" noAdjustHandles="1" noChangeArrowheads="1" noChangeShapeType="1" noTextEdit="1"/>
              </p:cNvSpPr>
              <p:nvPr/>
            </p:nvSpPr>
            <p:spPr>
              <a:xfrm>
                <a:off x="7479426" y="2935423"/>
                <a:ext cx="1874779" cy="1395190"/>
              </a:xfrm>
              <a:prstGeom prst="rect">
                <a:avLst/>
              </a:prstGeom>
              <a:blipFill>
                <a:blip r:embed="rId9"/>
                <a:stretch>
                  <a:fillRect l="-7166" r="-7166" b="-122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659F82B-D961-4D33-B9E9-80F699463832}"/>
                  </a:ext>
                </a:extLst>
              </p:cNvPr>
              <p:cNvSpPr txBox="1"/>
              <p:nvPr/>
            </p:nvSpPr>
            <p:spPr>
              <a:xfrm>
                <a:off x="7479426" y="4950279"/>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21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7</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3</a:t>
                </a:r>
              </a:p>
            </p:txBody>
          </p:sp>
        </mc:Choice>
        <mc:Fallback xmlns="">
          <p:sp>
            <p:nvSpPr>
              <p:cNvPr id="58" name="TextBox 57">
                <a:extLst>
                  <a:ext uri="{FF2B5EF4-FFF2-40B4-BE49-F238E27FC236}">
                    <a16:creationId xmlns:a16="http://schemas.microsoft.com/office/drawing/2014/main" id="{0659F82B-D961-4D33-B9E9-80F699463832}"/>
                  </a:ext>
                </a:extLst>
              </p:cNvPr>
              <p:cNvSpPr txBox="1">
                <a:spLocks noRot="1" noChangeAspect="1" noMove="1" noResize="1" noEditPoints="1" noAdjustHandles="1" noChangeArrowheads="1" noChangeShapeType="1" noTextEdit="1"/>
              </p:cNvSpPr>
              <p:nvPr/>
            </p:nvSpPr>
            <p:spPr>
              <a:xfrm>
                <a:off x="7479426" y="4950279"/>
                <a:ext cx="1874779" cy="1395190"/>
              </a:xfrm>
              <a:prstGeom prst="rect">
                <a:avLst/>
              </a:prstGeom>
              <a:blipFill>
                <a:blip r:embed="rId10"/>
                <a:stretch>
                  <a:fillRect l="-7166" b="-12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00A5819-1618-4B7F-8E0D-A5A0152DEF3B}"/>
                  </a:ext>
                </a:extLst>
              </p:cNvPr>
              <p:cNvSpPr txBox="1"/>
              <p:nvPr/>
            </p:nvSpPr>
            <p:spPr>
              <a:xfrm>
                <a:off x="4126626" y="4950278"/>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32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8</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4</a:t>
                </a:r>
              </a:p>
            </p:txBody>
          </p:sp>
        </mc:Choice>
        <mc:Fallback xmlns="">
          <p:sp>
            <p:nvSpPr>
              <p:cNvPr id="59" name="TextBox 58">
                <a:extLst>
                  <a:ext uri="{FF2B5EF4-FFF2-40B4-BE49-F238E27FC236}">
                    <a16:creationId xmlns:a16="http://schemas.microsoft.com/office/drawing/2014/main" id="{F00A5819-1618-4B7F-8E0D-A5A0152DEF3B}"/>
                  </a:ext>
                </a:extLst>
              </p:cNvPr>
              <p:cNvSpPr txBox="1">
                <a:spLocks noRot="1" noChangeAspect="1" noMove="1" noResize="1" noEditPoints="1" noAdjustHandles="1" noChangeArrowheads="1" noChangeShapeType="1" noTextEdit="1"/>
              </p:cNvSpPr>
              <p:nvPr/>
            </p:nvSpPr>
            <p:spPr>
              <a:xfrm>
                <a:off x="4126626" y="4950278"/>
                <a:ext cx="1874779" cy="1395190"/>
              </a:xfrm>
              <a:prstGeom prst="rect">
                <a:avLst/>
              </a:prstGeom>
              <a:blipFill>
                <a:blip r:embed="rId11"/>
                <a:stretch>
                  <a:fillRect l="-7166" b="-12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BEC36F5F-C8B8-4B28-9CF0-8A557725A7E4}"/>
                  </a:ext>
                </a:extLst>
              </p:cNvPr>
              <p:cNvSpPr txBox="1"/>
              <p:nvPr/>
            </p:nvSpPr>
            <p:spPr>
              <a:xfrm>
                <a:off x="717565" y="4950277"/>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40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8</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5</a:t>
                </a:r>
              </a:p>
            </p:txBody>
          </p:sp>
        </mc:Choice>
        <mc:Fallback xmlns="">
          <p:sp>
            <p:nvSpPr>
              <p:cNvPr id="60" name="TextBox 59">
                <a:extLst>
                  <a:ext uri="{FF2B5EF4-FFF2-40B4-BE49-F238E27FC236}">
                    <a16:creationId xmlns:a16="http://schemas.microsoft.com/office/drawing/2014/main" id="{BEC36F5F-C8B8-4B28-9CF0-8A557725A7E4}"/>
                  </a:ext>
                </a:extLst>
              </p:cNvPr>
              <p:cNvSpPr txBox="1">
                <a:spLocks noRot="1" noChangeAspect="1" noMove="1" noResize="1" noEditPoints="1" noAdjustHandles="1" noChangeArrowheads="1" noChangeShapeType="1" noTextEdit="1"/>
              </p:cNvSpPr>
              <p:nvPr/>
            </p:nvSpPr>
            <p:spPr>
              <a:xfrm>
                <a:off x="717565" y="4950277"/>
                <a:ext cx="1874779" cy="1395190"/>
              </a:xfrm>
              <a:prstGeom prst="rect">
                <a:avLst/>
              </a:prstGeom>
              <a:blipFill>
                <a:blip r:embed="rId12"/>
                <a:stretch>
                  <a:fillRect l="-7166" b="-12227"/>
                </a:stretch>
              </a:blipFill>
            </p:spPr>
            <p:txBody>
              <a:bodyPr/>
              <a:lstStyle/>
              <a:p>
                <a:r>
                  <a:rPr lang="en-US">
                    <a:noFill/>
                  </a:rPr>
                  <a:t> </a:t>
                </a:r>
              </a:p>
            </p:txBody>
          </p:sp>
        </mc:Fallback>
      </mc:AlternateContent>
    </p:spTree>
    <p:extLst>
      <p:ext uri="{BB962C8B-B14F-4D97-AF65-F5344CB8AC3E}">
        <p14:creationId xmlns:p14="http://schemas.microsoft.com/office/powerpoint/2010/main" val="183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ppt_x"/>
                                          </p:val>
                                        </p:tav>
                                        <p:tav tm="100000">
                                          <p:val>
                                            <p:strVal val="#ppt_x"/>
                                          </p:val>
                                        </p:tav>
                                      </p:tavLst>
                                    </p:anim>
                                    <p:anim calcmode="lin" valueType="num">
                                      <p:cBhvr additive="base">
                                        <p:cTn id="22" dur="500" fill="hold"/>
                                        <p:tgtEl>
                                          <p:spTgt spid="5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5">
                                            <p:txEl>
                                              <p:pRg st="0" end="0"/>
                                            </p:txEl>
                                          </p:spTgt>
                                        </p:tgtEl>
                                        <p:attrNameLst>
                                          <p:attrName>style.visibility</p:attrName>
                                        </p:attrNameLst>
                                      </p:cBhvr>
                                      <p:to>
                                        <p:strVal val="visible"/>
                                      </p:to>
                                    </p:set>
                                    <p:animEffect transition="in" filter="blinds(horizontal)">
                                      <p:cBhvr>
                                        <p:cTn id="31" dur="500"/>
                                        <p:tgtEl>
                                          <p:spTgt spid="55">
                                            <p:txEl>
                                              <p:pRg st="0" end="0"/>
                                            </p:txEl>
                                          </p:spTgt>
                                        </p:tgtEl>
                                      </p:cBhvr>
                                    </p:animEffect>
                                  </p:childTnLst>
                                </p:cTn>
                              </p:par>
                            </p:childTnLst>
                          </p:cTn>
                        </p:par>
                        <p:par>
                          <p:cTn id="32" fill="hold">
                            <p:stCondLst>
                              <p:cond delay="500"/>
                            </p:stCondLst>
                            <p:childTnLst>
                              <p:par>
                                <p:cTn id="33" presetID="3" presetClass="entr" presetSubtype="10" fill="hold" nodeType="afterEffect">
                                  <p:stCondLst>
                                    <p:cond delay="0"/>
                                  </p:stCondLst>
                                  <p:childTnLst>
                                    <p:set>
                                      <p:cBhvr>
                                        <p:cTn id="34" dur="1" fill="hold">
                                          <p:stCondLst>
                                            <p:cond delay="0"/>
                                          </p:stCondLst>
                                        </p:cTn>
                                        <p:tgtEl>
                                          <p:spTgt spid="55">
                                            <p:txEl>
                                              <p:pRg st="1" end="1"/>
                                            </p:txEl>
                                          </p:spTgt>
                                        </p:tgtEl>
                                        <p:attrNameLst>
                                          <p:attrName>style.visibility</p:attrName>
                                        </p:attrNameLst>
                                      </p:cBhvr>
                                      <p:to>
                                        <p:strVal val="visible"/>
                                      </p:to>
                                    </p:set>
                                    <p:animEffect transition="in" filter="blinds(horizontal)">
                                      <p:cBhvr>
                                        <p:cTn id="35" dur="500"/>
                                        <p:tgtEl>
                                          <p:spTgt spid="5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0">
                                            <p:txEl>
                                              <p:pRg st="0" end="0"/>
                                            </p:txEl>
                                          </p:spTgt>
                                        </p:tgtEl>
                                        <p:attrNameLst>
                                          <p:attrName>style.visibility</p:attrName>
                                        </p:attrNameLst>
                                      </p:cBhvr>
                                      <p:to>
                                        <p:strVal val="visible"/>
                                      </p:to>
                                    </p:set>
                                    <p:animEffect transition="in" filter="blinds(horizontal)">
                                      <p:cBhvr>
                                        <p:cTn id="40" dur="500"/>
                                        <p:tgtEl>
                                          <p:spTgt spid="60">
                                            <p:txEl>
                                              <p:pRg st="0" end="0"/>
                                            </p:txEl>
                                          </p:spTgt>
                                        </p:tgtEl>
                                      </p:cBhvr>
                                    </p:animEffect>
                                  </p:childTnLst>
                                </p:cTn>
                              </p:par>
                            </p:childTnLst>
                          </p:cTn>
                        </p:par>
                        <p:par>
                          <p:cTn id="41" fill="hold">
                            <p:stCondLst>
                              <p:cond delay="500"/>
                            </p:stCondLst>
                            <p:childTnLst>
                              <p:par>
                                <p:cTn id="42" presetID="3" presetClass="entr" presetSubtype="10" fill="hold" nodeType="afterEffect">
                                  <p:stCondLst>
                                    <p:cond delay="0"/>
                                  </p:stCondLst>
                                  <p:childTnLst>
                                    <p:set>
                                      <p:cBhvr>
                                        <p:cTn id="43" dur="1" fill="hold">
                                          <p:stCondLst>
                                            <p:cond delay="0"/>
                                          </p:stCondLst>
                                        </p:cTn>
                                        <p:tgtEl>
                                          <p:spTgt spid="60">
                                            <p:txEl>
                                              <p:pRg st="1" end="1"/>
                                            </p:txEl>
                                          </p:spTgt>
                                        </p:tgtEl>
                                        <p:attrNameLst>
                                          <p:attrName>style.visibility</p:attrName>
                                        </p:attrNameLst>
                                      </p:cBhvr>
                                      <p:to>
                                        <p:strVal val="visible"/>
                                      </p:to>
                                    </p:set>
                                    <p:animEffect transition="in" filter="blinds(horizontal)">
                                      <p:cBhvr>
                                        <p:cTn id="44" dur="500"/>
                                        <p:tgtEl>
                                          <p:spTgt spid="60">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56">
                                            <p:txEl>
                                              <p:pRg st="0" end="0"/>
                                            </p:txEl>
                                          </p:spTgt>
                                        </p:tgtEl>
                                        <p:attrNameLst>
                                          <p:attrName>style.visibility</p:attrName>
                                        </p:attrNameLst>
                                      </p:cBhvr>
                                      <p:to>
                                        <p:strVal val="visible"/>
                                      </p:to>
                                    </p:set>
                                    <p:animEffect transition="in" filter="blinds(horizontal)">
                                      <p:cBhvr>
                                        <p:cTn id="49" dur="500"/>
                                        <p:tgtEl>
                                          <p:spTgt spid="56">
                                            <p:txEl>
                                              <p:pRg st="0" end="0"/>
                                            </p:txEl>
                                          </p:spTgt>
                                        </p:tgtEl>
                                      </p:cBhvr>
                                    </p:animEffect>
                                  </p:childTnLst>
                                </p:cTn>
                              </p:par>
                            </p:childTnLst>
                          </p:cTn>
                        </p:par>
                        <p:par>
                          <p:cTn id="50" fill="hold">
                            <p:stCondLst>
                              <p:cond delay="500"/>
                            </p:stCondLst>
                            <p:childTnLst>
                              <p:par>
                                <p:cTn id="51" presetID="3" presetClass="entr" presetSubtype="10" fill="hold" nodeType="afterEffect">
                                  <p:stCondLst>
                                    <p:cond delay="0"/>
                                  </p:stCondLst>
                                  <p:childTnLst>
                                    <p:set>
                                      <p:cBhvr>
                                        <p:cTn id="52" dur="1" fill="hold">
                                          <p:stCondLst>
                                            <p:cond delay="0"/>
                                          </p:stCondLst>
                                        </p:cTn>
                                        <p:tgtEl>
                                          <p:spTgt spid="56">
                                            <p:txEl>
                                              <p:pRg st="1" end="1"/>
                                            </p:txEl>
                                          </p:spTgt>
                                        </p:tgtEl>
                                        <p:attrNameLst>
                                          <p:attrName>style.visibility</p:attrName>
                                        </p:attrNameLst>
                                      </p:cBhvr>
                                      <p:to>
                                        <p:strVal val="visible"/>
                                      </p:to>
                                    </p:set>
                                    <p:animEffect transition="in" filter="blinds(horizontal)">
                                      <p:cBhvr>
                                        <p:cTn id="53" dur="500"/>
                                        <p:tgtEl>
                                          <p:spTgt spid="5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59">
                                            <p:txEl>
                                              <p:pRg st="0" end="0"/>
                                            </p:txEl>
                                          </p:spTgt>
                                        </p:tgtEl>
                                        <p:attrNameLst>
                                          <p:attrName>style.visibility</p:attrName>
                                        </p:attrNameLst>
                                      </p:cBhvr>
                                      <p:to>
                                        <p:strVal val="visible"/>
                                      </p:to>
                                    </p:set>
                                    <p:animEffect transition="in" filter="blinds(horizontal)">
                                      <p:cBhvr>
                                        <p:cTn id="58" dur="500"/>
                                        <p:tgtEl>
                                          <p:spTgt spid="59">
                                            <p:txEl>
                                              <p:pRg st="0" end="0"/>
                                            </p:txEl>
                                          </p:spTgt>
                                        </p:tgtEl>
                                      </p:cBhvr>
                                    </p:animEffect>
                                  </p:childTnLst>
                                </p:cTn>
                              </p:par>
                            </p:childTnLst>
                          </p:cTn>
                        </p:par>
                        <p:par>
                          <p:cTn id="59" fill="hold">
                            <p:stCondLst>
                              <p:cond delay="500"/>
                            </p:stCondLst>
                            <p:childTnLst>
                              <p:par>
                                <p:cTn id="60" presetID="3" presetClass="entr" presetSubtype="10" fill="hold" nodeType="afterEffect">
                                  <p:stCondLst>
                                    <p:cond delay="0"/>
                                  </p:stCondLst>
                                  <p:childTnLst>
                                    <p:set>
                                      <p:cBhvr>
                                        <p:cTn id="61" dur="1" fill="hold">
                                          <p:stCondLst>
                                            <p:cond delay="0"/>
                                          </p:stCondLst>
                                        </p:cTn>
                                        <p:tgtEl>
                                          <p:spTgt spid="59">
                                            <p:txEl>
                                              <p:pRg st="1" end="1"/>
                                            </p:txEl>
                                          </p:spTgt>
                                        </p:tgtEl>
                                        <p:attrNameLst>
                                          <p:attrName>style.visibility</p:attrName>
                                        </p:attrNameLst>
                                      </p:cBhvr>
                                      <p:to>
                                        <p:strVal val="visible"/>
                                      </p:to>
                                    </p:set>
                                    <p:animEffect transition="in" filter="blinds(horizontal)">
                                      <p:cBhvr>
                                        <p:cTn id="62" dur="500"/>
                                        <p:tgtEl>
                                          <p:spTgt spid="59">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57">
                                            <p:txEl>
                                              <p:pRg st="0" end="0"/>
                                            </p:txEl>
                                          </p:spTgt>
                                        </p:tgtEl>
                                        <p:attrNameLst>
                                          <p:attrName>style.visibility</p:attrName>
                                        </p:attrNameLst>
                                      </p:cBhvr>
                                      <p:to>
                                        <p:strVal val="visible"/>
                                      </p:to>
                                    </p:set>
                                    <p:animEffect transition="in" filter="blinds(horizontal)">
                                      <p:cBhvr>
                                        <p:cTn id="67" dur="500"/>
                                        <p:tgtEl>
                                          <p:spTgt spid="57">
                                            <p:txEl>
                                              <p:pRg st="0" end="0"/>
                                            </p:txEl>
                                          </p:spTgt>
                                        </p:tgtEl>
                                      </p:cBhvr>
                                    </p:animEffect>
                                  </p:childTnLst>
                                </p:cTn>
                              </p:par>
                            </p:childTnLst>
                          </p:cTn>
                        </p:par>
                        <p:par>
                          <p:cTn id="68" fill="hold">
                            <p:stCondLst>
                              <p:cond delay="500"/>
                            </p:stCondLst>
                            <p:childTnLst>
                              <p:par>
                                <p:cTn id="69" presetID="3" presetClass="entr" presetSubtype="10" fill="hold" nodeType="afterEffect">
                                  <p:stCondLst>
                                    <p:cond delay="0"/>
                                  </p:stCondLst>
                                  <p:childTnLst>
                                    <p:set>
                                      <p:cBhvr>
                                        <p:cTn id="70" dur="1" fill="hold">
                                          <p:stCondLst>
                                            <p:cond delay="0"/>
                                          </p:stCondLst>
                                        </p:cTn>
                                        <p:tgtEl>
                                          <p:spTgt spid="57">
                                            <p:txEl>
                                              <p:pRg st="1" end="1"/>
                                            </p:txEl>
                                          </p:spTgt>
                                        </p:tgtEl>
                                        <p:attrNameLst>
                                          <p:attrName>style.visibility</p:attrName>
                                        </p:attrNameLst>
                                      </p:cBhvr>
                                      <p:to>
                                        <p:strVal val="visible"/>
                                      </p:to>
                                    </p:set>
                                    <p:animEffect transition="in" filter="blinds(horizontal)">
                                      <p:cBhvr>
                                        <p:cTn id="71" dur="500"/>
                                        <p:tgtEl>
                                          <p:spTgt spid="57">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58">
                                            <p:txEl>
                                              <p:pRg st="0" end="0"/>
                                            </p:txEl>
                                          </p:spTgt>
                                        </p:tgtEl>
                                        <p:attrNameLst>
                                          <p:attrName>style.visibility</p:attrName>
                                        </p:attrNameLst>
                                      </p:cBhvr>
                                      <p:to>
                                        <p:strVal val="visible"/>
                                      </p:to>
                                    </p:set>
                                    <p:animEffect transition="in" filter="blinds(horizontal)">
                                      <p:cBhvr>
                                        <p:cTn id="76" dur="500"/>
                                        <p:tgtEl>
                                          <p:spTgt spid="58">
                                            <p:txEl>
                                              <p:pRg st="0" end="0"/>
                                            </p:txEl>
                                          </p:spTgt>
                                        </p:tgtEl>
                                      </p:cBhvr>
                                    </p:animEffect>
                                  </p:childTnLst>
                                </p:cTn>
                              </p:par>
                            </p:childTnLst>
                          </p:cTn>
                        </p:par>
                        <p:par>
                          <p:cTn id="77" fill="hold">
                            <p:stCondLst>
                              <p:cond delay="500"/>
                            </p:stCondLst>
                            <p:childTnLst>
                              <p:par>
                                <p:cTn id="78" presetID="3" presetClass="entr" presetSubtype="10" fill="hold" nodeType="afterEffect">
                                  <p:stCondLst>
                                    <p:cond delay="0"/>
                                  </p:stCondLst>
                                  <p:childTnLst>
                                    <p:set>
                                      <p:cBhvr>
                                        <p:cTn id="79" dur="1" fill="hold">
                                          <p:stCondLst>
                                            <p:cond delay="0"/>
                                          </p:stCondLst>
                                        </p:cTn>
                                        <p:tgtEl>
                                          <p:spTgt spid="58">
                                            <p:txEl>
                                              <p:pRg st="1" end="1"/>
                                            </p:txEl>
                                          </p:spTgt>
                                        </p:tgtEl>
                                        <p:attrNameLst>
                                          <p:attrName>style.visibility</p:attrName>
                                        </p:attrNameLst>
                                      </p:cBhvr>
                                      <p:to>
                                        <p:strVal val="visible"/>
                                      </p:to>
                                    </p:set>
                                    <p:animEffect transition="in" filter="blinds(horizontal)">
                                      <p:cBhvr>
                                        <p:cTn id="80" dur="500"/>
                                        <p:tgtEl>
                                          <p:spTgt spid="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9" grpId="0" animBg="1"/>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4</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9CCE4AAE-802D-2A1C-CF78-C08FCD693EF5}"/>
              </a:ext>
            </a:extLst>
          </p:cNvPr>
          <p:cNvSpPr txBox="1"/>
          <p:nvPr/>
        </p:nvSpPr>
        <p:spPr>
          <a:xfrm>
            <a:off x="1552630" y="1592049"/>
            <a:ext cx="8658170" cy="574388"/>
          </a:xfrm>
          <a:prstGeom prst="rect">
            <a:avLst/>
          </a:prstGeom>
          <a:noFill/>
        </p:spPr>
        <p:txBody>
          <a:bodyPr wrap="square">
            <a:spAutoFit/>
          </a:bodyPr>
          <a:lstStyle/>
          <a:p>
            <a:pPr lvl="0" algn="just">
              <a:lnSpc>
                <a:spcPct val="150000"/>
              </a:lnSpc>
              <a:spcAft>
                <a:spcPts val="1000"/>
              </a:spcAft>
              <a:buClr>
                <a:srgbClr val="000000"/>
              </a:buClr>
              <a:defRPr/>
            </a:pPr>
            <a:r>
              <a:rPr lang="vi-VN"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b) Vận dụng câu a để tính bằng cách hợp lí</a:t>
            </a:r>
            <a:r>
              <a:rPr lang="en-US"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a:t>
            </a:r>
            <a:endParaRPr lang="vi-VN"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49" name="Freeform 29">
            <a:extLst>
              <a:ext uri="{FF2B5EF4-FFF2-40B4-BE49-F238E27FC236}">
                <a16:creationId xmlns:a16="http://schemas.microsoft.com/office/drawing/2014/main" id="{DE0DD9BD-5843-42D4-B02A-C84A0D4B070C}"/>
              </a:ext>
            </a:extLst>
          </p:cNvPr>
          <p:cNvSpPr/>
          <p:nvPr/>
        </p:nvSpPr>
        <p:spPr>
          <a:xfrm rot="120324">
            <a:off x="7172500" y="878307"/>
            <a:ext cx="4822328" cy="638802"/>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8" b="0" i="0" u="none" strike="noStrike" kern="0" cap="none" spc="0" normalizeH="0" baseline="0" noProof="0">
              <a:ln>
                <a:noFill/>
              </a:ln>
              <a:solidFill>
                <a:srgbClr val="000000"/>
              </a:solidFill>
              <a:effectLst/>
              <a:uLnTx/>
              <a:uFillTx/>
              <a:latin typeface="Arial"/>
              <a:cs typeface="Arial"/>
              <a:sym typeface="Arial"/>
            </a:endParaRPr>
          </a:p>
        </p:txBody>
      </p:sp>
      <p:sp>
        <p:nvSpPr>
          <p:cNvPr id="50" name="TextBox 4">
            <a:extLst>
              <a:ext uri="{FF2B5EF4-FFF2-40B4-BE49-F238E27FC236}">
                <a16:creationId xmlns:a16="http://schemas.microsoft.com/office/drawing/2014/main" id="{3FB6BCDF-DD39-4088-AF4A-0F3F4FA4B663}"/>
              </a:ext>
            </a:extLst>
          </p:cNvPr>
          <p:cNvSpPr txBox="1"/>
          <p:nvPr/>
        </p:nvSpPr>
        <p:spPr>
          <a:xfrm>
            <a:off x="7573832" y="895551"/>
            <a:ext cx="4019664" cy="52187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98" b="1" i="0" u="none" strike="noStrike" kern="0" cap="none" spc="0" normalizeH="0" baseline="0" noProof="0" dirty="0">
                <a:ln>
                  <a:noFill/>
                </a:ln>
                <a:solidFill>
                  <a:srgbClr val="292524"/>
                </a:solidFill>
                <a:effectLst/>
                <a:uLnTx/>
                <a:uFillTx/>
                <a:latin typeface="UTM Avo" panose="02040603050506020204" pitchFamily="18" charset="0"/>
                <a:cs typeface="Arial" panose="020B0604020202020204" pitchFamily="34" charset="0"/>
                <a:sym typeface="Arial"/>
              </a:rPr>
              <a:t>HOẠT ĐỘNG CẶP ĐÔI</a:t>
            </a:r>
          </a:p>
        </p:txBody>
      </p:sp>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B76958D5-1FF2-4D0F-BEDE-73F0E7B63CC8}"/>
                  </a:ext>
                </a:extLst>
              </p:cNvPr>
              <p:cNvGraphicFramePr>
                <a:graphicFrameLocks noGrp="1"/>
              </p:cNvGraphicFramePr>
              <p:nvPr>
                <p:extLst>
                  <p:ext uri="{D42A27DB-BD31-4B8C-83A1-F6EECF244321}">
                    <p14:modId xmlns:p14="http://schemas.microsoft.com/office/powerpoint/2010/main" val="1126742263"/>
                  </p:ext>
                </p:extLst>
              </p:nvPr>
            </p:nvGraphicFramePr>
            <p:xfrm>
              <a:off x="1687355" y="2298322"/>
              <a:ext cx="9398001" cy="1332074"/>
            </p:xfrm>
            <a:graphic>
              <a:graphicData uri="http://schemas.openxmlformats.org/drawingml/2006/table">
                <a:tbl>
                  <a:tblPr firstRow="1" bandRow="1">
                    <a:tableStyleId>{2D5ABB26-0587-4C30-8999-92F81FD0307C}</a:tableStyleId>
                  </a:tblPr>
                  <a:tblGrid>
                    <a:gridCol w="3132667">
                      <a:extLst>
                        <a:ext uri="{9D8B030D-6E8A-4147-A177-3AD203B41FA5}">
                          <a16:colId xmlns:a16="http://schemas.microsoft.com/office/drawing/2014/main" val="939944268"/>
                        </a:ext>
                      </a:extLst>
                    </a:gridCol>
                    <a:gridCol w="3132667">
                      <a:extLst>
                        <a:ext uri="{9D8B030D-6E8A-4147-A177-3AD203B41FA5}">
                          <a16:colId xmlns:a16="http://schemas.microsoft.com/office/drawing/2014/main" val="476175668"/>
                        </a:ext>
                      </a:extLst>
                    </a:gridCol>
                    <a:gridCol w="3132667">
                      <a:extLst>
                        <a:ext uri="{9D8B030D-6E8A-4147-A177-3AD203B41FA5}">
                          <a16:colId xmlns:a16="http://schemas.microsoft.com/office/drawing/2014/main" val="2810853414"/>
                        </a:ext>
                      </a:extLst>
                    </a:gridCol>
                  </a:tblGrid>
                  <a:tr h="1332074">
                    <a:tc>
                      <a:txBody>
                        <a:bodyPr/>
                        <a:lstStyle/>
                        <a:p>
                          <a:pPr algn="l">
                            <a:lnSpc>
                              <a:spcPct val="150000"/>
                            </a:lnSpc>
                          </a:pPr>
                          <a:r>
                            <a:rPr lang="en-VN" sz="2900" dirty="0">
                              <a:latin typeface="UTM Avo" panose="02040603050506020204" pitchFamily="18" charset="0"/>
                              <a:cs typeface="Arial" panose="020B0604020202020204" pitchFamily="34" charset="0"/>
                            </a:rPr>
                            <a:t>270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VN" sz="2900" dirty="0">
                              <a:latin typeface="UTM Avo" panose="02040603050506020204" pitchFamily="18" charset="0"/>
                              <a:cs typeface="Arial" panose="020B0604020202020204" pitchFamily="34" charset="0"/>
                            </a:rPr>
                            <a:t> ( 9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VN" sz="2900" dirty="0">
                              <a:latin typeface="UTM Avo" panose="02040603050506020204" pitchFamily="18" charset="0"/>
                              <a:cs typeface="Arial" panose="020B0604020202020204" pitchFamily="34" charset="0"/>
                            </a:rPr>
                            <a:t> 6 )</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pPr>
                          <a:r>
                            <a:rPr lang="en-VN" sz="2900" dirty="0">
                              <a:latin typeface="UTM Avo" panose="02040603050506020204" pitchFamily="18" charset="0"/>
                              <a:cs typeface="Arial" panose="020B0604020202020204" pitchFamily="34" charset="0"/>
                            </a:rPr>
                            <a:t>420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VN" sz="2900" dirty="0">
                              <a:latin typeface="UTM Avo" panose="02040603050506020204" pitchFamily="18" charset="0"/>
                              <a:cs typeface="Arial" panose="020B0604020202020204" pitchFamily="34" charset="0"/>
                            </a:rPr>
                            <a:t> ( 7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VN" sz="2900" dirty="0">
                              <a:latin typeface="UTM Avo" panose="02040603050506020204" pitchFamily="18" charset="0"/>
                              <a:cs typeface="Arial" panose="020B0604020202020204" pitchFamily="34" charset="0"/>
                            </a:rPr>
                            <a:t> 3 )</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pPr>
                          <a:r>
                            <a:rPr lang="en-VN" sz="2900" dirty="0">
                              <a:latin typeface="UTM Avo" panose="02040603050506020204" pitchFamily="18" charset="0"/>
                              <a:cs typeface="Arial" panose="020B0604020202020204" pitchFamily="34" charset="0"/>
                            </a:rPr>
                            <a:t>144 : ( 2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VN" sz="2900" dirty="0">
                              <a:latin typeface="UTM Avo" panose="02040603050506020204" pitchFamily="18" charset="0"/>
                              <a:cs typeface="Arial" panose="020B0604020202020204" pitchFamily="34" charset="0"/>
                            </a:rPr>
                            <a:t> 8 )</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9706823"/>
                      </a:ext>
                    </a:extLst>
                  </a:tr>
                </a:tbl>
              </a:graphicData>
            </a:graphic>
          </p:graphicFrame>
        </mc:Choice>
        <mc:Fallback xmlns="">
          <p:graphicFrame>
            <p:nvGraphicFramePr>
              <p:cNvPr id="14" name="Table 13">
                <a:extLst>
                  <a:ext uri="{FF2B5EF4-FFF2-40B4-BE49-F238E27FC236}">
                    <a16:creationId xmlns:a16="http://schemas.microsoft.com/office/drawing/2014/main" id="{B76958D5-1FF2-4D0F-BEDE-73F0E7B63CC8}"/>
                  </a:ext>
                </a:extLst>
              </p:cNvPr>
              <p:cNvGraphicFramePr>
                <a:graphicFrameLocks noGrp="1"/>
              </p:cNvGraphicFramePr>
              <p:nvPr>
                <p:extLst>
                  <p:ext uri="{D42A27DB-BD31-4B8C-83A1-F6EECF244321}">
                    <p14:modId xmlns:p14="http://schemas.microsoft.com/office/powerpoint/2010/main" val="1126742263"/>
                  </p:ext>
                </p:extLst>
              </p:nvPr>
            </p:nvGraphicFramePr>
            <p:xfrm>
              <a:off x="1687355" y="2298322"/>
              <a:ext cx="9398001" cy="1332074"/>
            </p:xfrm>
            <a:graphic>
              <a:graphicData uri="http://schemas.openxmlformats.org/drawingml/2006/table">
                <a:tbl>
                  <a:tblPr firstRow="1" bandRow="1">
                    <a:tableStyleId>{2D5ABB26-0587-4C30-8999-92F81FD0307C}</a:tableStyleId>
                  </a:tblPr>
                  <a:tblGrid>
                    <a:gridCol w="3132667">
                      <a:extLst>
                        <a:ext uri="{9D8B030D-6E8A-4147-A177-3AD203B41FA5}">
                          <a16:colId xmlns:a16="http://schemas.microsoft.com/office/drawing/2014/main" val="939944268"/>
                        </a:ext>
                      </a:extLst>
                    </a:gridCol>
                    <a:gridCol w="3132667">
                      <a:extLst>
                        <a:ext uri="{9D8B030D-6E8A-4147-A177-3AD203B41FA5}">
                          <a16:colId xmlns:a16="http://schemas.microsoft.com/office/drawing/2014/main" val="476175668"/>
                        </a:ext>
                      </a:extLst>
                    </a:gridCol>
                    <a:gridCol w="3132667">
                      <a:extLst>
                        <a:ext uri="{9D8B030D-6E8A-4147-A177-3AD203B41FA5}">
                          <a16:colId xmlns:a16="http://schemas.microsoft.com/office/drawing/2014/main" val="2810853414"/>
                        </a:ext>
                      </a:extLst>
                    </a:gridCol>
                  </a:tblGrid>
                  <a:tr h="1332074">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r="-200195"/>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99806" r="-99806"/>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200195"/>
                          </a:stretch>
                        </a:blipFill>
                      </a:tcPr>
                    </a:tc>
                    <a:extLst>
                      <a:ext uri="{0D108BD9-81ED-4DB2-BD59-A6C34878D82A}">
                        <a16:rowId xmlns:a16="http://schemas.microsoft.com/office/drawing/2014/main" val="1119706823"/>
                      </a:ext>
                    </a:extLst>
                  </a:tr>
                </a:tbl>
              </a:graphicData>
            </a:graphic>
          </p:graphicFrame>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E629AE0-4E49-4525-A016-69398246AD92}"/>
                  </a:ext>
                </a:extLst>
              </p:cNvPr>
              <p:cNvSpPr txBox="1"/>
              <p:nvPr/>
            </p:nvSpPr>
            <p:spPr>
              <a:xfrm>
                <a:off x="1687355" y="2982952"/>
                <a:ext cx="2252728" cy="2133854"/>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270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9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6</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a:latin typeface="UTM Avo" panose="02040603050506020204" pitchFamily="18" charset="0"/>
                    <a:ea typeface="Calibri" panose="020F0502020204030204" pitchFamily="34" charset="0"/>
                    <a:cs typeface="Arial" panose="020B0604020202020204" pitchFamily="34" charset="0"/>
                  </a:rPr>
                  <a:t>30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a:latin typeface="UTM Avo" panose="02040603050506020204" pitchFamily="18" charset="0"/>
                    <a:ea typeface="Calibri" panose="020F0502020204030204" pitchFamily="34" charset="0"/>
                    <a:cs typeface="Arial" panose="020B0604020202020204" pitchFamily="34" charset="0"/>
                  </a:rPr>
                  <a:t> </a:t>
                </a:r>
                <a:r>
                  <a:rPr lang="en-US" sz="2933" dirty="0">
                    <a:latin typeface="UTM Avo" panose="02040603050506020204" pitchFamily="18" charset="0"/>
                    <a:ea typeface="Calibri" panose="020F0502020204030204" pitchFamily="34" charset="0"/>
                    <a:cs typeface="Arial" panose="020B0604020202020204" pitchFamily="34" charset="0"/>
                  </a:rPr>
                  <a:t>6</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5</a:t>
                </a:r>
              </a:p>
            </p:txBody>
          </p:sp>
        </mc:Choice>
        <mc:Fallback xmlns="">
          <p:sp>
            <p:nvSpPr>
              <p:cNvPr id="15" name="TextBox 14">
                <a:extLst>
                  <a:ext uri="{FF2B5EF4-FFF2-40B4-BE49-F238E27FC236}">
                    <a16:creationId xmlns:a16="http://schemas.microsoft.com/office/drawing/2014/main" id="{1E629AE0-4E49-4525-A016-69398246AD92}"/>
                  </a:ext>
                </a:extLst>
              </p:cNvPr>
              <p:cNvSpPr txBox="1">
                <a:spLocks noRot="1" noChangeAspect="1" noMove="1" noResize="1" noEditPoints="1" noAdjustHandles="1" noChangeArrowheads="1" noChangeShapeType="1" noTextEdit="1"/>
              </p:cNvSpPr>
              <p:nvPr/>
            </p:nvSpPr>
            <p:spPr>
              <a:xfrm>
                <a:off x="1687355" y="2982952"/>
                <a:ext cx="2252728" cy="2133854"/>
              </a:xfrm>
              <a:prstGeom prst="rect">
                <a:avLst/>
              </a:prstGeom>
              <a:blipFill>
                <a:blip r:embed="rId7"/>
                <a:stretch>
                  <a:fillRect l="-5962" r="-3794" b="-6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A1B470C-720C-4348-ABB0-2AE6896B9D91}"/>
                  </a:ext>
                </a:extLst>
              </p:cNvPr>
              <p:cNvSpPr txBox="1"/>
              <p:nvPr/>
            </p:nvSpPr>
            <p:spPr>
              <a:xfrm>
                <a:off x="4795480" y="2982952"/>
                <a:ext cx="2252728" cy="2116862"/>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420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7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60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20</a:t>
                </a:r>
              </a:p>
            </p:txBody>
          </p:sp>
        </mc:Choice>
        <mc:Fallback xmlns="">
          <p:sp>
            <p:nvSpPr>
              <p:cNvPr id="16" name="TextBox 15">
                <a:extLst>
                  <a:ext uri="{FF2B5EF4-FFF2-40B4-BE49-F238E27FC236}">
                    <a16:creationId xmlns:a16="http://schemas.microsoft.com/office/drawing/2014/main" id="{EA1B470C-720C-4348-ABB0-2AE6896B9D91}"/>
                  </a:ext>
                </a:extLst>
              </p:cNvPr>
              <p:cNvSpPr txBox="1">
                <a:spLocks noRot="1" noChangeAspect="1" noMove="1" noResize="1" noEditPoints="1" noAdjustHandles="1" noChangeArrowheads="1" noChangeShapeType="1" noTextEdit="1"/>
              </p:cNvSpPr>
              <p:nvPr/>
            </p:nvSpPr>
            <p:spPr>
              <a:xfrm>
                <a:off x="4795480" y="2982952"/>
                <a:ext cx="2252728" cy="2116862"/>
              </a:xfrm>
              <a:prstGeom prst="rect">
                <a:avLst/>
              </a:prstGeom>
              <a:blipFill>
                <a:blip r:embed="rId8"/>
                <a:stretch>
                  <a:fillRect l="-5962" r="-3794" b="-7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62B218D-7837-40D7-80EA-B96CE2C8D9CF}"/>
                  </a:ext>
                </a:extLst>
              </p:cNvPr>
              <p:cNvSpPr txBox="1"/>
              <p:nvPr/>
            </p:nvSpPr>
            <p:spPr>
              <a:xfrm>
                <a:off x="7958072" y="2987977"/>
                <a:ext cx="2252728" cy="2116862"/>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144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2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8</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72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8</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9</a:t>
                </a:r>
              </a:p>
            </p:txBody>
          </p:sp>
        </mc:Choice>
        <mc:Fallback xmlns="">
          <p:sp>
            <p:nvSpPr>
              <p:cNvPr id="17" name="TextBox 16">
                <a:extLst>
                  <a:ext uri="{FF2B5EF4-FFF2-40B4-BE49-F238E27FC236}">
                    <a16:creationId xmlns:a16="http://schemas.microsoft.com/office/drawing/2014/main" id="{F62B218D-7837-40D7-80EA-B96CE2C8D9CF}"/>
                  </a:ext>
                </a:extLst>
              </p:cNvPr>
              <p:cNvSpPr txBox="1">
                <a:spLocks noRot="1" noChangeAspect="1" noMove="1" noResize="1" noEditPoints="1" noAdjustHandles="1" noChangeArrowheads="1" noChangeShapeType="1" noTextEdit="1"/>
              </p:cNvSpPr>
              <p:nvPr/>
            </p:nvSpPr>
            <p:spPr>
              <a:xfrm>
                <a:off x="7958072" y="2987977"/>
                <a:ext cx="2252728" cy="2116862"/>
              </a:xfrm>
              <a:prstGeom prst="rect">
                <a:avLst/>
              </a:prstGeom>
              <a:blipFill>
                <a:blip r:embed="rId9"/>
                <a:stretch>
                  <a:fillRect l="-5946" r="-3514" b="-7781"/>
                </a:stretch>
              </a:blipFill>
            </p:spPr>
            <p:txBody>
              <a:bodyPr/>
              <a:lstStyle/>
              <a:p>
                <a:r>
                  <a:rPr lang="en-US">
                    <a:noFill/>
                  </a:rPr>
                  <a:t> </a:t>
                </a:r>
              </a:p>
            </p:txBody>
          </p:sp>
        </mc:Fallback>
      </mc:AlternateContent>
    </p:spTree>
    <p:extLst>
      <p:ext uri="{BB962C8B-B14F-4D97-AF65-F5344CB8AC3E}">
        <p14:creationId xmlns:p14="http://schemas.microsoft.com/office/powerpoint/2010/main" val="425852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blinds(horizontal)">
                                      <p:cBhvr>
                                        <p:cTn id="13" dur="500"/>
                                        <p:tgtEl>
                                          <p:spTgt spid="15">
                                            <p:txEl>
                                              <p:pRg st="0" end="0"/>
                                            </p:txEl>
                                          </p:spTgt>
                                        </p:tgtEl>
                                      </p:cBhvr>
                                    </p:animEffect>
                                  </p:childTnLst>
                                </p:cTn>
                              </p:par>
                            </p:childTnLst>
                          </p:cTn>
                        </p:par>
                        <p:par>
                          <p:cTn id="14" fill="hold">
                            <p:stCondLst>
                              <p:cond delay="500"/>
                            </p:stCondLst>
                            <p:childTnLst>
                              <p:par>
                                <p:cTn id="15" presetID="3" presetClass="entr" presetSubtype="10" fill="hold"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blinds(horizontal)">
                                      <p:cBhvr>
                                        <p:cTn id="17" dur="500"/>
                                        <p:tgtEl>
                                          <p:spTgt spid="15">
                                            <p:txEl>
                                              <p:pRg st="1" end="1"/>
                                            </p:txEl>
                                          </p:spTgt>
                                        </p:tgtEl>
                                      </p:cBhvr>
                                    </p:animEffect>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blinds(horizontal)">
                                      <p:cBhvr>
                                        <p:cTn id="21" dur="500"/>
                                        <p:tgtEl>
                                          <p:spTgt spid="1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blinds(horizontal)">
                                      <p:cBhvr>
                                        <p:cTn id="26" dur="500"/>
                                        <p:tgtEl>
                                          <p:spTgt spid="16">
                                            <p:txEl>
                                              <p:pRg st="0" end="0"/>
                                            </p:txEl>
                                          </p:spTgt>
                                        </p:tgtEl>
                                      </p:cBhvr>
                                    </p:animEffect>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blinds(horizontal)">
                                      <p:cBhvr>
                                        <p:cTn id="30" dur="500"/>
                                        <p:tgtEl>
                                          <p:spTgt spid="16">
                                            <p:txEl>
                                              <p:pRg st="1" end="1"/>
                                            </p:txEl>
                                          </p:spTgt>
                                        </p:tgtEl>
                                      </p:cBhvr>
                                    </p:animEffect>
                                  </p:childTnLst>
                                </p:cTn>
                              </p:par>
                            </p:childTnLst>
                          </p:cTn>
                        </p:par>
                        <p:par>
                          <p:cTn id="31" fill="hold">
                            <p:stCondLst>
                              <p:cond delay="1000"/>
                            </p:stCondLst>
                            <p:childTnLst>
                              <p:par>
                                <p:cTn id="32" presetID="3" presetClass="entr" presetSubtype="10" fill="hold" nodeType="after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blinds(horizontal)">
                                      <p:cBhvr>
                                        <p:cTn id="34" dur="500"/>
                                        <p:tgtEl>
                                          <p:spTgt spid="1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blinds(horizontal)">
                                      <p:cBhvr>
                                        <p:cTn id="39" dur="500"/>
                                        <p:tgtEl>
                                          <p:spTgt spid="17">
                                            <p:txEl>
                                              <p:pRg st="0" end="0"/>
                                            </p:txEl>
                                          </p:spTgt>
                                        </p:tgtEl>
                                      </p:cBhvr>
                                    </p:animEffect>
                                  </p:childTnLst>
                                </p:cTn>
                              </p:par>
                            </p:childTnLst>
                          </p:cTn>
                        </p:par>
                        <p:par>
                          <p:cTn id="40" fill="hold">
                            <p:stCondLst>
                              <p:cond delay="500"/>
                            </p:stCondLst>
                            <p:childTnLst>
                              <p:par>
                                <p:cTn id="41" presetID="3" presetClass="entr" presetSubtype="10" fill="hold" nodeType="afterEffect">
                                  <p:stCondLst>
                                    <p:cond delay="0"/>
                                  </p:stCondLst>
                                  <p:childTnLst>
                                    <p:set>
                                      <p:cBhvr>
                                        <p:cTn id="42" dur="1" fill="hold">
                                          <p:stCondLst>
                                            <p:cond delay="0"/>
                                          </p:stCondLst>
                                        </p:cTn>
                                        <p:tgtEl>
                                          <p:spTgt spid="17">
                                            <p:txEl>
                                              <p:pRg st="1" end="1"/>
                                            </p:txEl>
                                          </p:spTgt>
                                        </p:tgtEl>
                                        <p:attrNameLst>
                                          <p:attrName>style.visibility</p:attrName>
                                        </p:attrNameLst>
                                      </p:cBhvr>
                                      <p:to>
                                        <p:strVal val="visible"/>
                                      </p:to>
                                    </p:set>
                                    <p:animEffect transition="in" filter="blinds(horizontal)">
                                      <p:cBhvr>
                                        <p:cTn id="43" dur="500"/>
                                        <p:tgtEl>
                                          <p:spTgt spid="17">
                                            <p:txEl>
                                              <p:pRg st="1" end="1"/>
                                            </p:txEl>
                                          </p:spTgt>
                                        </p:tgtEl>
                                      </p:cBhvr>
                                    </p:animEffect>
                                  </p:childTnLst>
                                </p:cTn>
                              </p:par>
                            </p:childTnLst>
                          </p:cTn>
                        </p:par>
                        <p:par>
                          <p:cTn id="44" fill="hold">
                            <p:stCondLst>
                              <p:cond delay="1000"/>
                            </p:stCondLst>
                            <p:childTnLst>
                              <p:par>
                                <p:cTn id="45" presetID="3" presetClass="entr" presetSubtype="10" fill="hold" nodeType="after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blinds(horizontal)">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4A434-5C3F-408B-9D7E-95AB792A6973}"/>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11" name="TextBox 10">
            <a:extLst>
              <a:ext uri="{FF2B5EF4-FFF2-40B4-BE49-F238E27FC236}">
                <a16:creationId xmlns:a16="http://schemas.microsoft.com/office/drawing/2014/main" id="{E46E2469-F276-407A-8C0F-9362E7E89BDA}"/>
              </a:ext>
            </a:extLst>
          </p:cNvPr>
          <p:cNvSpPr txBox="1"/>
          <p:nvPr/>
        </p:nvSpPr>
        <p:spPr>
          <a:xfrm>
            <a:off x="1561680" y="1524000"/>
            <a:ext cx="9796395" cy="2229841"/>
          </a:xfrm>
          <a:prstGeom prst="rect">
            <a:avLst/>
          </a:prstGeom>
          <a:noFill/>
        </p:spPr>
        <p:txBody>
          <a:bodyPr wrap="square">
            <a:spAutoFit/>
          </a:bodyPr>
          <a:lstStyle/>
          <a:p>
            <a:pPr lvl="0" algn="just">
              <a:lnSpc>
                <a:spcPct val="150000"/>
              </a:lnSpc>
              <a:spcAft>
                <a:spcPts val="1000"/>
              </a:spcAft>
              <a:buClr>
                <a:srgbClr val="000000"/>
              </a:buClr>
              <a:defRPr/>
            </a:pP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Trong thời gian 12 ngày, ban tổ chức cuộc thi vẽ tranh với chủ đề “Em yêu biển đảo quê hương” đã nhận được 1 308 bài dự thi gửi về từ khắp các vùng biển. Hỏi trung bình mỗi ngày ban tổ chức nhận được bao nhiêu bài dự thi?</a:t>
            </a:r>
          </a:p>
        </p:txBody>
      </p:sp>
      <p:pic>
        <p:nvPicPr>
          <p:cNvPr id="12" name="Picture 11">
            <a:extLst>
              <a:ext uri="{FF2B5EF4-FFF2-40B4-BE49-F238E27FC236}">
                <a16:creationId xmlns:a16="http://schemas.microsoft.com/office/drawing/2014/main" id="{6BBDCA9E-30D7-4040-A8E1-95EBBE99E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702" y="3810000"/>
            <a:ext cx="9054128" cy="3130866"/>
          </a:xfrm>
          <a:prstGeom prst="rect">
            <a:avLst/>
          </a:prstGeom>
        </p:spPr>
      </p:pic>
    </p:spTree>
    <p:extLst>
      <p:ext uri="{BB962C8B-B14F-4D97-AF65-F5344CB8AC3E}">
        <p14:creationId xmlns:p14="http://schemas.microsoft.com/office/powerpoint/2010/main" val="326421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7" dur="500"/>
                                        <p:tgtEl>
                                          <p:spTgt spid="11">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D7D940C-2013-4D43-8A33-04C5995E1CC3}"/>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902F6B2-5C06-432B-9E83-3FA83F8170AB}"/>
                  </a:ext>
                </a:extLst>
              </p:cNvPr>
              <p:cNvSpPr txBox="1"/>
              <p:nvPr/>
            </p:nvSpPr>
            <p:spPr>
              <a:xfrm>
                <a:off x="2917371" y="1710185"/>
                <a:ext cx="6357258" cy="3650999"/>
              </a:xfrm>
              <a:prstGeom prst="rect">
                <a:avLst/>
              </a:prstGeom>
              <a:noFill/>
            </p:spPr>
            <p:txBody>
              <a:bodyPr wrap="square">
                <a:spAutoFit/>
              </a:bodyPr>
              <a:lstStyle/>
              <a:p>
                <a:pPr algn="ctr">
                  <a:lnSpc>
                    <a:spcPct val="150000"/>
                  </a:lnSpc>
                  <a:spcAft>
                    <a:spcPts val="667"/>
                  </a:spcAft>
                </a:pPr>
                <a:r>
                  <a:rPr lang="en-US" sz="2933" b="1" u="sng" dirty="0" err="1">
                    <a:latin typeface="UTM Avo" panose="02040603050506020204" pitchFamily="18" charset="0"/>
                    <a:ea typeface="Calibri" panose="020F0502020204030204" pitchFamily="34" charset="0"/>
                    <a:cs typeface="Arial" panose="020B0604020202020204" pitchFamily="34" charset="0"/>
                  </a:rPr>
                  <a:t>Bài</a:t>
                </a:r>
                <a:r>
                  <a:rPr lang="en-US" sz="2933" b="1" u="sng" dirty="0">
                    <a:latin typeface="UTM Avo" panose="02040603050506020204" pitchFamily="18" charset="0"/>
                    <a:ea typeface="Calibri" panose="020F0502020204030204" pitchFamily="34" charset="0"/>
                    <a:cs typeface="Arial" panose="020B0604020202020204" pitchFamily="34" charset="0"/>
                  </a:rPr>
                  <a:t> </a:t>
                </a:r>
                <a:r>
                  <a:rPr lang="en-US" sz="2933" b="1" u="sng" dirty="0" err="1">
                    <a:latin typeface="UTM Avo" panose="02040603050506020204" pitchFamily="18" charset="0"/>
                    <a:ea typeface="Calibri" panose="020F0502020204030204" pitchFamily="34" charset="0"/>
                    <a:cs typeface="Arial" panose="020B0604020202020204" pitchFamily="34" charset="0"/>
                  </a:rPr>
                  <a:t>giải</a:t>
                </a:r>
                <a:endParaRPr lang="vi-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a:latin typeface="UTM Avo" panose="02040603050506020204" pitchFamily="18" charset="0"/>
                    <a:ea typeface="Calibri" panose="020F0502020204030204" pitchFamily="34" charset="0"/>
                    <a:cs typeface="Arial" panose="020B0604020202020204" pitchFamily="34" charset="0"/>
                  </a:rPr>
                  <a:t>Trung </a:t>
                </a:r>
                <a:r>
                  <a:rPr lang="en-US" sz="2933" dirty="0" err="1">
                    <a:latin typeface="UTM Avo" panose="02040603050506020204" pitchFamily="18" charset="0"/>
                    <a:ea typeface="Calibri" panose="020F0502020204030204" pitchFamily="34" charset="0"/>
                    <a:cs typeface="Arial" panose="020B0604020202020204" pitchFamily="34" charset="0"/>
                  </a:rPr>
                  <a:t>bình</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mỗi</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ngày</a:t>
                </a:r>
                <a:r>
                  <a:rPr lang="en-US" sz="2933" dirty="0">
                    <a:latin typeface="UTM Avo" panose="02040603050506020204" pitchFamily="18" charset="0"/>
                    <a:ea typeface="Calibri" panose="020F0502020204030204" pitchFamily="34" charset="0"/>
                    <a:cs typeface="Arial" panose="020B0604020202020204" pitchFamily="34" charset="0"/>
                  </a:rPr>
                  <a:t> ban </a:t>
                </a:r>
                <a:r>
                  <a:rPr lang="en-US" sz="2933" dirty="0" err="1">
                    <a:latin typeface="UTM Avo" panose="02040603050506020204" pitchFamily="18" charset="0"/>
                    <a:ea typeface="Calibri" panose="020F0502020204030204" pitchFamily="34" charset="0"/>
                    <a:cs typeface="Arial" panose="020B0604020202020204" pitchFamily="34" charset="0"/>
                  </a:rPr>
                  <a:t>tổ</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chức</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nhận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được</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số</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bài</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dự</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thi</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là</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a:latin typeface="UTM Avo" panose="02040603050506020204" pitchFamily="18" charset="0"/>
                    <a:ea typeface="Calibri" panose="020F0502020204030204" pitchFamily="34" charset="0"/>
                    <a:cs typeface="Arial" panose="020B0604020202020204" pitchFamily="34" charset="0"/>
                  </a:rPr>
                  <a:t>1 308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12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109 (</a:t>
                </a:r>
                <a:r>
                  <a:rPr lang="en-US" sz="2933" dirty="0" err="1">
                    <a:latin typeface="UTM Avo" panose="02040603050506020204" pitchFamily="18" charset="0"/>
                    <a:ea typeface="Calibri" panose="020F0502020204030204" pitchFamily="34" charset="0"/>
                    <a:cs typeface="Arial" panose="020B0604020202020204" pitchFamily="34" charset="0"/>
                  </a:rPr>
                  <a:t>bài</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err="1">
                    <a:latin typeface="UTM Avo" panose="02040603050506020204" pitchFamily="18" charset="0"/>
                    <a:ea typeface="Calibri" panose="020F0502020204030204" pitchFamily="34" charset="0"/>
                    <a:cs typeface="Arial" panose="020B0604020202020204" pitchFamily="34" charset="0"/>
                  </a:rPr>
                  <a:t>Đáp</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số</a:t>
                </a:r>
                <a:r>
                  <a:rPr lang="en-US" sz="2933" dirty="0">
                    <a:latin typeface="UTM Avo" panose="02040603050506020204" pitchFamily="18" charset="0"/>
                    <a:ea typeface="Calibri" panose="020F0502020204030204" pitchFamily="34" charset="0"/>
                    <a:cs typeface="Arial" panose="020B0604020202020204" pitchFamily="34" charset="0"/>
                  </a:rPr>
                  <a:t>: 109 </a:t>
                </a:r>
                <a:r>
                  <a:rPr lang="en-US" sz="2933" dirty="0" err="1">
                    <a:latin typeface="UTM Avo" panose="02040603050506020204" pitchFamily="18" charset="0"/>
                    <a:ea typeface="Calibri" panose="020F0502020204030204" pitchFamily="34" charset="0"/>
                    <a:cs typeface="Arial" panose="020B0604020202020204" pitchFamily="34" charset="0"/>
                  </a:rPr>
                  <a:t>bài</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dự</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thi</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9902F6B2-5C06-432B-9E83-3FA83F8170AB}"/>
                  </a:ext>
                </a:extLst>
              </p:cNvPr>
              <p:cNvSpPr txBox="1">
                <a:spLocks noRot="1" noChangeAspect="1" noMove="1" noResize="1" noEditPoints="1" noAdjustHandles="1" noChangeArrowheads="1" noChangeShapeType="1" noTextEdit="1"/>
              </p:cNvSpPr>
              <p:nvPr/>
            </p:nvSpPr>
            <p:spPr>
              <a:xfrm>
                <a:off x="2917371" y="1710185"/>
                <a:ext cx="6357258" cy="3650999"/>
              </a:xfrm>
              <a:prstGeom prst="rect">
                <a:avLst/>
              </a:prstGeom>
              <a:blipFill>
                <a:blip r:embed="rId4"/>
                <a:stretch>
                  <a:fillRect l="-864" r="-864" b="-401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12B79D57-BB19-4CD2-8A46-0C9DE70A5827}"/>
              </a:ext>
            </a:extLst>
          </p:cNvPr>
          <p:cNvPicPr>
            <a:picLocks noChangeAspect="1"/>
          </p:cNvPicPr>
          <p:nvPr/>
        </p:nvPicPr>
        <p:blipFill rotWithShape="1">
          <a:blip r:embed="rId5">
            <a:extLst>
              <a:ext uri="{28A0092B-C50C-407E-A947-70E740481C1C}">
                <a14:useLocalDpi xmlns:a14="http://schemas.microsoft.com/office/drawing/2010/main" val="0"/>
              </a:ext>
            </a:extLst>
          </a:blip>
          <a:srcRect l="12288" t="26615" r="52418" b="27682"/>
          <a:stretch/>
        </p:blipFill>
        <p:spPr>
          <a:xfrm>
            <a:off x="381000" y="4030639"/>
            <a:ext cx="3422313" cy="2492768"/>
          </a:xfrm>
          <a:prstGeom prst="rect">
            <a:avLst/>
          </a:prstGeom>
        </p:spPr>
      </p:pic>
      <p:pic>
        <p:nvPicPr>
          <p:cNvPr id="8" name="Picture 7">
            <a:extLst>
              <a:ext uri="{FF2B5EF4-FFF2-40B4-BE49-F238E27FC236}">
                <a16:creationId xmlns:a16="http://schemas.microsoft.com/office/drawing/2014/main" id="{F33A7EA7-492D-419E-B3B1-5B2241661054}"/>
              </a:ext>
            </a:extLst>
          </p:cNvPr>
          <p:cNvPicPr>
            <a:picLocks noChangeAspect="1"/>
          </p:cNvPicPr>
          <p:nvPr/>
        </p:nvPicPr>
        <p:blipFill rotWithShape="1">
          <a:blip r:embed="rId5">
            <a:extLst>
              <a:ext uri="{28A0092B-C50C-407E-A947-70E740481C1C}">
                <a14:useLocalDpi xmlns:a14="http://schemas.microsoft.com/office/drawing/2010/main" val="0"/>
              </a:ext>
            </a:extLst>
          </a:blip>
          <a:srcRect l="45412" t="42908" r="19294" b="11389"/>
          <a:stretch/>
        </p:blipFill>
        <p:spPr>
          <a:xfrm>
            <a:off x="9365801" y="1526103"/>
            <a:ext cx="2826199" cy="2058567"/>
          </a:xfrm>
          <a:prstGeom prst="rect">
            <a:avLst/>
          </a:prstGeom>
        </p:spPr>
      </p:pic>
    </p:spTree>
    <p:extLst>
      <p:ext uri="{BB962C8B-B14F-4D97-AF65-F5344CB8AC3E}">
        <p14:creationId xmlns:p14="http://schemas.microsoft.com/office/powerpoint/2010/main" val="121607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linds(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linds(horizontal)">
                                      <p:cBhvr>
                                        <p:cTn id="24" dur="500"/>
                                        <p:tgtEl>
                                          <p:spTgt spid="6">
                                            <p:txEl>
                                              <p:pRg st="1" end="1"/>
                                            </p:txEl>
                                          </p:spTgt>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blinds(horizontal)">
                                      <p:cBhvr>
                                        <p:cTn id="28" dur="500"/>
                                        <p:tgtEl>
                                          <p:spTgt spid="6">
                                            <p:txEl>
                                              <p:pRg st="2" end="2"/>
                                            </p:txEl>
                                          </p:spTgt>
                                        </p:tgtEl>
                                      </p:cBhvr>
                                    </p:animEffec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linds(horizont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02C083B-54E2-44BA-BA68-197BAD731D1A}"/>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6</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10" name="TextBox 9">
            <a:extLst>
              <a:ext uri="{FF2B5EF4-FFF2-40B4-BE49-F238E27FC236}">
                <a16:creationId xmlns:a16="http://schemas.microsoft.com/office/drawing/2014/main" id="{7EDD3F99-DC3A-4E73-934A-A9608CB03744}"/>
              </a:ext>
            </a:extLst>
          </p:cNvPr>
          <p:cNvSpPr txBox="1"/>
          <p:nvPr/>
        </p:nvSpPr>
        <p:spPr>
          <a:xfrm>
            <a:off x="1565453" y="1606462"/>
            <a:ext cx="9796395" cy="1121846"/>
          </a:xfrm>
          <a:prstGeom prst="rect">
            <a:avLst/>
          </a:prstGeom>
          <a:noFill/>
        </p:spPr>
        <p:txBody>
          <a:bodyPr wrap="square">
            <a:spAutoFit/>
          </a:bodyPr>
          <a:lstStyle/>
          <a:p>
            <a:pPr lvl="0" algn="just">
              <a:lnSpc>
                <a:spcPct val="150000"/>
              </a:lnSpc>
              <a:spcAft>
                <a:spcPts val="1000"/>
              </a:spcAft>
              <a:buClr>
                <a:srgbClr val="000000"/>
              </a:buClr>
              <a:defRPr/>
            </a:pP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Mỗi chuyến tàu ra đảo chở được 45 hành khách. Hỏi có 160 hành khách muốn ra đảo thì cần ít nhất mấy chuyến tàu?</a:t>
            </a:r>
          </a:p>
        </p:txBody>
      </p:sp>
      <p:pic>
        <p:nvPicPr>
          <p:cNvPr id="11" name="Picture 10">
            <a:extLst>
              <a:ext uri="{FF2B5EF4-FFF2-40B4-BE49-F238E27FC236}">
                <a16:creationId xmlns:a16="http://schemas.microsoft.com/office/drawing/2014/main" id="{A24DEA7F-61EB-49AD-A361-1E3F4BD2C15C}"/>
              </a:ext>
            </a:extLst>
          </p:cNvPr>
          <p:cNvPicPr>
            <a:picLocks noChangeAspect="1"/>
          </p:cNvPicPr>
          <p:nvPr/>
        </p:nvPicPr>
        <p:blipFill>
          <a:blip r:embed="rId4"/>
          <a:stretch>
            <a:fillRect/>
          </a:stretch>
        </p:blipFill>
        <p:spPr>
          <a:xfrm>
            <a:off x="1402778" y="2971800"/>
            <a:ext cx="9386444" cy="3590416"/>
          </a:xfrm>
          <a:prstGeom prst="rect">
            <a:avLst/>
          </a:prstGeom>
        </p:spPr>
      </p:pic>
    </p:spTree>
    <p:extLst>
      <p:ext uri="{BB962C8B-B14F-4D97-AF65-F5344CB8AC3E}">
        <p14:creationId xmlns:p14="http://schemas.microsoft.com/office/powerpoint/2010/main" val="163065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7" dur="500"/>
                                        <p:tgtEl>
                                          <p:spTgt spid="10">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51A57CD-4FFA-4972-90F8-0DC3144E1390}"/>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6</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5E56E12-53F9-4722-8350-F2B8ED790EA1}"/>
                  </a:ext>
                </a:extLst>
              </p:cNvPr>
              <p:cNvSpPr txBox="1"/>
              <p:nvPr/>
            </p:nvSpPr>
            <p:spPr>
              <a:xfrm>
                <a:off x="2895600" y="1710185"/>
                <a:ext cx="6288314" cy="3663247"/>
              </a:xfrm>
              <a:prstGeom prst="rect">
                <a:avLst/>
              </a:prstGeom>
              <a:noFill/>
            </p:spPr>
            <p:txBody>
              <a:bodyPr wrap="square">
                <a:spAutoFit/>
              </a:bodyPr>
              <a:lstStyle/>
              <a:p>
                <a:pPr algn="ctr">
                  <a:lnSpc>
                    <a:spcPct val="150000"/>
                  </a:lnSpc>
                  <a:spcAft>
                    <a:spcPts val="667"/>
                  </a:spcAft>
                </a:pPr>
                <a:r>
                  <a:rPr lang="en-US" sz="2933" b="1" u="sng" dirty="0" err="1">
                    <a:latin typeface="UTM Avo" panose="02040603050506020204" pitchFamily="18" charset="0"/>
                    <a:ea typeface="Calibri" panose="020F0502020204030204" pitchFamily="34" charset="0"/>
                    <a:cs typeface="Arial" panose="020B0604020202020204" pitchFamily="34" charset="0"/>
                  </a:rPr>
                  <a:t>Bài</a:t>
                </a:r>
                <a:r>
                  <a:rPr lang="en-US" sz="2933" b="1" u="sng" dirty="0">
                    <a:latin typeface="UTM Avo" panose="02040603050506020204" pitchFamily="18" charset="0"/>
                    <a:ea typeface="Calibri" panose="020F0502020204030204" pitchFamily="34" charset="0"/>
                    <a:cs typeface="Arial" panose="020B0604020202020204" pitchFamily="34" charset="0"/>
                  </a:rPr>
                  <a:t> </a:t>
                </a:r>
                <a:r>
                  <a:rPr lang="en-US" sz="2933" b="1" u="sng" dirty="0" err="1">
                    <a:latin typeface="UTM Avo" panose="02040603050506020204" pitchFamily="18" charset="0"/>
                    <a:ea typeface="Calibri" panose="020F0502020204030204" pitchFamily="34" charset="0"/>
                    <a:cs typeface="Arial" panose="020B0604020202020204" pitchFamily="34" charset="0"/>
                  </a:rPr>
                  <a:t>giải</a:t>
                </a:r>
                <a:endParaRPr lang="en-VN" sz="2933" b="1" u="sng"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a:latin typeface="UTM Avo" panose="02040603050506020204" pitchFamily="18" charset="0"/>
                    <a:ea typeface="Calibri" panose="020F0502020204030204" pitchFamily="34" charset="0"/>
                    <a:cs typeface="Arial" panose="020B0604020202020204" pitchFamily="34" charset="0"/>
                  </a:rPr>
                  <a:t>160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45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 (</a:t>
                </a:r>
                <a:r>
                  <a:rPr lang="en-US" sz="2933" dirty="0" err="1">
                    <a:latin typeface="UTM Avo" panose="02040603050506020204" pitchFamily="18" charset="0"/>
                    <a:ea typeface="Calibri" panose="020F0502020204030204" pitchFamily="34" charset="0"/>
                    <a:cs typeface="Arial" panose="020B0604020202020204" pitchFamily="34" charset="0"/>
                  </a:rPr>
                  <a:t>dư</a:t>
                </a:r>
                <a:r>
                  <a:rPr lang="en-US" sz="2933" dirty="0">
                    <a:latin typeface="UTM Avo" panose="02040603050506020204" pitchFamily="18" charset="0"/>
                    <a:ea typeface="Calibri" panose="020F0502020204030204" pitchFamily="34" charset="0"/>
                    <a:cs typeface="Arial" panose="020B0604020202020204" pitchFamily="34" charset="0"/>
                  </a:rPr>
                  <a:t> 25)</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err="1">
                    <a:latin typeface="UTM Avo" panose="02040603050506020204" pitchFamily="18" charset="0"/>
                    <a:ea typeface="Calibri" panose="020F0502020204030204" pitchFamily="34" charset="0"/>
                    <a:cs typeface="Arial" panose="020B0604020202020204" pitchFamily="34" charset="0"/>
                  </a:rPr>
                  <a:t>Vậy</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cần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ít</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nhất</a:t>
                </a:r>
                <a:r>
                  <a:rPr lang="en-US" sz="2933" dirty="0">
                    <a:latin typeface="UTM Avo" panose="02040603050506020204" pitchFamily="18" charset="0"/>
                    <a:ea typeface="Calibri" panose="020F0502020204030204" pitchFamily="34" charset="0"/>
                    <a:cs typeface="Arial" panose="020B0604020202020204" pitchFamily="34" charset="0"/>
                  </a:rPr>
                  <a:t> 4 </a:t>
                </a:r>
                <a:r>
                  <a:rPr lang="en-US" sz="2933" dirty="0" err="1">
                    <a:latin typeface="UTM Avo" panose="02040603050506020204" pitchFamily="18" charset="0"/>
                    <a:ea typeface="Calibri" panose="020F0502020204030204" pitchFamily="34" charset="0"/>
                    <a:cs typeface="Arial" panose="020B0604020202020204" pitchFamily="34" charset="0"/>
                  </a:rPr>
                  <a:t>chuyến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tàu</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để</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chở</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hết</a:t>
                </a:r>
                <a:r>
                  <a:rPr lang="en-US" sz="2933" dirty="0">
                    <a:latin typeface="UTM Avo" panose="02040603050506020204" pitchFamily="18" charset="0"/>
                    <a:ea typeface="Calibri" panose="020F0502020204030204" pitchFamily="34" charset="0"/>
                    <a:cs typeface="Arial" panose="020B0604020202020204" pitchFamily="34" charset="0"/>
                  </a:rPr>
                  <a:t> 160 </a:t>
                </a:r>
                <a:r>
                  <a:rPr lang="en-US" sz="2933" dirty="0" err="1">
                    <a:latin typeface="UTM Avo" panose="02040603050506020204" pitchFamily="18" charset="0"/>
                    <a:ea typeface="Calibri" panose="020F0502020204030204" pitchFamily="34" charset="0"/>
                    <a:cs typeface="Arial" panose="020B0604020202020204" pitchFamily="34" charset="0"/>
                  </a:rPr>
                  <a:t>hành</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khách</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ra</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đảo</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err="1">
                    <a:latin typeface="UTM Avo" panose="02040603050506020204" pitchFamily="18" charset="0"/>
                    <a:ea typeface="Calibri" panose="020F0502020204030204" pitchFamily="34" charset="0"/>
                    <a:cs typeface="Arial" panose="020B0604020202020204" pitchFamily="34" charset="0"/>
                  </a:rPr>
                  <a:t>Đáp</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số</a:t>
                </a:r>
                <a:r>
                  <a:rPr lang="en-US" sz="2933" dirty="0">
                    <a:latin typeface="UTM Avo" panose="02040603050506020204" pitchFamily="18" charset="0"/>
                    <a:ea typeface="Calibri" panose="020F0502020204030204" pitchFamily="34" charset="0"/>
                    <a:cs typeface="Arial" panose="020B0604020202020204" pitchFamily="34" charset="0"/>
                  </a:rPr>
                  <a:t>: 4 </a:t>
                </a:r>
                <a:r>
                  <a:rPr lang="en-US" sz="2933" dirty="0" err="1">
                    <a:latin typeface="UTM Avo" panose="02040603050506020204" pitchFamily="18" charset="0"/>
                    <a:ea typeface="Calibri" panose="020F0502020204030204" pitchFamily="34" charset="0"/>
                    <a:cs typeface="Arial" panose="020B0604020202020204" pitchFamily="34" charset="0"/>
                  </a:rPr>
                  <a:t>chuyến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tàu</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25E56E12-53F9-4722-8350-F2B8ED790EA1}"/>
                  </a:ext>
                </a:extLst>
              </p:cNvPr>
              <p:cNvSpPr txBox="1">
                <a:spLocks noRot="1" noChangeAspect="1" noMove="1" noResize="1" noEditPoints="1" noAdjustHandles="1" noChangeArrowheads="1" noChangeShapeType="1" noTextEdit="1"/>
              </p:cNvSpPr>
              <p:nvPr/>
            </p:nvSpPr>
            <p:spPr>
              <a:xfrm>
                <a:off x="2895600" y="1710185"/>
                <a:ext cx="6288314" cy="3663247"/>
              </a:xfrm>
              <a:prstGeom prst="rect">
                <a:avLst/>
              </a:prstGeom>
              <a:blipFill>
                <a:blip r:embed="rId4"/>
                <a:stretch>
                  <a:fillRect l="-388" r="-194" b="-366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EE22C29F-B19B-4037-994E-D5CC67229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176"/>
          <a:stretch/>
        </p:blipFill>
        <p:spPr>
          <a:xfrm>
            <a:off x="8560103" y="525387"/>
            <a:ext cx="3048000" cy="2914650"/>
          </a:xfrm>
          <a:prstGeom prst="rect">
            <a:avLst/>
          </a:prstGeom>
        </p:spPr>
      </p:pic>
      <p:pic>
        <p:nvPicPr>
          <p:cNvPr id="12" name="Picture 11">
            <a:extLst>
              <a:ext uri="{FF2B5EF4-FFF2-40B4-BE49-F238E27FC236}">
                <a16:creationId xmlns:a16="http://schemas.microsoft.com/office/drawing/2014/main" id="{7122EB7A-416F-470F-A0E4-6D88C74F903C}"/>
              </a:ext>
            </a:extLst>
          </p:cNvPr>
          <p:cNvPicPr>
            <a:picLocks noChangeAspect="1"/>
          </p:cNvPicPr>
          <p:nvPr/>
        </p:nvPicPr>
        <p:blipFill rotWithShape="1">
          <a:blip r:embed="rId5">
            <a:extLst>
              <a:ext uri="{28A0092B-C50C-407E-A947-70E740481C1C}">
                <a14:useLocalDpi xmlns:a14="http://schemas.microsoft.com/office/drawing/2010/main" val="0"/>
              </a:ext>
            </a:extLst>
          </a:blip>
          <a:srcRect l="-75" t="12500" r="58978" b="30905"/>
          <a:stretch/>
        </p:blipFill>
        <p:spPr>
          <a:xfrm>
            <a:off x="0" y="3807521"/>
            <a:ext cx="3460434" cy="2680587"/>
          </a:xfrm>
          <a:prstGeom prst="rect">
            <a:avLst/>
          </a:prstGeom>
        </p:spPr>
      </p:pic>
    </p:spTree>
    <p:extLst>
      <p:ext uri="{BB962C8B-B14F-4D97-AF65-F5344CB8AC3E}">
        <p14:creationId xmlns:p14="http://schemas.microsoft.com/office/powerpoint/2010/main" val="20784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dissolv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blinds(horizontal)">
                                      <p:cBhvr>
                                        <p:cTn id="24" dur="500"/>
                                        <p:tgtEl>
                                          <p:spTgt spid="10">
                                            <p:txEl>
                                              <p:pRg st="1" end="1"/>
                                            </p:txEl>
                                          </p:spTgt>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blinds(horizontal)">
                                      <p:cBhvr>
                                        <p:cTn id="28" dur="500"/>
                                        <p:tgtEl>
                                          <p:spTgt spid="10">
                                            <p:txEl>
                                              <p:pRg st="2" end="2"/>
                                            </p:txEl>
                                          </p:spTgt>
                                        </p:tgtEl>
                                      </p:cBhvr>
                                    </p:animEffec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blinds(horizontal)">
                                      <p:cBhvr>
                                        <p:cTn id="3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oogle Shape;192;p6">
            <a:hlinkClick r:id="rId3"/>
            <a:extLst>
              <a:ext uri="{FF2B5EF4-FFF2-40B4-BE49-F238E27FC236}">
                <a16:creationId xmlns:a16="http://schemas.microsoft.com/office/drawing/2014/main" id="{3A4589A3-D19C-441E-82A4-B42890BFCD2E}"/>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TotalTime>
  <Words>914</Words>
  <Application>Microsoft Office PowerPoint</Application>
  <PresentationFormat>Widescreen</PresentationFormat>
  <Paragraphs>139</Paragraphs>
  <Slides>25</Slides>
  <Notes>19</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25</vt:i4>
      </vt:variant>
    </vt:vector>
  </HeadingPairs>
  <TitlesOfParts>
    <vt:vector size="36" baseType="lpstr">
      <vt:lpstr>Cambria Math</vt:lpstr>
      <vt:lpstr>Calibri Light</vt:lpstr>
      <vt:lpstr>Arial</vt:lpstr>
      <vt:lpstr>Calibri</vt:lpstr>
      <vt:lpstr>UTM Avo</vt:lpstr>
      <vt:lpstr>Office Theme</vt:lpstr>
      <vt:lpstr>3_Office Theme</vt:lpstr>
      <vt:lpstr>6_Office Theme</vt:lpstr>
      <vt:lpstr>7_Office Theme</vt:lpstr>
      <vt:lpstr>10_Office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Monkey</dc:creator>
  <dc:description>9Slide.vn</dc:description>
  <cp:lastModifiedBy>admin</cp:lastModifiedBy>
  <cp:revision>15</cp:revision>
  <dcterms:created xsi:type="dcterms:W3CDTF">2023-10-30T08:44:37Z</dcterms:created>
  <dcterms:modified xsi:type="dcterms:W3CDTF">2023-11-09T04:02:52Z</dcterms:modified>
  <cp:category>9Slide.vn</cp:category>
</cp:coreProperties>
</file>