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9" r:id="rId2"/>
    <p:sldId id="269" r:id="rId3"/>
    <p:sldId id="270" r:id="rId4"/>
    <p:sldId id="271" r:id="rId5"/>
    <p:sldId id="272" r:id="rId6"/>
    <p:sldId id="273" r:id="rId7"/>
    <p:sldId id="260" r:id="rId8"/>
    <p:sldId id="274" r:id="rId9"/>
    <p:sldId id="267" r:id="rId10"/>
    <p:sldId id="26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31" autoAdjust="0"/>
  </p:normalViewPr>
  <p:slideViewPr>
    <p:cSldViewPr>
      <p:cViewPr varScale="1">
        <p:scale>
          <a:sx n="63" d="100"/>
          <a:sy n="63" d="100"/>
        </p:scale>
        <p:origin x="159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239852-99D1-4205-87FB-7FA84E945AC7}" type="datetimeFigureOut">
              <a:rPr lang="en-US" smtClean="0"/>
              <a:t>12/19/2024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B740EB-7096-4F7D-B546-2652B331A702}" type="slidenum">
              <a:rPr lang="en-US" smtClean="0"/>
              <a:t>‹#›</a:t>
            </a:fld>
            <a:endParaRPr lang="en-US"/>
          </a:p>
        </p:txBody>
      </p:sp>
    </p:spTree>
    <p:extLst>
      <p:ext uri="{BB962C8B-B14F-4D97-AF65-F5344CB8AC3E}">
        <p14:creationId xmlns:p14="http://schemas.microsoft.com/office/powerpoint/2010/main" val="4133042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B740EB-7096-4F7D-B546-2652B331A702}" type="slidenum">
              <a:rPr lang="en-US" smtClean="0"/>
              <a:t>1</a:t>
            </a:fld>
            <a:endParaRPr lang="en-US"/>
          </a:p>
        </p:txBody>
      </p:sp>
    </p:spTree>
    <p:extLst>
      <p:ext uri="{BB962C8B-B14F-4D97-AF65-F5344CB8AC3E}">
        <p14:creationId xmlns:p14="http://schemas.microsoft.com/office/powerpoint/2010/main" val="3991315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B740EB-7096-4F7D-B546-2652B331A702}" type="slidenum">
              <a:rPr lang="en-US" smtClean="0"/>
              <a:t>6</a:t>
            </a:fld>
            <a:endParaRPr lang="en-US"/>
          </a:p>
        </p:txBody>
      </p:sp>
    </p:spTree>
    <p:extLst>
      <p:ext uri="{BB962C8B-B14F-4D97-AF65-F5344CB8AC3E}">
        <p14:creationId xmlns:p14="http://schemas.microsoft.com/office/powerpoint/2010/main" val="177492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F09E35-97F3-404C-9FEF-83B6FC76943D}"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A8066-3CEF-4501-9DD1-5BA671F3AEDB}" type="slidenum">
              <a:rPr lang="en-US" smtClean="0"/>
              <a:t>‹#›</a:t>
            </a:fld>
            <a:endParaRPr lang="en-US"/>
          </a:p>
        </p:txBody>
      </p:sp>
    </p:spTree>
    <p:extLst>
      <p:ext uri="{BB962C8B-B14F-4D97-AF65-F5344CB8AC3E}">
        <p14:creationId xmlns:p14="http://schemas.microsoft.com/office/powerpoint/2010/main" val="241277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F09E35-97F3-404C-9FEF-83B6FC76943D}"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A8066-3CEF-4501-9DD1-5BA671F3AEDB}" type="slidenum">
              <a:rPr lang="en-US" smtClean="0"/>
              <a:t>‹#›</a:t>
            </a:fld>
            <a:endParaRPr lang="en-US"/>
          </a:p>
        </p:txBody>
      </p:sp>
    </p:spTree>
    <p:extLst>
      <p:ext uri="{BB962C8B-B14F-4D97-AF65-F5344CB8AC3E}">
        <p14:creationId xmlns:p14="http://schemas.microsoft.com/office/powerpoint/2010/main" val="2230441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F09E35-97F3-404C-9FEF-83B6FC76943D}"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A8066-3CEF-4501-9DD1-5BA671F3AEDB}" type="slidenum">
              <a:rPr lang="en-US" smtClean="0"/>
              <a:t>‹#›</a:t>
            </a:fld>
            <a:endParaRPr lang="en-US"/>
          </a:p>
        </p:txBody>
      </p:sp>
    </p:spTree>
    <p:extLst>
      <p:ext uri="{BB962C8B-B14F-4D97-AF65-F5344CB8AC3E}">
        <p14:creationId xmlns:p14="http://schemas.microsoft.com/office/powerpoint/2010/main" val="1530611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F09E35-97F3-404C-9FEF-83B6FC76943D}"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A8066-3CEF-4501-9DD1-5BA671F3AEDB}" type="slidenum">
              <a:rPr lang="en-US" smtClean="0"/>
              <a:t>‹#›</a:t>
            </a:fld>
            <a:endParaRPr lang="en-US"/>
          </a:p>
        </p:txBody>
      </p:sp>
    </p:spTree>
    <p:extLst>
      <p:ext uri="{BB962C8B-B14F-4D97-AF65-F5344CB8AC3E}">
        <p14:creationId xmlns:p14="http://schemas.microsoft.com/office/powerpoint/2010/main" val="870302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F09E35-97F3-404C-9FEF-83B6FC76943D}"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A8066-3CEF-4501-9DD1-5BA671F3AEDB}" type="slidenum">
              <a:rPr lang="en-US" smtClean="0"/>
              <a:t>‹#›</a:t>
            </a:fld>
            <a:endParaRPr lang="en-US"/>
          </a:p>
        </p:txBody>
      </p:sp>
    </p:spTree>
    <p:extLst>
      <p:ext uri="{BB962C8B-B14F-4D97-AF65-F5344CB8AC3E}">
        <p14:creationId xmlns:p14="http://schemas.microsoft.com/office/powerpoint/2010/main" val="286512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F09E35-97F3-404C-9FEF-83B6FC76943D}"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A8066-3CEF-4501-9DD1-5BA671F3AEDB}" type="slidenum">
              <a:rPr lang="en-US" smtClean="0"/>
              <a:t>‹#›</a:t>
            </a:fld>
            <a:endParaRPr lang="en-US"/>
          </a:p>
        </p:txBody>
      </p:sp>
    </p:spTree>
    <p:extLst>
      <p:ext uri="{BB962C8B-B14F-4D97-AF65-F5344CB8AC3E}">
        <p14:creationId xmlns:p14="http://schemas.microsoft.com/office/powerpoint/2010/main" val="3503079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F09E35-97F3-404C-9FEF-83B6FC76943D}" type="datetimeFigureOut">
              <a:rPr lang="en-US" smtClean="0"/>
              <a:t>12/19/2024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4A8066-3CEF-4501-9DD1-5BA671F3AEDB}" type="slidenum">
              <a:rPr lang="en-US" smtClean="0"/>
              <a:t>‹#›</a:t>
            </a:fld>
            <a:endParaRPr lang="en-US"/>
          </a:p>
        </p:txBody>
      </p:sp>
    </p:spTree>
    <p:extLst>
      <p:ext uri="{BB962C8B-B14F-4D97-AF65-F5344CB8AC3E}">
        <p14:creationId xmlns:p14="http://schemas.microsoft.com/office/powerpoint/2010/main" val="360359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F09E35-97F3-404C-9FEF-83B6FC76943D}" type="datetimeFigureOut">
              <a:rPr lang="en-US" smtClean="0"/>
              <a:t>12/19/2024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4A8066-3CEF-4501-9DD1-5BA671F3AEDB}" type="slidenum">
              <a:rPr lang="en-US" smtClean="0"/>
              <a:t>‹#›</a:t>
            </a:fld>
            <a:endParaRPr lang="en-US"/>
          </a:p>
        </p:txBody>
      </p:sp>
    </p:spTree>
    <p:extLst>
      <p:ext uri="{BB962C8B-B14F-4D97-AF65-F5344CB8AC3E}">
        <p14:creationId xmlns:p14="http://schemas.microsoft.com/office/powerpoint/2010/main" val="1024132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F09E35-97F3-404C-9FEF-83B6FC76943D}" type="datetimeFigureOut">
              <a:rPr lang="en-US" smtClean="0"/>
              <a:t>12/19/2024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4A8066-3CEF-4501-9DD1-5BA671F3AEDB}" type="slidenum">
              <a:rPr lang="en-US" smtClean="0"/>
              <a:t>‹#›</a:t>
            </a:fld>
            <a:endParaRPr lang="en-US"/>
          </a:p>
        </p:txBody>
      </p:sp>
    </p:spTree>
    <p:extLst>
      <p:ext uri="{BB962C8B-B14F-4D97-AF65-F5344CB8AC3E}">
        <p14:creationId xmlns:p14="http://schemas.microsoft.com/office/powerpoint/2010/main" val="1714233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F09E35-97F3-404C-9FEF-83B6FC76943D}"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A8066-3CEF-4501-9DD1-5BA671F3AEDB}" type="slidenum">
              <a:rPr lang="en-US" smtClean="0"/>
              <a:t>‹#›</a:t>
            </a:fld>
            <a:endParaRPr lang="en-US"/>
          </a:p>
        </p:txBody>
      </p:sp>
    </p:spTree>
    <p:extLst>
      <p:ext uri="{BB962C8B-B14F-4D97-AF65-F5344CB8AC3E}">
        <p14:creationId xmlns:p14="http://schemas.microsoft.com/office/powerpoint/2010/main" val="3408448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F09E35-97F3-404C-9FEF-83B6FC76943D}"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A8066-3CEF-4501-9DD1-5BA671F3AEDB}" type="slidenum">
              <a:rPr lang="en-US" smtClean="0"/>
              <a:t>‹#›</a:t>
            </a:fld>
            <a:endParaRPr lang="en-US"/>
          </a:p>
        </p:txBody>
      </p:sp>
    </p:spTree>
    <p:extLst>
      <p:ext uri="{BB962C8B-B14F-4D97-AF65-F5344CB8AC3E}">
        <p14:creationId xmlns:p14="http://schemas.microsoft.com/office/powerpoint/2010/main" val="2133259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09E35-97F3-404C-9FEF-83B6FC76943D}" type="datetimeFigureOut">
              <a:rPr lang="en-US" smtClean="0"/>
              <a:t>12/19/2024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4A8066-3CEF-4501-9DD1-5BA671F3AEDB}" type="slidenum">
              <a:rPr lang="en-US" smtClean="0"/>
              <a:t>‹#›</a:t>
            </a:fld>
            <a:endParaRPr lang="en-US"/>
          </a:p>
        </p:txBody>
      </p:sp>
    </p:spTree>
    <p:extLst>
      <p:ext uri="{BB962C8B-B14F-4D97-AF65-F5344CB8AC3E}">
        <p14:creationId xmlns:p14="http://schemas.microsoft.com/office/powerpoint/2010/main" val="3143510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3.xml"/><Relationship Id="rId7" Type="http://schemas.openxmlformats.org/officeDocument/2006/relationships/slide" Target="slide5.xml"/><Relationship Id="rId12" Type="http://schemas.openxmlformats.org/officeDocument/2006/relationships/image" Target="../media/image16.gif"/><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5.png"/><Relationship Id="rId5" Type="http://schemas.openxmlformats.org/officeDocument/2006/relationships/image" Target="../media/image11.png"/><Relationship Id="rId10" Type="http://schemas.openxmlformats.org/officeDocument/2006/relationships/slide" Target="slide6.xml"/><Relationship Id="rId4" Type="http://schemas.openxmlformats.org/officeDocument/2006/relationships/image" Target="../media/image10.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24.gif"/><Relationship Id="rId3" Type="http://schemas.openxmlformats.org/officeDocument/2006/relationships/image" Target="../media/image17.jpeg"/><Relationship Id="rId7" Type="http://schemas.openxmlformats.org/officeDocument/2006/relationships/image" Target="../media/image19.jpeg"/><Relationship Id="rId12" Type="http://schemas.openxmlformats.org/officeDocument/2006/relationships/image" Target="../media/image23.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22.gif"/><Relationship Id="rId5" Type="http://schemas.openxmlformats.org/officeDocument/2006/relationships/image" Target="../media/image10.png"/><Relationship Id="rId10" Type="http://schemas.openxmlformats.org/officeDocument/2006/relationships/image" Target="../media/image21.gif"/><Relationship Id="rId4" Type="http://schemas.openxmlformats.org/officeDocument/2006/relationships/image" Target="../media/image18.gif"/><Relationship Id="rId9" Type="http://schemas.openxmlformats.org/officeDocument/2006/relationships/image" Target="../media/image20.gif"/><Relationship Id="rId14" Type="http://schemas.openxmlformats.org/officeDocument/2006/relationships/image" Target="../media/image25.gif"/></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24.gif"/><Relationship Id="rId3" Type="http://schemas.openxmlformats.org/officeDocument/2006/relationships/image" Target="../media/image26.jpeg"/><Relationship Id="rId7" Type="http://schemas.openxmlformats.org/officeDocument/2006/relationships/image" Target="../media/image19.jpeg"/><Relationship Id="rId12" Type="http://schemas.openxmlformats.org/officeDocument/2006/relationships/image" Target="../media/image23.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22.gif"/><Relationship Id="rId5" Type="http://schemas.openxmlformats.org/officeDocument/2006/relationships/image" Target="../media/image12.png"/><Relationship Id="rId10" Type="http://schemas.openxmlformats.org/officeDocument/2006/relationships/image" Target="../media/image21.gif"/><Relationship Id="rId4" Type="http://schemas.openxmlformats.org/officeDocument/2006/relationships/image" Target="../media/image18.gif"/><Relationship Id="rId9" Type="http://schemas.openxmlformats.org/officeDocument/2006/relationships/image" Target="../media/image20.gif"/><Relationship Id="rId14" Type="http://schemas.openxmlformats.org/officeDocument/2006/relationships/image" Target="../media/image25.gif"/></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3.gif"/><Relationship Id="rId3" Type="http://schemas.openxmlformats.org/officeDocument/2006/relationships/audio" Target="../media/audio1.wav"/><Relationship Id="rId7" Type="http://schemas.openxmlformats.org/officeDocument/2006/relationships/image" Target="../media/image15.png"/><Relationship Id="rId12" Type="http://schemas.openxmlformats.org/officeDocument/2006/relationships/image" Target="../media/image22.gif"/><Relationship Id="rId2" Type="http://schemas.openxmlformats.org/officeDocument/2006/relationships/notesSlide" Target="../notesSlides/notesSlide2.xml"/><Relationship Id="rId16" Type="http://schemas.openxmlformats.org/officeDocument/2006/relationships/audio" Target="NUL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21.gif"/><Relationship Id="rId5" Type="http://schemas.openxmlformats.org/officeDocument/2006/relationships/image" Target="../media/image18.gif"/><Relationship Id="rId15" Type="http://schemas.openxmlformats.org/officeDocument/2006/relationships/image" Target="../media/image25.gif"/><Relationship Id="rId10" Type="http://schemas.openxmlformats.org/officeDocument/2006/relationships/image" Target="../media/image20.gif"/><Relationship Id="rId4" Type="http://schemas.openxmlformats.org/officeDocument/2006/relationships/image" Target="../media/image27.png"/><Relationship Id="rId9" Type="http://schemas.openxmlformats.org/officeDocument/2006/relationships/slide" Target="slide2.xml"/><Relationship Id="rId14" Type="http://schemas.openxmlformats.org/officeDocument/2006/relationships/image" Target="../media/image2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DED3C353-00ED-97C8-B607-95A9EB8D8E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08"/>
            <a:ext cx="9144000" cy="6887767"/>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4">
            <a:extLst>
              <a:ext uri="{FF2B5EF4-FFF2-40B4-BE49-F238E27FC236}">
                <a16:creationId xmlns:a16="http://schemas.microsoft.com/office/drawing/2014/main" id="{7343FE20-CCED-4429-D608-EDFC2D4CF6B1}"/>
              </a:ext>
            </a:extLst>
          </p:cNvPr>
          <p:cNvSpPr txBox="1">
            <a:spLocks noChangeArrowheads="1"/>
          </p:cNvSpPr>
          <p:nvPr/>
        </p:nvSpPr>
        <p:spPr bwMode="auto">
          <a:xfrm>
            <a:off x="306875" y="1605608"/>
            <a:ext cx="8530251" cy="4155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66" tIns="53833" rIns="107666" bIns="5383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350"/>
              </a:spcBef>
              <a:defRPr/>
            </a:pPr>
            <a:r>
              <a:rPr lang="vi-VN" sz="4800" b="1" dirty="0" smtClean="0">
                <a:solidFill>
                  <a:srgbClr val="FF0000"/>
                </a:solidFill>
                <a:latin typeface="UTM Avo" panose="02040603050506020204" pitchFamily="18" charset="0"/>
                <a:cs typeface="Times New Roman" panose="02020603050405020304" pitchFamily="18" charset="0"/>
              </a:rPr>
              <a:t>Chào mừng quý thầy cô giáo về dự giờ !</a:t>
            </a:r>
          </a:p>
          <a:p>
            <a:pPr algn="ctr" eaLnBrk="1" hangingPunct="1">
              <a:spcBef>
                <a:spcPts val="1350"/>
              </a:spcBef>
              <a:defRPr/>
            </a:pPr>
            <a:r>
              <a:rPr lang="vi-VN" sz="4400" b="1" dirty="0" smtClean="0">
                <a:solidFill>
                  <a:srgbClr val="FF0000"/>
                </a:solidFill>
                <a:latin typeface="UTM Avo" panose="02040603050506020204" pitchFamily="18" charset="0"/>
                <a:cs typeface="Times New Roman" panose="02020603050405020304" pitchFamily="18" charset="0"/>
              </a:rPr>
              <a:t>               </a:t>
            </a:r>
            <a:r>
              <a:rPr lang="vi-VN" sz="4400" b="1" dirty="0" smtClean="0">
                <a:solidFill>
                  <a:srgbClr val="FF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     </a:t>
            </a:r>
          </a:p>
          <a:p>
            <a:pPr algn="ctr" eaLnBrk="1" hangingPunct="1">
              <a:spcBef>
                <a:spcPts val="1350"/>
              </a:spcBef>
              <a:defRPr/>
            </a:pPr>
            <a:r>
              <a:rPr lang="vi-VN" sz="4400" b="1" dirty="0" smtClean="0">
                <a:solidFill>
                  <a:srgbClr val="FF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             Lớp 4B</a:t>
            </a:r>
          </a:p>
          <a:p>
            <a:pPr algn="ctr" eaLnBrk="1" hangingPunct="1">
              <a:spcBef>
                <a:spcPts val="1350"/>
              </a:spcBef>
              <a:defRPr/>
            </a:pPr>
            <a:r>
              <a:rPr lang="vi-VN" sz="4400" b="1" dirty="0" smtClean="0">
                <a:solidFill>
                  <a:srgbClr val="FF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            GV: Hồ Diệu Cơ</a:t>
            </a:r>
          </a:p>
        </p:txBody>
      </p:sp>
      <p:pic>
        <p:nvPicPr>
          <p:cNvPr id="7" name="Picture 5" descr="POINSET2">
            <a:extLst>
              <a:ext uri="{FF2B5EF4-FFF2-40B4-BE49-F238E27FC236}">
                <a16:creationId xmlns:a16="http://schemas.microsoft.com/office/drawing/2014/main" id="{1A6D274C-1A33-761B-475D-091A88CF1BA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30702" y="75399"/>
            <a:ext cx="1560910" cy="149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POINSET3">
            <a:extLst>
              <a:ext uri="{FF2B5EF4-FFF2-40B4-BE49-F238E27FC236}">
                <a16:creationId xmlns:a16="http://schemas.microsoft.com/office/drawing/2014/main" id="{4C1F8A6F-720C-F2D7-C0C6-522D12E0EE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0966" y="4571334"/>
            <a:ext cx="2435203" cy="231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POINSET2">
            <a:extLst>
              <a:ext uri="{FF2B5EF4-FFF2-40B4-BE49-F238E27FC236}">
                <a16:creationId xmlns:a16="http://schemas.microsoft.com/office/drawing/2014/main" id="{CA0AACF5-C8A2-5EB0-1D5A-4BB0F9E3BF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658894" y="120501"/>
            <a:ext cx="1566863"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a:extLst>
              <a:ext uri="{FF2B5EF4-FFF2-40B4-BE49-F238E27FC236}">
                <a16:creationId xmlns:a16="http://schemas.microsoft.com/office/drawing/2014/main" id="{7ACA080E-F0CF-2992-9618-9A62FEF2FA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204" y="4740354"/>
            <a:ext cx="1143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692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8153400" cy="1470025"/>
          </a:xfrm>
        </p:spPr>
        <p:txBody>
          <a:bodyPr>
            <a:normAutofit/>
          </a:bodyPr>
          <a:lstStyle/>
          <a:p>
            <a:pPr algn="l"/>
            <a:r>
              <a:rPr lang="vi-VN" dirty="0" smtClean="0"/>
              <a:t>2. </a:t>
            </a:r>
            <a:r>
              <a:rPr lang="vi-VN"/>
              <a:t>Nói</a:t>
            </a:r>
            <a:r>
              <a:rPr lang="vi-VN" smtClean="0"/>
              <a:t> </a:t>
            </a:r>
            <a:r>
              <a:rPr lang="vi-VN" dirty="0" smtClean="0"/>
              <a:t>câu tả </a:t>
            </a:r>
            <a:r>
              <a:rPr lang="vi-VN" b="1" i="1" dirty="0" smtClean="0"/>
              <a:t>đồ vật </a:t>
            </a:r>
            <a:r>
              <a:rPr lang="vi-VN" dirty="0" smtClean="0"/>
              <a:t>hoặc </a:t>
            </a:r>
            <a:r>
              <a:rPr lang="vi-VN" b="1" i="1" dirty="0" smtClean="0"/>
              <a:t>con vật, cây cối </a:t>
            </a:r>
            <a:r>
              <a:rPr lang="vi-VN" dirty="0" smtClean="0"/>
              <a:t>có hình ảnh nhân hóa</a:t>
            </a:r>
            <a:endParaRPr lang="en-US" dirty="0"/>
          </a:p>
        </p:txBody>
      </p:sp>
      <p:sp>
        <p:nvSpPr>
          <p:cNvPr id="6" name="Title 1"/>
          <p:cNvSpPr txBox="1">
            <a:spLocks/>
          </p:cNvSpPr>
          <p:nvPr/>
        </p:nvSpPr>
        <p:spPr>
          <a:xfrm>
            <a:off x="304800" y="2057400"/>
            <a:ext cx="8534400" cy="14700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dirty="0" smtClean="0"/>
              <a:t>   </a:t>
            </a:r>
            <a:r>
              <a:rPr lang="vi-VN" sz="4100" dirty="0" smtClean="0"/>
              <a:t>Bên </a:t>
            </a:r>
            <a:r>
              <a:rPr lang="vi-VN" sz="4100" smtClean="0"/>
              <a:t>bờ sông, những </a:t>
            </a:r>
            <a:r>
              <a:rPr lang="vi-VN" sz="4100" dirty="0" smtClean="0"/>
              <a:t>lũy tre có dáng nghiêng nghiêng.</a:t>
            </a:r>
            <a:endParaRPr lang="en-US" sz="4100" dirty="0"/>
          </a:p>
        </p:txBody>
      </p:sp>
      <p:sp>
        <p:nvSpPr>
          <p:cNvPr id="7" name="Title 1"/>
          <p:cNvSpPr txBox="1">
            <a:spLocks/>
          </p:cNvSpPr>
          <p:nvPr/>
        </p:nvSpPr>
        <p:spPr>
          <a:xfrm>
            <a:off x="457200" y="3429000"/>
            <a:ext cx="8534400" cy="14700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dirty="0" smtClean="0"/>
              <a:t>   </a:t>
            </a:r>
            <a:r>
              <a:rPr lang="vi-VN" sz="4100" dirty="0" smtClean="0"/>
              <a:t>Những lũy tre duyên dáng nghiêng đầu, soi tóc xuống dòng sông.</a:t>
            </a:r>
            <a:endParaRPr lang="en-US" sz="4100" dirty="0"/>
          </a:p>
        </p:txBody>
      </p:sp>
    </p:spTree>
    <p:extLst>
      <p:ext uri="{BB962C8B-B14F-4D97-AF65-F5344CB8AC3E}">
        <p14:creationId xmlns:p14="http://schemas.microsoft.com/office/powerpoint/2010/main" val="71633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555EA4-F00B-431C-B665-58DC8538AA2B}"/>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0" b="97778" l="4961" r="92656"/>
                    </a14:imgEffect>
                  </a14:imgLayer>
                </a14:imgProps>
              </a:ext>
              <a:ext uri="{28A0092B-C50C-407E-A947-70E740481C1C}">
                <a14:useLocalDpi xmlns:a14="http://schemas.microsoft.com/office/drawing/2010/main" val="0"/>
              </a:ext>
            </a:extLst>
          </a:blip>
          <a:srcRect t="1615"/>
          <a:stretch/>
        </p:blipFill>
        <p:spPr>
          <a:xfrm>
            <a:off x="1657352" y="0"/>
            <a:ext cx="5829297" cy="4301328"/>
          </a:xfrm>
          <a:prstGeom prst="rect">
            <a:avLst/>
          </a:prstGeom>
        </p:spPr>
      </p:pic>
      <p:sp>
        <p:nvSpPr>
          <p:cNvPr id="6" name="Rectangle 5">
            <a:extLst>
              <a:ext uri="{FF2B5EF4-FFF2-40B4-BE49-F238E27FC236}">
                <a16:creationId xmlns:a16="http://schemas.microsoft.com/office/drawing/2014/main" id="{6FE0A47F-DE0D-4AFB-A019-3B65ECEF2308}"/>
              </a:ext>
            </a:extLst>
          </p:cNvPr>
          <p:cNvSpPr/>
          <p:nvPr/>
        </p:nvSpPr>
        <p:spPr>
          <a:xfrm>
            <a:off x="2490338" y="4057325"/>
            <a:ext cx="4163319" cy="646331"/>
          </a:xfrm>
          <a:prstGeom prst="rect">
            <a:avLst/>
          </a:prstGeom>
          <a:noFill/>
        </p:spPr>
        <p:txBody>
          <a:bodyPr wrap="none" lIns="91440" tIns="45720" rIns="91440" bIns="45720">
            <a:spAutoFit/>
          </a:bodyPr>
          <a:lstStyle/>
          <a:p>
            <a:pPr algn="ctr"/>
            <a:r>
              <a:rPr lang="vi-VN" sz="3600" b="1" dirty="0" smtClean="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HỘP QUÀ </a:t>
            </a:r>
            <a:r>
              <a:rPr lang="en-US" sz="3600" b="1" dirty="0" smtClean="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BÍ </a:t>
            </a:r>
            <a:r>
              <a:rPr lang="en-US" sz="3600" b="1" dirty="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MẬT</a:t>
            </a:r>
            <a:endParaRPr lang="en-US" sz="3600" b="1" cap="none" spc="0" dirty="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18" name="chrysanthemum">
            <a:hlinkClick r:id="" action="ppaction://media"/>
            <a:extLst>
              <a:ext uri="{FF2B5EF4-FFF2-40B4-BE49-F238E27FC236}">
                <a16:creationId xmlns:a16="http://schemas.microsoft.com/office/drawing/2014/main" id="{8AE2F4B0-E4D2-402B-A75B-0B7FADBE231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21445" y="-800100"/>
            <a:ext cx="457200" cy="609600"/>
          </a:xfrm>
          <a:prstGeom prst="rect">
            <a:avLst/>
          </a:prstGeom>
        </p:spPr>
      </p:pic>
      <p:pic>
        <p:nvPicPr>
          <p:cNvPr id="9" name="Picture 8">
            <a:hlinkClick r:id="" action="ppaction://noaction"/>
            <a:extLst>
              <a:ext uri="{FF2B5EF4-FFF2-40B4-BE49-F238E27FC236}">
                <a16:creationId xmlns:a16="http://schemas.microsoft.com/office/drawing/2014/main" id="{9BA53A17-AFCF-4E30-9122-7DE4F8E494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34610" y="5062287"/>
            <a:ext cx="1476884" cy="1743607"/>
          </a:xfrm>
          <a:prstGeom prst="rect">
            <a:avLst/>
          </a:prstGeom>
        </p:spPr>
      </p:pic>
      <p:pic>
        <p:nvPicPr>
          <p:cNvPr id="10" name="Picture 9">
            <a:extLst>
              <a:ext uri="{FF2B5EF4-FFF2-40B4-BE49-F238E27FC236}">
                <a16:creationId xmlns:a16="http://schemas.microsoft.com/office/drawing/2014/main" id="{4B61E008-E63C-47EA-9197-B0DC8AA996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0316" y="4550177"/>
            <a:ext cx="1545470" cy="1383912"/>
          </a:xfrm>
          <a:prstGeom prst="rect">
            <a:avLst/>
          </a:prstGeom>
        </p:spPr>
      </p:pic>
    </p:spTree>
    <p:extLst>
      <p:ext uri="{BB962C8B-B14F-4D97-AF65-F5344CB8AC3E}">
        <p14:creationId xmlns:p14="http://schemas.microsoft.com/office/powerpoint/2010/main" val="321439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iterate type="lt">
                                    <p:tmPct val="0"/>
                                  </p:iterate>
                                  <p:childTnLst>
                                    <p:animClr clrSpc="hsl" dir="cw">
                                      <p:cBhvr override="childStyle">
                                        <p:cTn id="6" dur="500" fill="hold"/>
                                        <p:tgtEl>
                                          <p:spTgt spid="6"/>
                                        </p:tgtEl>
                                        <p:attrNameLst>
                                          <p:attrName>style.color</p:attrName>
                                        </p:attrNameLst>
                                      </p:cBhvr>
                                      <p:by>
                                        <p:hsl h="7200000" s="0" l="0"/>
                                      </p:by>
                                    </p:animClr>
                                    <p:animClr clrSpc="hsl" dir="cw">
                                      <p:cBhvr>
                                        <p:cTn id="7" dur="500" fill="hold"/>
                                        <p:tgtEl>
                                          <p:spTgt spid="6"/>
                                        </p:tgtEl>
                                        <p:attrNameLst>
                                          <p:attrName>fillcolor</p:attrName>
                                        </p:attrNameLst>
                                      </p:cBhvr>
                                      <p:by>
                                        <p:hsl h="7200000" s="0" l="0"/>
                                      </p:by>
                                    </p:animClr>
                                    <p:animClr clrSpc="hsl" dir="cw">
                                      <p:cBhvr>
                                        <p:cTn id="8" dur="500" fill="hold"/>
                                        <p:tgtEl>
                                          <p:spTgt spid="6"/>
                                        </p:tgtEl>
                                        <p:attrNameLst>
                                          <p:attrName>stroke.color</p:attrName>
                                        </p:attrNameLst>
                                      </p:cBhvr>
                                      <p:by>
                                        <p:hsl h="7200000" s="0" l="0"/>
                                      </p:by>
                                    </p:animClr>
                                    <p:set>
                                      <p:cBhvr>
                                        <p:cTn id="9" dur="500" fill="hold"/>
                                        <p:tgtEl>
                                          <p:spTgt spid="6"/>
                                        </p:tgtEl>
                                        <p:attrNameLst>
                                          <p:attrName>fill.type</p:attrName>
                                        </p:attrNameLst>
                                      </p:cBhvr>
                                      <p:to>
                                        <p:strVal val="solid"/>
                                      </p:to>
                                    </p:set>
                                  </p:childTnLst>
                                </p:cTn>
                              </p:par>
                              <p:par>
                                <p:cTn id="10" presetID="34" presetClass="emph" presetSubtype="0" repeatCount="indefinite" fill="hold" grpId="1" nodeType="withEffect">
                                  <p:stCondLst>
                                    <p:cond delay="0"/>
                                  </p:stCondLst>
                                  <p:iterate type="lt">
                                    <p:tmPct val="10000"/>
                                  </p:iterate>
                                  <p:childTnLst>
                                    <p:animMotion origin="layout" path="M 0 2.59259E-6 L 0 -0.07222 " pathEditMode="relative" rAng="0" ptsTypes="AA">
                                      <p:cBhvr>
                                        <p:cTn id="11" dur="250" accel="50000" decel="50000" autoRev="1" fill="hold">
                                          <p:stCondLst>
                                            <p:cond delay="0"/>
                                          </p:stCondLst>
                                        </p:cTn>
                                        <p:tgtEl>
                                          <p:spTgt spid="6"/>
                                        </p:tgtEl>
                                        <p:attrNameLst>
                                          <p:attrName>ppt_x</p:attrName>
                                          <p:attrName>ppt_y</p:attrName>
                                        </p:attrNameLst>
                                      </p:cBhvr>
                                      <p:rCtr x="0" y="-3611"/>
                                    </p:animMotion>
                                    <p:animRot by="1500000">
                                      <p:cBhvr>
                                        <p:cTn id="12" dur="125" fill="hold">
                                          <p:stCondLst>
                                            <p:cond delay="0"/>
                                          </p:stCondLst>
                                        </p:cTn>
                                        <p:tgtEl>
                                          <p:spTgt spid="6"/>
                                        </p:tgtEl>
                                        <p:attrNameLst>
                                          <p:attrName>r</p:attrName>
                                        </p:attrNameLst>
                                      </p:cBhvr>
                                    </p:animRot>
                                    <p:animRot by="-1500000">
                                      <p:cBhvr>
                                        <p:cTn id="13" dur="125" fill="hold">
                                          <p:stCondLst>
                                            <p:cond delay="125"/>
                                          </p:stCondLst>
                                        </p:cTn>
                                        <p:tgtEl>
                                          <p:spTgt spid="6"/>
                                        </p:tgtEl>
                                        <p:attrNameLst>
                                          <p:attrName>r</p:attrName>
                                        </p:attrNameLst>
                                      </p:cBhvr>
                                    </p:animRot>
                                    <p:animRot by="-1500000">
                                      <p:cBhvr>
                                        <p:cTn id="14" dur="125" fill="hold">
                                          <p:stCondLst>
                                            <p:cond delay="250"/>
                                          </p:stCondLst>
                                        </p:cTn>
                                        <p:tgtEl>
                                          <p:spTgt spid="6"/>
                                        </p:tgtEl>
                                        <p:attrNameLst>
                                          <p:attrName>r</p:attrName>
                                        </p:attrNameLst>
                                      </p:cBhvr>
                                    </p:animRot>
                                    <p:animRot by="1500000">
                                      <p:cBhvr>
                                        <p:cTn id="15" dur="125" fill="hold">
                                          <p:stCondLst>
                                            <p:cond delay="375"/>
                                          </p:stCondLst>
                                        </p:cTn>
                                        <p:tgtEl>
                                          <p:spTgt spid="6"/>
                                        </p:tgtEl>
                                        <p:attrNameLst>
                                          <p:attrName>r</p:attrName>
                                        </p:attrNameLst>
                                      </p:cBhvr>
                                    </p:animRot>
                                  </p:childTnLst>
                                </p:cTn>
                              </p:par>
                              <p:par>
                                <p:cTn id="16" presetID="1" presetClass="mediacall" presetSubtype="0" fill="hold" nodeType="withEffect">
                                  <p:stCondLst>
                                    <p:cond delay="0"/>
                                  </p:stCondLst>
                                  <p:childTnLst>
                                    <p:cmd type="call" cmd="playFrom(0.0)">
                                      <p:cBhvr>
                                        <p:cTn id="17" dur="30000"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18"/>
                </p:tgtEl>
              </p:cMediaNode>
            </p:audio>
            <p:seq concurrent="1" nextAc="seek">
              <p:cTn id="19" restart="whenNotActive" fill="hold" evtFilter="cancelBubble" nodeType="interactiveSeq">
                <p:stCondLst>
                  <p:cond evt="onClick" delay="0">
                    <p:tgtEl>
                      <p:spTgt spid="9"/>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335562D-47C3-42BC-BC7D-7AF52EE5A71A}"/>
              </a:ext>
            </a:extLst>
          </p:cNvPr>
          <p:cNvSpPr/>
          <p:nvPr/>
        </p:nvSpPr>
        <p:spPr>
          <a:xfrm>
            <a:off x="0" y="1839351"/>
            <a:ext cx="9144000" cy="1141745"/>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DE8E057-79AF-4679-8F0F-5F578B85F19A}"/>
              </a:ext>
            </a:extLst>
          </p:cNvPr>
          <p:cNvSpPr/>
          <p:nvPr/>
        </p:nvSpPr>
        <p:spPr>
          <a:xfrm>
            <a:off x="0" y="5174660"/>
            <a:ext cx="9144000" cy="1141745"/>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3" action="ppaction://hlinksldjump"/>
            <a:extLst>
              <a:ext uri="{FF2B5EF4-FFF2-40B4-BE49-F238E27FC236}">
                <a16:creationId xmlns:a16="http://schemas.microsoft.com/office/drawing/2014/main" id="{165D02D2-111C-48DA-B806-17EDA77B2D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7" y="3037421"/>
            <a:ext cx="1476884" cy="1743607"/>
          </a:xfrm>
          <a:prstGeom prst="rect">
            <a:avLst/>
          </a:prstGeom>
        </p:spPr>
      </p:pic>
      <p:pic>
        <p:nvPicPr>
          <p:cNvPr id="9" name="Picture 8">
            <a:extLst>
              <a:ext uri="{FF2B5EF4-FFF2-40B4-BE49-F238E27FC236}">
                <a16:creationId xmlns:a16="http://schemas.microsoft.com/office/drawing/2014/main" id="{DE93B167-9DF8-4F7B-A15E-DCA0F1988F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881" y="2410222"/>
            <a:ext cx="1545470" cy="1383912"/>
          </a:xfrm>
          <a:prstGeom prst="rect">
            <a:avLst/>
          </a:prstGeom>
        </p:spPr>
      </p:pic>
      <p:pic>
        <p:nvPicPr>
          <p:cNvPr id="10" name="Picture 9">
            <a:extLst>
              <a:ext uri="{FF2B5EF4-FFF2-40B4-BE49-F238E27FC236}">
                <a16:creationId xmlns:a16="http://schemas.microsoft.com/office/drawing/2014/main" id="{99F79902-D845-4948-9A8D-BC737DA839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9812" y="2964838"/>
            <a:ext cx="1476884" cy="1743607"/>
          </a:xfrm>
          <a:prstGeom prst="rect">
            <a:avLst/>
          </a:prstGeom>
        </p:spPr>
      </p:pic>
      <p:pic>
        <p:nvPicPr>
          <p:cNvPr id="11" name="Picture 10">
            <a:hlinkClick r:id="rId7" action="ppaction://hlinksldjump"/>
            <a:extLst>
              <a:ext uri="{FF2B5EF4-FFF2-40B4-BE49-F238E27FC236}">
                <a16:creationId xmlns:a16="http://schemas.microsoft.com/office/drawing/2014/main" id="{F5A3D29D-2006-4BE0-AEF2-ABC918DCEA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95519" y="2320919"/>
            <a:ext cx="1545470" cy="1383912"/>
          </a:xfrm>
          <a:prstGeom prst="rect">
            <a:avLst/>
          </a:prstGeom>
        </p:spPr>
      </p:pic>
      <p:pic>
        <p:nvPicPr>
          <p:cNvPr id="12" name="Picture 11">
            <a:extLst>
              <a:ext uri="{FF2B5EF4-FFF2-40B4-BE49-F238E27FC236}">
                <a16:creationId xmlns:a16="http://schemas.microsoft.com/office/drawing/2014/main" id="{B9F6EF56-EFE5-46AA-BEED-938FE1E31AD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19558" y="3037421"/>
            <a:ext cx="1476884" cy="1743607"/>
          </a:xfrm>
          <a:prstGeom prst="rect">
            <a:avLst/>
          </a:prstGeom>
        </p:spPr>
      </p:pic>
      <p:pic>
        <p:nvPicPr>
          <p:cNvPr id="13" name="Picture 12">
            <a:hlinkClick r:id="rId10" action="ppaction://hlinksldjump"/>
            <a:extLst>
              <a:ext uri="{FF2B5EF4-FFF2-40B4-BE49-F238E27FC236}">
                <a16:creationId xmlns:a16="http://schemas.microsoft.com/office/drawing/2014/main" id="{CABCEBFF-5DE1-4042-94D0-113FF0A7D80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19558" y="2410222"/>
            <a:ext cx="1545470" cy="1383912"/>
          </a:xfrm>
          <a:prstGeom prst="rect">
            <a:avLst/>
          </a:prstGeom>
        </p:spPr>
      </p:pic>
      <p:pic>
        <p:nvPicPr>
          <p:cNvPr id="37" name="Picture 36">
            <a:extLst>
              <a:ext uri="{FF2B5EF4-FFF2-40B4-BE49-F238E27FC236}">
                <a16:creationId xmlns:a16="http://schemas.microsoft.com/office/drawing/2014/main" id="{16677DD5-4B38-44EE-AE03-4CE69860F1F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 y="6308766"/>
            <a:ext cx="4571999" cy="334819"/>
          </a:xfrm>
          <a:prstGeom prst="rect">
            <a:avLst/>
          </a:prstGeom>
        </p:spPr>
      </p:pic>
      <p:pic>
        <p:nvPicPr>
          <p:cNvPr id="38" name="Picture 37">
            <a:extLst>
              <a:ext uri="{FF2B5EF4-FFF2-40B4-BE49-F238E27FC236}">
                <a16:creationId xmlns:a16="http://schemas.microsoft.com/office/drawing/2014/main" id="{8E58EB64-C11F-4AA8-BD51-6B7EDB33655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572001" y="6308766"/>
            <a:ext cx="4571999" cy="334819"/>
          </a:xfrm>
          <a:prstGeom prst="rect">
            <a:avLst/>
          </a:prstGeom>
        </p:spPr>
      </p:pic>
      <p:sp>
        <p:nvSpPr>
          <p:cNvPr id="42" name="Flowchart: Summing Junction 41">
            <a:hlinkClick r:id="" action="ppaction://noaction"/>
            <a:extLst>
              <a:ext uri="{FF2B5EF4-FFF2-40B4-BE49-F238E27FC236}">
                <a16:creationId xmlns:a16="http://schemas.microsoft.com/office/drawing/2014/main" id="{E51D645D-F5EB-48AD-9720-05E0BE57DF46}"/>
              </a:ext>
            </a:extLst>
          </p:cNvPr>
          <p:cNvSpPr/>
          <p:nvPr/>
        </p:nvSpPr>
        <p:spPr>
          <a:xfrm>
            <a:off x="8549017" y="6114928"/>
            <a:ext cx="486801" cy="649068"/>
          </a:xfrm>
          <a:prstGeom prst="flowChartSummingJunction">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38994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5327" y="4756047"/>
            <a:ext cx="1489128" cy="1813347"/>
          </a:xfrm>
          <a:prstGeom prst="rect">
            <a:avLst/>
          </a:prstGeom>
        </p:spPr>
      </p:pic>
      <p:pic>
        <p:nvPicPr>
          <p:cNvPr id="44" name="Picture 43">
            <a:extLst>
              <a:ext uri="{FF2B5EF4-FFF2-40B4-BE49-F238E27FC236}">
                <a16:creationId xmlns:a16="http://schemas.microsoft.com/office/drawing/2014/main" id="{808B5389-96DF-4FAF-96B3-8993C7E56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4812" y="-50426"/>
            <a:ext cx="1456072" cy="1856600"/>
          </a:xfrm>
          <a:prstGeom prst="rect">
            <a:avLst/>
          </a:prstGeom>
        </p:spPr>
      </p:pic>
      <p:pic>
        <p:nvPicPr>
          <p:cNvPr id="5" name="Picture 4">
            <a:extLst>
              <a:ext uri="{FF2B5EF4-FFF2-40B4-BE49-F238E27FC236}">
                <a16:creationId xmlns:a16="http://schemas.microsoft.com/office/drawing/2014/main" id="{123805F6-EA77-4D51-9744-9F37A57F23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9621" y="4860842"/>
            <a:ext cx="1476884" cy="1743607"/>
          </a:xfrm>
          <a:prstGeom prst="rect">
            <a:avLst/>
          </a:prstGeom>
        </p:spPr>
      </p:pic>
      <p:pic>
        <p:nvPicPr>
          <p:cNvPr id="7" name="Picture 6">
            <a:extLst>
              <a:ext uri="{FF2B5EF4-FFF2-40B4-BE49-F238E27FC236}">
                <a16:creationId xmlns:a16="http://schemas.microsoft.com/office/drawing/2014/main" id="{18B3DB36-0CAB-4CD0-BE48-595E0CADE4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5327" y="4348732"/>
            <a:ext cx="1545470" cy="1383912"/>
          </a:xfrm>
          <a:prstGeom prst="rect">
            <a:avLst/>
          </a:prstGeom>
        </p:spPr>
      </p:pic>
      <p:sp>
        <p:nvSpPr>
          <p:cNvPr id="27" name="Rectangle: Folded Corner 26">
            <a:extLst>
              <a:ext uri="{FF2B5EF4-FFF2-40B4-BE49-F238E27FC236}">
                <a16:creationId xmlns:a16="http://schemas.microsoft.com/office/drawing/2014/main" id="{A468FF43-48BE-45C8-AE0E-72371E21D00D}"/>
              </a:ext>
            </a:extLst>
          </p:cNvPr>
          <p:cNvSpPr/>
          <p:nvPr/>
        </p:nvSpPr>
        <p:spPr>
          <a:xfrm>
            <a:off x="381001" y="275771"/>
            <a:ext cx="7217228" cy="17272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itchFamily="18" charset="0"/>
                <a:ea typeface="Tahoma" panose="020B0604030504040204" pitchFamily="34" charset="0"/>
                <a:cs typeface="Times New Roman" pitchFamily="18" charset="0"/>
              </a:rPr>
              <a:t> </a:t>
            </a:r>
            <a:r>
              <a:rPr lang="vi-VN" sz="3200" b="1" dirty="0">
                <a:solidFill>
                  <a:schemeClr val="tx1"/>
                </a:solidFill>
                <a:latin typeface="Times New Roman" pitchFamily="18" charset="0"/>
                <a:ea typeface="Tahoma" panose="020B0604030504040204" pitchFamily="34" charset="0"/>
                <a:cs typeface="Times New Roman" pitchFamily="18" charset="0"/>
              </a:rPr>
              <a:t>Chỉ ra biện pháp nghệ thuật được sử dụng trong câu văn sau: </a:t>
            </a:r>
            <a:r>
              <a:rPr lang="vi-VN" sz="3200" b="1" i="1" dirty="0" smtClean="0">
                <a:solidFill>
                  <a:schemeClr val="tx1"/>
                </a:solidFill>
                <a:latin typeface="Times New Roman" pitchFamily="18" charset="0"/>
                <a:ea typeface="Tahoma" panose="020B0604030504040204" pitchFamily="34" charset="0"/>
                <a:cs typeface="Times New Roman" pitchFamily="18" charset="0"/>
              </a:rPr>
              <a:t>Nhìn </a:t>
            </a:r>
            <a:r>
              <a:rPr lang="vi-VN" sz="3200" b="1" i="1" dirty="0">
                <a:solidFill>
                  <a:schemeClr val="tx1"/>
                </a:solidFill>
                <a:latin typeface="Times New Roman" pitchFamily="18" charset="0"/>
                <a:ea typeface="Tahoma" panose="020B0604030504040204" pitchFamily="34" charset="0"/>
                <a:cs typeface="Times New Roman" pitchFamily="18" charset="0"/>
              </a:rPr>
              <a:t>từ xa, cây bàng như một chiếc ô khổng </a:t>
            </a:r>
            <a:r>
              <a:rPr lang="vi-VN" sz="3200" b="1" i="1" dirty="0" smtClean="0">
                <a:solidFill>
                  <a:schemeClr val="tx1"/>
                </a:solidFill>
                <a:latin typeface="Times New Roman" pitchFamily="18" charset="0"/>
                <a:ea typeface="Tahoma" panose="020B0604030504040204" pitchFamily="34" charset="0"/>
                <a:cs typeface="Times New Roman" pitchFamily="18" charset="0"/>
              </a:rPr>
              <a:t>lồ</a:t>
            </a:r>
            <a:r>
              <a:rPr lang="vi-VN" sz="3200" b="1" dirty="0" smtClean="0">
                <a:solidFill>
                  <a:schemeClr val="tx1"/>
                </a:solidFill>
                <a:latin typeface="Times New Roman" pitchFamily="18" charset="0"/>
                <a:ea typeface="Tahoma" panose="020B0604030504040204" pitchFamily="34" charset="0"/>
                <a:cs typeface="Times New Roman" pitchFamily="18" charset="0"/>
              </a:rPr>
              <a:t>.</a:t>
            </a:r>
            <a:endParaRPr lang="en-US" sz="3200" b="1" dirty="0">
              <a:solidFill>
                <a:schemeClr val="tx1"/>
              </a:solidFill>
              <a:latin typeface="Times New Roman" pitchFamily="18" charset="0"/>
              <a:ea typeface="Tahoma" panose="020B0604030504040204" pitchFamily="34" charset="0"/>
              <a:cs typeface="Times New Roman" pitchFamily="18" charset="0"/>
            </a:endParaRPr>
          </a:p>
        </p:txBody>
      </p:sp>
      <p:sp>
        <p:nvSpPr>
          <p:cNvPr id="28" name="Rectangle: Folded Corner 27">
            <a:extLst>
              <a:ext uri="{FF2B5EF4-FFF2-40B4-BE49-F238E27FC236}">
                <a16:creationId xmlns:a16="http://schemas.microsoft.com/office/drawing/2014/main" id="{02105D08-1F14-416F-86C2-51DFEA1D8826}"/>
              </a:ext>
            </a:extLst>
          </p:cNvPr>
          <p:cNvSpPr/>
          <p:nvPr/>
        </p:nvSpPr>
        <p:spPr>
          <a:xfrm>
            <a:off x="381000" y="1956946"/>
            <a:ext cx="7298028" cy="91611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5075B"/>
                </a:solidFill>
                <a:latin typeface="Times New Roman" pitchFamily="18" charset="0"/>
                <a:ea typeface="Tahoma" panose="020B0604030504040204" pitchFamily="34" charset="0"/>
                <a:cs typeface="Times New Roman" pitchFamily="18" charset="0"/>
              </a:rPr>
              <a:t>A. </a:t>
            </a:r>
            <a:r>
              <a:rPr lang="vi-VN" sz="3200" b="1" dirty="0">
                <a:solidFill>
                  <a:srgbClr val="05075B"/>
                </a:solidFill>
                <a:latin typeface="Times New Roman" pitchFamily="18" charset="0"/>
                <a:ea typeface="Tahoma" panose="020B0604030504040204" pitchFamily="34" charset="0"/>
                <a:cs typeface="Times New Roman" pitchFamily="18" charset="0"/>
              </a:rPr>
              <a:t>Dùng từ láy</a:t>
            </a:r>
            <a:endParaRPr lang="en-US" sz="3200" b="1" dirty="0">
              <a:solidFill>
                <a:srgbClr val="05075B"/>
              </a:solidFill>
              <a:latin typeface="Times New Roman" pitchFamily="18" charset="0"/>
              <a:ea typeface="Tahoma" panose="020B0604030504040204" pitchFamily="34" charset="0"/>
              <a:cs typeface="Times New Roman" pitchFamily="18" charset="0"/>
            </a:endParaRPr>
          </a:p>
        </p:txBody>
      </p:sp>
      <p:sp>
        <p:nvSpPr>
          <p:cNvPr id="33" name="Rectangle 32">
            <a:extLst>
              <a:ext uri="{FF2B5EF4-FFF2-40B4-BE49-F238E27FC236}">
                <a16:creationId xmlns:a16="http://schemas.microsoft.com/office/drawing/2014/main" id="{8A1AF95E-ACBD-46E9-8F43-1F6D65A0D221}"/>
              </a:ext>
            </a:extLst>
          </p:cNvPr>
          <p:cNvSpPr/>
          <p:nvPr/>
        </p:nvSpPr>
        <p:spPr>
          <a:xfrm rot="5600923">
            <a:off x="4143172" y="5363348"/>
            <a:ext cx="2438330" cy="188234"/>
          </a:xfrm>
          <a:prstGeom prst="rect">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Pentagon 30">
            <a:hlinkClick r:id="rId8" action="ppaction://hlinksldjump"/>
            <a:extLst>
              <a:ext uri="{FF2B5EF4-FFF2-40B4-BE49-F238E27FC236}">
                <a16:creationId xmlns:a16="http://schemas.microsoft.com/office/drawing/2014/main" id="{AA693000-41B6-4481-BACC-F3E8F4F6DBBA}"/>
              </a:ext>
            </a:extLst>
          </p:cNvPr>
          <p:cNvSpPr/>
          <p:nvPr/>
        </p:nvSpPr>
        <p:spPr>
          <a:xfrm rot="586976" flipH="1">
            <a:off x="4574097" y="4058315"/>
            <a:ext cx="1733204" cy="899514"/>
          </a:xfrm>
          <a:prstGeom prst="homePlate">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a16="http://schemas.microsoft.com/office/drawing/2014/main" id="{AD4177A1-A88F-4280-9343-2E28544658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80680" y="5457467"/>
            <a:ext cx="714375" cy="1019175"/>
          </a:xfrm>
          <a:prstGeom prst="rect">
            <a:avLst/>
          </a:prstGeom>
        </p:spPr>
      </p:pic>
      <p:pic>
        <p:nvPicPr>
          <p:cNvPr id="38" name="Picture 37">
            <a:extLst>
              <a:ext uri="{FF2B5EF4-FFF2-40B4-BE49-F238E27FC236}">
                <a16:creationId xmlns:a16="http://schemas.microsoft.com/office/drawing/2014/main" id="{52D227BA-4253-4222-A515-03444C57CB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52001" y="5154122"/>
            <a:ext cx="873043" cy="1275986"/>
          </a:xfrm>
          <a:prstGeom prst="rect">
            <a:avLst/>
          </a:prstGeom>
        </p:spPr>
      </p:pic>
      <p:pic>
        <p:nvPicPr>
          <p:cNvPr id="45" name="Picture 44">
            <a:extLst>
              <a:ext uri="{FF2B5EF4-FFF2-40B4-BE49-F238E27FC236}">
                <a16:creationId xmlns:a16="http://schemas.microsoft.com/office/drawing/2014/main" id="{7ADCD335-3FE0-4DF0-AEE0-F01FB02593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062" y="5306243"/>
            <a:ext cx="873043" cy="1275986"/>
          </a:xfrm>
          <a:prstGeom prst="rect">
            <a:avLst/>
          </a:prstGeom>
        </p:spPr>
      </p:pic>
      <p:pic>
        <p:nvPicPr>
          <p:cNvPr id="49" name="Picture 48">
            <a:extLst>
              <a:ext uri="{FF2B5EF4-FFF2-40B4-BE49-F238E27FC236}">
                <a16:creationId xmlns:a16="http://schemas.microsoft.com/office/drawing/2014/main" id="{431D4799-01BE-422D-9BB8-792204DC8F8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88693" y="4062456"/>
            <a:ext cx="583484" cy="768642"/>
          </a:xfrm>
          <a:prstGeom prst="rect">
            <a:avLst/>
          </a:prstGeom>
        </p:spPr>
      </p:pic>
      <p:pic>
        <p:nvPicPr>
          <p:cNvPr id="51" name="Picture 50">
            <a:extLst>
              <a:ext uri="{FF2B5EF4-FFF2-40B4-BE49-F238E27FC236}">
                <a16:creationId xmlns:a16="http://schemas.microsoft.com/office/drawing/2014/main" id="{CE2D8554-4EA9-4489-87EE-9EE8BCAD807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5862305" y="3533663"/>
            <a:ext cx="660121" cy="843194"/>
          </a:xfrm>
          <a:prstGeom prst="rect">
            <a:avLst/>
          </a:prstGeom>
        </p:spPr>
      </p:pic>
      <p:pic>
        <p:nvPicPr>
          <p:cNvPr id="53" name="Picture 52">
            <a:extLst>
              <a:ext uri="{FF2B5EF4-FFF2-40B4-BE49-F238E27FC236}">
                <a16:creationId xmlns:a16="http://schemas.microsoft.com/office/drawing/2014/main" id="{642873B8-CC7C-4CCD-B555-E79C2046F99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12491" y="3919037"/>
            <a:ext cx="371475" cy="438150"/>
          </a:xfrm>
          <a:prstGeom prst="rect">
            <a:avLst/>
          </a:prstGeom>
        </p:spPr>
      </p:pic>
      <p:pic>
        <p:nvPicPr>
          <p:cNvPr id="55" name="Picture 54">
            <a:extLst>
              <a:ext uri="{FF2B5EF4-FFF2-40B4-BE49-F238E27FC236}">
                <a16:creationId xmlns:a16="http://schemas.microsoft.com/office/drawing/2014/main" id="{BF1CB1F2-B380-48F5-8964-31095DE91B5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87870" y="3822035"/>
            <a:ext cx="535781" cy="1190625"/>
          </a:xfrm>
          <a:prstGeom prst="rect">
            <a:avLst/>
          </a:prstGeom>
        </p:spPr>
      </p:pic>
      <p:sp>
        <p:nvSpPr>
          <p:cNvPr id="3" name="TextBox 2">
            <a:extLst>
              <a:ext uri="{FF2B5EF4-FFF2-40B4-BE49-F238E27FC236}">
                <a16:creationId xmlns:a16="http://schemas.microsoft.com/office/drawing/2014/main" id="{661FCF93-ADFC-4414-B283-A7C306053E49}"/>
              </a:ext>
            </a:extLst>
          </p:cNvPr>
          <p:cNvSpPr txBox="1"/>
          <p:nvPr/>
        </p:nvSpPr>
        <p:spPr>
          <a:xfrm flipH="1">
            <a:off x="392447" y="2965245"/>
            <a:ext cx="2156305" cy="861774"/>
          </a:xfrm>
          <a:prstGeom prst="rect">
            <a:avLst/>
          </a:prstGeom>
          <a:noFill/>
        </p:spPr>
        <p:txBody>
          <a:bodyPr wrap="square" rtlCol="0">
            <a:spAutoFit/>
          </a:bodyPr>
          <a:lstStyle/>
          <a:p>
            <a:r>
              <a:rPr lang="en-US" sz="3200" b="1" dirty="0">
                <a:solidFill>
                  <a:srgbClr val="05075B"/>
                </a:solidFill>
                <a:latin typeface="Times New Roman" pitchFamily="18" charset="0"/>
                <a:ea typeface="Tahoma" panose="020B0604030504040204" pitchFamily="34" charset="0"/>
                <a:cs typeface="Times New Roman" pitchFamily="18" charset="0"/>
              </a:rPr>
              <a:t>B.</a:t>
            </a:r>
            <a:r>
              <a:rPr lang="vi-VN" sz="3200" b="1" dirty="0">
                <a:solidFill>
                  <a:srgbClr val="05075B"/>
                </a:solidFill>
                <a:latin typeface="Times New Roman" pitchFamily="18" charset="0"/>
                <a:ea typeface="Tahoma" panose="020B0604030504040204" pitchFamily="34" charset="0"/>
                <a:cs typeface="Times New Roman" pitchFamily="18" charset="0"/>
              </a:rPr>
              <a:t> So sánh</a:t>
            </a:r>
            <a:endParaRPr lang="en-US" sz="3200" b="1" dirty="0">
              <a:solidFill>
                <a:srgbClr val="05075B"/>
              </a:solidFill>
              <a:latin typeface="Times New Roman" pitchFamily="18" charset="0"/>
              <a:ea typeface="Tahoma" panose="020B0604030504040204" pitchFamily="34" charset="0"/>
              <a:cs typeface="Times New Roman" pitchFamily="18" charset="0"/>
            </a:endParaRPr>
          </a:p>
          <a:p>
            <a:endParaRPr lang="vi-VN" dirty="0"/>
          </a:p>
        </p:txBody>
      </p:sp>
      <p:sp>
        <p:nvSpPr>
          <p:cNvPr id="4" name="TextBox 3">
            <a:extLst>
              <a:ext uri="{FF2B5EF4-FFF2-40B4-BE49-F238E27FC236}">
                <a16:creationId xmlns:a16="http://schemas.microsoft.com/office/drawing/2014/main" id="{A5A61C7E-38EE-4955-936B-8FABA2EF9756}"/>
              </a:ext>
            </a:extLst>
          </p:cNvPr>
          <p:cNvSpPr txBox="1"/>
          <p:nvPr/>
        </p:nvSpPr>
        <p:spPr>
          <a:xfrm>
            <a:off x="344767" y="3940513"/>
            <a:ext cx="3050288" cy="1077218"/>
          </a:xfrm>
          <a:prstGeom prst="rect">
            <a:avLst/>
          </a:prstGeom>
          <a:noFill/>
        </p:spPr>
        <p:txBody>
          <a:bodyPr wrap="square" rtlCol="0">
            <a:spAutoFit/>
          </a:bodyPr>
          <a:lstStyle/>
          <a:p>
            <a:r>
              <a:rPr lang="vi-VN" sz="3200" b="1" dirty="0">
                <a:solidFill>
                  <a:srgbClr val="05075B"/>
                </a:solidFill>
                <a:latin typeface="Times New Roman" pitchFamily="18" charset="0"/>
                <a:ea typeface="Tahoma" panose="020B0604030504040204" pitchFamily="34" charset="0"/>
                <a:cs typeface="Times New Roman" pitchFamily="18" charset="0"/>
              </a:rPr>
              <a:t>C. Dùng </a:t>
            </a:r>
            <a:r>
              <a:rPr lang="vi-VN" sz="3200" b="1" dirty="0" smtClean="0">
                <a:solidFill>
                  <a:srgbClr val="05075B"/>
                </a:solidFill>
                <a:latin typeface="Times New Roman" pitchFamily="18" charset="0"/>
                <a:ea typeface="Tahoma" panose="020B0604030504040204" pitchFamily="34" charset="0"/>
                <a:cs typeface="Times New Roman" pitchFamily="18" charset="0"/>
              </a:rPr>
              <a:t>từ ngữ gợi cảm</a:t>
            </a:r>
            <a:endParaRPr lang="vi-VN" sz="3200" dirty="0"/>
          </a:p>
        </p:txBody>
      </p:sp>
      <p:sp>
        <p:nvSpPr>
          <p:cNvPr id="8" name="Oval 7">
            <a:extLst>
              <a:ext uri="{FF2B5EF4-FFF2-40B4-BE49-F238E27FC236}">
                <a16:creationId xmlns:a16="http://schemas.microsoft.com/office/drawing/2014/main" id="{1642C8B2-55E1-4E8D-9FDB-4994CAF11A33}"/>
              </a:ext>
            </a:extLst>
          </p:cNvPr>
          <p:cNvSpPr/>
          <p:nvPr/>
        </p:nvSpPr>
        <p:spPr>
          <a:xfrm>
            <a:off x="84471" y="2850879"/>
            <a:ext cx="659081" cy="7686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1"/>
                </a:solidFill>
                <a:latin typeface="+mj-lt"/>
              </a:rPr>
              <a:t>B</a:t>
            </a:r>
          </a:p>
        </p:txBody>
      </p:sp>
    </p:spTree>
    <p:extLst>
      <p:ext uri="{BB962C8B-B14F-4D97-AF65-F5344CB8AC3E}">
        <p14:creationId xmlns:p14="http://schemas.microsoft.com/office/powerpoint/2010/main" val="1419728716"/>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3.33333E-6 3.33333E-6 L 3.33333E-6 -0.32223 " pathEditMode="relative" rAng="0" ptsTypes="AA">
                                      <p:cBhvr>
                                        <p:cTn id="18" dur="2000" fill="hold"/>
                                        <p:tgtEl>
                                          <p:spTgt spid="2"/>
                                        </p:tgtEl>
                                        <p:attrNameLst>
                                          <p:attrName>ppt_x</p:attrName>
                                          <p:attrName>ppt_y</p:attrName>
                                        </p:attrNameLst>
                                      </p:cBhvr>
                                      <p:rCtr x="0" y="-16111"/>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7"/>
                    </p:tgtEl>
                  </p:cond>
                </p:stCondLst>
                <p:endSync evt="end" delay="0">
                  <p:rtn val="all"/>
                </p:endSync>
                <p:childTnLst>
                  <p:par>
                    <p:cTn id="20" fill="hold">
                      <p:stCondLst>
                        <p:cond delay="0"/>
                      </p:stCondLst>
                      <p:childTnLst>
                        <p:par>
                          <p:cTn id="21" fill="hold">
                            <p:stCondLst>
                              <p:cond delay="0"/>
                            </p:stCondLst>
                            <p:childTnLst>
                              <p:par>
                                <p:cTn id="22" presetID="64" presetClass="path" presetSubtype="0" accel="50000" decel="50000" fill="hold" nodeType="clickEffect">
                                  <p:stCondLst>
                                    <p:cond delay="0"/>
                                  </p:stCondLst>
                                  <p:childTnLst>
                                    <p:animMotion origin="layout" path="M 0.00104 -0.35717 L 0.00104 -0.21273 " pathEditMode="relative" rAng="0" ptsTypes="AA">
                                      <p:cBhvr>
                                        <p:cTn id="23" dur="2000" fill="hold"/>
                                        <p:tgtEl>
                                          <p:spTgt spid="7"/>
                                        </p:tgtEl>
                                        <p:attrNameLst>
                                          <p:attrName>ppt_x</p:attrName>
                                          <p:attrName>ppt_y</p:attrName>
                                        </p:attrNameLst>
                                      </p:cBhvr>
                                      <p:rCtr x="0" y="7222"/>
                                    </p:animMotion>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par>
                                <p:cTn id="24" presetID="10" presetClass="entr" presetSubtype="0" fill="hold"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500"/>
                                        <p:tgtEl>
                                          <p:spTgt spid="53"/>
                                        </p:tgtEl>
                                      </p:cBhvr>
                                    </p:animEffect>
                                  </p:childTnLst>
                                </p:cTn>
                              </p:par>
                              <p:par>
                                <p:cTn id="27" presetID="10" presetClass="entr" presetSubtype="0" fill="hold" nodeType="with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500"/>
                                        <p:tgtEl>
                                          <p:spTgt spid="55"/>
                                        </p:tgtEl>
                                      </p:cBhvr>
                                    </p:animEffect>
                                  </p:childTnLst>
                                </p:cTn>
                              </p:par>
                            </p:childTnLst>
                          </p:cTn>
                        </p:par>
                      </p:childTnLst>
                    </p:cTn>
                  </p:par>
                </p:childTnLst>
              </p:cTn>
              <p:nextCondLst>
                <p:cond evt="onClick" delay="0">
                  <p:tgtEl>
                    <p:spTgt spid="7"/>
                  </p:tgtEl>
                </p:cond>
              </p:nextCondLst>
            </p:seq>
          </p:childTnLst>
        </p:cTn>
      </p:par>
    </p:tnLst>
    <p:bldLst>
      <p:bldP spid="2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4182" y="4747191"/>
            <a:ext cx="1644157" cy="1857258"/>
          </a:xfrm>
          <a:prstGeom prst="rect">
            <a:avLst/>
          </a:prstGeom>
        </p:spPr>
      </p:pic>
      <p:pic>
        <p:nvPicPr>
          <p:cNvPr id="44" name="Picture 43">
            <a:extLst>
              <a:ext uri="{FF2B5EF4-FFF2-40B4-BE49-F238E27FC236}">
                <a16:creationId xmlns:a16="http://schemas.microsoft.com/office/drawing/2014/main" id="{808B5389-96DF-4FAF-96B3-8993C7E56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4812" y="-50426"/>
            <a:ext cx="1456072" cy="1856600"/>
          </a:xfrm>
          <a:prstGeom prst="rect">
            <a:avLst/>
          </a:prstGeom>
        </p:spPr>
      </p:pic>
      <p:pic>
        <p:nvPicPr>
          <p:cNvPr id="5" name="Picture 4">
            <a:extLst>
              <a:ext uri="{FF2B5EF4-FFF2-40B4-BE49-F238E27FC236}">
                <a16:creationId xmlns:a16="http://schemas.microsoft.com/office/drawing/2014/main" id="{123805F6-EA77-4D51-9744-9F37A57F23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9621" y="4860842"/>
            <a:ext cx="1476884" cy="1743607"/>
          </a:xfrm>
          <a:prstGeom prst="rect">
            <a:avLst/>
          </a:prstGeom>
        </p:spPr>
      </p:pic>
      <p:pic>
        <p:nvPicPr>
          <p:cNvPr id="7" name="Picture 6">
            <a:extLst>
              <a:ext uri="{FF2B5EF4-FFF2-40B4-BE49-F238E27FC236}">
                <a16:creationId xmlns:a16="http://schemas.microsoft.com/office/drawing/2014/main" id="{18B3DB36-0CAB-4CD0-BE48-595E0CADE4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5327" y="4348732"/>
            <a:ext cx="1545470" cy="1383912"/>
          </a:xfrm>
          <a:prstGeom prst="rect">
            <a:avLst/>
          </a:prstGeom>
        </p:spPr>
      </p:pic>
      <p:sp>
        <p:nvSpPr>
          <p:cNvPr id="27" name="Rectangle: Folded Corner 26">
            <a:extLst>
              <a:ext uri="{FF2B5EF4-FFF2-40B4-BE49-F238E27FC236}">
                <a16:creationId xmlns:a16="http://schemas.microsoft.com/office/drawing/2014/main" id="{A468FF43-48BE-45C8-AE0E-72371E21D00D}"/>
              </a:ext>
            </a:extLst>
          </p:cNvPr>
          <p:cNvSpPr/>
          <p:nvPr/>
        </p:nvSpPr>
        <p:spPr>
          <a:xfrm>
            <a:off x="105072" y="89856"/>
            <a:ext cx="8166900" cy="17272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itchFamily="18" charset="0"/>
                <a:ea typeface="Tahoma" panose="020B0604030504040204" pitchFamily="34" charset="0"/>
                <a:cs typeface="Times New Roman" pitchFamily="18" charset="0"/>
              </a:rPr>
              <a:t> </a:t>
            </a:r>
            <a:r>
              <a:rPr lang="vi-VN" sz="3200" b="1" dirty="0">
                <a:solidFill>
                  <a:schemeClr val="tx1"/>
                </a:solidFill>
                <a:latin typeface="Times New Roman" pitchFamily="18" charset="0"/>
                <a:ea typeface="Tahoma" panose="020B0604030504040204" pitchFamily="34" charset="0"/>
                <a:cs typeface="Times New Roman" pitchFamily="18" charset="0"/>
              </a:rPr>
              <a:t>Chỉ ra hai sự vật được so sánh với nhau trong câu văn sau: </a:t>
            </a:r>
            <a:r>
              <a:rPr lang="vi-VN" sz="3200" b="1" i="1" dirty="0">
                <a:solidFill>
                  <a:schemeClr val="tx1"/>
                </a:solidFill>
                <a:latin typeface="Times New Roman" pitchFamily="18" charset="0"/>
                <a:ea typeface="Tahoma" panose="020B0604030504040204" pitchFamily="34" charset="0"/>
                <a:cs typeface="Times New Roman" pitchFamily="18" charset="0"/>
              </a:rPr>
              <a:t>Các bạn học sinh ùa ra sân trường như bầy ong vỡ tổ.</a:t>
            </a:r>
            <a:endParaRPr lang="en-US" sz="3200" b="1" i="1" dirty="0">
              <a:solidFill>
                <a:schemeClr val="tx1"/>
              </a:solidFill>
              <a:latin typeface="Times New Roman" pitchFamily="18" charset="0"/>
              <a:ea typeface="Tahoma" panose="020B0604030504040204" pitchFamily="34" charset="0"/>
              <a:cs typeface="Times New Roman" pitchFamily="18" charset="0"/>
            </a:endParaRPr>
          </a:p>
        </p:txBody>
      </p:sp>
      <p:sp>
        <p:nvSpPr>
          <p:cNvPr id="33" name="Rectangle 32">
            <a:extLst>
              <a:ext uri="{FF2B5EF4-FFF2-40B4-BE49-F238E27FC236}">
                <a16:creationId xmlns:a16="http://schemas.microsoft.com/office/drawing/2014/main" id="{8A1AF95E-ACBD-46E9-8F43-1F6D65A0D221}"/>
              </a:ext>
            </a:extLst>
          </p:cNvPr>
          <p:cNvSpPr/>
          <p:nvPr/>
        </p:nvSpPr>
        <p:spPr>
          <a:xfrm rot="5600923">
            <a:off x="4213522" y="5785394"/>
            <a:ext cx="2438330" cy="188234"/>
          </a:xfrm>
          <a:prstGeom prst="rect">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Pentagon 30">
            <a:hlinkClick r:id="rId8" action="ppaction://hlinksldjump"/>
            <a:extLst>
              <a:ext uri="{FF2B5EF4-FFF2-40B4-BE49-F238E27FC236}">
                <a16:creationId xmlns:a16="http://schemas.microsoft.com/office/drawing/2014/main" id="{AA693000-41B6-4481-BACC-F3E8F4F6DBBA}"/>
              </a:ext>
            </a:extLst>
          </p:cNvPr>
          <p:cNvSpPr/>
          <p:nvPr/>
        </p:nvSpPr>
        <p:spPr>
          <a:xfrm rot="586976" flipH="1">
            <a:off x="4669758" y="4359258"/>
            <a:ext cx="1733204" cy="899514"/>
          </a:xfrm>
          <a:prstGeom prst="homePlate">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a16="http://schemas.microsoft.com/office/drawing/2014/main" id="{AD4177A1-A88F-4280-9343-2E28544658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80680" y="5457467"/>
            <a:ext cx="714375" cy="1019175"/>
          </a:xfrm>
          <a:prstGeom prst="rect">
            <a:avLst/>
          </a:prstGeom>
        </p:spPr>
      </p:pic>
      <p:pic>
        <p:nvPicPr>
          <p:cNvPr id="38" name="Picture 37">
            <a:extLst>
              <a:ext uri="{FF2B5EF4-FFF2-40B4-BE49-F238E27FC236}">
                <a16:creationId xmlns:a16="http://schemas.microsoft.com/office/drawing/2014/main" id="{52D227BA-4253-4222-A515-03444C57CB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52001" y="5154122"/>
            <a:ext cx="873043" cy="1275986"/>
          </a:xfrm>
          <a:prstGeom prst="rect">
            <a:avLst/>
          </a:prstGeom>
        </p:spPr>
      </p:pic>
      <p:pic>
        <p:nvPicPr>
          <p:cNvPr id="45" name="Picture 44">
            <a:extLst>
              <a:ext uri="{FF2B5EF4-FFF2-40B4-BE49-F238E27FC236}">
                <a16:creationId xmlns:a16="http://schemas.microsoft.com/office/drawing/2014/main" id="{7ADCD335-3FE0-4DF0-AEE0-F01FB02593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174" y="5329060"/>
            <a:ext cx="873043" cy="1275986"/>
          </a:xfrm>
          <a:prstGeom prst="rect">
            <a:avLst/>
          </a:prstGeom>
        </p:spPr>
      </p:pic>
      <p:pic>
        <p:nvPicPr>
          <p:cNvPr id="49" name="Picture 48">
            <a:extLst>
              <a:ext uri="{FF2B5EF4-FFF2-40B4-BE49-F238E27FC236}">
                <a16:creationId xmlns:a16="http://schemas.microsoft.com/office/drawing/2014/main" id="{431D4799-01BE-422D-9BB8-792204DC8F8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55188" y="4472994"/>
            <a:ext cx="583484" cy="768642"/>
          </a:xfrm>
          <a:prstGeom prst="rect">
            <a:avLst/>
          </a:prstGeom>
        </p:spPr>
      </p:pic>
      <p:pic>
        <p:nvPicPr>
          <p:cNvPr id="51" name="Picture 50">
            <a:extLst>
              <a:ext uri="{FF2B5EF4-FFF2-40B4-BE49-F238E27FC236}">
                <a16:creationId xmlns:a16="http://schemas.microsoft.com/office/drawing/2014/main" id="{CE2D8554-4EA9-4489-87EE-9EE8BCAD807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6023828" y="3935590"/>
            <a:ext cx="660121" cy="843194"/>
          </a:xfrm>
          <a:prstGeom prst="rect">
            <a:avLst/>
          </a:prstGeom>
        </p:spPr>
      </p:pic>
      <p:pic>
        <p:nvPicPr>
          <p:cNvPr id="53" name="Picture 52">
            <a:extLst>
              <a:ext uri="{FF2B5EF4-FFF2-40B4-BE49-F238E27FC236}">
                <a16:creationId xmlns:a16="http://schemas.microsoft.com/office/drawing/2014/main" id="{642873B8-CC7C-4CCD-B555-E79C2046F99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12491" y="3919037"/>
            <a:ext cx="371475" cy="438150"/>
          </a:xfrm>
          <a:prstGeom prst="rect">
            <a:avLst/>
          </a:prstGeom>
        </p:spPr>
      </p:pic>
      <p:pic>
        <p:nvPicPr>
          <p:cNvPr id="55" name="Picture 54">
            <a:extLst>
              <a:ext uri="{FF2B5EF4-FFF2-40B4-BE49-F238E27FC236}">
                <a16:creationId xmlns:a16="http://schemas.microsoft.com/office/drawing/2014/main" id="{BF1CB1F2-B380-48F5-8964-31095DE91B5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87870" y="3822035"/>
            <a:ext cx="535781" cy="1190625"/>
          </a:xfrm>
          <a:prstGeom prst="rect">
            <a:avLst/>
          </a:prstGeom>
        </p:spPr>
      </p:pic>
      <p:sp>
        <p:nvSpPr>
          <p:cNvPr id="19" name="TextBox 18">
            <a:extLst>
              <a:ext uri="{FF2B5EF4-FFF2-40B4-BE49-F238E27FC236}">
                <a16:creationId xmlns:a16="http://schemas.microsoft.com/office/drawing/2014/main" id="{5CA89446-E378-4E71-BCCE-237AF0384CA5}"/>
              </a:ext>
            </a:extLst>
          </p:cNvPr>
          <p:cNvSpPr txBox="1"/>
          <p:nvPr/>
        </p:nvSpPr>
        <p:spPr>
          <a:xfrm>
            <a:off x="596100" y="1897983"/>
            <a:ext cx="6087849" cy="658642"/>
          </a:xfrm>
          <a:prstGeom prst="rect">
            <a:avLst/>
          </a:prstGeom>
          <a:noFill/>
        </p:spPr>
        <p:txBody>
          <a:bodyPr wrap="square">
            <a:spAutoFit/>
          </a:bodyPr>
          <a:lstStyle/>
          <a:p>
            <a:pPr>
              <a:lnSpc>
                <a:spcPct val="115000"/>
              </a:lnSpc>
              <a:spcAft>
                <a:spcPts val="10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A. Các bạn học sinh và bầy ong.</a:t>
            </a:r>
            <a:endParaRPr lang="vi-VN"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FE03EC8-D6B8-41EE-A6BD-247573AB9119}"/>
              </a:ext>
            </a:extLst>
          </p:cNvPr>
          <p:cNvSpPr txBox="1"/>
          <p:nvPr/>
        </p:nvSpPr>
        <p:spPr>
          <a:xfrm>
            <a:off x="596099" y="3595273"/>
            <a:ext cx="5576101" cy="658642"/>
          </a:xfrm>
          <a:prstGeom prst="rect">
            <a:avLst/>
          </a:prstGeom>
          <a:noFill/>
        </p:spPr>
        <p:txBody>
          <a:bodyPr wrap="square">
            <a:spAutoFit/>
          </a:bodyPr>
          <a:lstStyle/>
          <a:p>
            <a:pPr>
              <a:lnSpc>
                <a:spcPct val="115000"/>
              </a:lnSpc>
              <a:spcAft>
                <a:spcPts val="10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C. Bầy ong và sân trường.</a:t>
            </a:r>
            <a:endParaRPr lang="vi-VN"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5CF8F6EC-1214-4476-BE3F-2D593453B2EF}"/>
              </a:ext>
            </a:extLst>
          </p:cNvPr>
          <p:cNvSpPr txBox="1"/>
          <p:nvPr/>
        </p:nvSpPr>
        <p:spPr>
          <a:xfrm>
            <a:off x="596099" y="2742226"/>
            <a:ext cx="5576101" cy="658642"/>
          </a:xfrm>
          <a:prstGeom prst="rect">
            <a:avLst/>
          </a:prstGeom>
          <a:noFill/>
        </p:spPr>
        <p:txBody>
          <a:bodyPr wrap="square">
            <a:spAutoFit/>
          </a:bodyPr>
          <a:lstStyle/>
          <a:p>
            <a:pPr>
              <a:lnSpc>
                <a:spcPct val="115000"/>
              </a:lnSpc>
              <a:spcAft>
                <a:spcPts val="1000"/>
              </a:spcAft>
            </a:pPr>
            <a:r>
              <a:rPr lang="vi-VN" sz="3200" b="1" dirty="0">
                <a:latin typeface="Times New Roman" panose="02020603050405020304" pitchFamily="18" charset="0"/>
                <a:ea typeface="Calibri" panose="020F0502020204030204" pitchFamily="34" charset="0"/>
                <a:cs typeface="Times New Roman" panose="02020603050405020304" pitchFamily="18" charset="0"/>
              </a:rPr>
              <a:t>B. Các bạn học sinh và tổ ong</a:t>
            </a: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Oval 2">
            <a:extLst>
              <a:ext uri="{FF2B5EF4-FFF2-40B4-BE49-F238E27FC236}">
                <a16:creationId xmlns:a16="http://schemas.microsoft.com/office/drawing/2014/main" id="{A5E12195-0DF2-49C9-A12D-0921B1110B2A}"/>
              </a:ext>
            </a:extLst>
          </p:cNvPr>
          <p:cNvSpPr/>
          <p:nvPr/>
        </p:nvSpPr>
        <p:spPr>
          <a:xfrm>
            <a:off x="353729" y="1849633"/>
            <a:ext cx="635268" cy="8311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t>A</a:t>
            </a:r>
          </a:p>
        </p:txBody>
      </p:sp>
    </p:spTree>
    <p:extLst>
      <p:ext uri="{BB962C8B-B14F-4D97-AF65-F5344CB8AC3E}">
        <p14:creationId xmlns:p14="http://schemas.microsoft.com/office/powerpoint/2010/main" val="2996396991"/>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3.88889E-6 -7.40741E-7 L 0.00034 -0.29838 " pathEditMode="relative" rAng="0" ptsTypes="AA">
                                      <p:cBhvr>
                                        <p:cTn id="18" dur="2000" fill="hold"/>
                                        <p:tgtEl>
                                          <p:spTgt spid="2"/>
                                        </p:tgtEl>
                                        <p:attrNameLst>
                                          <p:attrName>ppt_x</p:attrName>
                                          <p:attrName>ppt_y</p:attrName>
                                        </p:attrNameLst>
                                      </p:cBhvr>
                                      <p:rCtr x="17" y="-14931"/>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7"/>
                    </p:tgtEl>
                  </p:cond>
                </p:stCondLst>
                <p:endSync evt="end" delay="0">
                  <p:rtn val="all"/>
                </p:endSync>
                <p:childTnLst>
                  <p:par>
                    <p:cTn id="20" fill="hold">
                      <p:stCondLst>
                        <p:cond delay="0"/>
                      </p:stCondLst>
                      <p:childTnLst>
                        <p:par>
                          <p:cTn id="21" fill="hold">
                            <p:stCondLst>
                              <p:cond delay="0"/>
                            </p:stCondLst>
                            <p:childTnLst>
                              <p:par>
                                <p:cTn id="22" presetID="64" presetClass="path" presetSubtype="0" accel="50000" decel="50000" fill="hold" nodeType="clickEffect">
                                  <p:stCondLst>
                                    <p:cond delay="0"/>
                                  </p:stCondLst>
                                  <p:childTnLst>
                                    <p:animMotion origin="layout" path="M -1.66667E-6 -3.7037E-6 L -1.66667E-6 -0.22476 " pathEditMode="relative" rAng="0" ptsTypes="AA">
                                      <p:cBhvr>
                                        <p:cTn id="23" dur="2000" fill="hold"/>
                                        <p:tgtEl>
                                          <p:spTgt spid="7"/>
                                        </p:tgtEl>
                                        <p:attrNameLst>
                                          <p:attrName>ppt_x</p:attrName>
                                          <p:attrName>ppt_y</p:attrName>
                                        </p:attrNameLst>
                                      </p:cBhvr>
                                      <p:rCtr x="0" y="-11250"/>
                                    </p:animMotion>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par>
                                <p:cTn id="24" presetID="10" presetClass="entr" presetSubtype="0" fill="hold"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500"/>
                                        <p:tgtEl>
                                          <p:spTgt spid="53"/>
                                        </p:tgtEl>
                                      </p:cBhvr>
                                    </p:animEffect>
                                  </p:childTnLst>
                                </p:cTn>
                              </p:par>
                              <p:par>
                                <p:cTn id="27" presetID="10" presetClass="entr" presetSubtype="0" fill="hold" nodeType="with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500"/>
                                        <p:tgtEl>
                                          <p:spTgt spid="55"/>
                                        </p:tgtEl>
                                      </p:cBhvr>
                                    </p:animEffect>
                                  </p:childTnLst>
                                </p:cTn>
                              </p:par>
                            </p:childTnLst>
                          </p:cTn>
                        </p:par>
                      </p:childTnLst>
                    </p:cTn>
                  </p:par>
                </p:childTnLst>
              </p:cTn>
              <p:nextCondLst>
                <p:cond evt="onClick" delay="0">
                  <p:tgtEl>
                    <p:spTgt spid="7"/>
                  </p:tgtEl>
                </p:cond>
              </p:nextCondLst>
            </p:seq>
          </p:childTnLst>
        </p:cTn>
      </p:par>
    </p:tnLst>
    <p:bldLst>
      <p:bldP spid="27"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3097" y="4564622"/>
            <a:ext cx="1443408" cy="2031245"/>
          </a:xfrm>
          <a:prstGeom prst="rect">
            <a:avLst/>
          </a:prstGeom>
        </p:spPr>
      </p:pic>
      <p:pic>
        <p:nvPicPr>
          <p:cNvPr id="44" name="Picture 43">
            <a:extLst>
              <a:ext uri="{FF2B5EF4-FFF2-40B4-BE49-F238E27FC236}">
                <a16:creationId xmlns:a16="http://schemas.microsoft.com/office/drawing/2014/main" id="{808B5389-96DF-4FAF-96B3-8993C7E567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4812" y="-50426"/>
            <a:ext cx="1456072" cy="1856600"/>
          </a:xfrm>
          <a:prstGeom prst="rect">
            <a:avLst/>
          </a:prstGeom>
        </p:spPr>
      </p:pic>
      <p:pic>
        <p:nvPicPr>
          <p:cNvPr id="5" name="Picture 4">
            <a:extLst>
              <a:ext uri="{FF2B5EF4-FFF2-40B4-BE49-F238E27FC236}">
                <a16:creationId xmlns:a16="http://schemas.microsoft.com/office/drawing/2014/main" id="{123805F6-EA77-4D51-9744-9F37A57F23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29621" y="4860842"/>
            <a:ext cx="1476884" cy="1743607"/>
          </a:xfrm>
          <a:prstGeom prst="rect">
            <a:avLst/>
          </a:prstGeom>
        </p:spPr>
      </p:pic>
      <p:pic>
        <p:nvPicPr>
          <p:cNvPr id="7" name="Picture 6">
            <a:extLst>
              <a:ext uri="{FF2B5EF4-FFF2-40B4-BE49-F238E27FC236}">
                <a16:creationId xmlns:a16="http://schemas.microsoft.com/office/drawing/2014/main" id="{18B3DB36-0CAB-4CD0-BE48-595E0CADE4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95327" y="4348732"/>
            <a:ext cx="1545470" cy="1383912"/>
          </a:xfrm>
          <a:prstGeom prst="rect">
            <a:avLst/>
          </a:prstGeom>
        </p:spPr>
      </p:pic>
      <p:sp>
        <p:nvSpPr>
          <p:cNvPr id="27" name="Rectangle: Folded Corner 26">
            <a:extLst>
              <a:ext uri="{FF2B5EF4-FFF2-40B4-BE49-F238E27FC236}">
                <a16:creationId xmlns:a16="http://schemas.microsoft.com/office/drawing/2014/main" id="{A468FF43-48BE-45C8-AE0E-72371E21D00D}"/>
              </a:ext>
            </a:extLst>
          </p:cNvPr>
          <p:cNvSpPr/>
          <p:nvPr/>
        </p:nvSpPr>
        <p:spPr>
          <a:xfrm>
            <a:off x="381000" y="275771"/>
            <a:ext cx="7906869" cy="17272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chemeClr val="tx1"/>
                </a:solidFill>
                <a:latin typeface="Times New Roman" pitchFamily="18" charset="0"/>
                <a:ea typeface="Tahoma" panose="020B0604030504040204" pitchFamily="34" charset="0"/>
                <a:cs typeface="Times New Roman" pitchFamily="18" charset="0"/>
              </a:rPr>
              <a:t> </a:t>
            </a:r>
            <a:r>
              <a:rPr lang="vi-VN" sz="3200" b="1" dirty="0">
                <a:solidFill>
                  <a:schemeClr val="tx1"/>
                </a:solidFill>
                <a:latin typeface="Times New Roman" pitchFamily="18" charset="0"/>
                <a:ea typeface="Tahoma" panose="020B0604030504040204" pitchFamily="34" charset="0"/>
                <a:cs typeface="Times New Roman" pitchFamily="18" charset="0"/>
              </a:rPr>
              <a:t>Chỉ ra tác dụng của biện pháp nghệ thuật so sánh trong câu sau: </a:t>
            </a:r>
            <a:r>
              <a:rPr lang="vi-VN" sz="3200" b="1" i="1" dirty="0">
                <a:solidFill>
                  <a:schemeClr val="tx1"/>
                </a:solidFill>
                <a:latin typeface="Times New Roman" pitchFamily="18" charset="0"/>
                <a:ea typeface="Tahoma" panose="020B0604030504040204" pitchFamily="34" charset="0"/>
                <a:cs typeface="Times New Roman" pitchFamily="18" charset="0"/>
              </a:rPr>
              <a:t>Dòng sông uốn lượn như dải lụa đào bao quanh thôn </a:t>
            </a:r>
            <a:r>
              <a:rPr lang="vi-VN" sz="3200" b="1" i="1" dirty="0" smtClean="0">
                <a:solidFill>
                  <a:schemeClr val="tx1"/>
                </a:solidFill>
                <a:latin typeface="Times New Roman" pitchFamily="18" charset="0"/>
                <a:ea typeface="Tahoma" panose="020B0604030504040204" pitchFamily="34" charset="0"/>
                <a:cs typeface="Times New Roman" pitchFamily="18" charset="0"/>
              </a:rPr>
              <a:t>xóm.</a:t>
            </a:r>
            <a:endParaRPr lang="en-US" sz="3200" b="1" i="1" dirty="0">
              <a:solidFill>
                <a:schemeClr val="tx1"/>
              </a:solidFill>
              <a:latin typeface="Times New Roman" pitchFamily="18" charset="0"/>
              <a:ea typeface="Tahoma" panose="020B0604030504040204" pitchFamily="34" charset="0"/>
              <a:cs typeface="Times New Roman" pitchFamily="18" charset="0"/>
            </a:endParaRPr>
          </a:p>
        </p:txBody>
      </p:sp>
      <p:sp>
        <p:nvSpPr>
          <p:cNvPr id="33" name="Rectangle 32">
            <a:extLst>
              <a:ext uri="{FF2B5EF4-FFF2-40B4-BE49-F238E27FC236}">
                <a16:creationId xmlns:a16="http://schemas.microsoft.com/office/drawing/2014/main" id="{8A1AF95E-ACBD-46E9-8F43-1F6D65A0D221}"/>
              </a:ext>
            </a:extLst>
          </p:cNvPr>
          <p:cNvSpPr/>
          <p:nvPr/>
        </p:nvSpPr>
        <p:spPr>
          <a:xfrm rot="5600923">
            <a:off x="4446284" y="5547643"/>
            <a:ext cx="2438330" cy="188234"/>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Pentagon 30">
            <a:hlinkClick r:id="rId9" action="ppaction://hlinksldjump"/>
            <a:extLst>
              <a:ext uri="{FF2B5EF4-FFF2-40B4-BE49-F238E27FC236}">
                <a16:creationId xmlns:a16="http://schemas.microsoft.com/office/drawing/2014/main" id="{AA693000-41B6-4481-BACC-F3E8F4F6DBBA}"/>
              </a:ext>
            </a:extLst>
          </p:cNvPr>
          <p:cNvSpPr/>
          <p:nvPr/>
        </p:nvSpPr>
        <p:spPr>
          <a:xfrm rot="586976" flipH="1">
            <a:off x="4728658" y="4276268"/>
            <a:ext cx="1733204" cy="899514"/>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a16="http://schemas.microsoft.com/office/drawing/2014/main" id="{AD4177A1-A88F-4280-9343-2E28544658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80680" y="5457467"/>
            <a:ext cx="714375" cy="1019175"/>
          </a:xfrm>
          <a:prstGeom prst="rect">
            <a:avLst/>
          </a:prstGeom>
        </p:spPr>
      </p:pic>
      <p:pic>
        <p:nvPicPr>
          <p:cNvPr id="38" name="Picture 37">
            <a:extLst>
              <a:ext uri="{FF2B5EF4-FFF2-40B4-BE49-F238E27FC236}">
                <a16:creationId xmlns:a16="http://schemas.microsoft.com/office/drawing/2014/main" id="{52D227BA-4253-4222-A515-03444C57CB2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52001" y="5154122"/>
            <a:ext cx="873043" cy="1275986"/>
          </a:xfrm>
          <a:prstGeom prst="rect">
            <a:avLst/>
          </a:prstGeom>
        </p:spPr>
      </p:pic>
      <p:pic>
        <p:nvPicPr>
          <p:cNvPr id="45" name="Picture 44">
            <a:extLst>
              <a:ext uri="{FF2B5EF4-FFF2-40B4-BE49-F238E27FC236}">
                <a16:creationId xmlns:a16="http://schemas.microsoft.com/office/drawing/2014/main" id="{7ADCD335-3FE0-4DF0-AEE0-F01FB02593E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225" y="5457466"/>
            <a:ext cx="873043" cy="1275986"/>
          </a:xfrm>
          <a:prstGeom prst="rect">
            <a:avLst/>
          </a:prstGeom>
        </p:spPr>
      </p:pic>
      <p:pic>
        <p:nvPicPr>
          <p:cNvPr id="49" name="Picture 48">
            <a:extLst>
              <a:ext uri="{FF2B5EF4-FFF2-40B4-BE49-F238E27FC236}">
                <a16:creationId xmlns:a16="http://schemas.microsoft.com/office/drawing/2014/main" id="{431D4799-01BE-422D-9BB8-792204DC8F8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62604" y="4500702"/>
            <a:ext cx="583484" cy="768642"/>
          </a:xfrm>
          <a:prstGeom prst="rect">
            <a:avLst/>
          </a:prstGeom>
        </p:spPr>
      </p:pic>
      <p:pic>
        <p:nvPicPr>
          <p:cNvPr id="51" name="Picture 50">
            <a:extLst>
              <a:ext uri="{FF2B5EF4-FFF2-40B4-BE49-F238E27FC236}">
                <a16:creationId xmlns:a16="http://schemas.microsoft.com/office/drawing/2014/main" id="{CE2D8554-4EA9-4489-87EE-9EE8BCAD807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6008232" y="4011836"/>
            <a:ext cx="660121" cy="843194"/>
          </a:xfrm>
          <a:prstGeom prst="rect">
            <a:avLst/>
          </a:prstGeom>
        </p:spPr>
      </p:pic>
      <p:pic>
        <p:nvPicPr>
          <p:cNvPr id="53" name="Picture 52">
            <a:extLst>
              <a:ext uri="{FF2B5EF4-FFF2-40B4-BE49-F238E27FC236}">
                <a16:creationId xmlns:a16="http://schemas.microsoft.com/office/drawing/2014/main" id="{642873B8-CC7C-4CCD-B555-E79C2046F99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412491" y="3919037"/>
            <a:ext cx="371475" cy="438150"/>
          </a:xfrm>
          <a:prstGeom prst="rect">
            <a:avLst/>
          </a:prstGeom>
        </p:spPr>
      </p:pic>
      <p:pic>
        <p:nvPicPr>
          <p:cNvPr id="55" name="Picture 54">
            <a:extLst>
              <a:ext uri="{FF2B5EF4-FFF2-40B4-BE49-F238E27FC236}">
                <a16:creationId xmlns:a16="http://schemas.microsoft.com/office/drawing/2014/main" id="{BF1CB1F2-B380-48F5-8964-31095DE91B5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287870" y="3822035"/>
            <a:ext cx="535781" cy="1190625"/>
          </a:xfrm>
          <a:prstGeom prst="rect">
            <a:avLst/>
          </a:prstGeom>
        </p:spPr>
      </p:pic>
      <p:sp>
        <p:nvSpPr>
          <p:cNvPr id="18" name="TextBox 17">
            <a:extLst>
              <a:ext uri="{FF2B5EF4-FFF2-40B4-BE49-F238E27FC236}">
                <a16:creationId xmlns:a16="http://schemas.microsoft.com/office/drawing/2014/main" id="{9B0F9F24-CCD3-4B56-A85A-1B25907087DF}"/>
              </a:ext>
            </a:extLst>
          </p:cNvPr>
          <p:cNvSpPr txBox="1"/>
          <p:nvPr/>
        </p:nvSpPr>
        <p:spPr>
          <a:xfrm>
            <a:off x="751266" y="2132372"/>
            <a:ext cx="5755309" cy="658642"/>
          </a:xfrm>
          <a:prstGeom prst="rect">
            <a:avLst/>
          </a:prstGeom>
          <a:noFill/>
        </p:spPr>
        <p:txBody>
          <a:bodyPr wrap="square">
            <a:spAutoFit/>
          </a:bodyPr>
          <a:lstStyle/>
          <a:p>
            <a:pPr>
              <a:lnSpc>
                <a:spcPct val="115000"/>
              </a:lnSpc>
              <a:spcAft>
                <a:spcPts val="10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A. </a:t>
            </a:r>
            <a:r>
              <a:rPr lang="vi-VN" sz="3200" b="1" dirty="0" smtClean="0">
                <a:effectLst/>
                <a:latin typeface="Times New Roman" panose="02020603050405020304" pitchFamily="18" charset="0"/>
                <a:ea typeface="Calibri" panose="020F0502020204030204" pitchFamily="34" charset="0"/>
                <a:cs typeface="Times New Roman" panose="02020603050405020304" pitchFamily="18" charset="0"/>
              </a:rPr>
              <a:t>Miêu </a:t>
            </a: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tả dòng sông rất dài</a:t>
            </a:r>
            <a:endParaRPr lang="vi-VN"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7BC83C80-3A8D-4625-AEC5-43230E0EE9F8}"/>
              </a:ext>
            </a:extLst>
          </p:cNvPr>
          <p:cNvSpPr txBox="1"/>
          <p:nvPr/>
        </p:nvSpPr>
        <p:spPr>
          <a:xfrm>
            <a:off x="772884" y="3657600"/>
            <a:ext cx="7295179" cy="1224951"/>
          </a:xfrm>
          <a:prstGeom prst="rect">
            <a:avLst/>
          </a:prstGeom>
          <a:noFill/>
        </p:spPr>
        <p:txBody>
          <a:bodyPr wrap="square">
            <a:spAutoFit/>
          </a:bodyPr>
          <a:lstStyle/>
          <a:p>
            <a:pPr>
              <a:lnSpc>
                <a:spcPct val="115000"/>
              </a:lnSpc>
              <a:spcAft>
                <a:spcPts val="1000"/>
              </a:spcAft>
            </a:pPr>
            <a:r>
              <a:rPr lang="vi-VN" sz="3200" b="1" dirty="0">
                <a:latin typeface="Times New Roman" panose="02020603050405020304" pitchFamily="18" charset="0"/>
                <a:ea typeface="Calibri" panose="020F0502020204030204" pitchFamily="34" charset="0"/>
                <a:cs typeface="Times New Roman" panose="02020603050405020304" pitchFamily="18" charset="0"/>
              </a:rPr>
              <a:t>C. Làm cho hình ảnh dòng sông trở nên đẹp và thơ mộng </a:t>
            </a:r>
            <a:r>
              <a:rPr lang="vi-VN" sz="3200" b="1" dirty="0" smtClean="0">
                <a:latin typeface="Times New Roman" panose="02020603050405020304" pitchFamily="18" charset="0"/>
                <a:ea typeface="Calibri" panose="020F0502020204030204" pitchFamily="34" charset="0"/>
                <a:cs typeface="Times New Roman" panose="02020603050405020304" pitchFamily="18" charset="0"/>
              </a:rPr>
              <a:t>hơn.</a:t>
            </a:r>
            <a:endParaRPr lang="vi-VN"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D03013BB-A1BD-41DD-BF6D-CC745414FC81}"/>
              </a:ext>
            </a:extLst>
          </p:cNvPr>
          <p:cNvSpPr txBox="1"/>
          <p:nvPr/>
        </p:nvSpPr>
        <p:spPr>
          <a:xfrm>
            <a:off x="772885" y="2999124"/>
            <a:ext cx="5895468" cy="658642"/>
          </a:xfrm>
          <a:prstGeom prst="rect">
            <a:avLst/>
          </a:prstGeom>
          <a:noFill/>
        </p:spPr>
        <p:txBody>
          <a:bodyPr wrap="square">
            <a:spAutoFit/>
          </a:bodyPr>
          <a:lstStyle/>
          <a:p>
            <a:pPr>
              <a:lnSpc>
                <a:spcPct val="115000"/>
              </a:lnSpc>
              <a:spcAft>
                <a:spcPts val="1000"/>
              </a:spcAft>
            </a:pPr>
            <a:r>
              <a:rPr lang="vi-VN" sz="3200" b="1" dirty="0">
                <a:latin typeface="Times New Roman" panose="02020603050405020304" pitchFamily="18" charset="0"/>
                <a:ea typeface="Calibri" panose="020F0502020204030204" pitchFamily="34" charset="0"/>
                <a:cs typeface="Times New Roman" panose="02020603050405020304" pitchFamily="18" charset="0"/>
              </a:rPr>
              <a:t>B. Miêu tả dòng sông phẳng lặng</a:t>
            </a:r>
            <a:endParaRPr lang="vi-VN"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CBAE453C-68A1-4D61-B367-8A588C973D3F}"/>
              </a:ext>
            </a:extLst>
          </p:cNvPr>
          <p:cNvSpPr/>
          <p:nvPr/>
        </p:nvSpPr>
        <p:spPr>
          <a:xfrm>
            <a:off x="609600" y="3581400"/>
            <a:ext cx="554491" cy="7740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C</a:t>
            </a:r>
          </a:p>
        </p:txBody>
      </p:sp>
    </p:spTree>
    <p:extLst>
      <p:ext uri="{BB962C8B-B14F-4D97-AF65-F5344CB8AC3E}">
        <p14:creationId xmlns:p14="http://schemas.microsoft.com/office/powerpoint/2010/main" val="426088537"/>
      </p:ext>
    </p:extLst>
  </p:cSld>
  <p:clrMapOvr>
    <a:masterClrMapping/>
  </p:clrMapOvr>
  <mc:AlternateContent xmlns:mc="http://schemas.openxmlformats.org/markup-compatibility/2006" xmlns:p14="http://schemas.microsoft.com/office/powerpoint/2010/main">
    <mc:Choice Requires="p14">
      <p:transition p14:dur="10">
        <p:sndAc>
          <p:stSnd>
            <p:snd r:embed="rId3"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00261 -0.08033 L -0.00261 -0.32477 " pathEditMode="relative" rAng="0" ptsTypes="AA">
                                      <p:cBhvr>
                                        <p:cTn id="18" dur="2000" fill="hold"/>
                                        <p:tgtEl>
                                          <p:spTgt spid="3"/>
                                        </p:tgtEl>
                                        <p:attrNameLst>
                                          <p:attrName>ppt_x</p:attrName>
                                          <p:attrName>ppt_y</p:attrName>
                                        </p:attrNameLst>
                                      </p:cBhvr>
                                      <p:rCtr x="0" y="-1222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7"/>
                    </p:tgtEl>
                  </p:cond>
                </p:stCondLst>
                <p:endSync evt="end" delay="0">
                  <p:rtn val="all"/>
                </p:endSync>
                <p:childTnLst>
                  <p:par>
                    <p:cTn id="20" fill="hold">
                      <p:stCondLst>
                        <p:cond delay="0"/>
                      </p:stCondLst>
                      <p:childTnLst>
                        <p:par>
                          <p:cTn id="21" fill="hold">
                            <p:stCondLst>
                              <p:cond delay="0"/>
                            </p:stCondLst>
                            <p:childTnLst>
                              <p:par>
                                <p:cTn id="22" presetID="64" presetClass="path" presetSubtype="0" accel="50000" decel="50000" fill="hold" nodeType="clickEffect">
                                  <p:stCondLst>
                                    <p:cond delay="0"/>
                                  </p:stCondLst>
                                  <p:childTnLst>
                                    <p:animMotion origin="layout" path="M -1.66667E-6 -3.7037E-6 L -1.66667E-6 -0.22476 " pathEditMode="relative" rAng="0" ptsTypes="AA">
                                      <p:cBhvr>
                                        <p:cTn id="23" dur="2000" fill="hold"/>
                                        <p:tgtEl>
                                          <p:spTgt spid="7"/>
                                        </p:tgtEl>
                                        <p:attrNameLst>
                                          <p:attrName>ppt_x</p:attrName>
                                          <p:attrName>ppt_y</p:attrName>
                                        </p:attrNameLst>
                                      </p:cBhvr>
                                      <p:rCtr x="0" y="-11250"/>
                                    </p:animMotion>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par>
                                <p:cTn id="24" presetID="10" presetClass="entr" presetSubtype="0" fill="hold"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500"/>
                                        <p:tgtEl>
                                          <p:spTgt spid="53"/>
                                        </p:tgtEl>
                                      </p:cBhvr>
                                    </p:animEffect>
                                  </p:childTnLst>
                                </p:cTn>
                              </p:par>
                              <p:par>
                                <p:cTn id="27" presetID="10" presetClass="entr" presetSubtype="0" fill="hold" nodeType="with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500"/>
                                        <p:tgtEl>
                                          <p:spTgt spid="55"/>
                                        </p:tgtEl>
                                      </p:cBhvr>
                                    </p:animEffect>
                                  </p:childTnLst>
                                </p:cTn>
                              </p:par>
                            </p:childTnLst>
                          </p:cTn>
                        </p:par>
                      </p:childTnLst>
                    </p:cTn>
                  </p:par>
                </p:childTnLst>
              </p:cTn>
              <p:nextCondLst>
                <p:cond evt="onClick" delay="0">
                  <p:tgtEl>
                    <p:spTgt spid="7"/>
                  </p:tgtEl>
                </p:cond>
              </p:nextCondLst>
            </p:seq>
          </p:childTnLst>
        </p:cTn>
      </p:par>
    </p:tnLst>
    <p:bldLst>
      <p:bldP spid="27"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5334000"/>
          </a:xfrm>
        </p:spPr>
        <p:txBody>
          <a:bodyPr>
            <a:normAutofit fontScale="90000"/>
          </a:bodyPr>
          <a:lstStyle/>
          <a:p>
            <a:pPr algn="l"/>
            <a:r>
              <a:rPr lang="vi-VN" sz="3600" b="1" dirty="0" smtClean="0"/>
              <a:t>                       </a:t>
            </a:r>
            <a:r>
              <a:rPr lang="vi-VN" sz="3300" b="1" dirty="0" smtClean="0"/>
              <a:t>Ông trời bật lửa</a:t>
            </a:r>
            <a:br>
              <a:rPr lang="vi-VN" sz="3300" b="1" dirty="0" smtClean="0"/>
            </a:br>
            <a:r>
              <a:rPr lang="vi-VN" sz="3300" dirty="0" smtClean="0"/>
              <a:t>Chị mây vừa kéo đến</a:t>
            </a:r>
            <a:br>
              <a:rPr lang="vi-VN" sz="3300" dirty="0" smtClean="0"/>
            </a:br>
            <a:r>
              <a:rPr lang="vi-VN" sz="3300" dirty="0" smtClean="0"/>
              <a:t>Trăng sao trốn cả rồi</a:t>
            </a:r>
            <a:br>
              <a:rPr lang="vi-VN" sz="3300" dirty="0" smtClean="0"/>
            </a:br>
            <a:r>
              <a:rPr lang="vi-VN" sz="3300" dirty="0" smtClean="0"/>
              <a:t>Đất nóng lòng chờ đợi</a:t>
            </a:r>
            <a:br>
              <a:rPr lang="vi-VN" sz="3300" dirty="0" smtClean="0"/>
            </a:br>
            <a:r>
              <a:rPr lang="vi-VN" sz="3300" dirty="0" smtClean="0"/>
              <a:t>Xuống đi nào, mưa ơi!</a:t>
            </a:r>
            <a:br>
              <a:rPr lang="vi-VN" sz="3300" dirty="0" smtClean="0"/>
            </a:br>
            <a:r>
              <a:rPr lang="vi-VN" sz="3300" dirty="0" smtClean="0"/>
              <a:t>			Mưa! mưa xuống thật rồi!</a:t>
            </a:r>
            <a:br>
              <a:rPr lang="vi-VN" sz="3300" dirty="0" smtClean="0"/>
            </a:br>
            <a:r>
              <a:rPr lang="vi-VN" sz="3300" dirty="0" smtClean="0"/>
              <a:t>			Đất hả hê uống nước</a:t>
            </a:r>
            <a:br>
              <a:rPr lang="vi-VN" sz="3300" dirty="0" smtClean="0"/>
            </a:br>
            <a:r>
              <a:rPr lang="vi-VN" sz="3300" dirty="0" smtClean="0"/>
              <a:t>			Ông sấm vỗ tay cười</a:t>
            </a:r>
            <a:br>
              <a:rPr lang="vi-VN" sz="3300" dirty="0" smtClean="0"/>
            </a:br>
            <a:r>
              <a:rPr lang="vi-VN" sz="3300" dirty="0" smtClean="0"/>
              <a:t>			Làm bé bừng tỉnh giấc.</a:t>
            </a:r>
            <a:br>
              <a:rPr lang="vi-VN" sz="3300" dirty="0" smtClean="0"/>
            </a:br>
            <a:r>
              <a:rPr lang="vi-VN" sz="3300" dirty="0" smtClean="0"/>
              <a:t>Chớp bỗng lòe chói mắt</a:t>
            </a:r>
            <a:br>
              <a:rPr lang="vi-VN" sz="3300" dirty="0" smtClean="0"/>
            </a:br>
            <a:r>
              <a:rPr lang="vi-VN" sz="3300" dirty="0" smtClean="0"/>
              <a:t>Soi sáng khắp ruộng vườn</a:t>
            </a:r>
            <a:br>
              <a:rPr lang="vi-VN" sz="3300" dirty="0" smtClean="0"/>
            </a:br>
            <a:r>
              <a:rPr lang="vi-VN" sz="3300" dirty="0" smtClean="0"/>
              <a:t>Ơ! Ông trời bật lửa</a:t>
            </a:r>
            <a:br>
              <a:rPr lang="vi-VN" sz="3300" dirty="0" smtClean="0"/>
            </a:br>
            <a:r>
              <a:rPr lang="vi-VN" sz="3300" dirty="0" smtClean="0"/>
              <a:t>Xem lúa vừa trổ bông.</a:t>
            </a:r>
            <a:br>
              <a:rPr lang="vi-VN" sz="3300" dirty="0" smtClean="0"/>
            </a:br>
            <a:r>
              <a:rPr lang="vi-VN" sz="3300" dirty="0"/>
              <a:t> </a:t>
            </a:r>
            <a:r>
              <a:rPr lang="vi-VN" sz="3300" dirty="0" smtClean="0"/>
              <a:t>                         Đỗ Xuân Thanh</a:t>
            </a:r>
            <a:br>
              <a:rPr lang="vi-VN" sz="3300" dirty="0" smtClean="0"/>
            </a:br>
            <a:r>
              <a:rPr lang="vi-VN" sz="3100" dirty="0"/>
              <a:t/>
            </a:r>
            <a:br>
              <a:rPr lang="vi-VN" sz="3100" dirty="0"/>
            </a:br>
            <a:r>
              <a:rPr lang="vi-VN" dirty="0" smtClean="0"/>
              <a:t/>
            </a:r>
            <a:br>
              <a:rPr lang="vi-VN" dirty="0" smtClean="0"/>
            </a:br>
            <a:r>
              <a:rPr lang="vi-VN" dirty="0" smtClean="0"/>
              <a:t/>
            </a:r>
            <a:br>
              <a:rPr lang="vi-VN" dirty="0" smtClean="0"/>
            </a:br>
            <a:endParaRPr lang="en-US" dirty="0"/>
          </a:p>
        </p:txBody>
      </p:sp>
    </p:spTree>
    <p:extLst>
      <p:ext uri="{BB962C8B-B14F-4D97-AF65-F5344CB8AC3E}">
        <p14:creationId xmlns:p14="http://schemas.microsoft.com/office/powerpoint/2010/main" val="3752104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0200" y="152400"/>
            <a:ext cx="3581400" cy="6705600"/>
          </a:xfrm>
        </p:spPr>
        <p:txBody>
          <a:bodyPr>
            <a:normAutofit/>
          </a:bodyPr>
          <a:lstStyle/>
          <a:p>
            <a:pPr marL="0" indent="0">
              <a:buNone/>
            </a:pPr>
            <a:r>
              <a:rPr lang="vi-VN" sz="2800" dirty="0"/>
              <a:t>1.Các sự vật </a:t>
            </a:r>
            <a:r>
              <a:rPr lang="vi-VN" sz="2800" b="1" i="1" dirty="0"/>
              <a:t>mây, sấm, trời </a:t>
            </a:r>
            <a:r>
              <a:rPr lang="vi-VN" sz="2800" dirty="0"/>
              <a:t>được gọi bằng những từ ngữ nào?</a:t>
            </a:r>
            <a:br>
              <a:rPr lang="vi-VN" sz="2800" dirty="0"/>
            </a:br>
            <a:endParaRPr lang="vi-VN" sz="2800" dirty="0" smtClean="0"/>
          </a:p>
          <a:p>
            <a:pPr marL="0" indent="0">
              <a:buNone/>
            </a:pPr>
            <a:r>
              <a:rPr lang="vi-VN" sz="2800" dirty="0" smtClean="0"/>
              <a:t>2</a:t>
            </a:r>
            <a:r>
              <a:rPr lang="vi-VN" sz="2800" dirty="0"/>
              <a:t>. Các sự vật </a:t>
            </a:r>
            <a:r>
              <a:rPr lang="vi-VN" sz="2800" b="1" i="1" dirty="0"/>
              <a:t>mây, trăng </a:t>
            </a:r>
            <a:r>
              <a:rPr lang="vi-VN" sz="2800" b="1" i="1" dirty="0" smtClean="0"/>
              <a:t>sao, đất, sấm</a:t>
            </a:r>
            <a:r>
              <a:rPr lang="vi-VN" sz="2800" b="1" i="1" dirty="0"/>
              <a:t>, trời</a:t>
            </a:r>
            <a:r>
              <a:rPr lang="vi-VN" sz="2800" dirty="0"/>
              <a:t> được tả bằng những từ </a:t>
            </a:r>
            <a:r>
              <a:rPr lang="vi-VN" sz="2800" dirty="0" smtClean="0"/>
              <a:t>ngữ nào</a:t>
            </a:r>
            <a:r>
              <a:rPr lang="vi-VN" sz="2800" dirty="0"/>
              <a:t>?</a:t>
            </a:r>
            <a:br>
              <a:rPr lang="vi-VN" sz="2800" dirty="0"/>
            </a:br>
            <a:endParaRPr lang="vi-VN" sz="2800" dirty="0" smtClean="0"/>
          </a:p>
          <a:p>
            <a:pPr marL="0" indent="0">
              <a:buNone/>
            </a:pPr>
            <a:r>
              <a:rPr lang="vi-VN" sz="2800" dirty="0" smtClean="0"/>
              <a:t>3</a:t>
            </a:r>
            <a:r>
              <a:rPr lang="vi-VN" sz="2800" dirty="0"/>
              <a:t>. Câu thơ nào cho thấy tác giả </a:t>
            </a:r>
            <a:r>
              <a:rPr lang="vi-VN" sz="2800" b="1" i="1" dirty="0"/>
              <a:t>nói với mưa thân mật như nói với người?</a:t>
            </a:r>
            <a:endParaRPr lang="en-US" sz="2800" b="1" i="1" dirty="0">
              <a:ea typeface="Calibri"/>
              <a:cs typeface="Times New Roman"/>
            </a:endParaRPr>
          </a:p>
          <a:p>
            <a:endParaRPr lang="en-US" dirty="0"/>
          </a:p>
        </p:txBody>
      </p:sp>
      <p:sp>
        <p:nvSpPr>
          <p:cNvPr id="4" name="Text Placeholder 3"/>
          <p:cNvSpPr>
            <a:spLocks noGrp="1"/>
          </p:cNvSpPr>
          <p:nvPr>
            <p:ph type="body" sz="half" idx="2"/>
          </p:nvPr>
        </p:nvSpPr>
        <p:spPr>
          <a:xfrm>
            <a:off x="457200" y="381000"/>
            <a:ext cx="4724400" cy="6629400"/>
          </a:xfrm>
        </p:spPr>
        <p:txBody>
          <a:bodyPr>
            <a:noAutofit/>
          </a:bodyPr>
          <a:lstStyle/>
          <a:p>
            <a:r>
              <a:rPr lang="vi-VN" sz="2400" b="1" i="1" dirty="0" smtClean="0"/>
              <a:t>       Ông </a:t>
            </a:r>
            <a:r>
              <a:rPr lang="vi-VN" sz="2400" b="1" i="1" dirty="0"/>
              <a:t>trời bật lửa</a:t>
            </a:r>
            <a:br>
              <a:rPr lang="vi-VN" sz="2400" b="1" i="1" dirty="0"/>
            </a:br>
            <a:endParaRPr lang="vi-VN" sz="2400" b="1" i="1" dirty="0" smtClean="0"/>
          </a:p>
          <a:p>
            <a:r>
              <a:rPr lang="vi-VN" sz="2400" dirty="0" smtClean="0"/>
              <a:t>Chị </a:t>
            </a:r>
            <a:r>
              <a:rPr lang="vi-VN" sz="2400" b="1" i="1" dirty="0" smtClean="0"/>
              <a:t>mây</a:t>
            </a:r>
            <a:r>
              <a:rPr lang="vi-VN" sz="2400" dirty="0" smtClean="0"/>
              <a:t> </a:t>
            </a:r>
            <a:r>
              <a:rPr lang="vi-VN" sz="2400" dirty="0"/>
              <a:t>vừa kéo đến</a:t>
            </a:r>
            <a:br>
              <a:rPr lang="vi-VN" sz="2400" dirty="0"/>
            </a:br>
            <a:r>
              <a:rPr lang="vi-VN" sz="2400" b="1" i="1" dirty="0"/>
              <a:t>Trăng sao </a:t>
            </a:r>
            <a:r>
              <a:rPr lang="vi-VN" sz="2400" dirty="0"/>
              <a:t>trốn cả rồi</a:t>
            </a:r>
            <a:br>
              <a:rPr lang="vi-VN" sz="2400" dirty="0"/>
            </a:br>
            <a:r>
              <a:rPr lang="vi-VN" sz="2400" b="1" i="1" dirty="0"/>
              <a:t>Đất</a:t>
            </a:r>
            <a:r>
              <a:rPr lang="vi-VN" sz="2400" dirty="0"/>
              <a:t> nóng lòng chờ đợi</a:t>
            </a:r>
            <a:br>
              <a:rPr lang="vi-VN" sz="2400" dirty="0"/>
            </a:br>
            <a:r>
              <a:rPr lang="vi-VN" sz="2400" dirty="0"/>
              <a:t>Xuống đi nào, mưa ơi!</a:t>
            </a:r>
            <a:br>
              <a:rPr lang="vi-VN" sz="2400" dirty="0"/>
            </a:br>
            <a:r>
              <a:rPr lang="vi-VN" sz="2400" dirty="0"/>
              <a:t>      </a:t>
            </a:r>
            <a:r>
              <a:rPr lang="vi-VN" sz="2400" dirty="0" smtClean="0"/>
              <a:t>Mưa</a:t>
            </a:r>
            <a:r>
              <a:rPr lang="vi-VN" sz="2400" dirty="0"/>
              <a:t>! mưa xuống thật rồi!</a:t>
            </a:r>
            <a:br>
              <a:rPr lang="vi-VN" sz="2400" dirty="0"/>
            </a:br>
            <a:r>
              <a:rPr lang="vi-VN" sz="2400" dirty="0"/>
              <a:t>      </a:t>
            </a:r>
            <a:r>
              <a:rPr lang="vi-VN" sz="2400" b="1" i="1" dirty="0"/>
              <a:t>Đất</a:t>
            </a:r>
            <a:r>
              <a:rPr lang="vi-VN" sz="2400" dirty="0"/>
              <a:t> hả hê uống nước</a:t>
            </a:r>
            <a:br>
              <a:rPr lang="vi-VN" sz="2400" dirty="0"/>
            </a:br>
            <a:r>
              <a:rPr lang="vi-VN" sz="2400" dirty="0"/>
              <a:t>      Ông </a:t>
            </a:r>
            <a:r>
              <a:rPr lang="vi-VN" sz="2400" b="1" i="1" dirty="0"/>
              <a:t>sấm</a:t>
            </a:r>
            <a:r>
              <a:rPr lang="vi-VN" sz="2400" dirty="0"/>
              <a:t> vỗ tay </a:t>
            </a:r>
            <a:r>
              <a:rPr lang="vi-VN" sz="2400" dirty="0" smtClean="0"/>
              <a:t>cười</a:t>
            </a:r>
            <a:r>
              <a:rPr lang="vi-VN" sz="2400" dirty="0"/>
              <a:t/>
            </a:r>
            <a:br>
              <a:rPr lang="vi-VN" sz="2400" dirty="0"/>
            </a:br>
            <a:r>
              <a:rPr lang="vi-VN" sz="2400" dirty="0"/>
              <a:t>      Làm bé bừng tỉnh giấc.</a:t>
            </a:r>
            <a:br>
              <a:rPr lang="vi-VN" sz="2400" dirty="0"/>
            </a:br>
            <a:r>
              <a:rPr lang="vi-VN" sz="2400" dirty="0"/>
              <a:t>Chớp bỗng lòe chói mắt</a:t>
            </a:r>
            <a:br>
              <a:rPr lang="vi-VN" sz="2400" dirty="0"/>
            </a:br>
            <a:r>
              <a:rPr lang="vi-VN" sz="2400" dirty="0"/>
              <a:t>Soi sáng khắp ruộng vườn</a:t>
            </a:r>
            <a:br>
              <a:rPr lang="vi-VN" sz="2400" dirty="0"/>
            </a:br>
            <a:r>
              <a:rPr lang="vi-VN" sz="2400" dirty="0"/>
              <a:t>Ơ! Ông </a:t>
            </a:r>
            <a:r>
              <a:rPr lang="vi-VN" sz="2400" b="1" i="1" dirty="0"/>
              <a:t>trời</a:t>
            </a:r>
            <a:r>
              <a:rPr lang="vi-VN" sz="2400" dirty="0"/>
              <a:t> bật lửa</a:t>
            </a:r>
            <a:br>
              <a:rPr lang="vi-VN" sz="2400" dirty="0"/>
            </a:br>
            <a:r>
              <a:rPr lang="vi-VN" sz="2400" dirty="0"/>
              <a:t>Xem lúa vừa trổ bông.</a:t>
            </a:r>
            <a:br>
              <a:rPr lang="vi-VN" sz="2400" dirty="0"/>
            </a:br>
            <a:r>
              <a:rPr lang="vi-VN" sz="2400" dirty="0"/>
              <a:t>                Đỗ Xuân Thanh</a:t>
            </a:r>
            <a:br>
              <a:rPr lang="vi-VN" sz="2400" dirty="0"/>
            </a:br>
            <a:endParaRPr lang="en-US" sz="2400" dirty="0"/>
          </a:p>
        </p:txBody>
      </p:sp>
      <p:cxnSp>
        <p:nvCxnSpPr>
          <p:cNvPr id="9" name="Straight Connector 8"/>
          <p:cNvCxnSpPr/>
          <p:nvPr/>
        </p:nvCxnSpPr>
        <p:spPr>
          <a:xfrm>
            <a:off x="533400" y="1600200"/>
            <a:ext cx="533400" cy="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1066800" y="3810000"/>
            <a:ext cx="533400" cy="0"/>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990600" y="5257800"/>
            <a:ext cx="533400" cy="0"/>
          </a:xfrm>
          <a:prstGeom prst="line">
            <a:avLst/>
          </a:prstGeom>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2438400" y="1600200"/>
            <a:ext cx="914400" cy="0"/>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a:off x="2057400" y="1981200"/>
            <a:ext cx="533400" cy="0"/>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a:off x="1143000" y="2362200"/>
            <a:ext cx="1181100" cy="0"/>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a:off x="2667000" y="2362200"/>
            <a:ext cx="914400" cy="0"/>
          </a:xfrm>
          <a:prstGeom prst="line">
            <a:avLst/>
          </a:prstGeom>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1752600" y="3429000"/>
            <a:ext cx="533400" cy="0"/>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a:off x="2590800" y="3429000"/>
            <a:ext cx="1143000" cy="0"/>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a:off x="2514600" y="3810000"/>
            <a:ext cx="533400" cy="0"/>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a:off x="3352800" y="3810000"/>
            <a:ext cx="533400" cy="0"/>
          </a:xfrm>
          <a:prstGeom prst="line">
            <a:avLst/>
          </a:prstGeom>
        </p:spPr>
        <p:style>
          <a:lnRef idx="3">
            <a:schemeClr val="dk1"/>
          </a:lnRef>
          <a:fillRef idx="0">
            <a:schemeClr val="dk1"/>
          </a:fillRef>
          <a:effectRef idx="2">
            <a:schemeClr val="dk1"/>
          </a:effectRef>
          <a:fontRef idx="minor">
            <a:schemeClr val="tx1"/>
          </a:fontRef>
        </p:style>
      </p:cxnSp>
      <p:cxnSp>
        <p:nvCxnSpPr>
          <p:cNvPr id="30" name="Straight Connector 29"/>
          <p:cNvCxnSpPr/>
          <p:nvPr/>
        </p:nvCxnSpPr>
        <p:spPr>
          <a:xfrm>
            <a:off x="2362200" y="5257800"/>
            <a:ext cx="685800" cy="0"/>
          </a:xfrm>
          <a:prstGeom prst="line">
            <a:avLst/>
          </a:prstGeom>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a:off x="685800" y="5638800"/>
            <a:ext cx="53340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3154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fill="hold"/>
                                        <p:tgtEl>
                                          <p:spTgt spid="30"/>
                                        </p:tgtEl>
                                        <p:attrNameLst>
                                          <p:attrName>ppt_x</p:attrName>
                                        </p:attrNameLst>
                                      </p:cBhvr>
                                      <p:tavLst>
                                        <p:tav tm="0">
                                          <p:val>
                                            <p:strVal val="#ppt_x"/>
                                          </p:val>
                                        </p:tav>
                                        <p:tav tm="100000">
                                          <p:val>
                                            <p:strVal val="#ppt_x"/>
                                          </p:val>
                                        </p:tav>
                                      </p:tavLst>
                                    </p:anim>
                                    <p:anim calcmode="lin" valueType="num">
                                      <p:cBhvr additive="base">
                                        <p:cTn id="7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500" fill="hold"/>
                                        <p:tgtEl>
                                          <p:spTgt spid="32"/>
                                        </p:tgtEl>
                                        <p:attrNameLst>
                                          <p:attrName>ppt_x</p:attrName>
                                        </p:attrNameLst>
                                      </p:cBhvr>
                                      <p:tavLst>
                                        <p:tav tm="0">
                                          <p:val>
                                            <p:strVal val="#ppt_x"/>
                                          </p:val>
                                        </p:tav>
                                        <p:tav tm="100000">
                                          <p:val>
                                            <p:strVal val="#ppt_x"/>
                                          </p:val>
                                        </p:tav>
                                      </p:tavLst>
                                    </p:anim>
                                    <p:anim calcmode="lin" valueType="num">
                                      <p:cBhvr additive="base">
                                        <p:cTn id="8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600" y="381000"/>
            <a:ext cx="3048000" cy="6477000"/>
          </a:xfrm>
        </p:spPr>
        <p:txBody>
          <a:bodyPr>
            <a:normAutofit lnSpcReduction="10000"/>
          </a:bodyPr>
          <a:lstStyle/>
          <a:p>
            <a:pPr marL="0" indent="0">
              <a:buNone/>
            </a:pPr>
            <a:r>
              <a:rPr lang="vi-VN" dirty="0" smtClean="0"/>
              <a:t>1. Sự vật nào được nhân hóa?</a:t>
            </a:r>
          </a:p>
          <a:p>
            <a:pPr marL="0" indent="0">
              <a:buNone/>
            </a:pPr>
            <a:endParaRPr lang="vi-VN" dirty="0" smtClean="0"/>
          </a:p>
          <a:p>
            <a:pPr marL="0" indent="0">
              <a:buNone/>
            </a:pPr>
            <a:r>
              <a:rPr lang="vi-VN" dirty="0" smtClean="0"/>
              <a:t>2. Sự vật đó được nhân hóa bằng cách nào?</a:t>
            </a:r>
          </a:p>
          <a:p>
            <a:pPr marL="0" indent="0">
              <a:buNone/>
            </a:pPr>
            <a:endParaRPr lang="vi-VN" dirty="0" smtClean="0"/>
          </a:p>
          <a:p>
            <a:pPr marL="0" indent="0">
              <a:buNone/>
            </a:pPr>
            <a:r>
              <a:rPr lang="vi-VN" dirty="0" smtClean="0"/>
              <a:t>3. Những từ ngữ nào được dùng để nhân hóa?</a:t>
            </a:r>
            <a:endParaRPr lang="en-US" dirty="0"/>
          </a:p>
        </p:txBody>
      </p:sp>
      <p:sp>
        <p:nvSpPr>
          <p:cNvPr id="4" name="Text Placeholder 3"/>
          <p:cNvSpPr>
            <a:spLocks noGrp="1"/>
          </p:cNvSpPr>
          <p:nvPr>
            <p:ph type="body" sz="half" idx="2"/>
          </p:nvPr>
        </p:nvSpPr>
        <p:spPr>
          <a:xfrm>
            <a:off x="228600" y="381000"/>
            <a:ext cx="5791200" cy="6629400"/>
          </a:xfrm>
        </p:spPr>
        <p:txBody>
          <a:bodyPr>
            <a:noAutofit/>
          </a:bodyPr>
          <a:lstStyle/>
          <a:p>
            <a:pPr marL="514350" indent="-514350">
              <a:buAutoNum type="arabicPeriod"/>
            </a:pPr>
            <a:r>
              <a:rPr lang="vi-VN" sz="2800" dirty="0" smtClean="0"/>
              <a:t>Tìm </a:t>
            </a:r>
            <a:r>
              <a:rPr lang="vi-VN" sz="2800" dirty="0"/>
              <a:t>biện pháp nhân hóa trong khổ thơ sau:</a:t>
            </a:r>
            <a:br>
              <a:rPr lang="vi-VN" sz="2800" dirty="0"/>
            </a:br>
            <a:endParaRPr lang="vi-VN" sz="2800" dirty="0" smtClean="0"/>
          </a:p>
          <a:p>
            <a:r>
              <a:rPr lang="vi-VN" sz="2800" dirty="0" smtClean="0"/>
              <a:t>Đứng </a:t>
            </a:r>
            <a:r>
              <a:rPr lang="vi-VN" sz="2800" dirty="0"/>
              <a:t>đâu là cao đấy</a:t>
            </a:r>
            <a:br>
              <a:rPr lang="vi-VN" sz="2800" dirty="0"/>
            </a:br>
            <a:r>
              <a:rPr lang="vi-VN" sz="2800" dirty="0"/>
              <a:t>Mà chẳng che lấp ai</a:t>
            </a:r>
            <a:br>
              <a:rPr lang="vi-VN" sz="2800" dirty="0"/>
            </a:br>
            <a:r>
              <a:rPr lang="vi-VN" sz="2800" dirty="0"/>
              <a:t>Dáng khiêm nhường, mảnh khảnh</a:t>
            </a:r>
            <a:br>
              <a:rPr lang="vi-VN" sz="2800" dirty="0"/>
            </a:br>
            <a:r>
              <a:rPr lang="vi-VN" sz="2800" dirty="0"/>
              <a:t>Da bạc thếch tháng ngày.</a:t>
            </a:r>
            <a:br>
              <a:rPr lang="vi-VN" sz="2800" dirty="0"/>
            </a:br>
            <a:r>
              <a:rPr lang="vi-VN" sz="2800" dirty="0"/>
              <a:t/>
            </a:r>
            <a:br>
              <a:rPr lang="vi-VN" sz="2800" dirty="0"/>
            </a:br>
            <a:r>
              <a:rPr lang="vi-VN" sz="2800" dirty="0"/>
              <a:t>Mà tấm lòng thơm thảo</a:t>
            </a:r>
            <a:br>
              <a:rPr lang="vi-VN" sz="2800" dirty="0"/>
            </a:br>
            <a:r>
              <a:rPr lang="vi-VN" sz="2800" dirty="0" smtClean="0"/>
              <a:t>Đỏ môi </a:t>
            </a:r>
            <a:r>
              <a:rPr lang="vi-VN" sz="2800" dirty="0"/>
              <a:t>ngoại nhai trầu</a:t>
            </a:r>
            <a:br>
              <a:rPr lang="vi-VN" sz="2800" dirty="0"/>
            </a:br>
            <a:r>
              <a:rPr lang="vi-VN" sz="2800" dirty="0"/>
              <a:t>Thương yêu đàn em nhỏ</a:t>
            </a:r>
            <a:br>
              <a:rPr lang="vi-VN" sz="2800" dirty="0"/>
            </a:br>
            <a:r>
              <a:rPr lang="vi-VN" sz="2800" dirty="0"/>
              <a:t>Cho cưỡi ngựa tàu cau.</a:t>
            </a:r>
            <a:br>
              <a:rPr lang="vi-VN" sz="2800" dirty="0"/>
            </a:br>
            <a:r>
              <a:rPr lang="vi-VN" sz="2800" dirty="0"/>
              <a:t>                          Đặng Hấn</a:t>
            </a:r>
            <a:br>
              <a:rPr lang="vi-VN" sz="2800" dirty="0"/>
            </a:br>
            <a:endParaRPr lang="en-US" sz="2800" dirty="0"/>
          </a:p>
        </p:txBody>
      </p:sp>
      <p:cxnSp>
        <p:nvCxnSpPr>
          <p:cNvPr id="5" name="Straight Connector 4"/>
          <p:cNvCxnSpPr/>
          <p:nvPr/>
        </p:nvCxnSpPr>
        <p:spPr>
          <a:xfrm>
            <a:off x="1371600" y="3048000"/>
            <a:ext cx="1981200" cy="0"/>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3886200" y="3048000"/>
            <a:ext cx="1676400" cy="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381000" y="3505200"/>
            <a:ext cx="457200" cy="0"/>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990600" y="4343400"/>
            <a:ext cx="1066800" cy="0"/>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2514600" y="4328160"/>
            <a:ext cx="1371600" cy="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609600" y="5181600"/>
            <a:ext cx="152400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1694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TotalTime>
  <Words>313</Words>
  <Application>Microsoft Office PowerPoint</Application>
  <PresentationFormat>On-screen Show (4:3)</PresentationFormat>
  <Paragraphs>41</Paragraphs>
  <Slides>10</Slides>
  <Notes>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Tahoma</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                       Ông trời bật lửa Chị mây vừa kéo đến Trăng sao trốn cả rồi Đất nóng lòng chờ đợi Xuống đi nào, mưa ơi!    Mưa! mưa xuống thật rồi!    Đất hả hê uống nước    Ông sấm vỗ tay cười    Làm bé bừng tỉnh giấc. Chớp bỗng lòe chói mắt Soi sáng khắp ruộng vườn Ơ! Ông trời bật lửa Xem lúa vừa trổ bông.                           Đỗ Xuân Thanh    </vt:lpstr>
      <vt:lpstr>PowerPoint Presentation</vt:lpstr>
      <vt:lpstr>PowerPoint Presentation</vt:lpstr>
      <vt:lpstr>2. Nói câu tả đồ vật hoặc con vật, cây cối có hình ảnh nhân hóa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5 ngày 14 tháng 9 năm 2023 Tiếng Việt</dc:title>
  <dc:creator>Admin</dc:creator>
  <cp:lastModifiedBy>Admin</cp:lastModifiedBy>
  <cp:revision>30</cp:revision>
  <dcterms:created xsi:type="dcterms:W3CDTF">2023-09-13T12:35:05Z</dcterms:created>
  <dcterms:modified xsi:type="dcterms:W3CDTF">2024-12-19T04:15:28Z</dcterms:modified>
</cp:coreProperties>
</file>