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7" r:id="rId1"/>
  </p:sldMasterIdLst>
  <p:notesMasterIdLst>
    <p:notesMasterId r:id="rId33"/>
  </p:notesMasterIdLst>
  <p:sldIdLst>
    <p:sldId id="256" r:id="rId2"/>
    <p:sldId id="302" r:id="rId3"/>
    <p:sldId id="348" r:id="rId4"/>
    <p:sldId id="259" r:id="rId5"/>
    <p:sldId id="360" r:id="rId6"/>
    <p:sldId id="396" r:id="rId7"/>
    <p:sldId id="260" r:id="rId8"/>
    <p:sldId id="338" r:id="rId9"/>
    <p:sldId id="264" r:id="rId10"/>
    <p:sldId id="303" r:id="rId11"/>
    <p:sldId id="382" r:id="rId12"/>
    <p:sldId id="383" r:id="rId13"/>
    <p:sldId id="269" r:id="rId14"/>
    <p:sldId id="270" r:id="rId15"/>
    <p:sldId id="384" r:id="rId16"/>
    <p:sldId id="385" r:id="rId17"/>
    <p:sldId id="386" r:id="rId18"/>
    <p:sldId id="265" r:id="rId19"/>
    <p:sldId id="387" r:id="rId20"/>
    <p:sldId id="359" r:id="rId21"/>
    <p:sldId id="397" r:id="rId22"/>
    <p:sldId id="400" r:id="rId23"/>
    <p:sldId id="401" r:id="rId24"/>
    <p:sldId id="371" r:id="rId25"/>
    <p:sldId id="278" r:id="rId26"/>
    <p:sldId id="277" r:id="rId27"/>
    <p:sldId id="279" r:id="rId28"/>
    <p:sldId id="280" r:id="rId29"/>
    <p:sldId id="281" r:id="rId30"/>
    <p:sldId id="283" r:id="rId31"/>
    <p:sldId id="286" r:id="rId32"/>
  </p:sldIdLst>
  <p:sldSz cx="12192000" cy="6858000"/>
  <p:notesSz cx="6858000" cy="9144000"/>
  <p:embeddedFontLst>
    <p:embeddedFont>
      <p:font typeface="Calibri Light" panose="020F0302020204030204" pitchFamily="34" charset="0"/>
      <p:regular r:id="rId34"/>
      <p:italic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8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FF00"/>
    <a:srgbClr val="EF5288"/>
    <a:srgbClr val="EECAF2"/>
    <a:srgbClr val="EF578A"/>
    <a:srgbClr val="B597EA"/>
    <a:srgbClr val="FF40FF"/>
    <a:srgbClr val="FDFCE3"/>
    <a:srgbClr val="ECD8E9"/>
    <a:srgbClr val="EE297E"/>
    <a:srgbClr val="EE44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031"/>
    <p:restoredTop sz="84970"/>
  </p:normalViewPr>
  <p:slideViewPr>
    <p:cSldViewPr snapToGrid="0" snapToObjects="1">
      <p:cViewPr varScale="1">
        <p:scale>
          <a:sx n="65" d="100"/>
          <a:sy n="65" d="100"/>
        </p:scale>
        <p:origin x="43" y="18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9" d="100"/>
          <a:sy n="89" d="100"/>
        </p:scale>
        <p:origin x="384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F4AD2-C81A-EB48-8BAC-6D2CB38E10BB}" type="datetimeFigureOut">
              <a:t>8/18/2022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E8B96B-EA25-1B42-9DF2-2E8C40C314D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531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210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271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97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28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43073" y="6325674"/>
            <a:ext cx="550151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5558985" y="6559843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0172012"/>
      </p:ext>
    </p:extLst>
  </p:cSld>
  <p:clrMapOvr>
    <a:masterClrMapping/>
  </p:clrMapOvr>
  <p:transition spd="med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6932779"/>
      </p:ext>
    </p:extLst>
  </p:cSld>
  <p:clrMapOvr>
    <a:masterClrMapping/>
  </p:clrMapOvr>
  <p:transition spd="med">
    <p:split orient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451931"/>
      </p:ext>
    </p:extLst>
  </p:cSld>
  <p:clrMapOvr>
    <a:masterClrMapping/>
  </p:clrMapOvr>
  <p:transition spd="med">
    <p:split orient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31571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2462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50001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32394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5590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6866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49023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55549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8226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774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164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460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520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8/18/2022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828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134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069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8/18/2022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Round Same Side Corner Rectangle 6"/>
          <p:cNvSpPr/>
          <p:nvPr userDrawn="1"/>
        </p:nvSpPr>
        <p:spPr>
          <a:xfrm>
            <a:off x="0" y="-87923"/>
            <a:ext cx="12192000" cy="465992"/>
          </a:xfrm>
          <a:prstGeom prst="round2SameRect">
            <a:avLst/>
          </a:prstGeom>
          <a:solidFill>
            <a:srgbClr val="EF52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ound Same Side Corner Rectangle 7"/>
          <p:cNvSpPr/>
          <p:nvPr userDrawn="1"/>
        </p:nvSpPr>
        <p:spPr>
          <a:xfrm>
            <a:off x="0" y="6392008"/>
            <a:ext cx="12192000" cy="465992"/>
          </a:xfrm>
          <a:prstGeom prst="round2SameRect">
            <a:avLst/>
          </a:prstGeom>
          <a:solidFill>
            <a:srgbClr val="EF52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9" name="Picture 8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5743073" y="6325674"/>
            <a:ext cx="579475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 rot="10800000">
            <a:off x="5558985" y="6559843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C80C2AA-6183-B549-9E34-E3B664805136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6356217" y="6568807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11351748" y="6392008"/>
            <a:ext cx="712568" cy="4303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32976" y="6539039"/>
            <a:ext cx="194457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TA 1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DB5918F3-C1E0-884B-A4FC-A092E9D4DB89}"/>
              </a:ext>
            </a:extLst>
          </p:cNvPr>
          <p:cNvSpPr txBox="1"/>
          <p:nvPr userDrawn="1"/>
        </p:nvSpPr>
        <p:spPr>
          <a:xfrm>
            <a:off x="153420" y="0"/>
            <a:ext cx="75373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bg1"/>
                </a:solidFill>
              </a:rPr>
              <a:t>Unit 2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DB5918F3-C1E0-884B-A4FC-A092E9D4DB89}"/>
              </a:ext>
            </a:extLst>
          </p:cNvPr>
          <p:cNvSpPr txBox="1"/>
          <p:nvPr userDrawn="1"/>
        </p:nvSpPr>
        <p:spPr>
          <a:xfrm>
            <a:off x="10664156" y="-36452"/>
            <a:ext cx="121860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>
                <a:solidFill>
                  <a:schemeClr val="bg1"/>
                </a:solidFill>
              </a:rPr>
              <a:t>Lesson </a:t>
            </a:r>
            <a:r>
              <a:rPr lang="en-US" sz="1800" b="0" baseline="0">
                <a:solidFill>
                  <a:schemeClr val="bg1"/>
                </a:solidFill>
              </a:rPr>
              <a:t> 2.1</a:t>
            </a:r>
            <a:endParaRPr lang="en-US" sz="18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089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65" r:id="rId14"/>
    <p:sldLayoutId id="2147483681" r:id="rId15"/>
    <p:sldLayoutId id="2147483682" r:id="rId16"/>
    <p:sldLayoutId id="2147483685" r:id="rId17"/>
    <p:sldLayoutId id="2147483689" r:id="rId18"/>
    <p:sldLayoutId id="2147483690" r:id="rId19"/>
    <p:sldLayoutId id="2147483691" r:id="rId20"/>
    <p:sldLayoutId id="2147483693" r:id="rId21"/>
    <p:sldLayoutId id="2147483696" r:id="rId22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freepngimg.com/png/25552-next-button-clipart" TargetMode="External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8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hyperlink" Target="https://pixabay.com/en/loudspeaker-cartoon-isolated-309554/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freepngimg.com/png/25552-next-button-clipart" TargetMode="External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8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hyperlink" Target="https://pixabay.com/en/loudspeaker-cartoon-isolated-309554/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freepngimg.com/png/25552-next-button-clipart" TargetMode="External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8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hyperlink" Target="https://pixabay.com/en/loudspeaker-cartoon-isolated-309554/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illustrations/thumbs-up-smiley-face-emoji-happy-4007573/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://eduhome.com.vn/DHALesson?idGrade=1&amp;idSubject=1&amp;idSeries=1&amp;idTheme=298&amp;IdLevel=1&amp;idThemeServer=2" TargetMode="Externa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descr="CD1-TRACK 38">
            <a:hlinkClick r:id="" action="ppaction://media"/>
            <a:extLst>
              <a:ext uri="{FF2B5EF4-FFF2-40B4-BE49-F238E27FC236}">
                <a16:creationId xmlns:a16="http://schemas.microsoft.com/office/drawing/2014/main" id="{69CC8A7E-405C-B54E-9159-7C5657D440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79771" y="1574569"/>
            <a:ext cx="554482" cy="5544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3" y="-103910"/>
            <a:ext cx="12198273" cy="69515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865050-FE4B-C308-81E0-A9C0A2858F0C}"/>
              </a:ext>
            </a:extLst>
          </p:cNvPr>
          <p:cNvSpPr txBox="1"/>
          <p:nvPr/>
        </p:nvSpPr>
        <p:spPr>
          <a:xfrm>
            <a:off x="7132159" y="2049308"/>
            <a:ext cx="34355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400" b="1" dirty="0">
                <a:solidFill>
                  <a:srgbClr val="FF0000"/>
                </a:solidFill>
              </a:rPr>
              <a:t>Unit 2: School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13DA55-225C-139A-5D4F-99740AD5D472}"/>
              </a:ext>
            </a:extLst>
          </p:cNvPr>
          <p:cNvSpPr txBox="1"/>
          <p:nvPr/>
        </p:nvSpPr>
        <p:spPr>
          <a:xfrm>
            <a:off x="7359831" y="3134330"/>
            <a:ext cx="26116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400" b="1" dirty="0">
                <a:solidFill>
                  <a:srgbClr val="00B050"/>
                </a:solidFill>
              </a:rPr>
              <a:t>Lesson 2.1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E02BD5-49E1-7601-671B-B781CF9224FB}"/>
              </a:ext>
            </a:extLst>
          </p:cNvPr>
          <p:cNvSpPr txBox="1"/>
          <p:nvPr/>
        </p:nvSpPr>
        <p:spPr>
          <a:xfrm>
            <a:off x="7810274" y="4221528"/>
            <a:ext cx="19965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</a:rPr>
              <a:t>P</a:t>
            </a:r>
            <a:r>
              <a:rPr lang="en-VN" sz="4400" b="1" dirty="0">
                <a:solidFill>
                  <a:srgbClr val="0070C0"/>
                </a:solidFill>
              </a:rPr>
              <a:t>age 16</a:t>
            </a:r>
          </a:p>
        </p:txBody>
      </p:sp>
    </p:spTree>
    <p:extLst>
      <p:ext uri="{BB962C8B-B14F-4D97-AF65-F5344CB8AC3E}">
        <p14:creationId xmlns:p14="http://schemas.microsoft.com/office/powerpoint/2010/main" val="236493365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lphabet Song.mp3" descr="Alphabet Song.mp3">
            <a:hlinkClick r:id="" action="ppaction://media"/>
            <a:extLst>
              <a:ext uri="{FF2B5EF4-FFF2-40B4-BE49-F238E27FC236}">
                <a16:creationId xmlns:a16="http://schemas.microsoft.com/office/drawing/2014/main" id="{EBCE5A23-2F68-8093-D8C9-2B7B00D94A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83629" y="329888"/>
            <a:ext cx="812800" cy="812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451387B-7422-F577-F4FF-17B323D650F5}"/>
              </a:ext>
            </a:extLst>
          </p:cNvPr>
          <p:cNvSpPr txBox="1"/>
          <p:nvPr/>
        </p:nvSpPr>
        <p:spPr>
          <a:xfrm>
            <a:off x="6839261" y="633656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icon to hear the sound.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CF618F-9C61-ECFE-24F6-6C4CB19574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730" y="469588"/>
            <a:ext cx="4838700" cy="533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376AA20-6766-9F93-5765-8C3EF52C42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9" y="2912753"/>
            <a:ext cx="12193299" cy="1004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55215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2233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D1-TRACK 28.mp3" descr="CD1-TRACK 28.mp3">
            <a:hlinkClick r:id="" action="ppaction://media"/>
            <a:extLst>
              <a:ext uri="{FF2B5EF4-FFF2-40B4-BE49-F238E27FC236}">
                <a16:creationId xmlns:a16="http://schemas.microsoft.com/office/drawing/2014/main" id="{3A0A8E4E-DD38-C895-97E4-B73AA614E1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11677" y="372511"/>
            <a:ext cx="812800" cy="812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7FE2CE-5136-E31F-D822-6DBEABF7087F}"/>
              </a:ext>
            </a:extLst>
          </p:cNvPr>
          <p:cNvSpPr txBox="1"/>
          <p:nvPr/>
        </p:nvSpPr>
        <p:spPr>
          <a:xfrm>
            <a:off x="8091497" y="2634794"/>
            <a:ext cx="1375698" cy="1015663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 </a:t>
            </a:r>
            <a:r>
              <a:rPr lang="en-US" sz="6000" i="1" dirty="0">
                <a:solidFill>
                  <a:srgbClr val="0070C0"/>
                </a:solidFill>
              </a:rPr>
              <a:t>C, c</a:t>
            </a:r>
            <a:endParaRPr lang="en-VN" sz="3600" dirty="0">
              <a:solidFill>
                <a:srgbClr val="0070C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9A6562-5D48-691C-BC01-B67D0606B91D}"/>
              </a:ext>
            </a:extLst>
          </p:cNvPr>
          <p:cNvSpPr txBox="1"/>
          <p:nvPr/>
        </p:nvSpPr>
        <p:spPr>
          <a:xfrm>
            <a:off x="6759788" y="708840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icon to hear the sound.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7B9211-DE15-F8D0-D928-E5BAAEDA249F}"/>
              </a:ext>
            </a:extLst>
          </p:cNvPr>
          <p:cNvSpPr txBox="1"/>
          <p:nvPr/>
        </p:nvSpPr>
        <p:spPr>
          <a:xfrm>
            <a:off x="8049049" y="4180629"/>
            <a:ext cx="1366080" cy="769441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 </a:t>
            </a:r>
            <a:r>
              <a:rPr lang="en-US" sz="4400" i="1" dirty="0">
                <a:solidFill>
                  <a:srgbClr val="0070C0"/>
                </a:solidFill>
              </a:rPr>
              <a:t>/</a:t>
            </a:r>
            <a:r>
              <a:rPr lang="en-US" sz="4400" dirty="0">
                <a:solidFill>
                  <a:srgbClr val="FF0000"/>
                </a:solidFill>
              </a:rPr>
              <a:t> k </a:t>
            </a:r>
            <a:r>
              <a:rPr lang="en-US" sz="4400" i="1" dirty="0">
                <a:solidFill>
                  <a:srgbClr val="0070C0"/>
                </a:solidFill>
              </a:rPr>
              <a:t>/ </a:t>
            </a:r>
            <a:endParaRPr lang="en-VN" sz="3600" dirty="0">
              <a:solidFill>
                <a:srgbClr val="0070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C32053-ABE7-5F80-B263-776F7C06F8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396395"/>
            <a:ext cx="6150499" cy="6817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A close-up of some tires&#10;&#10;Description automatically generated with medium confidence">
            <a:extLst>
              <a:ext uri="{FF2B5EF4-FFF2-40B4-BE49-F238E27FC236}">
                <a16:creationId xmlns:a16="http://schemas.microsoft.com/office/drawing/2014/main" id="{33B202C8-9458-D604-B34E-694B934D26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507" y="1597269"/>
            <a:ext cx="5716863" cy="382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80324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599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1484119-87AC-B2D0-E979-D119ADE38872}"/>
              </a:ext>
            </a:extLst>
          </p:cNvPr>
          <p:cNvSpPr txBox="1"/>
          <p:nvPr/>
        </p:nvSpPr>
        <p:spPr>
          <a:xfrm>
            <a:off x="4135271" y="600502"/>
            <a:ext cx="3329758" cy="92333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5400" b="1" dirty="0"/>
              <a:t>Let’s trace!</a:t>
            </a:r>
          </a:p>
        </p:txBody>
      </p:sp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079F1FC7-5D8D-409F-3F86-439972946C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0651" y="1690624"/>
            <a:ext cx="6916549" cy="453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46480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269"/>
            <a:ext cx="10287000" cy="71033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202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5315"/>
            <a:ext cx="10452848" cy="69233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44211" y="3904842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125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D1-TRACK 29.mp3" descr="CD1-TRACK 29.mp3">
            <a:hlinkClick r:id="" action="ppaction://media"/>
            <a:extLst>
              <a:ext uri="{FF2B5EF4-FFF2-40B4-BE49-F238E27FC236}">
                <a16:creationId xmlns:a16="http://schemas.microsoft.com/office/drawing/2014/main" id="{6321C51C-7B2A-741D-8B46-7B8383D6B4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35680" y="357387"/>
            <a:ext cx="812800" cy="812800"/>
          </a:xfrm>
          <a:prstGeom prst="rect">
            <a:avLst/>
          </a:prstGeom>
        </p:spPr>
      </p:pic>
      <p:pic>
        <p:nvPicPr>
          <p:cNvPr id="3" name="Picture 2" descr="A picture containing text, tableware, clipart&#10;&#10;Description automatically generated">
            <a:extLst>
              <a:ext uri="{FF2B5EF4-FFF2-40B4-BE49-F238E27FC236}">
                <a16:creationId xmlns:a16="http://schemas.microsoft.com/office/drawing/2014/main" id="{793ADE9D-2EFD-0292-CEE0-5CFFBCEDE9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76249"/>
            <a:ext cx="4348480" cy="6456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blue hat with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8E097B91-BE03-5360-82F8-E4D73C49D1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250" y="2133600"/>
            <a:ext cx="4229100" cy="2590800"/>
          </a:xfrm>
          <a:prstGeom prst="rect">
            <a:avLst/>
          </a:prstGeom>
        </p:spPr>
      </p:pic>
      <p:pic>
        <p:nvPicPr>
          <p:cNvPr id="11" name="Picture 10" descr="A picture containing icon&#10;&#10;Description automatically generated">
            <a:extLst>
              <a:ext uri="{FF2B5EF4-FFF2-40B4-BE49-F238E27FC236}">
                <a16:creationId xmlns:a16="http://schemas.microsoft.com/office/drawing/2014/main" id="{80BBDF57-2E55-8A34-8327-92A92F2554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2732" y="1631950"/>
            <a:ext cx="6574788" cy="26341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2D7EFF-D980-AF24-9882-8A378724AC2B}"/>
              </a:ext>
            </a:extLst>
          </p:cNvPr>
          <p:cNvSpPr txBox="1"/>
          <p:nvPr/>
        </p:nvSpPr>
        <p:spPr>
          <a:xfrm>
            <a:off x="5215178" y="614424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icon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381442140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958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ap.mp3" descr="cap.mp3">
            <a:hlinkClick r:id="" action="ppaction://media"/>
            <a:extLst>
              <a:ext uri="{FF2B5EF4-FFF2-40B4-BE49-F238E27FC236}">
                <a16:creationId xmlns:a16="http://schemas.microsoft.com/office/drawing/2014/main" id="{04E77245-19D2-CB2C-1C70-F5E4980A94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20108" y="2874725"/>
            <a:ext cx="812800" cy="812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F3CC02-AC48-703B-1F52-6E3CE82B0C95}"/>
              </a:ext>
            </a:extLst>
          </p:cNvPr>
          <p:cNvSpPr txBox="1"/>
          <p:nvPr/>
        </p:nvSpPr>
        <p:spPr>
          <a:xfrm>
            <a:off x="8091497" y="2634794"/>
            <a:ext cx="956224" cy="646331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 </a:t>
            </a:r>
            <a:r>
              <a:rPr lang="en-US" sz="3600" b="1" dirty="0">
                <a:solidFill>
                  <a:srgbClr val="0070C0"/>
                </a:solidFill>
              </a:rPr>
              <a:t>cap</a:t>
            </a:r>
            <a:endParaRPr lang="en-VN" sz="3600" b="1" dirty="0">
              <a:solidFill>
                <a:srgbClr val="0070C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66E3E9-D916-59D5-14A0-826D37E536A4}"/>
              </a:ext>
            </a:extLst>
          </p:cNvPr>
          <p:cNvSpPr txBox="1"/>
          <p:nvPr/>
        </p:nvSpPr>
        <p:spPr>
          <a:xfrm>
            <a:off x="7902171" y="3923352"/>
            <a:ext cx="1883273" cy="1015663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solidFill>
                  <a:srgbClr val="0070C0"/>
                </a:solidFill>
              </a:rPr>
              <a:t> </a:t>
            </a:r>
            <a:r>
              <a:rPr lang="vi-VN" sz="2400" dirty="0"/>
              <a:t>/kæp/ </a:t>
            </a:r>
            <a:endParaRPr lang="vi-VN" sz="3200" dirty="0"/>
          </a:p>
          <a:p>
            <a:pPr algn="ctr"/>
            <a:r>
              <a:rPr lang="vi-VN" sz="2400" dirty="0"/>
              <a:t>mũ lưỡi trai</a:t>
            </a:r>
            <a:r>
              <a:rPr lang="vi-VN" dirty="0"/>
              <a:t> </a:t>
            </a:r>
            <a:endParaRPr lang="vi-VN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9AA459-C336-E50F-D9BC-904F619B1122}"/>
              </a:ext>
            </a:extLst>
          </p:cNvPr>
          <p:cNvSpPr txBox="1"/>
          <p:nvPr/>
        </p:nvSpPr>
        <p:spPr>
          <a:xfrm>
            <a:off x="6197817" y="1337249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  <p:pic>
        <p:nvPicPr>
          <p:cNvPr id="8" name="Picture 7" descr="A picture containing text, tableware, clipart&#10;&#10;Description automatically generated">
            <a:extLst>
              <a:ext uri="{FF2B5EF4-FFF2-40B4-BE49-F238E27FC236}">
                <a16:creationId xmlns:a16="http://schemas.microsoft.com/office/drawing/2014/main" id="{2C06D9C5-2E08-D1B4-FA27-FF07BE2B97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76249"/>
            <a:ext cx="4729852" cy="7023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blue hat with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9F098DB2-1A93-379A-8CC9-D5B73F5AA9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282" y="1885830"/>
            <a:ext cx="5307594" cy="325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996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6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D1-TRACK 30.mp3" descr="CD1-TRACK 30.mp3">
            <a:hlinkClick r:id="" action="ppaction://media"/>
            <a:extLst>
              <a:ext uri="{FF2B5EF4-FFF2-40B4-BE49-F238E27FC236}">
                <a16:creationId xmlns:a16="http://schemas.microsoft.com/office/drawing/2014/main" id="{44B6ABCE-F010-7306-F0D7-965C2BBF48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34880" y="399415"/>
            <a:ext cx="812800" cy="812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B3FEF8-BB0E-ACDF-BA84-C170E51CDBDF}"/>
              </a:ext>
            </a:extLst>
          </p:cNvPr>
          <p:cNvSpPr txBox="1"/>
          <p:nvPr/>
        </p:nvSpPr>
        <p:spPr>
          <a:xfrm>
            <a:off x="92761" y="1398209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icon to hear the sound.</a:t>
            </a: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402B515-A0DA-E469-CF60-4D71A08DE9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392430"/>
            <a:ext cx="3480125" cy="8267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5268225C-8B3B-5740-6F8C-F0993B7FB4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8036" y="392430"/>
            <a:ext cx="8271203" cy="5922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05317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215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361"/>
            <a:ext cx="9668400" cy="69583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2147" y="2687221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71644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D1-TRACK 31.mp3" descr="CD1-TRACK 31.mp3">
            <a:hlinkClick r:id="" action="ppaction://media"/>
            <a:extLst>
              <a:ext uri="{FF2B5EF4-FFF2-40B4-BE49-F238E27FC236}">
                <a16:creationId xmlns:a16="http://schemas.microsoft.com/office/drawing/2014/main" id="{8E66DAD8-3E48-A9AB-5A17-0EAAA01087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32200" y="386080"/>
            <a:ext cx="812800" cy="812800"/>
          </a:xfrm>
          <a:prstGeom prst="rect">
            <a:avLst/>
          </a:prstGeom>
        </p:spPr>
      </p:pic>
      <p:pic>
        <p:nvPicPr>
          <p:cNvPr id="4" name="Picture 3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33BAA513-A093-11F0-A53E-E8047D5E38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22910"/>
            <a:ext cx="4823186" cy="7759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DB806F90-0798-8C54-D295-0DF92D1CE8C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996"/>
          <a:stretch/>
        </p:blipFill>
        <p:spPr>
          <a:xfrm>
            <a:off x="4445000" y="1385570"/>
            <a:ext cx="5044440" cy="489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87408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5822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recognize the /</a:t>
            </a:r>
            <a:r>
              <a:rPr lang="en-US" sz="3600" dirty="0" smtClean="0">
                <a:solidFill>
                  <a:srgbClr val="00B050"/>
                </a:solidFill>
              </a:rPr>
              <a:t>k</a:t>
            </a:r>
            <a:r>
              <a:rPr lang="en-US" sz="3600" dirty="0" smtClean="0">
                <a:solidFill>
                  <a:srgbClr val="FF0000"/>
                </a:solidFill>
              </a:rPr>
              <a:t>/ sound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smtClean="0">
                <a:solidFill>
                  <a:srgbClr val="FF0000"/>
                </a:solidFill>
              </a:rPr>
              <a:t>and pronounce it correctly.</a:t>
            </a:r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dirty="0">
                <a:solidFill>
                  <a:srgbClr val="00B050"/>
                </a:solidFill>
              </a:rPr>
              <a:t>C, </a:t>
            </a:r>
            <a:r>
              <a:rPr lang="en-US" sz="3600" i="1" dirty="0">
                <a:solidFill>
                  <a:srgbClr val="00B050"/>
                </a:solidFill>
              </a:rPr>
              <a:t>cap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Phonic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dirty="0">
                <a:solidFill>
                  <a:srgbClr val="00B050"/>
                </a:solidFill>
              </a:rPr>
              <a:t>/</a:t>
            </a:r>
            <a:r>
              <a:rPr lang="en-US" sz="3600" dirty="0">
                <a:solidFill>
                  <a:srgbClr val="FF0000"/>
                </a:solidFill>
              </a:rPr>
              <a:t>k</a:t>
            </a:r>
            <a:r>
              <a:rPr lang="en-US" sz="3600" dirty="0">
                <a:solidFill>
                  <a:srgbClr val="00B050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F2B1D2-7DBB-3667-837E-C049ECC96176}"/>
              </a:ext>
            </a:extLst>
          </p:cNvPr>
          <p:cNvSpPr/>
          <p:nvPr/>
        </p:nvSpPr>
        <p:spPr>
          <a:xfrm>
            <a:off x="2910449" y="1940169"/>
            <a:ext cx="6840416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1500" b="1" dirty="0">
                <a:ln/>
                <a:solidFill>
                  <a:srgbClr val="0070C0"/>
                </a:solidFill>
              </a:rPr>
              <a:t>Let’s play!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54067B5-315A-9A84-33E3-D65CF812C9A7}"/>
              </a:ext>
            </a:extLst>
          </p:cNvPr>
          <p:cNvSpPr/>
          <p:nvPr/>
        </p:nvSpPr>
        <p:spPr>
          <a:xfrm>
            <a:off x="3570512" y="4222929"/>
            <a:ext cx="52966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Listen and choose</a:t>
            </a:r>
          </a:p>
        </p:txBody>
      </p:sp>
    </p:spTree>
    <p:extLst>
      <p:ext uri="{BB962C8B-B14F-4D97-AF65-F5344CB8AC3E}">
        <p14:creationId xmlns:p14="http://schemas.microsoft.com/office/powerpoint/2010/main" val="962286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letter C" descr="letter C">
            <a:hlinkClick r:id="" action="ppaction://media"/>
            <a:extLst>
              <a:ext uri="{FF2B5EF4-FFF2-40B4-BE49-F238E27FC236}">
                <a16:creationId xmlns:a16="http://schemas.microsoft.com/office/drawing/2014/main" id="{38FD33EB-0801-0BD7-E6FA-B0A49B93C7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0140" y="1313180"/>
            <a:ext cx="812800" cy="812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FF6199-D996-7060-21E2-E7FE6EC7E1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375920" y="568960"/>
            <a:ext cx="2301240" cy="2301240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03039C4-AE8E-9CAD-9A47-C9E2AE769133}"/>
              </a:ext>
            </a:extLst>
          </p:cNvPr>
          <p:cNvSpPr/>
          <p:nvPr/>
        </p:nvSpPr>
        <p:spPr>
          <a:xfrm>
            <a:off x="629920" y="3108960"/>
            <a:ext cx="3129280" cy="11988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5400" b="1" dirty="0"/>
              <a:t>/</a:t>
            </a:r>
            <a:r>
              <a:rPr lang="en-VN" sz="5400" b="1" i="1" dirty="0"/>
              <a:t>k</a:t>
            </a:r>
            <a:r>
              <a:rPr lang="en-VN" sz="5400" b="1" dirty="0"/>
              <a:t>/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64C170E-4A5A-A1A5-4907-A79A033919C7}"/>
              </a:ext>
            </a:extLst>
          </p:cNvPr>
          <p:cNvSpPr/>
          <p:nvPr/>
        </p:nvSpPr>
        <p:spPr>
          <a:xfrm>
            <a:off x="4531360" y="3108960"/>
            <a:ext cx="3129280" cy="11988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6000" b="1" dirty="0"/>
              <a:t>C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6C61571-20B3-97A3-2A37-0E173A09D2DC}"/>
              </a:ext>
            </a:extLst>
          </p:cNvPr>
          <p:cNvSpPr/>
          <p:nvPr/>
        </p:nvSpPr>
        <p:spPr>
          <a:xfrm>
            <a:off x="8432800" y="3108960"/>
            <a:ext cx="3129280" cy="11988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5400" b="1" dirty="0"/>
              <a:t>cap</a:t>
            </a:r>
          </a:p>
        </p:txBody>
      </p:sp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A9F1FB48-1833-179C-DAD3-EA144D9010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tretch>
            <a:fillRect/>
          </a:stretch>
        </p:blipFill>
        <p:spPr>
          <a:xfrm>
            <a:off x="9936480" y="5054600"/>
            <a:ext cx="16256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02613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3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ound k" descr="sound k">
            <a:hlinkClick r:id="" action="ppaction://media"/>
            <a:extLst>
              <a:ext uri="{FF2B5EF4-FFF2-40B4-BE49-F238E27FC236}">
                <a16:creationId xmlns:a16="http://schemas.microsoft.com/office/drawing/2014/main" id="{FDC56FBC-EC57-EC19-8B57-52BCD411C2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0140" y="1313180"/>
            <a:ext cx="812800" cy="812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FF6199-D996-7060-21E2-E7FE6EC7E1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375920" y="568960"/>
            <a:ext cx="2301240" cy="2301240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03039C4-AE8E-9CAD-9A47-C9E2AE769133}"/>
              </a:ext>
            </a:extLst>
          </p:cNvPr>
          <p:cNvSpPr/>
          <p:nvPr/>
        </p:nvSpPr>
        <p:spPr>
          <a:xfrm>
            <a:off x="629920" y="3108960"/>
            <a:ext cx="3129280" cy="11988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5400" b="1" dirty="0"/>
              <a:t>/</a:t>
            </a:r>
            <a:r>
              <a:rPr lang="en-VN" sz="5400" b="1" i="1" dirty="0"/>
              <a:t>k</a:t>
            </a:r>
            <a:r>
              <a:rPr lang="en-VN" sz="5400" b="1" dirty="0"/>
              <a:t>/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64C170E-4A5A-A1A5-4907-A79A033919C7}"/>
              </a:ext>
            </a:extLst>
          </p:cNvPr>
          <p:cNvSpPr/>
          <p:nvPr/>
        </p:nvSpPr>
        <p:spPr>
          <a:xfrm>
            <a:off x="4358640" y="3108960"/>
            <a:ext cx="3129280" cy="11988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6000" b="1" dirty="0"/>
              <a:t>C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6C61571-20B3-97A3-2A37-0E173A09D2DC}"/>
              </a:ext>
            </a:extLst>
          </p:cNvPr>
          <p:cNvSpPr/>
          <p:nvPr/>
        </p:nvSpPr>
        <p:spPr>
          <a:xfrm>
            <a:off x="8432800" y="3108960"/>
            <a:ext cx="3129280" cy="11988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5400" b="1" dirty="0"/>
              <a:t>cap</a:t>
            </a:r>
          </a:p>
        </p:txBody>
      </p:sp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A9F1FB48-1833-179C-DAD3-EA144D9010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tretch>
            <a:fillRect/>
          </a:stretch>
        </p:blipFill>
        <p:spPr>
          <a:xfrm>
            <a:off x="9936480" y="5054600"/>
            <a:ext cx="16256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61634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5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ap" descr="cap">
            <a:hlinkClick r:id="" action="ppaction://media"/>
            <a:extLst>
              <a:ext uri="{FF2B5EF4-FFF2-40B4-BE49-F238E27FC236}">
                <a16:creationId xmlns:a16="http://schemas.microsoft.com/office/drawing/2014/main" id="{D5225571-38A6-E6F8-23A7-3D8E7AF1CD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0140" y="1313180"/>
            <a:ext cx="812800" cy="812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FF6199-D996-7060-21E2-E7FE6EC7E1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375920" y="568960"/>
            <a:ext cx="2301240" cy="2301240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03039C4-AE8E-9CAD-9A47-C9E2AE769133}"/>
              </a:ext>
            </a:extLst>
          </p:cNvPr>
          <p:cNvSpPr/>
          <p:nvPr/>
        </p:nvSpPr>
        <p:spPr>
          <a:xfrm>
            <a:off x="629920" y="3108960"/>
            <a:ext cx="3129280" cy="11988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5400" b="1" dirty="0"/>
              <a:t>/k/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64C170E-4A5A-A1A5-4907-A79A033919C7}"/>
              </a:ext>
            </a:extLst>
          </p:cNvPr>
          <p:cNvSpPr/>
          <p:nvPr/>
        </p:nvSpPr>
        <p:spPr>
          <a:xfrm>
            <a:off x="4358640" y="3108960"/>
            <a:ext cx="3129280" cy="11988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6600" b="1" dirty="0"/>
              <a:t>C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6C61571-20B3-97A3-2A37-0E173A09D2DC}"/>
              </a:ext>
            </a:extLst>
          </p:cNvPr>
          <p:cNvSpPr/>
          <p:nvPr/>
        </p:nvSpPr>
        <p:spPr>
          <a:xfrm>
            <a:off x="8432800" y="3108960"/>
            <a:ext cx="3129280" cy="11988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5400" b="1" dirty="0"/>
              <a:t>cap</a:t>
            </a:r>
          </a:p>
        </p:txBody>
      </p:sp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A9F1FB48-1833-179C-DAD3-EA144D9010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tretch>
            <a:fillRect/>
          </a:stretch>
        </p:blipFill>
        <p:spPr>
          <a:xfrm>
            <a:off x="9936480" y="5054600"/>
            <a:ext cx="16256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84404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8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3A02E76F-9E41-9D04-F320-22862530EC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3048000" y="1301750"/>
            <a:ext cx="6096000" cy="425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707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63288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A3ADCF7-2698-0598-600B-861D42B89C96}"/>
              </a:ext>
            </a:extLst>
          </p:cNvPr>
          <p:cNvSpPr txBox="1"/>
          <p:nvPr/>
        </p:nvSpPr>
        <p:spPr>
          <a:xfrm>
            <a:off x="91472" y="450362"/>
            <a:ext cx="186612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DHA on </a:t>
            </a:r>
            <a:r>
              <a:rPr lang="en-US" b="1" dirty="0" err="1">
                <a:solidFill>
                  <a:schemeClr val="bg1"/>
                </a:solidFill>
              </a:rPr>
              <a:t>Eduhome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55463F-2A08-D67C-131C-ADF9E45767F6}"/>
              </a:ext>
            </a:extLst>
          </p:cNvPr>
          <p:cNvSpPr txBox="1"/>
          <p:nvPr/>
        </p:nvSpPr>
        <p:spPr>
          <a:xfrm>
            <a:off x="4875245" y="466901"/>
            <a:ext cx="2441510" cy="523220"/>
          </a:xfrm>
          <a:prstGeom prst="rect">
            <a:avLst/>
          </a:prstGeom>
          <a:solidFill>
            <a:schemeClr val="accent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LET’S PLAY!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1A3573-8970-D529-FF51-7730CB2FE5A4}"/>
              </a:ext>
            </a:extLst>
          </p:cNvPr>
          <p:cNvSpPr txBox="1"/>
          <p:nvPr/>
        </p:nvSpPr>
        <p:spPr>
          <a:xfrm>
            <a:off x="9245360" y="552114"/>
            <a:ext cx="2855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Click on the picture below to play the games.</a:t>
            </a:r>
          </a:p>
        </p:txBody>
      </p:sp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2797" y="1303953"/>
            <a:ext cx="9835468" cy="482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828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221641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333052" y="1934308"/>
            <a:ext cx="4345781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cap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2CE142-1990-0374-F2AC-8F808DBD8E99}"/>
              </a:ext>
            </a:extLst>
          </p:cNvPr>
          <p:cNvSpPr/>
          <p:nvPr/>
        </p:nvSpPr>
        <p:spPr>
          <a:xfrm>
            <a:off x="5340277" y="1934307"/>
            <a:ext cx="6177645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Phonics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/ </a:t>
            </a:r>
            <a:r>
              <a:rPr lang="en-US" sz="3600" i="1" dirty="0">
                <a:solidFill>
                  <a:srgbClr val="FF0000"/>
                </a:solidFill>
              </a:rPr>
              <a:t>k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i="1" dirty="0">
                <a:solidFill>
                  <a:srgbClr val="0070C0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82114616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</a:t>
            </a:r>
            <a:r>
              <a:rPr lang="en-US" sz="3600" i="1" dirty="0" smtClean="0">
                <a:solidFill>
                  <a:srgbClr val="0070C0"/>
                </a:solidFill>
              </a:rPr>
              <a:t>/</a:t>
            </a:r>
            <a:r>
              <a:rPr lang="en-US" sz="3600" i="1" dirty="0" smtClean="0">
                <a:solidFill>
                  <a:srgbClr val="FF0000"/>
                </a:solidFill>
              </a:rPr>
              <a:t>k</a:t>
            </a:r>
            <a:r>
              <a:rPr lang="en-US" sz="3600" i="1" dirty="0" smtClean="0">
                <a:solidFill>
                  <a:srgbClr val="0070C0"/>
                </a:solidFill>
              </a:rPr>
              <a:t>/ sound.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1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12).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17 SB) </a:t>
            </a:r>
            <a:endParaRPr lang="en-US" sz="3600" i="1" dirty="0" smtClean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Play </a:t>
            </a:r>
            <a:r>
              <a:rPr lang="en-US" sz="3600" i="1" dirty="0">
                <a:solidFill>
                  <a:srgbClr val="0070C0"/>
                </a:solidFill>
              </a:rPr>
              <a:t>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1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70454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792963"/>
            <a:ext cx="3256378" cy="69668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046383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31845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9288" y="470699"/>
            <a:ext cx="4201181" cy="586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41948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5105"/>
          <a:stretch/>
        </p:blipFill>
        <p:spPr>
          <a:xfrm>
            <a:off x="-1" y="0"/>
            <a:ext cx="12192001" cy="68673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3887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" t="24278" r="-230" b="-674"/>
          <a:stretch/>
        </p:blipFill>
        <p:spPr>
          <a:xfrm>
            <a:off x="0" y="0"/>
            <a:ext cx="12192000" cy="69792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35025" y="5659275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4135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909"/>
            <a:ext cx="10058400" cy="696190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40776"/>
            <a:ext cx="4026834" cy="7613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394012809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D209FA-516C-66D9-8115-4C2C2A7E9701}"/>
              </a:ext>
            </a:extLst>
          </p:cNvPr>
          <p:cNvSpPr txBox="1"/>
          <p:nvPr/>
        </p:nvSpPr>
        <p:spPr>
          <a:xfrm>
            <a:off x="4214192" y="1669774"/>
            <a:ext cx="3970959" cy="1200329"/>
          </a:xfrm>
          <a:prstGeom prst="rect">
            <a:avLst/>
          </a:prstGeom>
          <a:solidFill>
            <a:srgbClr val="EE297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VN" sz="7200" b="1" dirty="0">
                <a:solidFill>
                  <a:schemeClr val="bg1"/>
                </a:solidFill>
              </a:rPr>
              <a:t>Let’s sing!</a:t>
            </a:r>
          </a:p>
        </p:txBody>
      </p:sp>
    </p:spTree>
    <p:extLst>
      <p:ext uri="{BB962C8B-B14F-4D97-AF65-F5344CB8AC3E}">
        <p14:creationId xmlns:p14="http://schemas.microsoft.com/office/powerpoint/2010/main" val="414587028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ong unit2-1.1.mp4" descr="song unit2-1.1.mp4">
            <a:hlinkClick r:id="" action="ppaction://media"/>
            <a:extLst>
              <a:ext uri="{FF2B5EF4-FFF2-40B4-BE49-F238E27FC236}">
                <a16:creationId xmlns:a16="http://schemas.microsoft.com/office/drawing/2014/main" id="{7A19A385-2D89-768D-4195-849EAC5F30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95534"/>
            <a:ext cx="12192000" cy="6967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75017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0442124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0"/>
            <a:ext cx="10506272" cy="686798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658379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Phonics</a:t>
            </a:r>
          </a:p>
          <a:p>
            <a:pPr algn="ctr"/>
            <a:endParaRPr lang="en-US" sz="4000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F5DAD3-34B7-E608-4C51-592292A00A8C}"/>
              </a:ext>
            </a:extLst>
          </p:cNvPr>
          <p:cNvSpPr txBox="1"/>
          <p:nvPr/>
        </p:nvSpPr>
        <p:spPr>
          <a:xfrm>
            <a:off x="4204433" y="3568312"/>
            <a:ext cx="25785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/</a:t>
            </a:r>
            <a:r>
              <a:rPr lang="en-US" sz="6000" dirty="0">
                <a:solidFill>
                  <a:srgbClr val="FF0000"/>
                </a:solidFill>
              </a:rPr>
              <a:t>k </a:t>
            </a:r>
            <a:r>
              <a:rPr lang="en-US" sz="6600" dirty="0">
                <a:solidFill>
                  <a:schemeClr val="bg1"/>
                </a:solidFill>
              </a:rPr>
              <a:t>/</a:t>
            </a:r>
            <a:endParaRPr lang="en-VN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26382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98" y="-62346"/>
            <a:ext cx="10287000" cy="69203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0906" y="4052459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083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2158</TotalTime>
  <Words>239</Words>
  <Application>Microsoft Office PowerPoint</Application>
  <PresentationFormat>Widescreen</PresentationFormat>
  <Paragraphs>66</Paragraphs>
  <Slides>31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Times New Roman</vt:lpstr>
      <vt:lpstr>Arial</vt:lpstr>
      <vt:lpstr>Calibri Light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Rieu Phan Van</cp:lastModifiedBy>
  <cp:revision>190</cp:revision>
  <dcterms:created xsi:type="dcterms:W3CDTF">2019-07-02T02:13:33Z</dcterms:created>
  <dcterms:modified xsi:type="dcterms:W3CDTF">2022-08-18T10:29:38Z</dcterms:modified>
</cp:coreProperties>
</file>