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58" r:id="rId3"/>
    <p:sldId id="259" r:id="rId4"/>
    <p:sldId id="257" r:id="rId5"/>
    <p:sldId id="269" r:id="rId6"/>
    <p:sldId id="261" r:id="rId7"/>
    <p:sldId id="272" r:id="rId8"/>
    <p:sldId id="279" r:id="rId9"/>
    <p:sldId id="280" r:id="rId10"/>
    <p:sldId id="262" r:id="rId11"/>
    <p:sldId id="275" r:id="rId12"/>
    <p:sldId id="277" r:id="rId13"/>
    <p:sldId id="265" r:id="rId14"/>
    <p:sldId id="278" r:id="rId15"/>
    <p:sldId id="268" r:id="rId16"/>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58"/>
          </p14:sldIdLst>
        </p14:section>
        <p14:section name="Hoạt động" id="{33D002E9-2A89-4131-B6A8-296394F1B10F}">
          <p14:sldIdLst>
            <p14:sldId id="259"/>
          </p14:sldIdLst>
        </p14:section>
        <p14:section name="Khởi động" id="{53FA0AD0-E157-4BD8-9901-4BFB55425A41}">
          <p14:sldIdLst>
            <p14:sldId id="257"/>
            <p14:sldId id="269"/>
          </p14:sldIdLst>
        </p14:section>
        <p14:section name="Khám phá" id="{1BC078C0-81C9-4571-A14C-0713BA2A1F2F}">
          <p14:sldIdLst>
            <p14:sldId id="261"/>
            <p14:sldId id="272"/>
            <p14:sldId id="279"/>
            <p14:sldId id="280"/>
          </p14:sldIdLst>
        </p14:section>
        <p14:section name="Luyện tập" id="{225A962F-11B6-4E6D-A3AE-080B5F2A108F}">
          <p14:sldIdLst>
            <p14:sldId id="262"/>
            <p14:sldId id="275"/>
            <p14:sldId id="277"/>
          </p14:sldIdLst>
        </p14:section>
        <p14:section name="Vận dụng" id="{D7A4CC45-046B-4747-B925-89233310AE85}">
          <p14:sldIdLst>
            <p14:sldId id="265"/>
            <p14:sldId id="278"/>
          </p14:sldIdLst>
        </p14:section>
        <p14:section name="Ghi nhớ" id="{BA72E88E-079A-4552-8E5F-9D631D206CB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0"/>
    <a:srgbClr val="B3B3B3"/>
    <a:srgbClr val="A2CA87"/>
    <a:srgbClr val="94BEE4"/>
    <a:srgbClr val="A5A5A5"/>
    <a:srgbClr val="F3AA79"/>
    <a:srgbClr val="85909E"/>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45771-6DCC-4938-9BBC-5C23B844C883}" v="43" dt="2022-04-02T00:45:0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81" d="100"/>
          <a:sy n="81" d="100"/>
        </p:scale>
        <p:origin x="812"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t>7/11/2022</a:t>
            </a:fld>
            <a:endParaRPr lang="en-US"/>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t>‹#›</a:t>
            </a:fld>
            <a:endParaRPr lang="en-US"/>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A1B0BC-490D-4C5F-B82A-BB02ABC09BD3}" type="datetimeFigureOut">
              <a:rPr lang="en-US" smtClean="0"/>
              <a:t>7/11/2022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056F47-D2FF-4C56-9DAB-839FEFBD576E}" type="slidenum">
              <a:rPr lang="en-US" smtClean="0"/>
              <a:t>‹#›</a:t>
            </a:fld>
            <a:endParaRPr lang="en-US"/>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7.png"/><Relationship Id="rId5" Type="http://schemas.openxmlformats.org/officeDocument/2006/relationships/tags" Target="../tags/tag17.xml"/><Relationship Id="rId10" Type="http://schemas.openxmlformats.org/officeDocument/2006/relationships/image" Target="../media/image16.png"/><Relationship Id="rId4" Type="http://schemas.openxmlformats.org/officeDocument/2006/relationships/tags" Target="../tags/tag16.xml"/><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18.png"/><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4FBE3FDC-C255-44AC-9DB5-D2F9B29B6026}"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69E383F-5062-4B6D-B18C-29B6C756DE5D}" type="datetime1">
              <a:rPr lang="en-US" smtClean="0"/>
              <a:t>7/11/2022</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5995147" y="1714765"/>
            <a:ext cx="2520203" cy="2762672"/>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mn-lt"/>
                  <a:ea typeface="+mn-ea"/>
                  <a:cs typeface="+mn-ea"/>
                  <a:sym typeface="+mn-lt"/>
                </a:rPr>
                <a:t> </a:t>
              </a:r>
              <a:endParaRPr lang="zh-CN" altLang="en-US" sz="15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cs typeface="+mn-ea"/>
                    <a:sym typeface="+mn-lt"/>
                  </a:rPr>
                  <a:t>01</a:t>
                </a:r>
                <a:endParaRPr lang="zh-CN" altLang="en-US" sz="2700" dirty="0">
                  <a:solidFill>
                    <a:srgbClr val="F992B8"/>
                  </a:solidFill>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cs typeface="+mn-ea"/>
                    <a:sym typeface="+mn-lt"/>
                  </a:rPr>
                  <a:t>02</a:t>
                </a:r>
                <a:endParaRPr lang="zh-CN" altLang="en-US" sz="2700" dirty="0">
                  <a:solidFill>
                    <a:srgbClr val="F9D841"/>
                  </a:solidFill>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cs typeface="+mn-ea"/>
                    <a:sym typeface="+mn-lt"/>
                  </a:rPr>
                  <a:t>03</a:t>
                </a:r>
                <a:endParaRPr lang="zh-CN" altLang="en-US" sz="27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cs typeface="+mn-ea"/>
                    <a:sym typeface="+mn-lt"/>
                  </a:rPr>
                  <a:t>04</a:t>
                </a:r>
                <a:endParaRPr lang="zh-CN" altLang="en-US" sz="27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cs typeface="+mn-ea"/>
                    <a:sym typeface="+mn-lt"/>
                  </a:rPr>
                  <a:t>05</a:t>
                </a:r>
                <a:endParaRPr lang="zh-CN" altLang="en-US" sz="27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mn-lt"/>
                    <a:ea typeface="+mn-ea"/>
                  </a:rPr>
                  <a:t> </a:t>
                </a:r>
                <a:endParaRPr lang="zh-CN" altLang="en-US" sz="24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7F8C952-3732-4F96-89E3-6A5159C03630}" type="datetime1">
              <a:rPr lang="en-US" smtClean="0"/>
              <a:t>7/11/2022</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B</a:t>
              </a:r>
              <a:endParaRPr lang="zh-CN" altLang="en-US" sz="1800" dirty="0">
                <a:solidFill>
                  <a:schemeClr val="bg1"/>
                </a:solidFill>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C</a:t>
              </a:r>
              <a:endParaRPr lang="zh-CN" altLang="en-US" sz="1800" dirty="0">
                <a:solidFill>
                  <a:schemeClr val="bg1"/>
                </a:solidFill>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A</a:t>
              </a:r>
              <a:endParaRPr lang="zh-CN" altLang="en-US" sz="18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28154" y="1964879"/>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99565" y="2031622"/>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504552" y="3169901"/>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22694" y="3254607"/>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t>01</a:t>
              </a:r>
              <a:endParaRPr b="1" dirty="0"/>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rPr>
                <a:t>04</a:t>
              </a:r>
              <a:endParaRPr b="1" dirty="0">
                <a:solidFill>
                  <a:schemeClr val="tx1">
                    <a:lumMod val="85000"/>
                    <a:lumOff val="15000"/>
                  </a:schemeClr>
                </a:solidFill>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05</a:t>
              </a:r>
              <a:endParaRPr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t>01</a:t>
                </a:r>
                <a:endParaRPr b="1" dirty="0"/>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129473" y="2002734"/>
            <a:ext cx="2530548" cy="2186735"/>
            <a:chOff x="3724235" y="1302007"/>
            <a:chExt cx="4732645"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724235" y="3672772"/>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806314" y="2230325"/>
              <a:ext cx="2202245"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529289" y="3148097"/>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87337" y="4589332"/>
              <a:ext cx="2202244"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721630" y="3613791"/>
              <a:ext cx="3224084" cy="476783"/>
            </a:xfrm>
            <a:prstGeom prst="rect">
              <a:avLst/>
            </a:prstGeom>
          </p:spPr>
          <p:txBody>
            <a:bodyPr wrap="none">
              <a:spAutoFit/>
            </a:bodyPr>
            <a:lstStyle/>
            <a:p>
              <a:pPr algn="ctr"/>
              <a:r>
                <a:rPr lang="en-US" sz="1600" b="1" cap="all" dirty="0">
                  <a:solidFill>
                    <a:schemeClr val="bg1"/>
                  </a:solidFill>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266624"/>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24727"/>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594D1F-4E1B-4120-9D0D-36BE446FBECD}"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BA06FE25-F635-4F3E-AD60-089883A5147F}" type="datetime1">
              <a:rPr lang="en-US" smtClean="0"/>
              <a:t>7/11/2022</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C13009EB-9476-479A-B718-FACA075DBBFD}" type="datetime1">
              <a:rPr lang="en-US" smtClean="0"/>
              <a:t>7/11/2022</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5339D03E-3D02-487A-98D7-37E19EEBFC67}" type="datetime1">
              <a:rPr lang="en-US" smtClean="0"/>
              <a:t>7/11/2022</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A62CC7-AE8E-4DBA-89DF-5DFD51DBFD2C}"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581136-0896-4C7A-BB85-D6551F0B1457}"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D53F6DFA-3747-415D-A7D1-041E3C5B0C8C}" type="datetime1">
              <a:rPr lang="en-US" smtClean="0"/>
              <a:t>7/11/2022</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7/11/2022</a:t>
            </a:fld>
            <a:endParaRPr lang="en-US"/>
          </a:p>
        </p:txBody>
      </p:sp>
      <p:sp>
        <p:nvSpPr>
          <p:cNvPr id="3" name="Footer Placeholder 2"/>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4424" y="788110"/>
            <a:ext cx="2824812" cy="701731"/>
          </a:xfr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defRPr lang="en-US" sz="4400" cap="none" spc="0" dirty="0">
                <a:ln/>
                <a:solidFill>
                  <a:schemeClr val="bg1"/>
                </a:solidFill>
                <a:effectLst/>
                <a:latin typeface="Montserrat Black" panose="00000A00000000000000" pitchFamily="2" charset="0"/>
                <a:ea typeface="Roboto" panose="02000000000000000000" pitchFamily="2" charset="0"/>
                <a:cs typeface="+mn-cs"/>
              </a:defRPr>
            </a:lvl1pPr>
          </a:lstStyle>
          <a:p>
            <a:pPr marL="0" lvl="0" algn="ctr" defTabSz="457200"/>
            <a:r>
              <a:rPr lang="en-US" dirty="0"/>
              <a:t>GHI NHỚ</a:t>
            </a:r>
          </a:p>
        </p:txBody>
      </p:sp>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E55D0F-95C7-4DDF-A218-CDB410FD17DC}"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5"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33D2C4-F728-4B9D-9043-61127E558B34}" type="datetime1">
              <a:rPr lang="en-US" smtClean="0"/>
              <a:t>7/11/2022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Tin học lớp 3_NXB ĐH Vinh_Kiến tạo công dân toàn cầu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321894" y="2428210"/>
            <a:ext cx="4500211" cy="725825"/>
          </a:xfrm>
        </p:spPr>
        <p:txBody>
          <a:bodyPr>
            <a:noAutofit/>
          </a:bodyPr>
          <a:lstStyle/>
          <a:p>
            <a:r>
              <a:rPr lang="en-US" sz="3600">
                <a:latin typeface="+mn-lt"/>
              </a:rPr>
              <a:t>MÁY XỬ LÍ THÔNG TIN</a:t>
            </a:r>
            <a:endParaRPr lang="en-US" sz="3600" dirty="0">
              <a:latin typeface="+mn-lt"/>
            </a:endParaRPr>
          </a:p>
        </p:txBody>
      </p:sp>
      <p:sp>
        <p:nvSpPr>
          <p:cNvPr id="3" name="Text Placeholder 2">
            <a:extLst>
              <a:ext uri="{FF2B5EF4-FFF2-40B4-BE49-F238E27FC236}">
                <a16:creationId xmlns:a16="http://schemas.microsoft.com/office/drawing/2014/main" id="{1053F0EC-9ABF-4504-8DD6-626ADC75CB73}"/>
              </a:ext>
            </a:extLst>
          </p:cNvPr>
          <p:cNvSpPr>
            <a:spLocks noGrp="1"/>
          </p:cNvSpPr>
          <p:nvPr>
            <p:ph type="body" sz="quarter" idx="13"/>
          </p:nvPr>
        </p:nvSpPr>
        <p:spPr>
          <a:xfrm>
            <a:off x="3976252" y="1763047"/>
            <a:ext cx="1191497" cy="665163"/>
          </a:xfrm>
        </p:spPr>
        <p:txBody>
          <a:bodyPr/>
          <a:lstStyle/>
          <a:p>
            <a:r>
              <a:rPr lang="en-US"/>
              <a:t>BÀI 4</a:t>
            </a:r>
            <a:endParaRPr lang="en-US" dirty="0"/>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a:xfrm>
            <a:off x="628650" y="4926290"/>
            <a:ext cx="2057400" cy="273844"/>
          </a:xfrm>
        </p:spPr>
        <p:txBody>
          <a:bodyPr/>
          <a:lstStyle/>
          <a:p>
            <a:fld id="{7D7C3945-8298-45C8-8CCF-2D74320BB235}" type="datetime1">
              <a:rPr lang="en-US" smtClean="0"/>
              <a:t>7/11/2022</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a:xfrm>
            <a:off x="3028950" y="4926290"/>
            <a:ext cx="3086100" cy="273844"/>
          </a:xfrm>
        </p:spPr>
        <p:txBody>
          <a:body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6722B-AFC9-45D5-8ED5-734EF44658BA}"/>
              </a:ext>
            </a:extLst>
          </p:cNvPr>
          <p:cNvSpPr>
            <a:spLocks noGrp="1"/>
          </p:cNvSpPr>
          <p:nvPr>
            <p:ph type="title"/>
          </p:nvPr>
        </p:nvSpPr>
        <p:spPr/>
        <p:txBody>
          <a:bodyPr/>
          <a:lstStyle/>
          <a:p>
            <a:r>
              <a:rPr lang="en-US">
                <a:latin typeface="+mn-lt"/>
              </a:rPr>
              <a:t>LUYỆN TẬP</a:t>
            </a:r>
            <a:endParaRPr lang="en-US" dirty="0">
              <a:latin typeface="+mn-lt"/>
            </a:endParaRPr>
          </a:p>
        </p:txBody>
      </p:sp>
      <p:sp>
        <p:nvSpPr>
          <p:cNvPr id="2" name="Date Placeholder 1">
            <a:extLst>
              <a:ext uri="{FF2B5EF4-FFF2-40B4-BE49-F238E27FC236}">
                <a16:creationId xmlns:a16="http://schemas.microsoft.com/office/drawing/2014/main" id="{5B83AFD6-1C4D-452C-9F03-36F4A065FC9D}"/>
              </a:ext>
            </a:extLst>
          </p:cNvPr>
          <p:cNvSpPr>
            <a:spLocks noGrp="1"/>
          </p:cNvSpPr>
          <p:nvPr>
            <p:ph type="dt" sz="half" idx="10"/>
          </p:nvPr>
        </p:nvSpPr>
        <p:spPr/>
        <p:txBody>
          <a:bodyPr/>
          <a:lstStyle/>
          <a:p>
            <a:fld id="{5E32872F-1774-48A7-AB69-BDED11FCB657}" type="datetime1">
              <a:rPr lang="en-US" smtClean="0"/>
              <a:t>7/11/2022</a:t>
            </a:fld>
            <a:endParaRPr lang="en-US"/>
          </a:p>
        </p:txBody>
      </p:sp>
      <p:sp>
        <p:nvSpPr>
          <p:cNvPr id="4" name="Footer Placeholder 3">
            <a:extLst>
              <a:ext uri="{FF2B5EF4-FFF2-40B4-BE49-F238E27FC236}">
                <a16:creationId xmlns:a16="http://schemas.microsoft.com/office/drawing/2014/main" id="{0C3E2C5D-CFB8-4303-B0B6-E8DA8D643701}"/>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A6B79987-90B8-4932-90BE-5530F1CF1321}"/>
              </a:ext>
            </a:extLst>
          </p:cNvPr>
          <p:cNvSpPr>
            <a:spLocks noGrp="1"/>
          </p:cNvSpPr>
          <p:nvPr>
            <p:ph type="sldNum" sz="quarter" idx="12"/>
          </p:nvPr>
        </p:nvSpPr>
        <p:spPr/>
        <p:txBody>
          <a:bodyPr/>
          <a:lstStyle/>
          <a:p>
            <a:fld id="{30468810-060D-430C-ACDF-BB351635E08B}" type="slidenum">
              <a:rPr lang="en-US" smtClean="0"/>
              <a:t>10</a:t>
            </a:fld>
            <a:endParaRPr lang="en-US"/>
          </a:p>
        </p:txBody>
      </p:sp>
    </p:spTree>
    <p:extLst>
      <p:ext uri="{BB962C8B-B14F-4D97-AF65-F5344CB8AC3E}">
        <p14:creationId xmlns:p14="http://schemas.microsoft.com/office/powerpoint/2010/main" val="38463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029" y="100178"/>
            <a:ext cx="7706305" cy="869155"/>
          </a:xfrm>
        </p:spPr>
        <p:txBody>
          <a:bodyPr/>
          <a:lstStyle/>
          <a:p>
            <a:pPr algn="ctr"/>
            <a:r>
              <a:rPr lang="en-US"/>
              <a:t>Làm việc nhóm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11</a:t>
            </a:fld>
            <a:endParaRPr lang="en-US"/>
          </a:p>
        </p:txBody>
      </p:sp>
      <p:sp>
        <p:nvSpPr>
          <p:cNvPr id="7" name="Content Placeholder 6"/>
          <p:cNvSpPr>
            <a:spLocks noGrp="1"/>
          </p:cNvSpPr>
          <p:nvPr>
            <p:ph sz="quarter" idx="14"/>
          </p:nvPr>
        </p:nvSpPr>
        <p:spPr>
          <a:xfrm>
            <a:off x="2561897" y="879521"/>
            <a:ext cx="6495393" cy="3091855"/>
          </a:xfrm>
        </p:spPr>
        <p:txBody>
          <a:bodyPr>
            <a:noAutofit/>
          </a:bodyPr>
          <a:lstStyle/>
          <a:p>
            <a:pPr marL="228600" indent="-228600" algn="just">
              <a:lnSpc>
                <a:spcPct val="100000"/>
              </a:lnSpc>
              <a:buFont typeface="+mj-lt"/>
              <a:buAutoNum type="arabicPeriod"/>
            </a:pPr>
            <a:r>
              <a:rPr lang="vi-VN" sz="2200">
                <a:latin typeface="Calibri" panose="020F0502020204030204" pitchFamily="34" charset="0"/>
                <a:cs typeface="Calibri" panose="020F0502020204030204" pitchFamily="34" charset="0"/>
              </a:rPr>
              <a:t>Đưa ra ý kiến cá nhân của mình trước cả nhóm về các câu hỏi sau: Ti vi có phải là loại máy tiếp nhận thông tin để quyết định hành động không? Khi em sử dụng điều khiển để bật ti vi, ti vi tiếp nhận và xử lí thông tin nào? Kết quả xử lí ra sao?</a:t>
            </a:r>
            <a:endParaRPr lang="en-US" sz="2200">
              <a:latin typeface="Calibri" panose="020F0502020204030204" pitchFamily="34" charset="0"/>
              <a:cs typeface="Calibri" panose="020F0502020204030204" pitchFamily="34" charset="0"/>
            </a:endParaRPr>
          </a:p>
          <a:p>
            <a:pPr marL="228600" indent="-228600" algn="just">
              <a:lnSpc>
                <a:spcPct val="100000"/>
              </a:lnSpc>
              <a:buFont typeface="+mj-lt"/>
              <a:buAutoNum type="arabicPeriod"/>
            </a:pPr>
            <a:r>
              <a:rPr lang="en-US" sz="2200">
                <a:latin typeface="Calibri" panose="020F0502020204030204" pitchFamily="34" charset="0"/>
                <a:cs typeface="Calibri" panose="020F0502020204030204" pitchFamily="34" charset="0"/>
              </a:rPr>
              <a:t>M</a:t>
            </a:r>
            <a:r>
              <a:rPr lang="vi-VN" sz="2200">
                <a:latin typeface="Calibri" panose="020F0502020204030204" pitchFamily="34" charset="0"/>
                <a:cs typeface="Calibri" panose="020F0502020204030204" pitchFamily="34" charset="0"/>
              </a:rPr>
              <a:t>ỗi HS nêu 1 ví dụ về máy tiếp nhận thông tin để quyết định hành động mà em biết</a:t>
            </a:r>
            <a:r>
              <a:rPr lang="en-US" sz="2200">
                <a:latin typeface="Calibri" panose="020F0502020204030204" pitchFamily="34" charset="0"/>
                <a:cs typeface="Calibri" panose="020F0502020204030204" pitchFamily="34" charset="0"/>
              </a:rPr>
              <a:t> v</a:t>
            </a:r>
            <a:r>
              <a:rPr lang="vi-VN" sz="2200">
                <a:latin typeface="Calibri" panose="020F0502020204030204" pitchFamily="34" charset="0"/>
                <a:cs typeface="Calibri" panose="020F0502020204030204" pitchFamily="34" charset="0"/>
              </a:rPr>
              <a:t>à mô tả hoạt động của chiếc máy đó</a:t>
            </a:r>
            <a:r>
              <a:rPr lang="en-US" sz="2200">
                <a:latin typeface="Calibri" panose="020F0502020204030204" pitchFamily="34" charset="0"/>
                <a:cs typeface="Calibri" panose="020F0502020204030204" pitchFamily="34" charset="0"/>
              </a:rPr>
              <a:t>.</a:t>
            </a:r>
          </a:p>
          <a:p>
            <a:pPr marL="228600" indent="-228600" algn="just">
              <a:lnSpc>
                <a:spcPct val="100000"/>
              </a:lnSpc>
              <a:buFont typeface="+mj-lt"/>
              <a:buAutoNum type="arabicPeriod"/>
            </a:pPr>
            <a:r>
              <a:rPr lang="en-US" sz="2200">
                <a:latin typeface="Calibri" panose="020F0502020204030204" pitchFamily="34" charset="0"/>
                <a:cs typeface="Calibri" panose="020F0502020204030204" pitchFamily="34" charset="0"/>
              </a:rPr>
              <a:t>Khi</a:t>
            </a:r>
            <a:r>
              <a:rPr lang="vi-VN" sz="2200">
                <a:latin typeface="Calibri" panose="020F0502020204030204" pitchFamily="34" charset="0"/>
                <a:cs typeface="Calibri" panose="020F0502020204030204" pitchFamily="34" charset="0"/>
              </a:rPr>
              <a:t> có HS đang phát biểu thì các thành viên khác trong nhóm lắng nghe sau đó đưa ra ý kiến phản biện hoặc câu hỏi nếu có</a:t>
            </a:r>
            <a:r>
              <a:rPr lang="en-US" sz="2200">
                <a:latin typeface="Calibri" panose="020F0502020204030204" pitchFamily="34" charset="0"/>
                <a:cs typeface="Calibri" panose="020F0502020204030204" pitchFamily="34" charset="0"/>
              </a:rPr>
              <a:t>.</a:t>
            </a:r>
            <a:endParaRPr lang="vi-VN" sz="2200">
              <a:latin typeface="Calibri" panose="020F0502020204030204" pitchFamily="34" charset="0"/>
              <a:cs typeface="Calibri" panose="020F0502020204030204" pitchFamily="34" charset="0"/>
            </a:endParaRPr>
          </a:p>
        </p:txBody>
      </p:sp>
      <p:pic>
        <p:nvPicPr>
          <p:cNvPr id="9" name="Picture 2" descr="Student Cartoon Learning Education, PNG, 1535x1535px, Teamwork, Art,  Cartoon, Child, Clip Art Download Free"/>
          <p:cNvPicPr>
            <a:picLocks noGrp="1" noChangeAspect="1" noChangeArrowheads="1"/>
          </p:cNvPicPr>
          <p:nvPr>
            <p:ph sz="quarter" idx="13"/>
          </p:nvPr>
        </p:nvPicPr>
        <p:blipFill>
          <a:blip r:embed="rId2">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217754" y="1978572"/>
            <a:ext cx="2227336" cy="222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19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id="{5F3DD9B4-FE0A-4593-BF20-8476046BDDC0}"/>
              </a:ext>
            </a:extLst>
          </p:cNvPr>
          <p:cNvSpPr>
            <a:spLocks noGrp="1"/>
          </p:cNvSpPr>
          <p:nvPr>
            <p:ph type="title"/>
          </p:nvPr>
        </p:nvSpPr>
        <p:spPr>
          <a:xfrm>
            <a:off x="944032" y="216825"/>
            <a:ext cx="7768093" cy="869155"/>
          </a:xfrm>
        </p:spPr>
        <p:txBody>
          <a:bodyPr/>
          <a:lstStyle/>
          <a:p>
            <a:pPr algn="ctr"/>
            <a:r>
              <a:rPr lang="en-US" sz="4000"/>
              <a:t>Kiến thức chốt phần Luyện tập</a:t>
            </a:r>
          </a:p>
        </p:txBody>
      </p:sp>
      <p:sp>
        <p:nvSpPr>
          <p:cNvPr id="4" name="Date Placeholder 3">
            <a:extLst>
              <a:ext uri="{FF2B5EF4-FFF2-40B4-BE49-F238E27FC236}">
                <a16:creationId xmlns:a16="http://schemas.microsoft.com/office/drawing/2014/main" id="{5CDE1E0D-6D39-44D3-9104-2D7DB8314352}"/>
              </a:ext>
            </a:extLst>
          </p:cNvPr>
          <p:cNvSpPr>
            <a:spLocks noGrp="1"/>
          </p:cNvSpPr>
          <p:nvPr>
            <p:ph type="dt" sz="half" idx="10"/>
          </p:nvPr>
        </p:nvSpPr>
        <p:spPr/>
        <p:txBody>
          <a:bodyPr/>
          <a:lstStyle/>
          <a:p>
            <a:fld id="{7F95F242-625E-4E99-A02E-50E24C9696D1}" type="datetime1">
              <a:rPr lang="en-US" smtClean="0"/>
              <a:t>7/11/2022</a:t>
            </a:fld>
            <a:endParaRPr lang="en-US"/>
          </a:p>
        </p:txBody>
      </p:sp>
      <p:sp>
        <p:nvSpPr>
          <p:cNvPr id="5" name="Footer Placeholder 4">
            <a:extLst>
              <a:ext uri="{FF2B5EF4-FFF2-40B4-BE49-F238E27FC236}">
                <a16:creationId xmlns:a16="http://schemas.microsoft.com/office/drawing/2014/main" id="{5BE581A3-76AF-4291-B5EA-4AFDAE5862F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id="{A6797979-D8DC-45FA-9BFD-12A4DE2C9A4B}"/>
              </a:ext>
            </a:extLst>
          </p:cNvPr>
          <p:cNvSpPr>
            <a:spLocks noGrp="1"/>
          </p:cNvSpPr>
          <p:nvPr>
            <p:ph type="sldNum" sz="quarter" idx="12"/>
          </p:nvPr>
        </p:nvSpPr>
        <p:spPr/>
        <p:txBody>
          <a:bodyPr/>
          <a:lstStyle/>
          <a:p>
            <a:fld id="{30468810-060D-430C-ACDF-BB351635E08B}" type="slidenum">
              <a:rPr lang="en-US" smtClean="0"/>
              <a:t>12</a:t>
            </a:fld>
            <a:endParaRPr lang="en-US"/>
          </a:p>
        </p:txBody>
      </p:sp>
      <p:sp>
        <p:nvSpPr>
          <p:cNvPr id="81" name="Text Placeholder 80">
            <a:extLst>
              <a:ext uri="{FF2B5EF4-FFF2-40B4-BE49-F238E27FC236}">
                <a16:creationId xmlns:a16="http://schemas.microsoft.com/office/drawing/2014/main" id="{BAA69A5A-9C98-47FB-BE4E-DCFC1658D677}"/>
              </a:ext>
            </a:extLst>
          </p:cNvPr>
          <p:cNvSpPr>
            <a:spLocks noGrp="1"/>
          </p:cNvSpPr>
          <p:nvPr>
            <p:ph type="body" sz="quarter" idx="13"/>
          </p:nvPr>
        </p:nvSpPr>
        <p:spPr>
          <a:xfrm>
            <a:off x="647180" y="3508457"/>
            <a:ext cx="1747838" cy="869950"/>
          </a:xfrm>
        </p:spPr>
        <p:txBody>
          <a:bodyPr/>
          <a:lstStyle/>
          <a:p>
            <a:pPr algn="just"/>
            <a:r>
              <a:rPr lang="vi-VN" sz="1400">
                <a:latin typeface="Calibri" panose="020F0502020204030204" pitchFamily="34" charset="0"/>
                <a:cs typeface="Calibri" panose="020F0502020204030204" pitchFamily="34" charset="0"/>
              </a:rPr>
              <a:t>Ti vi là loại máy tiếp nhận thông tin để quyết định hành động.</a:t>
            </a:r>
            <a:endParaRPr lang="en-US" sz="1400">
              <a:latin typeface="Calibri" panose="020F0502020204030204" pitchFamily="34" charset="0"/>
              <a:cs typeface="Calibri" panose="020F0502020204030204" pitchFamily="34" charset="0"/>
            </a:endParaRPr>
          </a:p>
        </p:txBody>
      </p:sp>
      <p:sp>
        <p:nvSpPr>
          <p:cNvPr id="10" name="Text Placeholder 80">
            <a:extLst>
              <a:ext uri="{FF2B5EF4-FFF2-40B4-BE49-F238E27FC236}">
                <a16:creationId xmlns:a16="http://schemas.microsoft.com/office/drawing/2014/main" id="{BAA69A5A-9C98-47FB-BE4E-DCFC1658D677}"/>
              </a:ext>
            </a:extLst>
          </p:cNvPr>
          <p:cNvSpPr>
            <a:spLocks noGrp="1"/>
          </p:cNvSpPr>
          <p:nvPr>
            <p:ph type="body" sz="quarter" idx="13"/>
          </p:nvPr>
        </p:nvSpPr>
        <p:spPr>
          <a:xfrm>
            <a:off x="6040081" y="2995310"/>
            <a:ext cx="2334244" cy="605214"/>
          </a:xfrm>
        </p:spPr>
        <p:txBody>
          <a:bodyPr/>
          <a:lstStyle/>
          <a:p>
            <a:pPr algn="just">
              <a:lnSpc>
                <a:spcPct val="100000"/>
              </a:lnSpc>
            </a:pPr>
            <a:r>
              <a:rPr lang="vi-VN" sz="1600">
                <a:latin typeface="Calibri" panose="020F0502020204030204" pitchFamily="34" charset="0"/>
                <a:cs typeface="Calibri" panose="020F0502020204030204" pitchFamily="34" charset="0"/>
              </a:rPr>
              <a:t>Kết quả xử lí: Ti vi chuyển sang chức năng như em đã điều khiển.</a:t>
            </a:r>
            <a:endParaRPr lang="en-US" sz="1600">
              <a:latin typeface="Calibri" panose="020F0502020204030204" pitchFamily="34" charset="0"/>
              <a:cs typeface="Calibri" panose="020F0502020204030204" pitchFamily="34" charset="0"/>
            </a:endParaRPr>
          </a:p>
        </p:txBody>
      </p:sp>
      <p:sp>
        <p:nvSpPr>
          <p:cNvPr id="9" name="Text Placeholder 80">
            <a:extLst>
              <a:ext uri="{FF2B5EF4-FFF2-40B4-BE49-F238E27FC236}">
                <a16:creationId xmlns:a16="http://schemas.microsoft.com/office/drawing/2014/main" id="{BAA69A5A-9C98-47FB-BE4E-DCFC1658D677}"/>
              </a:ext>
            </a:extLst>
          </p:cNvPr>
          <p:cNvSpPr>
            <a:spLocks noGrp="1"/>
          </p:cNvSpPr>
          <p:nvPr>
            <p:ph type="body" sz="quarter" idx="13"/>
          </p:nvPr>
        </p:nvSpPr>
        <p:spPr>
          <a:xfrm>
            <a:off x="3271774" y="3073482"/>
            <a:ext cx="2063322" cy="869950"/>
          </a:xfrm>
        </p:spPr>
        <p:txBody>
          <a:bodyPr/>
          <a:lstStyle/>
          <a:p>
            <a:pPr algn="just">
              <a:lnSpc>
                <a:spcPct val="100000"/>
              </a:lnSpc>
            </a:pPr>
            <a:r>
              <a:rPr lang="vi-VN" sz="1400">
                <a:latin typeface="Calibri" panose="020F0502020204030204" pitchFamily="34" charset="0"/>
                <a:cs typeface="Calibri" panose="020F0502020204030204" pitchFamily="34" charset="0"/>
              </a:rPr>
              <a:t>Khi em sử dụng điều khiển để bật ti vi, ti vi tiếp nhận thông tin từ điểu khiển và xử lí thông tin theo cách thức đã được lập trình cài đặt sẵn.</a:t>
            </a:r>
            <a:endParaRPr lang="en-US" sz="1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31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4A982-1597-487F-B0D7-F405259AC78E}"/>
              </a:ext>
            </a:extLst>
          </p:cNvPr>
          <p:cNvSpPr>
            <a:spLocks noGrp="1"/>
          </p:cNvSpPr>
          <p:nvPr>
            <p:ph type="dt" sz="half" idx="10"/>
          </p:nvPr>
        </p:nvSpPr>
        <p:spPr/>
        <p:txBody>
          <a:bodyPr/>
          <a:lstStyle/>
          <a:p>
            <a:fld id="{55402B3D-C2E8-4855-94EE-E219B6B9684D}" type="datetime1">
              <a:rPr lang="en-US" smtClean="0"/>
              <a:t>7/11/2022</a:t>
            </a:fld>
            <a:endParaRPr lang="en-US"/>
          </a:p>
        </p:txBody>
      </p:sp>
      <p:sp>
        <p:nvSpPr>
          <p:cNvPr id="3" name="Footer Placeholder 2">
            <a:extLst>
              <a:ext uri="{FF2B5EF4-FFF2-40B4-BE49-F238E27FC236}">
                <a16:creationId xmlns:a16="http://schemas.microsoft.com/office/drawing/2014/main" id="{FDC69E8D-CC5B-481E-9994-EDD79180546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1DAA5318-69F0-4D38-B53D-949011448352}"/>
              </a:ext>
            </a:extLst>
          </p:cNvPr>
          <p:cNvSpPr>
            <a:spLocks noGrp="1"/>
          </p:cNvSpPr>
          <p:nvPr>
            <p:ph type="sldNum" sz="quarter" idx="12"/>
          </p:nvPr>
        </p:nvSpPr>
        <p:spPr/>
        <p:txBody>
          <a:bodyPr/>
          <a:lstStyle/>
          <a:p>
            <a:fld id="{30468810-060D-430C-ACDF-BB351635E08B}" type="slidenum">
              <a:rPr lang="en-US" smtClean="0"/>
              <a:t>13</a:t>
            </a:fld>
            <a:endParaRPr lang="en-US"/>
          </a:p>
        </p:txBody>
      </p:sp>
    </p:spTree>
    <p:extLst>
      <p:ext uri="{BB962C8B-B14F-4D97-AF65-F5344CB8AC3E}">
        <p14:creationId xmlns:p14="http://schemas.microsoft.com/office/powerpoint/2010/main" val="169290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387" y="31448"/>
            <a:ext cx="7706305" cy="869155"/>
          </a:xfrm>
        </p:spPr>
        <p:txBody>
          <a:bodyPr/>
          <a:lstStyle/>
          <a:p>
            <a:pPr algn="ctr"/>
            <a:r>
              <a:rPr lang="en-US">
                <a:latin typeface="+mn-lt"/>
              </a:rPr>
              <a:t>Làm việc nhóm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14</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285750" y="2630583"/>
            <a:ext cx="2273602" cy="227360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3176752" y="1100938"/>
            <a:ext cx="5849007" cy="2198200"/>
          </a:xfrm>
        </p:spPr>
        <p:txBody>
          <a:bodyPr>
            <a:noAutofit/>
          </a:bodyPr>
          <a:lstStyle/>
          <a:p>
            <a:pPr marL="342900" indent="-342900" algn="just">
              <a:lnSpc>
                <a:spcPct val="120000"/>
              </a:lnSpc>
              <a:buFont typeface="+mj-lt"/>
              <a:buAutoNum type="arabicPeriod"/>
            </a:pPr>
            <a:r>
              <a:rPr lang="vi-VN" sz="2300">
                <a:latin typeface="Calibri" panose="020F0502020204030204" pitchFamily="34" charset="0"/>
                <a:cs typeface="Calibri" panose="020F0502020204030204" pitchFamily="34" charset="0"/>
              </a:rPr>
              <a:t>Mỗi HS mô tả lại một hành động của robot hút bụi mà em quan sát được?</a:t>
            </a:r>
          </a:p>
          <a:p>
            <a:pPr marL="342900" indent="-342900" algn="just">
              <a:lnSpc>
                <a:spcPct val="120000"/>
              </a:lnSpc>
              <a:buFont typeface="+mj-lt"/>
              <a:buAutoNum type="arabicPeriod"/>
            </a:pPr>
            <a:r>
              <a:rPr lang="vi-VN" sz="2300">
                <a:latin typeface="Calibri" panose="020F0502020204030204" pitchFamily="34" charset="0"/>
                <a:cs typeface="Calibri" panose="020F0502020204030204" pitchFamily="34" charset="0"/>
              </a:rPr>
              <a:t>Với mỗi hành động đó, em hãy cho biết thông tin nào đã được robot xử lí? Kết quả xử lí như thế nào?</a:t>
            </a:r>
          </a:p>
          <a:p>
            <a:pPr marL="342900" indent="-342900" algn="just">
              <a:lnSpc>
                <a:spcPct val="120000"/>
              </a:lnSpc>
              <a:buFont typeface="+mj-lt"/>
              <a:buAutoNum type="arabicPeriod"/>
            </a:pPr>
            <a:r>
              <a:rPr lang="vi-VN" sz="2300">
                <a:latin typeface="Calibri" panose="020F0502020204030204" pitchFamily="34" charset="0"/>
                <a:cs typeface="Calibri" panose="020F0502020204030204" pitchFamily="34" charset="0"/>
              </a:rPr>
              <a:t>Khi có HS đang phát biểu thì các thành viên khác trong nhóm lắng nghe sau đó đưa ra ý kiến phản biện hoặc câu hỏi nếu có.</a:t>
            </a:r>
          </a:p>
        </p:txBody>
      </p:sp>
      <p:pic>
        <p:nvPicPr>
          <p:cNvPr id="7" name="Picture 6"/>
          <p:cNvPicPr>
            <a:picLocks noChangeAspect="1"/>
          </p:cNvPicPr>
          <p:nvPr/>
        </p:nvPicPr>
        <p:blipFill>
          <a:blip r:embed="rId4"/>
          <a:stretch>
            <a:fillRect/>
          </a:stretch>
        </p:blipFill>
        <p:spPr>
          <a:xfrm>
            <a:off x="408020" y="1100938"/>
            <a:ext cx="2498659" cy="1470812"/>
          </a:xfrm>
          <a:prstGeom prst="rect">
            <a:avLst/>
          </a:prstGeom>
        </p:spPr>
      </p:pic>
    </p:spTree>
    <p:extLst>
      <p:ext uri="{BB962C8B-B14F-4D97-AF65-F5344CB8AC3E}">
        <p14:creationId xmlns:p14="http://schemas.microsoft.com/office/powerpoint/2010/main" val="132147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D8140-0DC9-4123-AA87-B9898BCF54A2}"/>
              </a:ext>
            </a:extLst>
          </p:cNvPr>
          <p:cNvSpPr>
            <a:spLocks noGrp="1"/>
          </p:cNvSpPr>
          <p:nvPr>
            <p:ph type="title"/>
          </p:nvPr>
        </p:nvSpPr>
        <p:spPr>
          <a:xfrm>
            <a:off x="2924424" y="815810"/>
            <a:ext cx="2582758" cy="646331"/>
          </a:xfrm>
        </p:spPr>
        <p:txBody>
          <a:bodyPr/>
          <a:lstStyle/>
          <a:p>
            <a:r>
              <a:rPr lang="en-US" sz="4000"/>
              <a:t>GHI NHỚ</a:t>
            </a:r>
          </a:p>
        </p:txBody>
      </p:sp>
      <p:sp>
        <p:nvSpPr>
          <p:cNvPr id="5" name="Content Placeholder 4">
            <a:extLst>
              <a:ext uri="{FF2B5EF4-FFF2-40B4-BE49-F238E27FC236}">
                <a16:creationId xmlns:a16="http://schemas.microsoft.com/office/drawing/2014/main" id="{67409436-0AA6-4FAE-803D-24F4AA4E8E3B}"/>
              </a:ext>
            </a:extLst>
          </p:cNvPr>
          <p:cNvSpPr>
            <a:spLocks noGrp="1"/>
          </p:cNvSpPr>
          <p:nvPr>
            <p:ph idx="1"/>
          </p:nvPr>
        </p:nvSpPr>
        <p:spPr>
          <a:xfrm>
            <a:off x="1539350" y="1489841"/>
            <a:ext cx="5611390" cy="2228721"/>
          </a:xfrm>
        </p:spPr>
        <p:txBody>
          <a:bodyPr/>
          <a:lstStyle/>
          <a:p>
            <a:pPr algn="just"/>
            <a:r>
              <a:rPr lang="vi-VN">
                <a:latin typeface="Calibri" panose="020F0502020204030204" pitchFamily="34" charset="0"/>
                <a:cs typeface="Calibri" panose="020F0502020204030204" pitchFamily="34" charset="0"/>
              </a:rPr>
              <a:t>Trong cuộc sống có những loại máy móc tiếp nhận thông tin để quyết định hành động. Máy có thể xử lí thông tin nhận được từ bộ điều khiển hoặc từ môi trường để quyết định hành động.</a:t>
            </a:r>
            <a:endParaRPr lang="en-US">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1901D0D8-1590-4BAC-A8A3-30B19F29D49C}"/>
              </a:ext>
            </a:extLst>
          </p:cNvPr>
          <p:cNvSpPr>
            <a:spLocks noGrp="1"/>
          </p:cNvSpPr>
          <p:nvPr>
            <p:ph type="dt" sz="half" idx="10"/>
          </p:nvPr>
        </p:nvSpPr>
        <p:spPr/>
        <p:txBody>
          <a:bodyPr/>
          <a:lstStyle/>
          <a:p>
            <a:fld id="{3A5E50DC-69AB-4510-ACDB-5C4EF2F500FC}" type="datetime1">
              <a:rPr lang="en-US" smtClean="0"/>
              <a:t>7/11/2022</a:t>
            </a:fld>
            <a:endParaRPr lang="en-US"/>
          </a:p>
        </p:txBody>
      </p:sp>
      <p:sp>
        <p:nvSpPr>
          <p:cNvPr id="3" name="Footer Placeholder 2">
            <a:extLst>
              <a:ext uri="{FF2B5EF4-FFF2-40B4-BE49-F238E27FC236}">
                <a16:creationId xmlns:a16="http://schemas.microsoft.com/office/drawing/2014/main" id="{28F011AB-96D2-4F5C-A6D1-3AA6624C4D8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id="{3847D2A0-1F88-4B0D-A44C-7FAF27062220}"/>
              </a:ext>
            </a:extLst>
          </p:cNvPr>
          <p:cNvSpPr>
            <a:spLocks noGrp="1"/>
          </p:cNvSpPr>
          <p:nvPr>
            <p:ph type="sldNum" sz="quarter" idx="12"/>
          </p:nvPr>
        </p:nvSpPr>
        <p:spPr/>
        <p:txBody>
          <a:bodyPr/>
          <a:lstStyle/>
          <a:p>
            <a:fld id="{30468810-060D-430C-ACDF-BB351635E08B}" type="slidenum">
              <a:rPr lang="en-US" smtClean="0"/>
              <a:t>15</a:t>
            </a:fld>
            <a:endParaRPr lang="en-US"/>
          </a:p>
        </p:txBody>
      </p:sp>
    </p:spTree>
    <p:extLst>
      <p:ext uri="{BB962C8B-B14F-4D97-AF65-F5344CB8AC3E}">
        <p14:creationId xmlns:p14="http://schemas.microsoft.com/office/powerpoint/2010/main" val="389220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3C647-99CD-47CC-AFC7-F8E7E2F7127C}"/>
              </a:ext>
            </a:extLst>
          </p:cNvPr>
          <p:cNvSpPr>
            <a:spLocks noGrp="1"/>
          </p:cNvSpPr>
          <p:nvPr>
            <p:ph type="dt" sz="half" idx="10"/>
          </p:nvPr>
        </p:nvSpPr>
        <p:spPr/>
        <p:txBody>
          <a:bodyPr/>
          <a:lstStyle/>
          <a:p>
            <a:fld id="{E19FF07A-E307-48A2-BBC2-8FF807E59E5E}" type="datetime1">
              <a:rPr lang="en-US" smtClean="0">
                <a:latin typeface="+mn-lt"/>
              </a:rPr>
              <a:t>7/11/2022</a:t>
            </a:fld>
            <a:endParaRPr lang="en-US" dirty="0">
              <a:latin typeface="+mn-lt"/>
            </a:endParaRPr>
          </a:p>
        </p:txBody>
      </p:sp>
      <p:sp>
        <p:nvSpPr>
          <p:cNvPr id="3" name="Footer Placeholder 2">
            <a:extLst>
              <a:ext uri="{FF2B5EF4-FFF2-40B4-BE49-F238E27FC236}">
                <a16:creationId xmlns:a16="http://schemas.microsoft.com/office/drawing/2014/main" id="{5582862C-D943-43A3-9FE7-041D3DD2B657}"/>
              </a:ext>
            </a:extLst>
          </p:cNvPr>
          <p:cNvSpPr>
            <a:spLocks noGrp="1"/>
          </p:cNvSpPr>
          <p:nvPr>
            <p:ph type="ftr" sz="quarter" idx="11"/>
          </p:nvPr>
        </p:nvSpPr>
        <p:spPr/>
        <p:txBody>
          <a:bodyPr/>
          <a:lstStyle/>
          <a:p>
            <a:r>
              <a:rPr lang="en-US">
                <a:latin typeface="+mn-lt"/>
              </a:rPr>
              <a:t>Tin học lớp 3_NXB ĐH Vinh_Kiến tạo công dân toàn cầu</a:t>
            </a:r>
            <a:endParaRPr lang="en-US" dirty="0">
              <a:latin typeface="+mn-lt"/>
            </a:endParaRPr>
          </a:p>
        </p:txBody>
      </p:sp>
      <p:sp>
        <p:nvSpPr>
          <p:cNvPr id="4" name="Slide Number Placeholder 3">
            <a:extLst>
              <a:ext uri="{FF2B5EF4-FFF2-40B4-BE49-F238E27FC236}">
                <a16:creationId xmlns:a16="http://schemas.microsoft.com/office/drawing/2014/main" id="{04597971-6EE9-430E-9AAB-53261889BEFA}"/>
              </a:ext>
            </a:extLst>
          </p:cNvPr>
          <p:cNvSpPr>
            <a:spLocks noGrp="1"/>
          </p:cNvSpPr>
          <p:nvPr>
            <p:ph type="sldNum" sz="quarter" idx="12"/>
          </p:nvPr>
        </p:nvSpPr>
        <p:spPr/>
        <p:txBody>
          <a:bodyPr/>
          <a:lstStyle/>
          <a:p>
            <a:fld id="{30468810-060D-430C-ACDF-BB351635E08B}" type="slidenum">
              <a:rPr lang="en-US" smtClean="0">
                <a:latin typeface="+mn-lt"/>
              </a:rPr>
              <a:pPr/>
              <a:t>2</a:t>
            </a:fld>
            <a:endParaRPr lang="en-US">
              <a:latin typeface="+mn-lt"/>
            </a:endParaRPr>
          </a:p>
        </p:txBody>
      </p:sp>
      <p:sp>
        <p:nvSpPr>
          <p:cNvPr id="6" name="Text Placeholder 5">
            <a:extLst>
              <a:ext uri="{FF2B5EF4-FFF2-40B4-BE49-F238E27FC236}">
                <a16:creationId xmlns:a16="http://schemas.microsoft.com/office/drawing/2014/main" id="{3291838A-8B14-470B-9B3B-7E34F84AFA3C}"/>
              </a:ext>
            </a:extLst>
          </p:cNvPr>
          <p:cNvSpPr>
            <a:spLocks noGrp="1"/>
          </p:cNvSpPr>
          <p:nvPr>
            <p:ph type="body" sz="quarter" idx="13"/>
          </p:nvPr>
        </p:nvSpPr>
        <p:spPr>
          <a:xfrm>
            <a:off x="2099413" y="2766013"/>
            <a:ext cx="6478842" cy="461962"/>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Chỉ ra được máy đã xử lí thông tin nào và kết quả xử lí ra sao.</a:t>
            </a:r>
            <a:endParaRPr lang="en-US" sz="18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E341BA94-8D52-45D6-A6E9-314E273E5212}"/>
              </a:ext>
            </a:extLst>
          </p:cNvPr>
          <p:cNvSpPr>
            <a:spLocks noGrp="1"/>
          </p:cNvSpPr>
          <p:nvPr>
            <p:ph type="body" sz="quarter" idx="14"/>
          </p:nvPr>
        </p:nvSpPr>
        <p:spPr>
          <a:xfrm>
            <a:off x="2099412" y="3766638"/>
            <a:ext cx="6478843" cy="614588"/>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Nêu được ví dụ minh hoạ máy móc tiếp nhận thông tin để quyết định hành độn</a:t>
            </a:r>
            <a:r>
              <a:rPr lang="en-US" sz="1800">
                <a:latin typeface="Calibri" panose="020F0502020204030204" pitchFamily="34" charset="0"/>
                <a:cs typeface="Calibri" panose="020F0502020204030204" pitchFamily="34" charset="0"/>
              </a:rPr>
              <a:t>g.</a:t>
            </a:r>
            <a:endParaRPr lang="en-US" sz="18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6F6FDC94-9FC5-45BA-BA32-F7C8F4005969}"/>
              </a:ext>
            </a:extLst>
          </p:cNvPr>
          <p:cNvSpPr>
            <a:spLocks noGrp="1"/>
          </p:cNvSpPr>
          <p:nvPr>
            <p:ph type="body" sz="quarter" idx="15"/>
          </p:nvPr>
        </p:nvSpPr>
        <p:spPr>
          <a:xfrm>
            <a:off x="2129934" y="1856056"/>
            <a:ext cx="6448321" cy="624008"/>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Biết được trong cuộc sống có những loại máy móc tiếp nhận thông tin để quyết định hành động</a:t>
            </a:r>
            <a:r>
              <a:rPr lang="en-US" sz="180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434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5A4D8-ED8B-46EB-8805-6B53B5C46A59}"/>
              </a:ext>
            </a:extLst>
          </p:cNvPr>
          <p:cNvSpPr>
            <a:spLocks noGrp="1"/>
          </p:cNvSpPr>
          <p:nvPr>
            <p:ph type="dt" sz="half" idx="10"/>
          </p:nvPr>
        </p:nvSpPr>
        <p:spPr/>
        <p:txBody>
          <a:bodyPr/>
          <a:lstStyle/>
          <a:p>
            <a:fld id="{AFFDFB67-3E87-4940-9641-217837D2FD91}" type="datetime1">
              <a:rPr lang="en-US" smtClean="0"/>
              <a:t>7/11/2022</a:t>
            </a:fld>
            <a:endParaRPr lang="en-US"/>
          </a:p>
        </p:txBody>
      </p:sp>
      <p:sp>
        <p:nvSpPr>
          <p:cNvPr id="3" name="Footer Placeholder 2">
            <a:extLst>
              <a:ext uri="{FF2B5EF4-FFF2-40B4-BE49-F238E27FC236}">
                <a16:creationId xmlns:a16="http://schemas.microsoft.com/office/drawing/2014/main" id="{F109CCD4-2072-469E-A1DE-818C6D133BD4}"/>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99972AEE-8931-422C-901C-0EF1CADB60AE}"/>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232892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58C8B6C7-C63F-413A-9C9E-A765D97A9549}" type="datetime1">
              <a:rPr lang="en-US" smtClean="0"/>
              <a:t>7/11/2022</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3FF996-8480-4A4A-A177-9648187FE00A}"/>
              </a:ext>
            </a:extLst>
          </p:cNvPr>
          <p:cNvSpPr>
            <a:spLocks noGrp="1"/>
          </p:cNvSpPr>
          <p:nvPr>
            <p:ph type="title"/>
          </p:nvPr>
        </p:nvSpPr>
        <p:spPr>
          <a:xfrm>
            <a:off x="1415933" y="143720"/>
            <a:ext cx="6979206" cy="869155"/>
          </a:xfrm>
        </p:spPr>
        <p:txBody>
          <a:bodyPr/>
          <a:lstStyle/>
          <a:p>
            <a:pPr algn="ctr"/>
            <a:r>
              <a:rPr lang="en-US" sz="2400"/>
              <a:t>Video giới thiệu robot Asimo của hãng Honda Nhật Bản</a:t>
            </a:r>
          </a:p>
        </p:txBody>
      </p:sp>
      <p:sp>
        <p:nvSpPr>
          <p:cNvPr id="6" name="Content Placeholder 5">
            <a:extLst>
              <a:ext uri="{FF2B5EF4-FFF2-40B4-BE49-F238E27FC236}">
                <a16:creationId xmlns:a16="http://schemas.microsoft.com/office/drawing/2014/main" id="{FEA38779-5E2D-45AB-9A97-6486D4FCE395}"/>
              </a:ext>
            </a:extLst>
          </p:cNvPr>
          <p:cNvSpPr>
            <a:spLocks noGrp="1"/>
          </p:cNvSpPr>
          <p:nvPr>
            <p:ph sz="quarter" idx="4294967295"/>
          </p:nvPr>
        </p:nvSpPr>
        <p:spPr>
          <a:xfrm>
            <a:off x="628650" y="1546520"/>
            <a:ext cx="4973283" cy="2584105"/>
          </a:xfrm>
        </p:spPr>
        <p:txBody>
          <a:bodyPr>
            <a:normAutofit fontScale="70000" lnSpcReduction="20000"/>
          </a:bodyPr>
          <a:lstStyle/>
          <a:p>
            <a:pPr algn="just">
              <a:lnSpc>
                <a:spcPct val="120000"/>
              </a:lnSpc>
            </a:pPr>
            <a:r>
              <a:rPr lang="vi-VN">
                <a:latin typeface="Calibri" panose="020F0502020204030204" pitchFamily="34" charset="0"/>
                <a:cs typeface="Calibri" panose="020F0502020204030204" pitchFamily="34" charset="0"/>
              </a:rPr>
              <a:t>Theo em, máy móc có tiếp nhận thông tin để quyết định hành động không?</a:t>
            </a:r>
          </a:p>
          <a:p>
            <a:pPr algn="just">
              <a:lnSpc>
                <a:spcPct val="120000"/>
              </a:lnSpc>
            </a:pPr>
            <a:r>
              <a:rPr lang="vi-VN">
                <a:latin typeface="Calibri" panose="020F0502020204030204" pitchFamily="34" charset="0"/>
                <a:cs typeface="Calibri" panose="020F0502020204030204" pitchFamily="34" charset="0"/>
              </a:rPr>
              <a:t>Em có biết loại máy nào như vậy không? Chúng hoạt động như thế nào?</a:t>
            </a:r>
          </a:p>
        </p:txBody>
      </p:sp>
      <p:sp>
        <p:nvSpPr>
          <p:cNvPr id="2" name="Date Placeholder 1">
            <a:extLst>
              <a:ext uri="{FF2B5EF4-FFF2-40B4-BE49-F238E27FC236}">
                <a16:creationId xmlns:a16="http://schemas.microsoft.com/office/drawing/2014/main" id="{F4E4FCB9-5104-4934-86D7-32F3CC5DA6AD}"/>
              </a:ext>
            </a:extLst>
          </p:cNvPr>
          <p:cNvSpPr>
            <a:spLocks noGrp="1"/>
          </p:cNvSpPr>
          <p:nvPr>
            <p:ph type="dt" sz="half" idx="10"/>
          </p:nvPr>
        </p:nvSpPr>
        <p:spPr/>
        <p:txBody>
          <a:bodyPr/>
          <a:lstStyle/>
          <a:p>
            <a:fld id="{8F55D6A0-D668-4103-9D6B-1DD7D7BEF2D2}" type="datetime1">
              <a:rPr lang="en-US" smtClean="0"/>
              <a:t>7/11/2022</a:t>
            </a:fld>
            <a:endParaRPr lang="en-US"/>
          </a:p>
        </p:txBody>
      </p:sp>
      <p:sp>
        <p:nvSpPr>
          <p:cNvPr id="3" name="Footer Placeholder 2">
            <a:extLst>
              <a:ext uri="{FF2B5EF4-FFF2-40B4-BE49-F238E27FC236}">
                <a16:creationId xmlns:a16="http://schemas.microsoft.com/office/drawing/2014/main" id="{C298D95B-B7E8-41E3-A47A-4CD7BF206A0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781A8F6C-D3F9-4E5B-A3B9-33CDB3C93A88}"/>
              </a:ext>
            </a:extLst>
          </p:cNvPr>
          <p:cNvSpPr>
            <a:spLocks noGrp="1"/>
          </p:cNvSpPr>
          <p:nvPr>
            <p:ph type="sldNum" sz="quarter" idx="12"/>
          </p:nvPr>
        </p:nvSpPr>
        <p:spPr/>
        <p:txBody>
          <a:bodyPr/>
          <a:lstStyle/>
          <a:p>
            <a:fld id="{30468810-060D-430C-ACDF-BB351635E08B}" type="slidenum">
              <a:rPr lang="en-US" smtClean="0"/>
              <a:t>5</a:t>
            </a:fld>
            <a:endParaRPr lang="en-US"/>
          </a:p>
        </p:txBody>
      </p:sp>
      <p:pic>
        <p:nvPicPr>
          <p:cNvPr id="7" name="Picture 2" descr="Sau 20 năm, bạn có nhớ những robot công nghệ huyền thoại nà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275" b="97725" l="10000" r="90000"/>
                    </a14:imgEffect>
                  </a14:imgLayer>
                </a14:imgProps>
              </a:ext>
              <a:ext uri="{28A0092B-C50C-407E-A947-70E740481C1C}">
                <a14:useLocalDpi xmlns:a14="http://schemas.microsoft.com/office/drawing/2010/main" val="0"/>
              </a:ext>
            </a:extLst>
          </a:blip>
          <a:srcRect/>
          <a:stretch>
            <a:fillRect/>
          </a:stretch>
        </p:blipFill>
        <p:spPr bwMode="auto">
          <a:xfrm>
            <a:off x="6025750" y="1175756"/>
            <a:ext cx="3268721" cy="359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23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p:txBody>
          <a:bodyPr/>
          <a:lstStyle/>
          <a:p>
            <a:pPr algn="ctr"/>
            <a:r>
              <a:rPr lang="en-US">
                <a:latin typeface="+mn-lt"/>
              </a:rPr>
              <a:t>KHÁM PHÁ</a:t>
            </a: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1E179FC2-527E-49D1-9774-E311EA68CF75}" type="datetime1">
              <a:rPr lang="en-US" smtClean="0"/>
              <a:t>7/11/2022</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6</a:t>
            </a:fld>
            <a:endParaRPr lang="en-US"/>
          </a:p>
        </p:txBody>
      </p:sp>
    </p:spTree>
    <p:extLst>
      <p:ext uri="{BB962C8B-B14F-4D97-AF65-F5344CB8AC3E}">
        <p14:creationId xmlns:p14="http://schemas.microsoft.com/office/powerpoint/2010/main" val="378020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Tình huống Khám phá 1</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7</a:t>
            </a:fld>
            <a:endParaRPr lang="en-US"/>
          </a:p>
        </p:txBody>
      </p:sp>
      <p:pic>
        <p:nvPicPr>
          <p:cNvPr id="11" name="Content Placeholder 6"/>
          <p:cNvPicPr>
            <a:picLocks noGrp="1" noChangeAspect="1"/>
          </p:cNvPicPr>
          <p:nvPr>
            <p:ph sz="quarter" idx="14"/>
          </p:nvPr>
        </p:nvPicPr>
        <p:blipFill>
          <a:blip r:embed="rId2"/>
          <a:stretch>
            <a:fillRect/>
          </a:stretch>
        </p:blipFill>
        <p:spPr>
          <a:xfrm>
            <a:off x="5010944" y="1799431"/>
            <a:ext cx="2867025" cy="2238375"/>
          </a:xfrm>
          <a:prstGeom prst="rect">
            <a:avLst/>
          </a:prstGeom>
        </p:spPr>
      </p:pic>
      <p:sp>
        <p:nvSpPr>
          <p:cNvPr id="12" name="Content Placeholder 9"/>
          <p:cNvSpPr>
            <a:spLocks noGrp="1"/>
          </p:cNvSpPr>
          <p:nvPr>
            <p:ph sz="quarter" idx="14"/>
          </p:nvPr>
        </p:nvSpPr>
        <p:spPr>
          <a:xfrm>
            <a:off x="475470" y="1736573"/>
            <a:ext cx="3997854" cy="2364089"/>
          </a:xfrm>
        </p:spPr>
        <p:txBody>
          <a:bodyPr>
            <a:noAutofit/>
          </a:bodyPr>
          <a:lstStyle/>
          <a:p>
            <a:pPr algn="just">
              <a:lnSpc>
                <a:spcPct val="120000"/>
              </a:lnSpc>
            </a:pPr>
            <a:r>
              <a:rPr lang="vi-VN" sz="2000">
                <a:latin typeface="Calibri" panose="020F0502020204030204" pitchFamily="34" charset="0"/>
                <a:cs typeface="Calibri" panose="020F0502020204030204" pitchFamily="34" charset="0"/>
              </a:rPr>
              <a:t>Điều hoà nhiệt độ xử lí thông tin bật, tắt,</a:t>
            </a:r>
            <a:r>
              <a:rPr lang="en-US" sz="2000">
                <a:latin typeface="Calibri" panose="020F0502020204030204" pitchFamily="34" charset="0"/>
                <a:cs typeface="Calibri" panose="020F0502020204030204" pitchFamily="34" charset="0"/>
              </a:rPr>
              <a:t> </a:t>
            </a:r>
            <a:r>
              <a:rPr lang="vi-VN" sz="2000">
                <a:latin typeface="Calibri" panose="020F0502020204030204" pitchFamily="34" charset="0"/>
                <a:cs typeface="Calibri" panose="020F0502020204030204" pitchFamily="34" charset="0"/>
              </a:rPr>
              <a:t>tăng, giảm nhiệt độ... nhận được từ chiếc</a:t>
            </a:r>
            <a:r>
              <a:rPr lang="en-US" sz="2000">
                <a:latin typeface="Calibri" panose="020F0502020204030204" pitchFamily="34" charset="0"/>
                <a:cs typeface="Calibri" panose="020F0502020204030204" pitchFamily="34" charset="0"/>
              </a:rPr>
              <a:t> </a:t>
            </a:r>
            <a:r>
              <a:rPr lang="vi-VN" sz="2000">
                <a:latin typeface="Calibri" panose="020F0502020204030204" pitchFamily="34" charset="0"/>
                <a:cs typeface="Calibri" panose="020F0502020204030204" pitchFamily="34" charset="0"/>
              </a:rPr>
              <a:t>điều khiển.</a:t>
            </a:r>
            <a:endParaRPr lang="en-US" sz="2000">
              <a:latin typeface="Calibri" panose="020F0502020204030204" pitchFamily="34" charset="0"/>
              <a:cs typeface="Calibri" panose="020F0502020204030204" pitchFamily="34" charset="0"/>
            </a:endParaRPr>
          </a:p>
          <a:p>
            <a:pPr algn="just">
              <a:lnSpc>
                <a:spcPct val="120000"/>
              </a:lnSpc>
            </a:pPr>
            <a:r>
              <a:rPr lang="en-US" sz="2000">
                <a:latin typeface="Calibri" panose="020F0502020204030204" pitchFamily="34" charset="0"/>
                <a:cs typeface="Calibri" panose="020F0502020204030204" pitchFamily="34" charset="0"/>
              </a:rPr>
              <a:t>Kết quả sau khi xử lí thông tin là máy điều hoà, hoạt động theo tín hiệu điều khiển</a:t>
            </a:r>
          </a:p>
        </p:txBody>
      </p:sp>
    </p:spTree>
    <p:extLst>
      <p:ext uri="{BB962C8B-B14F-4D97-AF65-F5344CB8AC3E}">
        <p14:creationId xmlns:p14="http://schemas.microsoft.com/office/powerpoint/2010/main" val="351184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Tình huống Khám phá 2</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8</a:t>
            </a:fld>
            <a:endParaRPr lang="en-US"/>
          </a:p>
        </p:txBody>
      </p:sp>
      <p:sp>
        <p:nvSpPr>
          <p:cNvPr id="10" name="Content Placeholder 9"/>
          <p:cNvSpPr>
            <a:spLocks noGrp="1"/>
          </p:cNvSpPr>
          <p:nvPr>
            <p:ph sz="quarter" idx="14"/>
          </p:nvPr>
        </p:nvSpPr>
        <p:spPr>
          <a:xfrm>
            <a:off x="4087020" y="1740542"/>
            <a:ext cx="4627416" cy="2364089"/>
          </a:xfrm>
        </p:spPr>
        <p:txBody>
          <a:bodyPr>
            <a:noAutofit/>
          </a:bodyPr>
          <a:lstStyle/>
          <a:p>
            <a:pPr algn="just">
              <a:lnSpc>
                <a:spcPct val="120000"/>
              </a:lnSpc>
            </a:pPr>
            <a:r>
              <a:rPr lang="vi-VN" sz="2400">
                <a:latin typeface="Calibri" panose="020F0502020204030204" pitchFamily="34" charset="0"/>
                <a:cs typeface="Calibri" panose="020F0502020204030204" pitchFamily="34" charset="0"/>
              </a:rPr>
              <a:t>Khi quạt đang chạy ở tốc độ số 1, em bấm chuyển tốc độ số 3 trên điều khiển, quạt sẽ thay đổi hoạt động thế nào? Quạt đã xử lí thông tin nào? Kết quả xử lí ra sao?</a:t>
            </a:r>
            <a:endParaRPr lang="en-US" sz="2400">
              <a:latin typeface="Calibri" panose="020F0502020204030204" pitchFamily="34" charset="0"/>
              <a:cs typeface="Calibri" panose="020F0502020204030204" pitchFamily="34" charset="0"/>
            </a:endParaRPr>
          </a:p>
        </p:txBody>
      </p:sp>
      <p:pic>
        <p:nvPicPr>
          <p:cNvPr id="11" name="Content Placeholder 10"/>
          <p:cNvPicPr>
            <a:picLocks noGrp="1" noChangeAspect="1"/>
          </p:cNvPicPr>
          <p:nvPr>
            <p:ph sz="quarter" idx="13"/>
          </p:nvPr>
        </p:nvPicPr>
        <p:blipFill>
          <a:blip r:embed="rId2"/>
          <a:stretch>
            <a:fillRect/>
          </a:stretch>
        </p:blipFill>
        <p:spPr>
          <a:xfrm>
            <a:off x="1105694" y="1698625"/>
            <a:ext cx="2981325" cy="2447925"/>
          </a:xfrm>
          <a:prstGeom prst="rect">
            <a:avLst/>
          </a:prstGeom>
        </p:spPr>
      </p:pic>
    </p:spTree>
    <p:extLst>
      <p:ext uri="{BB962C8B-B14F-4D97-AF65-F5344CB8AC3E}">
        <p14:creationId xmlns:p14="http://schemas.microsoft.com/office/powerpoint/2010/main" val="112844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Tình huống Khám phá 2</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9</a:t>
            </a:fld>
            <a:endParaRPr lang="en-US"/>
          </a:p>
        </p:txBody>
      </p:sp>
      <p:sp>
        <p:nvSpPr>
          <p:cNvPr id="10" name="Content Placeholder 9"/>
          <p:cNvSpPr>
            <a:spLocks noGrp="1"/>
          </p:cNvSpPr>
          <p:nvPr>
            <p:ph sz="quarter" idx="14"/>
          </p:nvPr>
        </p:nvSpPr>
        <p:spPr>
          <a:xfrm>
            <a:off x="628650" y="1625253"/>
            <a:ext cx="5009054" cy="3058174"/>
          </a:xfrm>
        </p:spPr>
        <p:txBody>
          <a:bodyPr>
            <a:noAutofit/>
          </a:bodyPr>
          <a:lstStyle/>
          <a:p>
            <a:pPr algn="just">
              <a:lnSpc>
                <a:spcPct val="120000"/>
              </a:lnSpc>
            </a:pPr>
            <a:r>
              <a:rPr lang="vi-VN" sz="1800">
                <a:latin typeface="Calibri" panose="020F0502020204030204" pitchFamily="34" charset="0"/>
                <a:cs typeface="Calibri" panose="020F0502020204030204" pitchFamily="34" charset="0"/>
              </a:rPr>
              <a:t>Khi quạt đang chạy ở tốc độ số 1, em bấm chuyển tốc độ số 3 trên điều khiển, quạt sẽ thay đổi tốc độ chạy nhanh hơn hoặc chậm hơn.</a:t>
            </a:r>
          </a:p>
          <a:p>
            <a:pPr algn="just">
              <a:lnSpc>
                <a:spcPct val="120000"/>
              </a:lnSpc>
            </a:pPr>
            <a:r>
              <a:rPr lang="vi-VN" sz="1800">
                <a:latin typeface="Calibri" panose="020F0502020204030204" pitchFamily="34" charset="0"/>
                <a:cs typeface="Calibri" panose="020F0502020204030204" pitchFamily="34" charset="0"/>
              </a:rPr>
              <a:t>Quạt tiếp nhận thông tin từ điều khiển khi em bấm. Sau đó quạt xử lí thông tin theo cách thức đã được lập trình cài đặt sẵn.</a:t>
            </a:r>
          </a:p>
          <a:p>
            <a:pPr algn="just">
              <a:lnSpc>
                <a:spcPct val="120000"/>
              </a:lnSpc>
            </a:pPr>
            <a:r>
              <a:rPr lang="vi-VN" sz="1800">
                <a:latin typeface="Calibri" panose="020F0502020204030204" pitchFamily="34" charset="0"/>
                <a:cs typeface="Calibri" panose="020F0502020204030204" pitchFamily="34" charset="0"/>
              </a:rPr>
              <a:t>Kết quả xử lí: quạt sẽ thay đổi tốc độ chạy nhanh hơn hoặc chậm hơn</a:t>
            </a:r>
            <a:r>
              <a:rPr lang="en-US" sz="1800">
                <a:latin typeface="Calibri" panose="020F0502020204030204" pitchFamily="34" charset="0"/>
                <a:cs typeface="Calibri" panose="020F0502020204030204" pitchFamily="34" charset="0"/>
              </a:rPr>
              <a:t>.</a:t>
            </a:r>
            <a:endParaRPr lang="vi-VN" sz="1800">
              <a:latin typeface="Calibri" panose="020F0502020204030204" pitchFamily="34" charset="0"/>
              <a:cs typeface="Calibri" panose="020F0502020204030204" pitchFamily="34" charset="0"/>
            </a:endParaRPr>
          </a:p>
        </p:txBody>
      </p:sp>
      <p:pic>
        <p:nvPicPr>
          <p:cNvPr id="11" name="Content Placeholder 10"/>
          <p:cNvPicPr>
            <a:picLocks noGrp="1" noChangeAspect="1"/>
          </p:cNvPicPr>
          <p:nvPr>
            <p:ph sz="quarter" idx="13"/>
          </p:nvPr>
        </p:nvPicPr>
        <p:blipFill>
          <a:blip r:embed="rId2"/>
          <a:stretch>
            <a:fillRect/>
          </a:stretch>
        </p:blipFill>
        <p:spPr>
          <a:xfrm>
            <a:off x="5534025" y="1625253"/>
            <a:ext cx="2981325" cy="2447925"/>
          </a:xfrm>
          <a:prstGeom prst="rect">
            <a:avLst/>
          </a:prstGeom>
        </p:spPr>
      </p:pic>
    </p:spTree>
    <p:extLst>
      <p:ext uri="{BB962C8B-B14F-4D97-AF65-F5344CB8AC3E}">
        <p14:creationId xmlns:p14="http://schemas.microsoft.com/office/powerpoint/2010/main" val="5156838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2335</TotalTime>
  <Words>876</Words>
  <Application>Microsoft Office PowerPoint</Application>
  <PresentationFormat>On-screen Show (16:9)</PresentationFormat>
  <Paragraphs>78</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Microsoft YaHei</vt:lpstr>
      <vt:lpstr>Microsoft YaHei</vt:lpstr>
      <vt:lpstr>Adobe Fan Heiti Std B</vt:lpstr>
      <vt:lpstr>Arial</vt:lpstr>
      <vt:lpstr>Calibri</vt:lpstr>
      <vt:lpstr>Montserrat Black</vt:lpstr>
      <vt:lpstr>Roboto</vt:lpstr>
      <vt:lpstr>Verdana</vt:lpstr>
      <vt:lpstr>Office Theme</vt:lpstr>
      <vt:lpstr>MÁY XỬ LÍ THÔNG TIN</vt:lpstr>
      <vt:lpstr>PowerPoint Presentation</vt:lpstr>
      <vt:lpstr>PowerPoint Presentation</vt:lpstr>
      <vt:lpstr>PowerPoint Presentation</vt:lpstr>
      <vt:lpstr>Video giới thiệu robot Asimo của hãng Honda Nhật Bản</vt:lpstr>
      <vt:lpstr>PowerPoint Presentation</vt:lpstr>
      <vt:lpstr>Tình huống Khám phá 1</vt:lpstr>
      <vt:lpstr>Tình huống Khám phá 2</vt:lpstr>
      <vt:lpstr>Tình huống Khám phá 2</vt:lpstr>
      <vt:lpstr>LUYỆN TẬP</vt:lpstr>
      <vt:lpstr>Làm việc nhóm</vt:lpstr>
      <vt:lpstr>Kiến thức chốt phần Luyện tập</vt:lpstr>
      <vt:lpstr>PowerPoint Presentation</vt:lpstr>
      <vt:lpstr>Làm việc nhóm</vt:lpstr>
      <vt:lpstr>GHI NHỚ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Cao Hong Hue</cp:lastModifiedBy>
  <cp:revision>43</cp:revision>
  <dcterms:created xsi:type="dcterms:W3CDTF">2022-04-01T22:47:45Z</dcterms:created>
  <dcterms:modified xsi:type="dcterms:W3CDTF">2022-07-11T09:03:44Z</dcterms:modified>
</cp:coreProperties>
</file>