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258" r:id="rId3"/>
    <p:sldId id="259" r:id="rId4"/>
    <p:sldId id="257" r:id="rId5"/>
    <p:sldId id="269" r:id="rId6"/>
    <p:sldId id="261" r:id="rId7"/>
    <p:sldId id="271" r:id="rId8"/>
    <p:sldId id="283" r:id="rId9"/>
    <p:sldId id="284" r:id="rId10"/>
    <p:sldId id="285" r:id="rId11"/>
    <p:sldId id="274" r:id="rId12"/>
    <p:sldId id="262" r:id="rId13"/>
    <p:sldId id="288" r:id="rId14"/>
    <p:sldId id="291" r:id="rId15"/>
    <p:sldId id="289" r:id="rId16"/>
    <p:sldId id="290" r:id="rId17"/>
    <p:sldId id="265" r:id="rId18"/>
    <p:sldId id="278" r:id="rId19"/>
    <p:sldId id="282" r:id="rId20"/>
    <p:sldId id="268" r:id="rId21"/>
  </p:sldIdLst>
  <p:sldSz cx="9144000" cy="5143500" type="screen16x9"/>
  <p:notesSz cx="9144000" cy="6858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ĐẦU" id="{4CDEFC45-6468-4A01-A9D9-77C3376F5EB2}">
          <p14:sldIdLst>
            <p14:sldId id="256"/>
          </p14:sldIdLst>
        </p14:section>
        <p14:section name="Mục tiêu" id="{257374AE-C3CC-465D-9C8C-45BA6099BCAA}">
          <p14:sldIdLst>
            <p14:sldId id="258"/>
          </p14:sldIdLst>
        </p14:section>
        <p14:section name="Hoạt động" id="{33D002E9-2A89-4131-B6A8-296394F1B10F}">
          <p14:sldIdLst>
            <p14:sldId id="259"/>
          </p14:sldIdLst>
        </p14:section>
        <p14:section name="Khởi động" id="{53FA0AD0-E157-4BD8-9901-4BFB55425A41}">
          <p14:sldIdLst>
            <p14:sldId id="257"/>
            <p14:sldId id="269"/>
          </p14:sldIdLst>
        </p14:section>
        <p14:section name="Khám phá" id="{1BC078C0-81C9-4571-A14C-0713BA2A1F2F}">
          <p14:sldIdLst>
            <p14:sldId id="261"/>
            <p14:sldId id="271"/>
            <p14:sldId id="283"/>
            <p14:sldId id="284"/>
            <p14:sldId id="285"/>
            <p14:sldId id="274"/>
          </p14:sldIdLst>
        </p14:section>
        <p14:section name="Luyện tập" id="{225A962F-11B6-4E6D-A3AE-080B5F2A108F}">
          <p14:sldIdLst>
            <p14:sldId id="262"/>
            <p14:sldId id="288"/>
            <p14:sldId id="291"/>
            <p14:sldId id="289"/>
            <p14:sldId id="290"/>
          </p14:sldIdLst>
        </p14:section>
        <p14:section name="Vận dụng" id="{D7A4CC45-046B-4747-B925-89233310AE85}">
          <p14:sldIdLst>
            <p14:sldId id="265"/>
            <p14:sldId id="278"/>
            <p14:sldId id="282"/>
          </p14:sldIdLst>
        </p14:section>
        <p14:section name="Ghi nhớ" id="{BA72E88E-079A-4552-8E5F-9D631D206CBD}">
          <p14:sldIdLst>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04040"/>
    <a:srgbClr val="B3B3B3"/>
    <a:srgbClr val="A2CA87"/>
    <a:srgbClr val="94BEE4"/>
    <a:srgbClr val="A5A5A5"/>
    <a:srgbClr val="F3AA79"/>
    <a:srgbClr val="85909E"/>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45771-6DCC-4938-9BBC-5C23B844C883}" v="43" dt="2022-04-02T00:45:02.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81" d="100"/>
          <a:sy n="81" d="100"/>
        </p:scale>
        <p:origin x="812" y="5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DC216-415F-45BE-9B73-C87380EDF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26075F-AE39-4058-811D-0DB1A9CE276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4641EC0-CB47-414E-9C3D-4DE8A46D2DCC}" type="datetimeFigureOut">
              <a:rPr lang="en-US" smtClean="0"/>
              <a:t>7/11/2022</a:t>
            </a:fld>
            <a:endParaRPr lang="en-US"/>
          </a:p>
        </p:txBody>
      </p:sp>
      <p:sp>
        <p:nvSpPr>
          <p:cNvPr id="4" name="Footer Placeholder 3">
            <a:extLst>
              <a:ext uri="{FF2B5EF4-FFF2-40B4-BE49-F238E27FC236}">
                <a16:creationId xmlns:a16="http://schemas.microsoft.com/office/drawing/2014/main" id="{BCFA50C5-1628-4A3E-9089-3DF91793FAC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73006B4-5077-4438-A19E-6EAE51CCB50F}"/>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9F76F96-4D94-46EF-9EE7-A5815575075A}" type="slidenum">
              <a:rPr lang="en-US" smtClean="0"/>
              <a:t>‹#›</a:t>
            </a:fld>
            <a:endParaRPr lang="en-US"/>
          </a:p>
        </p:txBody>
      </p:sp>
    </p:spTree>
    <p:extLst>
      <p:ext uri="{BB962C8B-B14F-4D97-AF65-F5344CB8AC3E}">
        <p14:creationId xmlns:p14="http://schemas.microsoft.com/office/powerpoint/2010/main" val="29631369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CA1B0BC-490D-4C5F-B82A-BB02ABC09BD3}" type="datetimeFigureOut">
              <a:rPr lang="en-US" smtClean="0"/>
              <a:t>7/11/2022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1056F47-D2FF-4C56-9DAB-839FEFBD576E}" type="slidenum">
              <a:rPr lang="en-US" smtClean="0"/>
              <a:t>‹#›</a:t>
            </a:fld>
            <a:endParaRPr lang="en-US"/>
          </a:p>
        </p:txBody>
      </p:sp>
    </p:spTree>
    <p:extLst>
      <p:ext uri="{BB962C8B-B14F-4D97-AF65-F5344CB8AC3E}">
        <p14:creationId xmlns:p14="http://schemas.microsoft.com/office/powerpoint/2010/main" val="4808865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Master" Target="../slideMasters/slideMaster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17.png"/><Relationship Id="rId5" Type="http://schemas.openxmlformats.org/officeDocument/2006/relationships/tags" Target="../tags/tag18.xml"/><Relationship Id="rId10" Type="http://schemas.openxmlformats.org/officeDocument/2006/relationships/image" Target="../media/image16.png"/><Relationship Id="rId4" Type="http://schemas.openxmlformats.org/officeDocument/2006/relationships/tags" Target="../tags/tag17.xml"/><Relationship Id="rId9"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image" Target="../media/image18.png"/><Relationship Id="rId4" Type="http://schemas.openxmlformats.org/officeDocument/2006/relationships/tags" Target="../tags/tag24.xml"/><Relationship Id="rId9"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2.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4FBE3FDC-C255-44AC-9DB5-D2F9B29B6026}" type="datetime1">
              <a:rPr lang="en-US" smtClean="0"/>
              <a:t>7/11/2022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113695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E509-8E04-4057-9491-64C17A939389}" type="datetime1">
              <a:rPr lang="en-US" smtClean="0"/>
              <a:t>7/11/2022</a:t>
            </a:fld>
            <a:endParaRPr lang="en-US"/>
          </a:p>
        </p:txBody>
      </p:sp>
      <p:sp>
        <p:nvSpPr>
          <p:cNvPr id="3" name="Footer Placeholder 2"/>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97101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4424" y="788110"/>
            <a:ext cx="2824812" cy="701731"/>
          </a:xfr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lvl1pPr>
              <a:defRPr lang="en-US" sz="4400" cap="none" spc="0" dirty="0">
                <a:ln/>
                <a:solidFill>
                  <a:schemeClr val="bg1"/>
                </a:solidFill>
                <a:effectLst/>
                <a:latin typeface="Montserrat Black" panose="00000A00000000000000" pitchFamily="2" charset="0"/>
                <a:ea typeface="Roboto" panose="02000000000000000000" pitchFamily="2" charset="0"/>
                <a:cs typeface="+mn-cs"/>
              </a:defRPr>
            </a:lvl1pPr>
          </a:lstStyle>
          <a:p>
            <a:pPr marL="0" lvl="0" algn="ctr" defTabSz="457200"/>
            <a:r>
              <a:rPr lang="en-US" dirty="0"/>
              <a:t>GHI NHỚ</a:t>
            </a:r>
          </a:p>
        </p:txBody>
      </p:sp>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E55D0F-95C7-4DDF-A218-CDB410FD17DC}" type="datetime1">
              <a:rPr lang="en-US" smtClean="0"/>
              <a:t>7/11/2022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1761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669E383F-5062-4B6D-B18C-29B6C756DE5D}" type="datetime1">
              <a:rPr lang="en-US" smtClean="0"/>
              <a:t>7/11/2022</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800" dirty="0">
                  <a:solidFill>
                    <a:schemeClr val="bg1"/>
                  </a:solidFill>
                  <a:latin typeface="Roboto" panose="02000000000000000000" pitchFamily="2" charset="0"/>
                  <a:ea typeface="Roboto" panose="02000000000000000000" pitchFamily="2" charset="0"/>
                </a:rPr>
                <a:t>Click to edit Master text styles</a:t>
              </a: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Tree>
    <p:extLst>
      <p:ext uri="{BB962C8B-B14F-4D97-AF65-F5344CB8AC3E}">
        <p14:creationId xmlns:p14="http://schemas.microsoft.com/office/powerpoint/2010/main" val="1449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3"/>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5995147" y="1714765"/>
            <a:ext cx="2520203" cy="2762672"/>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mn-lt"/>
                  <a:ea typeface="+mn-ea"/>
                  <a:cs typeface="+mn-ea"/>
                  <a:sym typeface="+mn-lt"/>
                </a:rPr>
                <a:t> </a:t>
              </a:r>
              <a:endParaRPr lang="zh-CN" altLang="en-US" sz="1500" dirty="0">
                <a:solidFill>
                  <a:schemeClr val="bg1"/>
                </a:solidFill>
                <a:latin typeface="+mn-lt"/>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等腰三角形 41">
            <a:extLst>
              <a:ext uri="{FF2B5EF4-FFF2-40B4-BE49-F238E27FC236}">
                <a16:creationId xmlns:a16="http://schemas.microsoft.com/office/drawing/2014/main"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7075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02</a:t>
              </a:r>
              <a:endParaRPr lang="zh-CN" altLang="en-US" sz="2400" dirty="0">
                <a:solidFill>
                  <a:schemeClr val="bg1"/>
                </a:solidFill>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03</a:t>
              </a:r>
              <a:endParaRPr lang="zh-CN" altLang="en-US" sz="2400" dirty="0">
                <a:solidFill>
                  <a:schemeClr val="bg1"/>
                </a:solidFill>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04</a:t>
              </a:r>
              <a:endParaRPr lang="zh-CN" altLang="en-US" sz="2400" dirty="0">
                <a:solidFill>
                  <a:schemeClr val="bg1"/>
                </a:solidFill>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3588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592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cs typeface="+mn-ea"/>
                    <a:sym typeface="+mn-lt"/>
                  </a:rPr>
                  <a:t>01</a:t>
                </a:r>
                <a:endParaRPr lang="zh-CN" altLang="en-US" sz="2700" dirty="0">
                  <a:solidFill>
                    <a:srgbClr val="F992B8"/>
                  </a:solidFill>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cs typeface="+mn-ea"/>
                    <a:sym typeface="+mn-lt"/>
                  </a:rPr>
                  <a:t>02</a:t>
                </a:r>
                <a:endParaRPr lang="zh-CN" altLang="en-US" sz="2700" dirty="0">
                  <a:solidFill>
                    <a:srgbClr val="F9D841"/>
                  </a:solidFill>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cs typeface="+mn-ea"/>
                    <a:sym typeface="+mn-lt"/>
                  </a:rPr>
                  <a:t>03</a:t>
                </a:r>
                <a:endParaRPr lang="zh-CN" altLang="en-US" sz="2700" dirty="0">
                  <a:solidFill>
                    <a:srgbClr val="5B9BD5"/>
                  </a:solidFill>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cs typeface="+mn-ea"/>
                    <a:sym typeface="+mn-lt"/>
                  </a:rPr>
                  <a:t>04</a:t>
                </a:r>
                <a:endParaRPr lang="zh-CN" altLang="en-US" sz="2700" dirty="0">
                  <a:solidFill>
                    <a:srgbClr val="90BE21"/>
                  </a:solidFill>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cs typeface="+mn-ea"/>
                    <a:sym typeface="+mn-lt"/>
                  </a:rPr>
                  <a:t>05</a:t>
                </a:r>
                <a:endParaRPr lang="zh-CN" altLang="en-US" sz="2700" dirty="0">
                  <a:solidFill>
                    <a:srgbClr val="989898"/>
                  </a:solidFill>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4010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37345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1916906" y="3288403"/>
            <a:ext cx="2368154" cy="1228725"/>
            <a:chOff x="1916906" y="3192540"/>
            <a:chExt cx="2368154"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cs typeface="+mn-ea"/>
                  <a:sym typeface="+mn-lt"/>
                </a:rPr>
                <a:t>A</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4937521" y="1866798"/>
            <a:ext cx="2352675" cy="1228725"/>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1916906" y="1866797"/>
            <a:ext cx="2368154" cy="1228725"/>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cs typeface="+mn-ea"/>
                  <a:sym typeface="+mn-lt"/>
                </a:rPr>
                <a:t>C</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4937521" y="3288404"/>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6203157" y="3421754"/>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3100983" y="2000148"/>
            <a:ext cx="985838"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5077420" y="2020095"/>
            <a:ext cx="985838"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3118843" y="3442905"/>
            <a:ext cx="985838"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5128020" y="3442905"/>
            <a:ext cx="985838"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8227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等腰三角形 25">
            <a:extLst>
              <a:ext uri="{FF2B5EF4-FFF2-40B4-BE49-F238E27FC236}">
                <a16:creationId xmlns:a16="http://schemas.microsoft.com/office/drawing/2014/main"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等腰三角形 28">
            <a:extLst>
              <a:ext uri="{FF2B5EF4-FFF2-40B4-BE49-F238E27FC236}">
                <a16:creationId xmlns:a16="http://schemas.microsoft.com/office/drawing/2014/main"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等腰三角形 31">
            <a:extLst>
              <a:ext uri="{FF2B5EF4-FFF2-40B4-BE49-F238E27FC236}">
                <a16:creationId xmlns:a16="http://schemas.microsoft.com/office/drawing/2014/main"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9368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47F8C952-3732-4F96-89E3-6A5159C03630}" type="datetime1">
              <a:rPr lang="en-US" smtClean="0"/>
              <a:t>7/11/2022</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636720" y="2877089"/>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等腰三角形 28">
            <a:extLst>
              <a:ext uri="{FF2B5EF4-FFF2-40B4-BE49-F238E27FC236}">
                <a16:creationId xmlns:a16="http://schemas.microsoft.com/office/drawing/2014/main" id="{1454BCA7-8261-4063-B3AD-4A9294B0B0AE}"/>
              </a:ext>
            </a:extLst>
          </p:cNvPr>
          <p:cNvSpPr/>
          <p:nvPr userDrawn="1"/>
        </p:nvSpPr>
        <p:spPr>
          <a:xfrm>
            <a:off x="1636720" y="3857904"/>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636720" y="193202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B</a:t>
              </a:r>
              <a:endParaRPr lang="zh-CN" altLang="en-US" sz="1800" dirty="0">
                <a:solidFill>
                  <a:schemeClr val="bg1"/>
                </a:solidFill>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C</a:t>
              </a:r>
              <a:endParaRPr lang="zh-CN" altLang="en-US" sz="1800" dirty="0">
                <a:solidFill>
                  <a:schemeClr val="bg1"/>
                </a:solidFill>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A</a:t>
              </a:r>
              <a:endParaRPr lang="zh-CN" altLang="en-US" sz="1800" dirty="0">
                <a:solidFill>
                  <a:schemeClr val="bg1"/>
                </a:solidFill>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2099413" y="2821111"/>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id="{BF345EC6-AD6B-494B-A990-7D02017D6CEB}"/>
              </a:ext>
            </a:extLst>
          </p:cNvPr>
          <p:cNvSpPr>
            <a:spLocks noGrp="1"/>
          </p:cNvSpPr>
          <p:nvPr>
            <p:ph type="body" sz="quarter" idx="14"/>
          </p:nvPr>
        </p:nvSpPr>
        <p:spPr>
          <a:xfrm>
            <a:off x="2099413" y="3766638"/>
            <a:ext cx="5911850" cy="461962"/>
          </a:xfrm>
        </p:spPr>
        <p:txBody>
          <a:bodyPr>
            <a:normAutofit/>
          </a:bodyPr>
          <a:lstStyle>
            <a:lvl1pPr marL="0" indent="0">
              <a:buNone/>
              <a:defRPr sz="24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2129935" y="1856056"/>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613795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825425" y="4767263"/>
            <a:ext cx="2057400" cy="273844"/>
          </a:xfrm>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3225725" y="4767263"/>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5699610" y="1280371"/>
            <a:ext cx="3053499" cy="2950026"/>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mn-lt"/>
                    <a:ea typeface="+mn-ea"/>
                  </a:rPr>
                  <a:t> </a:t>
                </a:r>
                <a:endParaRPr lang="zh-CN" altLang="en-US" sz="2400" kern="0" dirty="0">
                  <a:solidFill>
                    <a:srgbClr val="2BC3B5"/>
                  </a:solidFill>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3024605" y="1936594"/>
            <a:ext cx="2514306" cy="2659189"/>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mn-lt"/>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388304" y="2407683"/>
            <a:ext cx="2313700" cy="2180033"/>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647180" y="3528192"/>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3365790" y="3299964"/>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36375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mn-lt"/>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A</a:t>
              </a:r>
              <a:endParaRPr lang="zh-CN" altLang="en-US" sz="4000" b="1" dirty="0" err="1">
                <a:solidFill>
                  <a:srgbClr val="FFFFFF"/>
                </a:solidFill>
                <a:latin typeface="+mn-lt"/>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B</a:t>
              </a:r>
              <a:endParaRPr lang="zh-CN" altLang="en-US" sz="4000" b="1" dirty="0" err="1">
                <a:solidFill>
                  <a:srgbClr val="FFFFFF"/>
                </a:solidFill>
                <a:latin typeface="+mn-lt"/>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D</a:t>
              </a:r>
              <a:endParaRPr lang="zh-CN" altLang="en-US" sz="4000" b="1" dirty="0" err="1">
                <a:solidFill>
                  <a:srgbClr val="FFFFFF"/>
                </a:solidFill>
                <a:latin typeface="+mn-lt"/>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C</a:t>
              </a:r>
              <a:endParaRPr lang="zh-CN" altLang="en-US" sz="4000" b="1" dirty="0" err="1">
                <a:solidFill>
                  <a:srgbClr val="FFFFFF"/>
                </a:solidFill>
                <a:latin typeface="+mn-lt"/>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1040837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3428154" y="1964879"/>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4499565" y="2031622"/>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4504552" y="3169901"/>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3422694" y="3254607"/>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983326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2" name="Freeform 15">
            <a:extLst>
              <a:ext uri="{FF2B5EF4-FFF2-40B4-BE49-F238E27FC236}">
                <a16:creationId xmlns:a16="http://schemas.microsoft.com/office/drawing/2014/main"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3" name="Freeform 16">
            <a:extLst>
              <a:ext uri="{FF2B5EF4-FFF2-40B4-BE49-F238E27FC236}">
                <a16:creationId xmlns:a16="http://schemas.microsoft.com/office/drawing/2014/main"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4" name="Freeform 37">
            <a:extLst>
              <a:ext uri="{FF2B5EF4-FFF2-40B4-BE49-F238E27FC236}">
                <a16:creationId xmlns:a16="http://schemas.microsoft.com/office/drawing/2014/main"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1752427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153152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t>01</a:t>
              </a:r>
              <a:endParaRPr b="1" dirty="0"/>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rPr>
                <a:t>04</a:t>
              </a:r>
              <a:endParaRPr b="1" dirty="0">
                <a:solidFill>
                  <a:schemeClr val="tx1">
                    <a:lumMod val="85000"/>
                    <a:lumOff val="15000"/>
                  </a:schemeClr>
                </a:solidFill>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05</a:t>
              </a:r>
              <a:endParaRPr b="1" dirty="0">
                <a:solidFill>
                  <a:schemeClr val="tx1">
                    <a:lumMod val="85000"/>
                    <a:lumOff val="15000"/>
                  </a:schemeClr>
                </a:solidFill>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92372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3202083" y="1435260"/>
            <a:ext cx="2739834" cy="2684941"/>
            <a:chOff x="4170252" y="1464583"/>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t>01</a:t>
                </a:r>
                <a:endParaRPr b="1" dirty="0"/>
              </a:p>
            </p:txBody>
          </p:sp>
          <p:sp>
            <p:nvSpPr>
              <p:cNvPr id="27" name="Shape">
                <a:extLst>
                  <a:ext uri="{FF2B5EF4-FFF2-40B4-BE49-F238E27FC236}">
                    <a16:creationId xmlns:a16="http://schemas.microsoft.com/office/drawing/2014/main"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228446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3129473" y="2002734"/>
            <a:ext cx="2530548" cy="2186735"/>
            <a:chOff x="3724235" y="1302007"/>
            <a:chExt cx="4732645"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724235" y="3672772"/>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806314" y="2230325"/>
              <a:ext cx="2202245"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529289" y="3148097"/>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187337" y="4589332"/>
              <a:ext cx="2202244"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588093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628650" y="5032734"/>
            <a:ext cx="2057400" cy="273844"/>
          </a:xfrm>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3028950" y="5032734"/>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7" name="Circle">
            <a:extLst>
              <a:ext uri="{FF2B5EF4-FFF2-40B4-BE49-F238E27FC236}">
                <a16:creationId xmlns:a16="http://schemas.microsoft.com/office/drawing/2014/main"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8" name="Circle">
            <a:extLst>
              <a:ext uri="{FF2B5EF4-FFF2-40B4-BE49-F238E27FC236}">
                <a16:creationId xmlns:a16="http://schemas.microsoft.com/office/drawing/2014/main"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9" name="Circle">
            <a:extLst>
              <a:ext uri="{FF2B5EF4-FFF2-40B4-BE49-F238E27FC236}">
                <a16:creationId xmlns:a16="http://schemas.microsoft.com/office/drawing/2014/main"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0" name="Circle">
            <a:extLst>
              <a:ext uri="{FF2B5EF4-FFF2-40B4-BE49-F238E27FC236}">
                <a16:creationId xmlns:a16="http://schemas.microsoft.com/office/drawing/2014/main"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454089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13445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3594D1F-4E1B-4120-9D0D-36BE446FBECD}" type="datetime1">
              <a:rPr lang="en-US" smtClean="0"/>
              <a:t>7/11/2022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3363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721630" y="3613791"/>
              <a:ext cx="3224084" cy="476783"/>
            </a:xfrm>
            <a:prstGeom prst="rect">
              <a:avLst/>
            </a:prstGeom>
          </p:spPr>
          <p:txBody>
            <a:bodyPr wrap="none">
              <a:spAutoFit/>
            </a:bodyPr>
            <a:lstStyle/>
            <a:p>
              <a:pPr algn="ctr"/>
              <a:r>
                <a:rPr lang="en-US" sz="1600" b="1" cap="all" dirty="0">
                  <a:solidFill>
                    <a:schemeClr val="bg1"/>
                  </a:solidFill>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684743" y="3266624"/>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4565333" y="3424727"/>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2259480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0433D2C4-F728-4B9D-9043-61127E558B34}" type="datetime1">
              <a:rPr lang="en-US" smtClean="0"/>
              <a:t>7/11/2022</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2227926" y="158619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4550614" y="1228785"/>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3645317" y="318539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id="{890A2069-C6FD-4F34-9C38-08B24FC45DAE}"/>
              </a:ext>
            </a:extLst>
          </p:cNvPr>
          <p:cNvSpPr/>
          <p:nvPr userDrawn="1">
            <p:custDataLst>
              <p:tags r:id="rId4"/>
            </p:custDataLst>
          </p:nvPr>
        </p:nvSpPr>
        <p:spPr>
          <a:xfrm>
            <a:off x="-519010" y="1634382"/>
            <a:ext cx="2851578" cy="1372426"/>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1" name="MH_Text_2">
            <a:extLst>
              <a:ext uri="{FF2B5EF4-FFF2-40B4-BE49-F238E27FC236}">
                <a16:creationId xmlns:a16="http://schemas.microsoft.com/office/drawing/2014/main" id="{FBDD5F12-9733-4E75-91C9-1A3A8E19EAD2}"/>
              </a:ext>
            </a:extLst>
          </p:cNvPr>
          <p:cNvSpPr/>
          <p:nvPr userDrawn="1">
            <p:custDataLst>
              <p:tags r:id="rId5"/>
            </p:custDataLst>
          </p:nvPr>
        </p:nvSpPr>
        <p:spPr>
          <a:xfrm>
            <a:off x="6466919" y="1207390"/>
            <a:ext cx="2858664" cy="1113205"/>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2" name="MH_Text_3">
            <a:extLst>
              <a:ext uri="{FF2B5EF4-FFF2-40B4-BE49-F238E27FC236}">
                <a16:creationId xmlns:a16="http://schemas.microsoft.com/office/drawing/2014/main" id="{A6F0946D-2C4B-4751-A87B-4422380E58BF}"/>
              </a:ext>
            </a:extLst>
          </p:cNvPr>
          <p:cNvSpPr/>
          <p:nvPr userDrawn="1">
            <p:custDataLst>
              <p:tags r:id="rId6"/>
            </p:custDataLst>
          </p:nvPr>
        </p:nvSpPr>
        <p:spPr>
          <a:xfrm>
            <a:off x="5615240" y="3171176"/>
            <a:ext cx="2856812" cy="1208753"/>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906779" y="555784"/>
            <a:ext cx="7768093" cy="869155"/>
          </a:xfrm>
        </p:spPr>
        <p:txBody>
          <a:bodyPr/>
          <a:lstStyle/>
          <a:p>
            <a:r>
              <a:rPr lang="en-US"/>
              <a:t>Click to edit Master title style</a:t>
            </a:r>
          </a:p>
        </p:txBody>
      </p:sp>
    </p:spTree>
    <p:extLst>
      <p:ext uri="{BB962C8B-B14F-4D97-AF65-F5344CB8AC3E}">
        <p14:creationId xmlns:p14="http://schemas.microsoft.com/office/powerpoint/2010/main" val="34640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7"/>
            <a:ext cx="7475220"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BA06FE25-F635-4F3E-AD60-089883A5147F}" type="datetime1">
              <a:rPr lang="en-US" smtClean="0"/>
              <a:t>7/11/2022</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0"/>
            <a:ext cx="7389812" cy="2754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C13009EB-9476-479A-B718-FACA075DBBFD}" type="datetime1">
              <a:rPr lang="en-US" smtClean="0"/>
              <a:t>7/11/2022</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906463" y="1524000"/>
            <a:ext cx="7475537"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874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5339D03E-3D02-487A-98D7-37E19EEBFC67}" type="datetime1">
              <a:rPr lang="en-US" smtClean="0"/>
              <a:t>7/11/2022</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292103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A62CC7-AE8E-4DBA-89DF-5DFD51DBFD2C}" type="datetime1">
              <a:rPr lang="en-US" smtClean="0"/>
              <a:t>7/11/2022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rPr>
              <a:t>KHỞI ĐỘNG</a:t>
            </a:r>
          </a:p>
        </p:txBody>
      </p:sp>
    </p:spTree>
    <p:extLst>
      <p:ext uri="{BB962C8B-B14F-4D97-AF65-F5344CB8AC3E}">
        <p14:creationId xmlns:p14="http://schemas.microsoft.com/office/powerpoint/2010/main" val="24099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09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9674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6232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1581136-0896-4C7A-BB85-D6551F0B1457}" type="datetime1">
              <a:rPr lang="en-US" smtClean="0"/>
              <a:t>7/11/2022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25208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D53F6DFA-3747-415D-A7D1-041E3C5B0C8C}" type="datetime1">
              <a:rPr lang="en-US" smtClean="0"/>
              <a:t>7/11/2022</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364680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37" cstate="hqprint">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433D2C4-F728-4B9D-9043-61127E558B34}" type="datetime1">
              <a:rPr lang="en-US" smtClean="0"/>
              <a:t>7/11/2022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Tin học lớp 3_NXB ĐH Vinh_Kiến tạo công dân toàn cầu</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68810-060D-430C-ACDF-BB351635E08B}" type="slidenum">
              <a:rPr lang="en-US" smtClean="0"/>
              <a:t>‹#›</a:t>
            </a:fld>
            <a:endParaRPr lang="en-US"/>
          </a:p>
        </p:txBody>
      </p:sp>
    </p:spTree>
    <p:extLst>
      <p:ext uri="{BB962C8B-B14F-4D97-AF65-F5344CB8AC3E}">
        <p14:creationId xmlns:p14="http://schemas.microsoft.com/office/powerpoint/2010/main" val="241992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78" r:id="rId5"/>
    <p:sldLayoutId id="2147483708" r:id="rId6"/>
    <p:sldLayoutId id="2147483707" r:id="rId7"/>
    <p:sldLayoutId id="2147483674" r:id="rId8"/>
    <p:sldLayoutId id="2147483681" r:id="rId9"/>
    <p:sldLayoutId id="2147483667" r:id="rId10"/>
    <p:sldLayoutId id="2147483672" r:id="rId11"/>
    <p:sldLayoutId id="2147483685" r:id="rId12"/>
    <p:sldLayoutId id="2147483686" r:id="rId13"/>
    <p:sldLayoutId id="2147483687" r:id="rId14"/>
    <p:sldLayoutId id="2147483689" r:id="rId15"/>
    <p:sldLayoutId id="2147483688" r:id="rId16"/>
    <p:sldLayoutId id="2147483690" r:id="rId17"/>
    <p:sldLayoutId id="2147483691" r:id="rId18"/>
    <p:sldLayoutId id="2147483692" r:id="rId19"/>
    <p:sldLayoutId id="2147483694" r:id="rId20"/>
    <p:sldLayoutId id="2147483695" r:id="rId21"/>
    <p:sldLayoutId id="2147483698" r:id="rId22"/>
    <p:sldLayoutId id="2147483697"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682" r:id="rId32"/>
    <p:sldLayoutId id="2147483683" r:id="rId33"/>
    <p:sldLayoutId id="2147483684" r:id="rId34"/>
  </p:sldLayoutIdLst>
  <p:hf hdr="0"/>
  <p:txStyles>
    <p:title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8BBA-67F7-4944-BA8B-DCB78C40B739}"/>
              </a:ext>
            </a:extLst>
          </p:cNvPr>
          <p:cNvSpPr>
            <a:spLocks noGrp="1"/>
          </p:cNvSpPr>
          <p:nvPr>
            <p:ph type="ctrTitle"/>
          </p:nvPr>
        </p:nvSpPr>
        <p:spPr>
          <a:xfrm>
            <a:off x="2321894" y="2592671"/>
            <a:ext cx="4500211" cy="1021080"/>
          </a:xfrm>
        </p:spPr>
        <p:txBody>
          <a:bodyPr>
            <a:noAutofit/>
          </a:bodyPr>
          <a:lstStyle/>
          <a:p>
            <a:r>
              <a:rPr lang="vi-VN" sz="3200">
                <a:latin typeface="+mn-lt"/>
              </a:rPr>
              <a:t>BA DẠNG THÔNG TIN THƯỜNG GẶP</a:t>
            </a:r>
            <a:endParaRPr lang="en-US" sz="3200" dirty="0">
              <a:latin typeface="+mn-lt"/>
            </a:endParaRPr>
          </a:p>
        </p:txBody>
      </p:sp>
      <p:sp>
        <p:nvSpPr>
          <p:cNvPr id="3" name="Text Placeholder 2">
            <a:extLst>
              <a:ext uri="{FF2B5EF4-FFF2-40B4-BE49-F238E27FC236}">
                <a16:creationId xmlns:a16="http://schemas.microsoft.com/office/drawing/2014/main" id="{1053F0EC-9ABF-4504-8DD6-626ADC75CB73}"/>
              </a:ext>
            </a:extLst>
          </p:cNvPr>
          <p:cNvSpPr>
            <a:spLocks noGrp="1"/>
          </p:cNvSpPr>
          <p:nvPr>
            <p:ph type="body" sz="quarter" idx="13"/>
          </p:nvPr>
        </p:nvSpPr>
        <p:spPr>
          <a:xfrm>
            <a:off x="3976252" y="1763047"/>
            <a:ext cx="1191497" cy="665163"/>
          </a:xfrm>
        </p:spPr>
        <p:txBody>
          <a:bodyPr/>
          <a:lstStyle/>
          <a:p>
            <a:r>
              <a:rPr lang="en-US"/>
              <a:t>BÀI 2</a:t>
            </a:r>
            <a:endParaRPr lang="en-US" dirty="0"/>
          </a:p>
        </p:txBody>
      </p:sp>
      <p:sp>
        <p:nvSpPr>
          <p:cNvPr id="4" name="Date Placeholder 3">
            <a:extLst>
              <a:ext uri="{FF2B5EF4-FFF2-40B4-BE49-F238E27FC236}">
                <a16:creationId xmlns:a16="http://schemas.microsoft.com/office/drawing/2014/main" id="{198AAB6C-92B8-44D3-9B92-02AB41DB66BD}"/>
              </a:ext>
            </a:extLst>
          </p:cNvPr>
          <p:cNvSpPr>
            <a:spLocks noGrp="1"/>
          </p:cNvSpPr>
          <p:nvPr>
            <p:ph type="dt" sz="half" idx="10"/>
          </p:nvPr>
        </p:nvSpPr>
        <p:spPr>
          <a:xfrm>
            <a:off x="628650" y="4926290"/>
            <a:ext cx="2057400" cy="273844"/>
          </a:xfrm>
        </p:spPr>
        <p:txBody>
          <a:bodyPr/>
          <a:lstStyle/>
          <a:p>
            <a:fld id="{7D7C3945-8298-45C8-8CCF-2D74320BB235}" type="datetime1">
              <a:rPr lang="en-US" smtClean="0"/>
              <a:t>7/11/2022</a:t>
            </a:fld>
            <a:endParaRPr lang="en-US"/>
          </a:p>
        </p:txBody>
      </p:sp>
      <p:sp>
        <p:nvSpPr>
          <p:cNvPr id="5" name="Footer Placeholder 4">
            <a:extLst>
              <a:ext uri="{FF2B5EF4-FFF2-40B4-BE49-F238E27FC236}">
                <a16:creationId xmlns:a16="http://schemas.microsoft.com/office/drawing/2014/main" id="{78D41089-A13F-4F00-8960-DF5A78ACB224}"/>
              </a:ext>
            </a:extLst>
          </p:cNvPr>
          <p:cNvSpPr>
            <a:spLocks noGrp="1"/>
          </p:cNvSpPr>
          <p:nvPr>
            <p:ph type="ftr" sz="quarter" idx="11"/>
          </p:nvPr>
        </p:nvSpPr>
        <p:spPr>
          <a:xfrm>
            <a:off x="3028950" y="4926290"/>
            <a:ext cx="3086100" cy="273844"/>
          </a:xfrm>
        </p:spPr>
        <p:txBody>
          <a:bodyPr/>
          <a:lstStyle/>
          <a:p>
            <a:r>
              <a:rPr lang="en-US" dirty="0"/>
              <a:t>Tin </a:t>
            </a:r>
            <a:r>
              <a:rPr lang="en-US" dirty="0" err="1"/>
              <a:t>học</a:t>
            </a:r>
            <a:r>
              <a:rPr lang="en-US" dirty="0"/>
              <a:t> </a:t>
            </a:r>
            <a:r>
              <a:rPr lang="en-US" dirty="0" err="1"/>
              <a:t>lớp</a:t>
            </a:r>
            <a:r>
              <a:rPr lang="en-US" dirty="0"/>
              <a:t> 3_NXB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a:extLst>
              <a:ext uri="{FF2B5EF4-FFF2-40B4-BE49-F238E27FC236}">
                <a16:creationId xmlns:a16="http://schemas.microsoft.com/office/drawing/2014/main" id="{C6C778BD-9140-4362-AD78-F2E0476EBE0C}"/>
              </a:ext>
            </a:extLst>
          </p:cNvPr>
          <p:cNvSpPr>
            <a:spLocks noGrp="1"/>
          </p:cNvSpPr>
          <p:nvPr>
            <p:ph type="sldNum" sz="quarter" idx="12"/>
          </p:nvPr>
        </p:nvSpPr>
        <p:spPr>
          <a:xfrm>
            <a:off x="6457950" y="4926290"/>
            <a:ext cx="2057400" cy="273844"/>
          </a:xfrm>
        </p:spPr>
        <p:txBody>
          <a:bodyPr/>
          <a:lstStyle/>
          <a:p>
            <a:fld id="{30468810-060D-430C-ACDF-BB351635E08B}" type="slidenum">
              <a:rPr lang="en-US" smtClean="0"/>
              <a:t>1</a:t>
            </a:fld>
            <a:endParaRPr lang="en-US"/>
          </a:p>
        </p:txBody>
      </p:sp>
    </p:spTree>
    <p:extLst>
      <p:ext uri="{BB962C8B-B14F-4D97-AF65-F5344CB8AC3E}">
        <p14:creationId xmlns:p14="http://schemas.microsoft.com/office/powerpoint/2010/main" val="19622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a:t>Ba dạng thông tin thường gặp</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10</a:t>
            </a:fld>
            <a:endParaRPr lang="en-US"/>
          </a:p>
        </p:txBody>
      </p:sp>
      <p:pic>
        <p:nvPicPr>
          <p:cNvPr id="6" name="Content Placeholder 5"/>
          <p:cNvPicPr>
            <a:picLocks noGrp="1" noChangeAspect="1"/>
          </p:cNvPicPr>
          <p:nvPr>
            <p:ph sz="quarter" idx="14"/>
          </p:nvPr>
        </p:nvPicPr>
        <p:blipFill>
          <a:blip r:embed="rId2"/>
          <a:stretch>
            <a:fillRect/>
          </a:stretch>
        </p:blipFill>
        <p:spPr>
          <a:xfrm>
            <a:off x="4262245" y="1834419"/>
            <a:ext cx="4356629" cy="1936525"/>
          </a:xfrm>
          <a:prstGeom prst="rect">
            <a:avLst/>
          </a:prstGeom>
        </p:spPr>
      </p:pic>
      <p:sp>
        <p:nvSpPr>
          <p:cNvPr id="8" name="Rectangle 7"/>
          <p:cNvSpPr/>
          <p:nvPr/>
        </p:nvSpPr>
        <p:spPr>
          <a:xfrm>
            <a:off x="289450" y="2494121"/>
            <a:ext cx="748110" cy="19801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sz="quarter" idx="13"/>
          </p:nvPr>
        </p:nvSpPr>
        <p:spPr>
          <a:xfrm>
            <a:off x="499958" y="1897765"/>
            <a:ext cx="3551779" cy="2169738"/>
          </a:xfrm>
        </p:spPr>
        <p:txBody>
          <a:bodyPr>
            <a:normAutofit fontScale="92500" lnSpcReduction="10000"/>
          </a:bodyPr>
          <a:lstStyle/>
          <a:p>
            <a:pPr marL="0" indent="0" algn="just">
              <a:spcBef>
                <a:spcPts val="100"/>
              </a:spcBef>
              <a:spcAft>
                <a:spcPts val="100"/>
              </a:spcAft>
              <a:buNone/>
            </a:pPr>
            <a:r>
              <a:rPr lang="vi-VN" sz="2800"/>
              <a:t>Trong Hình 2.2, dạng thông tin chính trong mỗi trường hợp là: </a:t>
            </a:r>
            <a:endParaRPr lang="en-US" sz="2800"/>
          </a:p>
          <a:p>
            <a:pPr marL="0" indent="284163" algn="just">
              <a:spcBef>
                <a:spcPts val="100"/>
              </a:spcBef>
              <a:spcAft>
                <a:spcPts val="100"/>
              </a:spcAft>
              <a:buNone/>
            </a:pPr>
            <a:r>
              <a:rPr lang="vi-VN" sz="2800"/>
              <a:t>A – Hình ảnh, </a:t>
            </a:r>
            <a:endParaRPr lang="en-US" sz="2800"/>
          </a:p>
          <a:p>
            <a:pPr marL="0" indent="284163" algn="just">
              <a:spcBef>
                <a:spcPts val="100"/>
              </a:spcBef>
              <a:spcAft>
                <a:spcPts val="100"/>
              </a:spcAft>
              <a:buNone/>
            </a:pPr>
            <a:r>
              <a:rPr lang="vi-VN" sz="2800"/>
              <a:t>B – Chữ, </a:t>
            </a:r>
            <a:endParaRPr lang="en-US" sz="2800"/>
          </a:p>
          <a:p>
            <a:pPr marL="0" indent="284163" algn="just">
              <a:spcBef>
                <a:spcPts val="100"/>
              </a:spcBef>
              <a:spcAft>
                <a:spcPts val="100"/>
              </a:spcAft>
              <a:buNone/>
            </a:pPr>
            <a:r>
              <a:rPr lang="vi-VN" sz="2800"/>
              <a:t>C – Âm thanh.</a:t>
            </a:r>
            <a:endParaRPr lang="en-US" sz="2800"/>
          </a:p>
        </p:txBody>
      </p:sp>
    </p:spTree>
    <p:extLst>
      <p:ext uri="{BB962C8B-B14F-4D97-AF65-F5344CB8AC3E}">
        <p14:creationId xmlns:p14="http://schemas.microsoft.com/office/powerpoint/2010/main" val="211456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DE90BA-017F-478B-B313-8DDDDD7736C4}"/>
              </a:ext>
            </a:extLst>
          </p:cNvPr>
          <p:cNvSpPr>
            <a:spLocks noGrp="1"/>
          </p:cNvSpPr>
          <p:nvPr>
            <p:ph type="body" sz="quarter" idx="13"/>
          </p:nvPr>
        </p:nvSpPr>
        <p:spPr>
          <a:xfrm>
            <a:off x="2857970" y="1811943"/>
            <a:ext cx="3428059" cy="1664339"/>
          </a:xfrm>
        </p:spPr>
        <p:txBody>
          <a:bodyPr/>
          <a:lstStyle/>
          <a:p>
            <a:pPr algn="just">
              <a:lnSpc>
                <a:spcPct val="100000"/>
              </a:lnSpc>
            </a:pPr>
            <a:r>
              <a:rPr lang="vi-VN" sz="2800" b="0">
                <a:latin typeface="Calibri" panose="020F0502020204030204" pitchFamily="34" charset="0"/>
                <a:cs typeface="Calibri" panose="020F0502020204030204" pitchFamily="34" charset="0"/>
              </a:rPr>
              <a:t>Có ba dạng thông tin thường gặp: dạng chữ, dạng âm thanh, dạng hình ảnh.</a:t>
            </a:r>
            <a:endParaRPr lang="en-US" sz="2800" b="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fld id="{1E179FC2-527E-49D1-9774-E311EA68CF75}" type="datetime1">
              <a:rPr lang="en-US" smtClean="0"/>
              <a:t>7/11/2022</a:t>
            </a:fld>
            <a:endParaRPr lang="en-US"/>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fld id="{30468810-060D-430C-ACDF-BB351635E08B}" type="slidenum">
              <a:rPr lang="en-US" smtClean="0"/>
              <a:t>11</a:t>
            </a:fld>
            <a:endParaRPr lang="en-US"/>
          </a:p>
        </p:txBody>
      </p:sp>
    </p:spTree>
    <p:extLst>
      <p:ext uri="{BB962C8B-B14F-4D97-AF65-F5344CB8AC3E}">
        <p14:creationId xmlns:p14="http://schemas.microsoft.com/office/powerpoint/2010/main" val="278900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C6722B-AFC9-45D5-8ED5-734EF44658BA}"/>
              </a:ext>
            </a:extLst>
          </p:cNvPr>
          <p:cNvSpPr>
            <a:spLocks noGrp="1"/>
          </p:cNvSpPr>
          <p:nvPr>
            <p:ph type="title"/>
          </p:nvPr>
        </p:nvSpPr>
        <p:spPr/>
        <p:txBody>
          <a:bodyPr/>
          <a:lstStyle/>
          <a:p>
            <a:r>
              <a:rPr lang="en-US">
                <a:latin typeface="+mn-lt"/>
              </a:rPr>
              <a:t>LUYỆN TẬP</a:t>
            </a:r>
            <a:endParaRPr lang="en-US" dirty="0">
              <a:latin typeface="+mn-lt"/>
            </a:endParaRPr>
          </a:p>
        </p:txBody>
      </p:sp>
      <p:sp>
        <p:nvSpPr>
          <p:cNvPr id="2" name="Date Placeholder 1">
            <a:extLst>
              <a:ext uri="{FF2B5EF4-FFF2-40B4-BE49-F238E27FC236}">
                <a16:creationId xmlns:a16="http://schemas.microsoft.com/office/drawing/2014/main" id="{5B83AFD6-1C4D-452C-9F03-36F4A065FC9D}"/>
              </a:ext>
            </a:extLst>
          </p:cNvPr>
          <p:cNvSpPr>
            <a:spLocks noGrp="1"/>
          </p:cNvSpPr>
          <p:nvPr>
            <p:ph type="dt" sz="half" idx="10"/>
          </p:nvPr>
        </p:nvSpPr>
        <p:spPr/>
        <p:txBody>
          <a:bodyPr/>
          <a:lstStyle/>
          <a:p>
            <a:fld id="{5E32872F-1774-48A7-AB69-BDED11FCB657}" type="datetime1">
              <a:rPr lang="en-US" smtClean="0"/>
              <a:t>7/11/2022</a:t>
            </a:fld>
            <a:endParaRPr lang="en-US"/>
          </a:p>
        </p:txBody>
      </p:sp>
      <p:sp>
        <p:nvSpPr>
          <p:cNvPr id="4" name="Footer Placeholder 3">
            <a:extLst>
              <a:ext uri="{FF2B5EF4-FFF2-40B4-BE49-F238E27FC236}">
                <a16:creationId xmlns:a16="http://schemas.microsoft.com/office/drawing/2014/main" id="{0C3E2C5D-CFB8-4303-B0B6-E8DA8D643701}"/>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A6B79987-90B8-4932-90BE-5530F1CF1321}"/>
              </a:ext>
            </a:extLst>
          </p:cNvPr>
          <p:cNvSpPr>
            <a:spLocks noGrp="1"/>
          </p:cNvSpPr>
          <p:nvPr>
            <p:ph type="sldNum" sz="quarter" idx="12"/>
          </p:nvPr>
        </p:nvSpPr>
        <p:spPr/>
        <p:txBody>
          <a:bodyPr/>
          <a:lstStyle/>
          <a:p>
            <a:fld id="{30468810-060D-430C-ACDF-BB351635E08B}" type="slidenum">
              <a:rPr lang="en-US" smtClean="0"/>
              <a:t>12</a:t>
            </a:fld>
            <a:endParaRPr lang="en-US"/>
          </a:p>
        </p:txBody>
      </p:sp>
    </p:spTree>
    <p:extLst>
      <p:ext uri="{BB962C8B-B14F-4D97-AF65-F5344CB8AC3E}">
        <p14:creationId xmlns:p14="http://schemas.microsoft.com/office/powerpoint/2010/main" val="384633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a:t>Trò chơi trắc nghiệm</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13</a:t>
            </a:fld>
            <a:endParaRPr lang="en-US"/>
          </a:p>
        </p:txBody>
      </p:sp>
      <p:pic>
        <p:nvPicPr>
          <p:cNvPr id="7" name="THỜI GIAN ĐẾM NGƯỢC 1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86650" y="0"/>
            <a:ext cx="1654134" cy="876724"/>
          </a:xfrm>
          <a:prstGeom prst="rect">
            <a:avLst/>
          </a:prstGeom>
        </p:spPr>
      </p:pic>
      <p:sp>
        <p:nvSpPr>
          <p:cNvPr id="8" name="Google Shape;2008;p66"/>
          <p:cNvSpPr txBox="1">
            <a:spLocks/>
          </p:cNvSpPr>
          <p:nvPr/>
        </p:nvSpPr>
        <p:spPr>
          <a:xfrm flipH="1">
            <a:off x="628649" y="1900360"/>
            <a:ext cx="6686550" cy="5814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indent="0" algn="just">
              <a:buClr>
                <a:srgbClr val="20124D"/>
              </a:buClr>
              <a:defRPr/>
            </a:pPr>
            <a:r>
              <a:rPr kumimoji="0" lang="en-US" sz="3200" b="1" i="0" u="none" strike="noStrike" kern="0" cap="none" spc="0" normalizeH="0" baseline="0" noProof="0">
                <a:ln>
                  <a:noFill/>
                </a:ln>
                <a:solidFill>
                  <a:srgbClr val="0070C0"/>
                </a:solidFill>
                <a:effectLst/>
                <a:uLnTx/>
                <a:uFillTx/>
                <a:latin typeface="Segoe UI" panose="020B0502040204020203" pitchFamily="34" charset="0"/>
                <a:cs typeface="Segoe UI" panose="020B0502040204020203" pitchFamily="34" charset="0"/>
                <a:sym typeface="Changa One"/>
              </a:rPr>
              <a:t>Câu</a:t>
            </a:r>
            <a:r>
              <a:rPr kumimoji="0" lang="en-US" sz="3200" b="1" i="0" u="none" strike="noStrike" kern="0" cap="none" spc="0" normalizeH="0" noProof="0">
                <a:ln>
                  <a:noFill/>
                </a:ln>
                <a:solidFill>
                  <a:srgbClr val="0070C0"/>
                </a:solidFill>
                <a:effectLst/>
                <a:uLnTx/>
                <a:uFillTx/>
                <a:latin typeface="Segoe UI" panose="020B0502040204020203" pitchFamily="34" charset="0"/>
                <a:cs typeface="Segoe UI" panose="020B0502040204020203" pitchFamily="34" charset="0"/>
                <a:sym typeface="Changa One"/>
              </a:rPr>
              <a:t> 1: </a:t>
            </a:r>
            <a:r>
              <a:rPr lang="en-US" sz="3200" kern="0">
                <a:solidFill>
                  <a:srgbClr val="0070C0"/>
                </a:solidFill>
                <a:latin typeface="Segoe UI" panose="020B0502040204020203" pitchFamily="34" charset="0"/>
                <a:cs typeface="Segoe UI" panose="020B0502040204020203" pitchFamily="34" charset="0"/>
              </a:rPr>
              <a:t>D</a:t>
            </a:r>
            <a:r>
              <a:rPr lang="vi-VN" sz="3200" kern="0">
                <a:solidFill>
                  <a:srgbClr val="0070C0"/>
                </a:solidFill>
                <a:latin typeface="Segoe UI" panose="020B0502040204020203" pitchFamily="34" charset="0"/>
                <a:cs typeface="Segoe UI" panose="020B0502040204020203" pitchFamily="34" charset="0"/>
              </a:rPr>
              <a:t>ạng thông tin </a:t>
            </a:r>
            <a:r>
              <a:rPr lang="en-US" sz="3200" kern="0">
                <a:solidFill>
                  <a:srgbClr val="0070C0"/>
                </a:solidFill>
                <a:latin typeface="Segoe UI" panose="020B0502040204020203" pitchFamily="34" charset="0"/>
                <a:cs typeface="Segoe UI" panose="020B0502040204020203" pitchFamily="34" charset="0"/>
              </a:rPr>
              <a:t>được mô tả trong hình sau là dạng nào?</a:t>
            </a:r>
          </a:p>
        </p:txBody>
      </p:sp>
      <p:sp>
        <p:nvSpPr>
          <p:cNvPr id="9" name="Google Shape;2008;p66"/>
          <p:cNvSpPr txBox="1">
            <a:spLocks/>
          </p:cNvSpPr>
          <p:nvPr/>
        </p:nvSpPr>
        <p:spPr>
          <a:xfrm flipH="1">
            <a:off x="4010419" y="2047349"/>
            <a:ext cx="4351152" cy="250110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lvl="0" indent="0" algn="just">
              <a:buClr>
                <a:srgbClr val="20124D"/>
              </a:buClr>
              <a:defRPr/>
            </a:pPr>
            <a:endParaRPr lang="vi-VN" kern="0">
              <a:solidFill>
                <a:srgbClr val="0070C0"/>
              </a:solidFill>
              <a:latin typeface="Segoe UI" panose="020B0502040204020203" pitchFamily="34" charset="0"/>
              <a:cs typeface="Segoe UI" panose="020B0502040204020203" pitchFamily="34" charset="0"/>
            </a:endParaRPr>
          </a:p>
          <a:p>
            <a:pPr marL="0" indent="0" algn="just">
              <a:buClr>
                <a:srgbClr val="20124D"/>
              </a:buClr>
              <a:defRPr/>
            </a:pPr>
            <a:r>
              <a:rPr lang="en-US" sz="3200" kern="0">
                <a:solidFill>
                  <a:srgbClr val="0070C0"/>
                </a:solidFill>
                <a:latin typeface="Segoe UI" panose="020B0502040204020203" pitchFamily="34" charset="0"/>
                <a:cs typeface="Segoe UI" panose="020B0502040204020203" pitchFamily="34" charset="0"/>
              </a:rPr>
              <a:t>A. Â</a:t>
            </a:r>
            <a:r>
              <a:rPr lang="vi-VN" sz="3200" kern="0">
                <a:solidFill>
                  <a:srgbClr val="0070C0"/>
                </a:solidFill>
                <a:latin typeface="Segoe UI" panose="020B0502040204020203" pitchFamily="34" charset="0"/>
                <a:cs typeface="Segoe UI" panose="020B0502040204020203" pitchFamily="34" charset="0"/>
              </a:rPr>
              <a:t>m thanh</a:t>
            </a:r>
            <a:endParaRPr lang="en-US" sz="3200" kern="0">
              <a:solidFill>
                <a:srgbClr val="0070C0"/>
              </a:solidFill>
              <a:latin typeface="Segoe UI" panose="020B0502040204020203" pitchFamily="34" charset="0"/>
              <a:cs typeface="Segoe UI" panose="020B0502040204020203" pitchFamily="34" charset="0"/>
            </a:endParaRPr>
          </a:p>
          <a:p>
            <a:pPr marL="0" lvl="0" indent="0" algn="just">
              <a:buClr>
                <a:srgbClr val="20124D"/>
              </a:buClr>
              <a:defRPr/>
            </a:pPr>
            <a:r>
              <a:rPr lang="vi-VN" sz="3200" kern="0">
                <a:solidFill>
                  <a:srgbClr val="0070C0"/>
                </a:solidFill>
                <a:latin typeface="Segoe UI" panose="020B0502040204020203" pitchFamily="34" charset="0"/>
                <a:cs typeface="Segoe UI" panose="020B0502040204020203" pitchFamily="34" charset="0"/>
              </a:rPr>
              <a:t>B. Hình</a:t>
            </a:r>
            <a:r>
              <a:rPr lang="en-US" sz="3200" kern="0">
                <a:solidFill>
                  <a:srgbClr val="0070C0"/>
                </a:solidFill>
                <a:latin typeface="Segoe UI" panose="020B0502040204020203" pitchFamily="34" charset="0"/>
                <a:cs typeface="Segoe UI" panose="020B0502040204020203" pitchFamily="34" charset="0"/>
              </a:rPr>
              <a:t> </a:t>
            </a:r>
            <a:r>
              <a:rPr lang="vi-VN" sz="3200" kern="0">
                <a:solidFill>
                  <a:srgbClr val="0070C0"/>
                </a:solidFill>
                <a:latin typeface="Segoe UI" panose="020B0502040204020203" pitchFamily="34" charset="0"/>
                <a:cs typeface="Segoe UI" panose="020B0502040204020203" pitchFamily="34" charset="0"/>
              </a:rPr>
              <a:t>ảnh</a:t>
            </a:r>
            <a:endParaRPr lang="en-US" sz="3200" kern="0">
              <a:solidFill>
                <a:srgbClr val="0070C0"/>
              </a:solidFill>
              <a:latin typeface="Segoe UI" panose="020B0502040204020203" pitchFamily="34" charset="0"/>
              <a:cs typeface="Segoe UI" panose="020B0502040204020203" pitchFamily="34" charset="0"/>
            </a:endParaRPr>
          </a:p>
          <a:p>
            <a:pPr marL="0" lvl="0" indent="0" algn="just">
              <a:buClr>
                <a:srgbClr val="20124D"/>
              </a:buClr>
              <a:defRPr/>
            </a:pPr>
            <a:r>
              <a:rPr lang="vi-VN" sz="3200" kern="0">
                <a:solidFill>
                  <a:srgbClr val="0070C0"/>
                </a:solidFill>
                <a:latin typeface="Segoe UI" panose="020B0502040204020203" pitchFamily="34" charset="0"/>
                <a:cs typeface="Segoe UI" panose="020B0502040204020203" pitchFamily="34" charset="0"/>
              </a:rPr>
              <a:t>C. dạng chữ</a:t>
            </a:r>
          </a:p>
        </p:txBody>
      </p:sp>
      <p:pic>
        <p:nvPicPr>
          <p:cNvPr id="10" name="Picture 12" descr="Tick PNG - Green Tick, Tick Mark, Tick Icon, Tick And Cross, Tick Symbol,  Tick Tock, Green Tick Mark, Tick Bug, Ticker Tape, Tick RED, Tick Cartoon,  Wood Tick.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1154" r="100000"/>
                    </a14:imgEffect>
                  </a14:imgLayer>
                </a14:imgProps>
              </a:ext>
              <a:ext uri="{28A0092B-C50C-407E-A947-70E740481C1C}">
                <a14:useLocalDpi xmlns:a14="http://schemas.microsoft.com/office/drawing/2010/main" val="0"/>
              </a:ext>
            </a:extLst>
          </a:blip>
          <a:srcRect/>
          <a:stretch>
            <a:fillRect/>
          </a:stretch>
        </p:blipFill>
        <p:spPr bwMode="auto">
          <a:xfrm>
            <a:off x="6805216" y="2700656"/>
            <a:ext cx="799566" cy="799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8774"/>
          <a:stretch/>
        </p:blipFill>
        <p:spPr>
          <a:xfrm>
            <a:off x="782429" y="2762073"/>
            <a:ext cx="1562217" cy="1707754"/>
          </a:xfrm>
          <a:prstGeom prst="rect">
            <a:avLst/>
          </a:prstGeom>
        </p:spPr>
      </p:pic>
    </p:spTree>
    <p:extLst>
      <p:ext uri="{BB962C8B-B14F-4D97-AF65-F5344CB8AC3E}">
        <p14:creationId xmlns:p14="http://schemas.microsoft.com/office/powerpoint/2010/main" val="3517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a:t>Trò chơi trắc nghiệm</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14</a:t>
            </a:fld>
            <a:endParaRPr lang="en-US"/>
          </a:p>
        </p:txBody>
      </p:sp>
      <p:pic>
        <p:nvPicPr>
          <p:cNvPr id="7" name="THỜI GIAN ĐẾM NGƯỢC 1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63559" y="7585"/>
            <a:ext cx="1654134" cy="876724"/>
          </a:xfrm>
          <a:prstGeom prst="rect">
            <a:avLst/>
          </a:prstGeom>
        </p:spPr>
      </p:pic>
      <p:sp>
        <p:nvSpPr>
          <p:cNvPr id="8" name="Google Shape;2008;p66"/>
          <p:cNvSpPr txBox="1">
            <a:spLocks/>
          </p:cNvSpPr>
          <p:nvPr/>
        </p:nvSpPr>
        <p:spPr>
          <a:xfrm flipH="1">
            <a:off x="795386" y="1893911"/>
            <a:ext cx="6668173" cy="5814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indent="0" algn="just">
              <a:buClr>
                <a:srgbClr val="20124D"/>
              </a:buClr>
              <a:defRPr/>
            </a:pPr>
            <a:r>
              <a:rPr lang="vi-VN" sz="3200" kern="0">
                <a:solidFill>
                  <a:srgbClr val="0070C0"/>
                </a:solidFill>
                <a:latin typeface="Segoe UI" panose="020B0502040204020203" pitchFamily="34" charset="0"/>
                <a:cs typeface="Segoe UI" panose="020B0502040204020203" pitchFamily="34" charset="0"/>
              </a:rPr>
              <a:t>Câu 2: Dạng thông tin được mô tả trong hình sau là dạng nào?</a:t>
            </a:r>
          </a:p>
        </p:txBody>
      </p:sp>
      <p:sp>
        <p:nvSpPr>
          <p:cNvPr id="9" name="Google Shape;2008;p66"/>
          <p:cNvSpPr txBox="1">
            <a:spLocks/>
          </p:cNvSpPr>
          <p:nvPr/>
        </p:nvSpPr>
        <p:spPr>
          <a:xfrm flipH="1">
            <a:off x="3993836" y="2587269"/>
            <a:ext cx="4351152" cy="17469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lvl="0" indent="0" algn="just">
              <a:buClr>
                <a:srgbClr val="20124D"/>
              </a:buClr>
              <a:defRPr/>
            </a:pPr>
            <a:endParaRPr lang="vi-VN" kern="0">
              <a:solidFill>
                <a:srgbClr val="0070C0"/>
              </a:solidFill>
              <a:latin typeface="Segoe UI" panose="020B0502040204020203" pitchFamily="34" charset="0"/>
              <a:cs typeface="Segoe UI" panose="020B0502040204020203" pitchFamily="34" charset="0"/>
            </a:endParaRPr>
          </a:p>
          <a:p>
            <a:pPr marL="0" indent="0" algn="just">
              <a:buClr>
                <a:srgbClr val="20124D"/>
              </a:buClr>
              <a:defRPr/>
            </a:pPr>
            <a:r>
              <a:rPr lang="en-US" sz="3200" kern="0">
                <a:solidFill>
                  <a:srgbClr val="0070C0"/>
                </a:solidFill>
                <a:latin typeface="Segoe UI" panose="020B0502040204020203" pitchFamily="34" charset="0"/>
                <a:cs typeface="Segoe UI" panose="020B0502040204020203" pitchFamily="34" charset="0"/>
              </a:rPr>
              <a:t>A. Â</a:t>
            </a:r>
            <a:r>
              <a:rPr lang="vi-VN" sz="3200" kern="0">
                <a:solidFill>
                  <a:srgbClr val="0070C0"/>
                </a:solidFill>
                <a:latin typeface="Segoe UI" panose="020B0502040204020203" pitchFamily="34" charset="0"/>
                <a:cs typeface="Segoe UI" panose="020B0502040204020203" pitchFamily="34" charset="0"/>
              </a:rPr>
              <a:t>m thanh</a:t>
            </a:r>
            <a:endParaRPr lang="en-US" sz="3200" kern="0">
              <a:solidFill>
                <a:srgbClr val="0070C0"/>
              </a:solidFill>
              <a:latin typeface="Segoe UI" panose="020B0502040204020203" pitchFamily="34" charset="0"/>
              <a:cs typeface="Segoe UI" panose="020B0502040204020203" pitchFamily="34" charset="0"/>
            </a:endParaRPr>
          </a:p>
          <a:p>
            <a:pPr marL="0" lvl="0" indent="0" algn="just">
              <a:buClr>
                <a:srgbClr val="20124D"/>
              </a:buClr>
              <a:defRPr/>
            </a:pPr>
            <a:r>
              <a:rPr lang="vi-VN" sz="3200" kern="0">
                <a:solidFill>
                  <a:srgbClr val="0070C0"/>
                </a:solidFill>
                <a:latin typeface="Segoe UI" panose="020B0502040204020203" pitchFamily="34" charset="0"/>
                <a:cs typeface="Segoe UI" panose="020B0502040204020203" pitchFamily="34" charset="0"/>
              </a:rPr>
              <a:t>B. Hình</a:t>
            </a:r>
            <a:r>
              <a:rPr lang="en-US" sz="3200" kern="0">
                <a:solidFill>
                  <a:srgbClr val="0070C0"/>
                </a:solidFill>
                <a:latin typeface="Segoe UI" panose="020B0502040204020203" pitchFamily="34" charset="0"/>
                <a:cs typeface="Segoe UI" panose="020B0502040204020203" pitchFamily="34" charset="0"/>
              </a:rPr>
              <a:t> </a:t>
            </a:r>
            <a:r>
              <a:rPr lang="vi-VN" sz="3200" kern="0">
                <a:solidFill>
                  <a:srgbClr val="0070C0"/>
                </a:solidFill>
                <a:latin typeface="Segoe UI" panose="020B0502040204020203" pitchFamily="34" charset="0"/>
                <a:cs typeface="Segoe UI" panose="020B0502040204020203" pitchFamily="34" charset="0"/>
              </a:rPr>
              <a:t>ảnh</a:t>
            </a:r>
            <a:endParaRPr lang="en-US" sz="3200" kern="0">
              <a:solidFill>
                <a:srgbClr val="0070C0"/>
              </a:solidFill>
              <a:latin typeface="Segoe UI" panose="020B0502040204020203" pitchFamily="34" charset="0"/>
              <a:cs typeface="Segoe UI" panose="020B0502040204020203" pitchFamily="34" charset="0"/>
            </a:endParaRPr>
          </a:p>
          <a:p>
            <a:pPr marL="0" lvl="0" indent="0" algn="just">
              <a:buClr>
                <a:srgbClr val="20124D"/>
              </a:buClr>
              <a:defRPr/>
            </a:pPr>
            <a:r>
              <a:rPr lang="vi-VN" sz="3200" kern="0">
                <a:solidFill>
                  <a:srgbClr val="0070C0"/>
                </a:solidFill>
                <a:latin typeface="Segoe UI" panose="020B0502040204020203" pitchFamily="34" charset="0"/>
                <a:cs typeface="Segoe UI" panose="020B0502040204020203" pitchFamily="34" charset="0"/>
              </a:rPr>
              <a:t>C. dạng chữ</a:t>
            </a:r>
          </a:p>
        </p:txBody>
      </p:sp>
      <p:pic>
        <p:nvPicPr>
          <p:cNvPr id="10" name="Picture 12" descr="Tick PNG - Green Tick, Tick Mark, Tick Icon, Tick And Cross, Tick Symbol,  Tick Tock, Green Tick Mark, Tick Bug, Ticker Tape, Tick RED, Tick Cartoon,  Wood Tick.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1154" r="100000"/>
                    </a14:imgEffect>
                  </a14:imgLayer>
                </a14:imgProps>
              </a:ext>
              <a:ext uri="{28A0092B-C50C-407E-A947-70E740481C1C}">
                <a14:useLocalDpi xmlns:a14="http://schemas.microsoft.com/office/drawing/2010/main" val="0"/>
              </a:ext>
            </a:extLst>
          </a:blip>
          <a:srcRect/>
          <a:stretch>
            <a:fillRect/>
          </a:stretch>
        </p:blipFill>
        <p:spPr bwMode="auto">
          <a:xfrm>
            <a:off x="6401067" y="2945022"/>
            <a:ext cx="799566" cy="7995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012" y="2451867"/>
            <a:ext cx="1887038" cy="2096709"/>
          </a:xfrm>
          <a:prstGeom prst="rect">
            <a:avLst/>
          </a:prstGeom>
        </p:spPr>
      </p:pic>
    </p:spTree>
    <p:extLst>
      <p:ext uri="{BB962C8B-B14F-4D97-AF65-F5344CB8AC3E}">
        <p14:creationId xmlns:p14="http://schemas.microsoft.com/office/powerpoint/2010/main" val="73343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a:t>Trò chơi trắc nghiệm</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15</a:t>
            </a:fld>
            <a:endParaRPr lang="en-US"/>
          </a:p>
        </p:txBody>
      </p:sp>
      <p:pic>
        <p:nvPicPr>
          <p:cNvPr id="7" name="THỜI GIAN ĐẾM NGƯỢC 1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63559" y="0"/>
            <a:ext cx="1654134" cy="876724"/>
          </a:xfrm>
          <a:prstGeom prst="rect">
            <a:avLst/>
          </a:prstGeom>
        </p:spPr>
      </p:pic>
      <p:sp>
        <p:nvSpPr>
          <p:cNvPr id="8" name="Google Shape;2008;p66"/>
          <p:cNvSpPr txBox="1">
            <a:spLocks/>
          </p:cNvSpPr>
          <p:nvPr/>
        </p:nvSpPr>
        <p:spPr>
          <a:xfrm flipH="1">
            <a:off x="370000" y="1663746"/>
            <a:ext cx="7163373" cy="5814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indent="0" algn="just">
              <a:buClr>
                <a:srgbClr val="20124D"/>
              </a:buClr>
              <a:defRPr/>
            </a:pPr>
            <a:r>
              <a:rPr lang="vi-VN" sz="3200" kern="0">
                <a:solidFill>
                  <a:srgbClr val="0070C0"/>
                </a:solidFill>
                <a:latin typeface="Segoe UI" panose="020B0502040204020203" pitchFamily="34" charset="0"/>
                <a:cs typeface="Segoe UI" panose="020B0502040204020203" pitchFamily="34" charset="0"/>
              </a:rPr>
              <a:t>Câu 3: Dạng thông tin được mô tả trong hình sau là dạng nào?</a:t>
            </a:r>
          </a:p>
        </p:txBody>
      </p:sp>
      <p:sp>
        <p:nvSpPr>
          <p:cNvPr id="9" name="Google Shape;2008;p66"/>
          <p:cNvSpPr txBox="1">
            <a:spLocks/>
          </p:cNvSpPr>
          <p:nvPr/>
        </p:nvSpPr>
        <p:spPr>
          <a:xfrm flipH="1">
            <a:off x="3939474" y="1758083"/>
            <a:ext cx="4351152" cy="250110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lvl="0" indent="0" algn="just">
              <a:buClr>
                <a:srgbClr val="20124D"/>
              </a:buClr>
              <a:defRPr/>
            </a:pPr>
            <a:endParaRPr lang="vi-VN" kern="0">
              <a:solidFill>
                <a:srgbClr val="0070C0"/>
              </a:solidFill>
              <a:latin typeface="Segoe UI" panose="020B0502040204020203" pitchFamily="34" charset="0"/>
              <a:cs typeface="Segoe UI" panose="020B0502040204020203" pitchFamily="34" charset="0"/>
            </a:endParaRPr>
          </a:p>
          <a:p>
            <a:pPr marL="0" indent="0" algn="just">
              <a:buClr>
                <a:srgbClr val="20124D"/>
              </a:buClr>
              <a:defRPr/>
            </a:pPr>
            <a:r>
              <a:rPr lang="en-US" sz="3200" kern="0">
                <a:solidFill>
                  <a:srgbClr val="0070C0"/>
                </a:solidFill>
                <a:latin typeface="Segoe UI" panose="020B0502040204020203" pitchFamily="34" charset="0"/>
                <a:cs typeface="Segoe UI" panose="020B0502040204020203" pitchFamily="34" charset="0"/>
              </a:rPr>
              <a:t>A. Â</a:t>
            </a:r>
            <a:r>
              <a:rPr lang="vi-VN" sz="3200" kern="0">
                <a:solidFill>
                  <a:srgbClr val="0070C0"/>
                </a:solidFill>
                <a:latin typeface="Segoe UI" panose="020B0502040204020203" pitchFamily="34" charset="0"/>
                <a:cs typeface="Segoe UI" panose="020B0502040204020203" pitchFamily="34" charset="0"/>
              </a:rPr>
              <a:t>m thanh</a:t>
            </a:r>
            <a:endParaRPr lang="en-US" sz="3200" kern="0">
              <a:solidFill>
                <a:srgbClr val="0070C0"/>
              </a:solidFill>
              <a:latin typeface="Segoe UI" panose="020B0502040204020203" pitchFamily="34" charset="0"/>
              <a:cs typeface="Segoe UI" panose="020B0502040204020203" pitchFamily="34" charset="0"/>
            </a:endParaRPr>
          </a:p>
          <a:p>
            <a:pPr marL="0" lvl="0" indent="0" algn="just">
              <a:buClr>
                <a:srgbClr val="20124D"/>
              </a:buClr>
              <a:defRPr/>
            </a:pPr>
            <a:r>
              <a:rPr lang="vi-VN" sz="3200" kern="0">
                <a:solidFill>
                  <a:srgbClr val="0070C0"/>
                </a:solidFill>
                <a:latin typeface="Segoe UI" panose="020B0502040204020203" pitchFamily="34" charset="0"/>
                <a:cs typeface="Segoe UI" panose="020B0502040204020203" pitchFamily="34" charset="0"/>
              </a:rPr>
              <a:t>B. Hình</a:t>
            </a:r>
            <a:r>
              <a:rPr lang="en-US" sz="3200" kern="0">
                <a:solidFill>
                  <a:srgbClr val="0070C0"/>
                </a:solidFill>
                <a:latin typeface="Segoe UI" panose="020B0502040204020203" pitchFamily="34" charset="0"/>
                <a:cs typeface="Segoe UI" panose="020B0502040204020203" pitchFamily="34" charset="0"/>
              </a:rPr>
              <a:t> </a:t>
            </a:r>
            <a:r>
              <a:rPr lang="vi-VN" sz="3200" kern="0">
                <a:solidFill>
                  <a:srgbClr val="0070C0"/>
                </a:solidFill>
                <a:latin typeface="Segoe UI" panose="020B0502040204020203" pitchFamily="34" charset="0"/>
                <a:cs typeface="Segoe UI" panose="020B0502040204020203" pitchFamily="34" charset="0"/>
              </a:rPr>
              <a:t>ảnh</a:t>
            </a:r>
            <a:endParaRPr lang="en-US" sz="3200" kern="0">
              <a:solidFill>
                <a:srgbClr val="0070C0"/>
              </a:solidFill>
              <a:latin typeface="Segoe UI" panose="020B0502040204020203" pitchFamily="34" charset="0"/>
              <a:cs typeface="Segoe UI" panose="020B0502040204020203" pitchFamily="34" charset="0"/>
            </a:endParaRPr>
          </a:p>
          <a:p>
            <a:pPr marL="0" lvl="0" indent="0" algn="just">
              <a:buClr>
                <a:srgbClr val="20124D"/>
              </a:buClr>
              <a:defRPr/>
            </a:pPr>
            <a:r>
              <a:rPr lang="vi-VN" sz="3200" kern="0">
                <a:solidFill>
                  <a:srgbClr val="0070C0"/>
                </a:solidFill>
                <a:latin typeface="Segoe UI" panose="020B0502040204020203" pitchFamily="34" charset="0"/>
                <a:cs typeface="Segoe UI" panose="020B0502040204020203" pitchFamily="34" charset="0"/>
              </a:rPr>
              <a:t>C. dạng chữ</a:t>
            </a:r>
          </a:p>
        </p:txBody>
      </p:sp>
      <p:pic>
        <p:nvPicPr>
          <p:cNvPr id="10" name="Picture 12" descr="Tick PNG - Green Tick, Tick Mark, Tick Icon, Tick And Cross, Tick Symbol,  Tick Tock, Green Tick Mark, Tick Bug, Ticker Tape, Tick RED, Tick Cartoon,  Wood Tick.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1154" r="100000"/>
                    </a14:imgEffect>
                  </a14:imgLayer>
                </a14:imgProps>
              </a:ext>
              <a:ext uri="{28A0092B-C50C-407E-A947-70E740481C1C}">
                <a14:useLocalDpi xmlns:a14="http://schemas.microsoft.com/office/drawing/2010/main" val="0"/>
              </a:ext>
            </a:extLst>
          </a:blip>
          <a:srcRect/>
          <a:stretch>
            <a:fillRect/>
          </a:stretch>
        </p:blipFill>
        <p:spPr bwMode="auto">
          <a:xfrm>
            <a:off x="6457950" y="3313878"/>
            <a:ext cx="799566" cy="7995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000" y="2410514"/>
            <a:ext cx="2714539" cy="2272940"/>
          </a:xfrm>
          <a:prstGeom prst="rect">
            <a:avLst/>
          </a:prstGeom>
        </p:spPr>
      </p:pic>
    </p:spTree>
    <p:extLst>
      <p:ext uri="{BB962C8B-B14F-4D97-AF65-F5344CB8AC3E}">
        <p14:creationId xmlns:p14="http://schemas.microsoft.com/office/powerpoint/2010/main" val="296602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a:t>Trò chơi trắc nghiệm</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16</a:t>
            </a:fld>
            <a:endParaRPr lang="en-US"/>
          </a:p>
        </p:txBody>
      </p:sp>
      <p:pic>
        <p:nvPicPr>
          <p:cNvPr id="7" name="THỜI GIAN ĐẾM NGƯỢC 1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1315" y="3618247"/>
            <a:ext cx="1654134" cy="876724"/>
          </a:xfrm>
          <a:prstGeom prst="rect">
            <a:avLst/>
          </a:prstGeom>
        </p:spPr>
      </p:pic>
      <p:sp>
        <p:nvSpPr>
          <p:cNvPr id="8" name="Google Shape;2008;p66"/>
          <p:cNvSpPr txBox="1">
            <a:spLocks/>
          </p:cNvSpPr>
          <p:nvPr/>
        </p:nvSpPr>
        <p:spPr>
          <a:xfrm flipH="1">
            <a:off x="560436" y="1244555"/>
            <a:ext cx="4399690" cy="169844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indent="0" algn="just">
              <a:buClr>
                <a:srgbClr val="20124D"/>
              </a:buClr>
              <a:defRPr/>
            </a:pPr>
            <a:r>
              <a:rPr lang="vi-VN" b="1" kern="0">
                <a:solidFill>
                  <a:srgbClr val="0070C0"/>
                </a:solidFill>
                <a:latin typeface="Segoe UI" panose="020B0502040204020203" pitchFamily="34" charset="0"/>
                <a:cs typeface="Segoe UI" panose="020B0502040204020203" pitchFamily="34" charset="0"/>
              </a:rPr>
              <a:t>Câu 4: </a:t>
            </a:r>
            <a:r>
              <a:rPr lang="vi-VN" kern="0">
                <a:solidFill>
                  <a:srgbClr val="0070C0"/>
                </a:solidFill>
                <a:latin typeface="Segoe UI" panose="020B0502040204020203" pitchFamily="34" charset="0"/>
                <a:cs typeface="Segoe UI" panose="020B0502040204020203" pitchFamily="34" charset="0"/>
              </a:rPr>
              <a:t>Vào cuối mỗi tuần, Minh được bố mẹ cho phép xem phim hoạt hình trên ti vi. Em hãy cho biết khi xem phim, Minh có thể nhận được những thông tin ở dạng nào?</a:t>
            </a:r>
          </a:p>
        </p:txBody>
      </p:sp>
      <p:sp>
        <p:nvSpPr>
          <p:cNvPr id="9" name="Google Shape;2008;p66"/>
          <p:cNvSpPr txBox="1">
            <a:spLocks/>
          </p:cNvSpPr>
          <p:nvPr/>
        </p:nvSpPr>
        <p:spPr>
          <a:xfrm flipH="1">
            <a:off x="4792848" y="3192865"/>
            <a:ext cx="2469568" cy="137809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lvl="0" indent="0" algn="just">
              <a:buClr>
                <a:srgbClr val="20124D"/>
              </a:buClr>
              <a:defRPr/>
            </a:pPr>
            <a:endParaRPr lang="vi-VN" sz="2400" kern="0">
              <a:solidFill>
                <a:srgbClr val="0070C0"/>
              </a:solidFill>
              <a:latin typeface="Segoe UI" panose="020B0502040204020203" pitchFamily="34" charset="0"/>
              <a:cs typeface="Segoe UI" panose="020B0502040204020203" pitchFamily="34" charset="0"/>
            </a:endParaRPr>
          </a:p>
          <a:p>
            <a:pPr marL="0" indent="0" algn="just">
              <a:buClr>
                <a:srgbClr val="20124D"/>
              </a:buClr>
              <a:defRPr/>
            </a:pPr>
            <a:r>
              <a:rPr lang="en-US" sz="2400" kern="0">
                <a:solidFill>
                  <a:srgbClr val="0070C0"/>
                </a:solidFill>
                <a:latin typeface="Segoe UI" panose="020B0502040204020203" pitchFamily="34" charset="0"/>
                <a:cs typeface="Segoe UI" panose="020B0502040204020203" pitchFamily="34" charset="0"/>
              </a:rPr>
              <a:t>A. Â</a:t>
            </a:r>
            <a:r>
              <a:rPr lang="vi-VN" sz="2400" kern="0">
                <a:solidFill>
                  <a:srgbClr val="0070C0"/>
                </a:solidFill>
                <a:latin typeface="Segoe UI" panose="020B0502040204020203" pitchFamily="34" charset="0"/>
                <a:cs typeface="Segoe UI" panose="020B0502040204020203" pitchFamily="34" charset="0"/>
              </a:rPr>
              <a:t>m thanh</a:t>
            </a:r>
            <a:endParaRPr lang="en-US" sz="2400" kern="0">
              <a:solidFill>
                <a:srgbClr val="0070C0"/>
              </a:solidFill>
              <a:latin typeface="Segoe UI" panose="020B0502040204020203" pitchFamily="34" charset="0"/>
              <a:cs typeface="Segoe UI" panose="020B0502040204020203" pitchFamily="34" charset="0"/>
            </a:endParaRPr>
          </a:p>
          <a:p>
            <a:pPr marL="0" lvl="0" indent="0" algn="just">
              <a:buClr>
                <a:srgbClr val="20124D"/>
              </a:buClr>
              <a:defRPr/>
            </a:pPr>
            <a:r>
              <a:rPr lang="vi-VN" sz="2400" kern="0">
                <a:solidFill>
                  <a:srgbClr val="0070C0"/>
                </a:solidFill>
                <a:latin typeface="Segoe UI" panose="020B0502040204020203" pitchFamily="34" charset="0"/>
                <a:cs typeface="Segoe UI" panose="020B0502040204020203" pitchFamily="34" charset="0"/>
              </a:rPr>
              <a:t>B. Hình</a:t>
            </a:r>
            <a:r>
              <a:rPr lang="en-US" sz="2400" kern="0">
                <a:solidFill>
                  <a:srgbClr val="0070C0"/>
                </a:solidFill>
                <a:latin typeface="Segoe UI" panose="020B0502040204020203" pitchFamily="34" charset="0"/>
                <a:cs typeface="Segoe UI" panose="020B0502040204020203" pitchFamily="34" charset="0"/>
              </a:rPr>
              <a:t> </a:t>
            </a:r>
            <a:r>
              <a:rPr lang="vi-VN" sz="2400" kern="0">
                <a:solidFill>
                  <a:srgbClr val="0070C0"/>
                </a:solidFill>
                <a:latin typeface="Segoe UI" panose="020B0502040204020203" pitchFamily="34" charset="0"/>
                <a:cs typeface="Segoe UI" panose="020B0502040204020203" pitchFamily="34" charset="0"/>
              </a:rPr>
              <a:t>ảnh</a:t>
            </a:r>
            <a:endParaRPr lang="en-US" sz="2400" kern="0">
              <a:solidFill>
                <a:srgbClr val="0070C0"/>
              </a:solidFill>
              <a:latin typeface="Segoe UI" panose="020B0502040204020203" pitchFamily="34" charset="0"/>
              <a:cs typeface="Segoe UI" panose="020B0502040204020203" pitchFamily="34" charset="0"/>
            </a:endParaRPr>
          </a:p>
          <a:p>
            <a:pPr marL="0" lvl="0" indent="0" algn="just">
              <a:buClr>
                <a:srgbClr val="20124D"/>
              </a:buClr>
              <a:defRPr/>
            </a:pPr>
            <a:r>
              <a:rPr lang="vi-VN" sz="2400" kern="0">
                <a:solidFill>
                  <a:srgbClr val="0070C0"/>
                </a:solidFill>
                <a:latin typeface="Segoe UI" panose="020B0502040204020203" pitchFamily="34" charset="0"/>
                <a:cs typeface="Segoe UI" panose="020B0502040204020203" pitchFamily="34" charset="0"/>
              </a:rPr>
              <a:t>C. dạng chữ</a:t>
            </a:r>
          </a:p>
        </p:txBody>
      </p:sp>
      <p:pic>
        <p:nvPicPr>
          <p:cNvPr id="10" name="Picture 12" descr="Tick PNG - Green Tick, Tick Mark, Tick Icon, Tick And Cross, Tick Symbol,  Tick Tock, Green Tick Mark, Tick Bug, Ticker Tape, Tick RED, Tick Cartoon,  Wood Tick. - CleanPNG / KissPN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100000" l="1154" r="100000"/>
                    </a14:imgEffect>
                  </a14:imgLayer>
                </a14:imgProps>
              </a:ext>
              <a:ext uri="{28A0092B-C50C-407E-A947-70E740481C1C}">
                <a14:useLocalDpi xmlns:a14="http://schemas.microsoft.com/office/drawing/2010/main" val="0"/>
              </a:ext>
            </a:extLst>
          </a:blip>
          <a:srcRect/>
          <a:stretch>
            <a:fillRect/>
          </a:stretch>
        </p:blipFill>
        <p:spPr bwMode="auto">
          <a:xfrm>
            <a:off x="6657359" y="3192865"/>
            <a:ext cx="513528" cy="513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0095" y="1250011"/>
            <a:ext cx="2505456" cy="1942854"/>
          </a:xfrm>
          <a:prstGeom prst="rect">
            <a:avLst/>
          </a:prstGeom>
        </p:spPr>
      </p:pic>
      <p:pic>
        <p:nvPicPr>
          <p:cNvPr id="13" name="Picture 12" descr="Tick PNG - Green Tick, Tick Mark, Tick Icon, Tick And Cross, Tick Symbol,  Tick Tock, Green Tick Mark, Tick Bug, Ticker Tape, Tick RED, Tick Cartoon,  Wood Tick. - CleanPNG / KissPN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100000" l="1154" r="100000"/>
                    </a14:imgEffect>
                  </a14:imgLayer>
                </a14:imgProps>
              </a:ext>
              <a:ext uri="{28A0092B-C50C-407E-A947-70E740481C1C}">
                <a14:useLocalDpi xmlns:a14="http://schemas.microsoft.com/office/drawing/2010/main" val="0"/>
              </a:ext>
            </a:extLst>
          </a:blip>
          <a:srcRect/>
          <a:stretch>
            <a:fillRect/>
          </a:stretch>
        </p:blipFill>
        <p:spPr bwMode="auto">
          <a:xfrm>
            <a:off x="6657359" y="3561053"/>
            <a:ext cx="513528" cy="5135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ick PNG - Green Tick, Tick Mark, Tick Icon, Tick And Cross, Tick Symbol,  Tick Tock, Green Tick Mark, Tick Bug, Ticker Tape, Tick RED, Tick Cartoon,  Wood Tick. - CleanPNG / KissPN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100000" l="1154" r="100000"/>
                    </a14:imgEffect>
                  </a14:imgLayer>
                </a14:imgProps>
              </a:ext>
              <a:ext uri="{28A0092B-C50C-407E-A947-70E740481C1C}">
                <a14:useLocalDpi xmlns:a14="http://schemas.microsoft.com/office/drawing/2010/main" val="0"/>
              </a:ext>
            </a:extLst>
          </a:blip>
          <a:srcRect/>
          <a:stretch>
            <a:fillRect/>
          </a:stretch>
        </p:blipFill>
        <p:spPr bwMode="auto">
          <a:xfrm>
            <a:off x="6657359" y="3915967"/>
            <a:ext cx="513528" cy="51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68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94A982-1597-487F-B0D7-F405259AC78E}"/>
              </a:ext>
            </a:extLst>
          </p:cNvPr>
          <p:cNvSpPr>
            <a:spLocks noGrp="1"/>
          </p:cNvSpPr>
          <p:nvPr>
            <p:ph type="dt" sz="half" idx="10"/>
          </p:nvPr>
        </p:nvSpPr>
        <p:spPr/>
        <p:txBody>
          <a:bodyPr/>
          <a:lstStyle/>
          <a:p>
            <a:fld id="{55402B3D-C2E8-4855-94EE-E219B6B9684D}" type="datetime1">
              <a:rPr lang="en-US" smtClean="0"/>
              <a:t>7/11/2022</a:t>
            </a:fld>
            <a:endParaRPr lang="en-US"/>
          </a:p>
        </p:txBody>
      </p:sp>
      <p:sp>
        <p:nvSpPr>
          <p:cNvPr id="3" name="Footer Placeholder 2">
            <a:extLst>
              <a:ext uri="{FF2B5EF4-FFF2-40B4-BE49-F238E27FC236}">
                <a16:creationId xmlns:a16="http://schemas.microsoft.com/office/drawing/2014/main" id="{FDC69E8D-CC5B-481E-9994-EDD79180546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1DAA5318-69F0-4D38-B53D-949011448352}"/>
              </a:ext>
            </a:extLst>
          </p:cNvPr>
          <p:cNvSpPr>
            <a:spLocks noGrp="1"/>
          </p:cNvSpPr>
          <p:nvPr>
            <p:ph type="sldNum" sz="quarter" idx="12"/>
          </p:nvPr>
        </p:nvSpPr>
        <p:spPr/>
        <p:txBody>
          <a:bodyPr/>
          <a:lstStyle/>
          <a:p>
            <a:fld id="{30468810-060D-430C-ACDF-BB351635E08B}" type="slidenum">
              <a:rPr lang="en-US" smtClean="0"/>
              <a:t>17</a:t>
            </a:fld>
            <a:endParaRPr lang="en-US"/>
          </a:p>
        </p:txBody>
      </p:sp>
    </p:spTree>
    <p:extLst>
      <p:ext uri="{BB962C8B-B14F-4D97-AF65-F5344CB8AC3E}">
        <p14:creationId xmlns:p14="http://schemas.microsoft.com/office/powerpoint/2010/main" val="1692901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atin typeface="+mn-lt"/>
              </a:rPr>
              <a:t>Làm việc nhóm</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18</a:t>
            </a:fld>
            <a:endParaRPr lang="en-US"/>
          </a:p>
        </p:txBody>
      </p:sp>
      <p:pic>
        <p:nvPicPr>
          <p:cNvPr id="1026" name="Picture 2" descr="Student Cartoon Learning Education, PNG, 1535x1535px, Teamwork, Art,  Cartoon, Child, Clip Art Download Free"/>
          <p:cNvPicPr>
            <a:picLocks noGrp="1" noChangeAspect="1" noChangeArrowheads="1"/>
          </p:cNvPicPr>
          <p:nvPr>
            <p:ph sz="quarter" idx="13"/>
          </p:nvPr>
        </p:nvPicPr>
        <p:blipFill>
          <a:blip r:embed="rId2">
            <a:extLst>
              <a:ext uri="{BEBA8EAE-BF5A-486C-A8C5-ECC9F3942E4B}">
                <a14:imgProps xmlns:a14="http://schemas.microsoft.com/office/drawing/2010/main">
                  <a14:imgLayer r:embed="rId3">
                    <a14:imgEffect>
                      <a14:backgroundRemoval t="1220" b="98415" l="0" r="99390">
                        <a14:foregroundMark x1="39512" y1="4878" x2="47195" y2="6341"/>
                        <a14:foregroundMark x1="79634" y1="7195" x2="85366" y2="69878"/>
                        <a14:foregroundMark x1="59634" y1="36220" x2="65610" y2="46829"/>
                        <a14:foregroundMark x1="67561" y1="47805" x2="74024" y2="39390"/>
                        <a14:foregroundMark x1="58415" y1="35732" x2="58415" y2="35732"/>
                        <a14:foregroundMark x1="57073" y1="35366" x2="57073" y2="35366"/>
                        <a14:foregroundMark x1="8293" y1="58049" x2="33537" y2="46341"/>
                        <a14:foregroundMark x1="45976" y1="37195" x2="53659" y2="49512"/>
                        <a14:foregroundMark x1="41220" y1="43415" x2="45732" y2="47317"/>
                        <a14:foregroundMark x1="40488" y1="71707" x2="47927" y2="78293"/>
                        <a14:foregroundMark x1="53902" y1="67439" x2="48902" y2="80122"/>
                        <a14:foregroundMark x1="38293" y1="78049" x2="38293" y2="78049"/>
                        <a14:foregroundMark x1="19878" y1="81098" x2="7683" y2="85610"/>
                        <a14:foregroundMark x1="10000" y1="97195" x2="19878" y2="86585"/>
                        <a14:foregroundMark x1="73049" y1="71463" x2="74024" y2="87561"/>
                        <a14:foregroundMark x1="62805" y1="78415" x2="74512" y2="81098"/>
                        <a14:foregroundMark x1="65854" y1="81098" x2="69268" y2="87073"/>
                        <a14:foregroundMark x1="84390" y1="48049" x2="85854" y2="52073"/>
                      </a14:backgroundRemoval>
                    </a14:imgEffect>
                  </a14:imgLayer>
                </a14:imgProps>
              </a:ext>
              <a:ext uri="{28A0092B-C50C-407E-A947-70E740481C1C}">
                <a14:useLocalDpi xmlns:a14="http://schemas.microsoft.com/office/drawing/2010/main" val="0"/>
              </a:ext>
            </a:extLst>
          </a:blip>
          <a:srcRect/>
          <a:stretch>
            <a:fillRect/>
          </a:stretch>
        </p:blipFill>
        <p:spPr bwMode="auto">
          <a:xfrm>
            <a:off x="285750" y="1450586"/>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quarter" idx="13"/>
          </p:nvPr>
        </p:nvSpPr>
        <p:spPr>
          <a:xfrm>
            <a:off x="3394300" y="1650723"/>
            <a:ext cx="5441500" cy="2198200"/>
          </a:xfrm>
        </p:spPr>
        <p:txBody>
          <a:bodyPr>
            <a:noAutofit/>
          </a:bodyPr>
          <a:lstStyle/>
          <a:p>
            <a:pPr marL="0" indent="0" algn="just">
              <a:lnSpc>
                <a:spcPct val="120000"/>
              </a:lnSpc>
              <a:buNone/>
            </a:pPr>
            <a:r>
              <a:rPr lang="en-US" sz="2000" b="1">
                <a:latin typeface="Calibri" panose="020F0502020204030204" pitchFamily="34" charset="0"/>
                <a:cs typeface="Calibri" panose="020F0502020204030204" pitchFamily="34" charset="0"/>
              </a:rPr>
              <a:t>1. </a:t>
            </a:r>
            <a:r>
              <a:rPr lang="vi-VN" sz="2000">
                <a:latin typeface="Calibri" panose="020F0502020204030204" pitchFamily="34" charset="0"/>
                <a:cs typeface="Calibri" panose="020F0502020204030204" pitchFamily="34" charset="0"/>
              </a:rPr>
              <a:t>Đọc tình huống phần Vận dụng và quan sát Hình 2.7 trang 10 SG</a:t>
            </a:r>
            <a:r>
              <a:rPr lang="en-US" sz="2000">
                <a:latin typeface="Calibri" panose="020F0502020204030204" pitchFamily="34" charset="0"/>
                <a:cs typeface="Calibri" panose="020F0502020204030204" pitchFamily="34" charset="0"/>
              </a:rPr>
              <a:t>K</a:t>
            </a:r>
            <a:r>
              <a:rPr lang="vi-VN" sz="2000">
                <a:latin typeface="Calibri" panose="020F0502020204030204" pitchFamily="34" charset="0"/>
                <a:cs typeface="Calibri" panose="020F0502020204030204" pitchFamily="34" charset="0"/>
              </a:rPr>
              <a:t>.</a:t>
            </a:r>
          </a:p>
          <a:p>
            <a:pPr marL="0" indent="0" algn="just">
              <a:lnSpc>
                <a:spcPct val="120000"/>
              </a:lnSpc>
              <a:buNone/>
            </a:pPr>
            <a:r>
              <a:rPr lang="en-US" sz="2000" b="1">
                <a:latin typeface="Calibri" panose="020F0502020204030204" pitchFamily="34" charset="0"/>
                <a:cs typeface="Calibri" panose="020F0502020204030204" pitchFamily="34" charset="0"/>
              </a:rPr>
              <a:t>2. </a:t>
            </a:r>
            <a:r>
              <a:rPr lang="vi-VN" sz="2000">
                <a:latin typeface="Calibri" panose="020F0502020204030204" pitchFamily="34" charset="0"/>
                <a:cs typeface="Calibri" panose="020F0502020204030204" pitchFamily="34" charset="0"/>
              </a:rPr>
              <a:t>Thảo luận, trả lời các câu hỏi: Các bạn học sinh trong lớp nhận được những thông tin gì? Đó là thông tin dạng nào?</a:t>
            </a:r>
          </a:p>
        </p:txBody>
      </p:sp>
    </p:spTree>
    <p:extLst>
      <p:ext uri="{BB962C8B-B14F-4D97-AF65-F5344CB8AC3E}">
        <p14:creationId xmlns:p14="http://schemas.microsoft.com/office/powerpoint/2010/main" val="1321473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atin typeface="+mn-lt"/>
              </a:rPr>
              <a:t>Làm việc nhóm</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19</a:t>
            </a:fld>
            <a:endParaRPr lang="en-US"/>
          </a:p>
        </p:txBody>
      </p:sp>
      <p:pic>
        <p:nvPicPr>
          <p:cNvPr id="1026" name="Picture 2" descr="Student Cartoon Learning Education, PNG, 1535x1535px, Teamwork, Art,  Cartoon, Child, Clip Art Download Free"/>
          <p:cNvPicPr>
            <a:picLocks noGrp="1" noChangeAspect="1" noChangeArrowheads="1"/>
          </p:cNvPicPr>
          <p:nvPr>
            <p:ph sz="quarter" idx="13"/>
          </p:nvPr>
        </p:nvPicPr>
        <p:blipFill>
          <a:blip r:embed="rId2">
            <a:extLst>
              <a:ext uri="{BEBA8EAE-BF5A-486C-A8C5-ECC9F3942E4B}">
                <a14:imgProps xmlns:a14="http://schemas.microsoft.com/office/drawing/2010/main">
                  <a14:imgLayer r:embed="rId3">
                    <a14:imgEffect>
                      <a14:backgroundRemoval t="1220" b="98415" l="0" r="99390">
                        <a14:foregroundMark x1="39512" y1="4878" x2="47195" y2="6341"/>
                        <a14:foregroundMark x1="79634" y1="7195" x2="85366" y2="69878"/>
                        <a14:foregroundMark x1="59634" y1="36220" x2="65610" y2="46829"/>
                        <a14:foregroundMark x1="67561" y1="47805" x2="74024" y2="39390"/>
                        <a14:foregroundMark x1="58415" y1="35732" x2="58415" y2="35732"/>
                        <a14:foregroundMark x1="57073" y1="35366" x2="57073" y2="35366"/>
                        <a14:foregroundMark x1="8293" y1="58049" x2="33537" y2="46341"/>
                        <a14:foregroundMark x1="45976" y1="37195" x2="53659" y2="49512"/>
                        <a14:foregroundMark x1="41220" y1="43415" x2="45732" y2="47317"/>
                        <a14:foregroundMark x1="40488" y1="71707" x2="47927" y2="78293"/>
                        <a14:foregroundMark x1="53902" y1="67439" x2="48902" y2="80122"/>
                        <a14:foregroundMark x1="38293" y1="78049" x2="38293" y2="78049"/>
                        <a14:foregroundMark x1="19878" y1="81098" x2="7683" y2="85610"/>
                        <a14:foregroundMark x1="10000" y1="97195" x2="19878" y2="86585"/>
                        <a14:foregroundMark x1="73049" y1="71463" x2="74024" y2="87561"/>
                        <a14:foregroundMark x1="62805" y1="78415" x2="74512" y2="81098"/>
                        <a14:foregroundMark x1="65854" y1="81098" x2="69268" y2="87073"/>
                        <a14:foregroundMark x1="84390" y1="48049" x2="85854" y2="52073"/>
                      </a14:backgroundRemoval>
                    </a14:imgEffect>
                  </a14:imgLayer>
                </a14:imgProps>
              </a:ext>
              <a:ext uri="{28A0092B-C50C-407E-A947-70E740481C1C}">
                <a14:useLocalDpi xmlns:a14="http://schemas.microsoft.com/office/drawing/2010/main" val="0"/>
              </a:ext>
            </a:extLst>
          </a:blip>
          <a:srcRect/>
          <a:stretch>
            <a:fillRect/>
          </a:stretch>
        </p:blipFill>
        <p:spPr bwMode="auto">
          <a:xfrm>
            <a:off x="285750" y="1450586"/>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quarter" idx="13"/>
          </p:nvPr>
        </p:nvSpPr>
        <p:spPr>
          <a:xfrm>
            <a:off x="3394300" y="1650723"/>
            <a:ext cx="5441500" cy="2198200"/>
          </a:xfrm>
        </p:spPr>
        <p:txBody>
          <a:bodyPr>
            <a:noAutofit/>
          </a:bodyPr>
          <a:lstStyle/>
          <a:p>
            <a:pPr algn="just">
              <a:lnSpc>
                <a:spcPct val="120000"/>
              </a:lnSpc>
              <a:buFont typeface="Wingdings" panose="05000000000000000000" pitchFamily="2" charset="2"/>
              <a:buChar char="ü"/>
            </a:pPr>
            <a:r>
              <a:rPr lang="en-US" sz="2000">
                <a:latin typeface="Calibri" panose="020F0502020204030204" pitchFamily="34" charset="0"/>
                <a:cs typeface="Calibri" panose="020F0502020204030204" pitchFamily="34" charset="0"/>
              </a:rPr>
              <a:t> </a:t>
            </a:r>
            <a:r>
              <a:rPr lang="vi-VN" sz="2000">
                <a:latin typeface="Calibri" panose="020F0502020204030204" pitchFamily="34" charset="0"/>
                <a:cs typeface="Calibri" panose="020F0502020204030204" pitchFamily="34" charset="0"/>
              </a:rPr>
              <a:t>Các bạn học sinh đã nhận được dạng thông tin: hình ảnh, chữ.</a:t>
            </a:r>
          </a:p>
        </p:txBody>
      </p:sp>
    </p:spTree>
    <p:extLst>
      <p:ext uri="{BB962C8B-B14F-4D97-AF65-F5344CB8AC3E}">
        <p14:creationId xmlns:p14="http://schemas.microsoft.com/office/powerpoint/2010/main" val="375513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B3C647-99CD-47CC-AFC7-F8E7E2F7127C}"/>
              </a:ext>
            </a:extLst>
          </p:cNvPr>
          <p:cNvSpPr>
            <a:spLocks noGrp="1"/>
          </p:cNvSpPr>
          <p:nvPr>
            <p:ph type="dt" sz="half" idx="10"/>
          </p:nvPr>
        </p:nvSpPr>
        <p:spPr/>
        <p:txBody>
          <a:bodyPr/>
          <a:lstStyle/>
          <a:p>
            <a:fld id="{E19FF07A-E307-48A2-BBC2-8FF807E59E5E}" type="datetime1">
              <a:rPr lang="en-US" smtClean="0">
                <a:latin typeface="+mn-lt"/>
              </a:rPr>
              <a:t>7/11/2022</a:t>
            </a:fld>
            <a:endParaRPr lang="en-US" dirty="0">
              <a:latin typeface="+mn-lt"/>
            </a:endParaRPr>
          </a:p>
        </p:txBody>
      </p:sp>
      <p:sp>
        <p:nvSpPr>
          <p:cNvPr id="3" name="Footer Placeholder 2">
            <a:extLst>
              <a:ext uri="{FF2B5EF4-FFF2-40B4-BE49-F238E27FC236}">
                <a16:creationId xmlns:a16="http://schemas.microsoft.com/office/drawing/2014/main" id="{5582862C-D943-43A3-9FE7-041D3DD2B657}"/>
              </a:ext>
            </a:extLst>
          </p:cNvPr>
          <p:cNvSpPr>
            <a:spLocks noGrp="1"/>
          </p:cNvSpPr>
          <p:nvPr>
            <p:ph type="ftr" sz="quarter" idx="11"/>
          </p:nvPr>
        </p:nvSpPr>
        <p:spPr/>
        <p:txBody>
          <a:bodyPr/>
          <a:lstStyle/>
          <a:p>
            <a:r>
              <a:rPr lang="en-US">
                <a:latin typeface="+mn-lt"/>
              </a:rPr>
              <a:t>Tin học lớp 3_NXB ĐH Vinh_Kiến tạo công dân toàn cầu</a:t>
            </a:r>
            <a:endParaRPr lang="en-US" dirty="0">
              <a:latin typeface="+mn-lt"/>
            </a:endParaRPr>
          </a:p>
        </p:txBody>
      </p:sp>
      <p:sp>
        <p:nvSpPr>
          <p:cNvPr id="4" name="Slide Number Placeholder 3">
            <a:extLst>
              <a:ext uri="{FF2B5EF4-FFF2-40B4-BE49-F238E27FC236}">
                <a16:creationId xmlns:a16="http://schemas.microsoft.com/office/drawing/2014/main" id="{04597971-6EE9-430E-9AAB-53261889BEFA}"/>
              </a:ext>
            </a:extLst>
          </p:cNvPr>
          <p:cNvSpPr>
            <a:spLocks noGrp="1"/>
          </p:cNvSpPr>
          <p:nvPr>
            <p:ph type="sldNum" sz="quarter" idx="12"/>
          </p:nvPr>
        </p:nvSpPr>
        <p:spPr/>
        <p:txBody>
          <a:bodyPr/>
          <a:lstStyle/>
          <a:p>
            <a:fld id="{30468810-060D-430C-ACDF-BB351635E08B}" type="slidenum">
              <a:rPr lang="en-US" smtClean="0">
                <a:latin typeface="+mn-lt"/>
              </a:rPr>
              <a:pPr/>
              <a:t>2</a:t>
            </a:fld>
            <a:endParaRPr lang="en-US">
              <a:latin typeface="+mn-lt"/>
            </a:endParaRPr>
          </a:p>
        </p:txBody>
      </p:sp>
      <p:sp>
        <p:nvSpPr>
          <p:cNvPr id="6" name="Text Placeholder 5">
            <a:extLst>
              <a:ext uri="{FF2B5EF4-FFF2-40B4-BE49-F238E27FC236}">
                <a16:creationId xmlns:a16="http://schemas.microsoft.com/office/drawing/2014/main" id="{3291838A-8B14-470B-9B3B-7E34F84AFA3C}"/>
              </a:ext>
            </a:extLst>
          </p:cNvPr>
          <p:cNvSpPr>
            <a:spLocks noGrp="1"/>
          </p:cNvSpPr>
          <p:nvPr>
            <p:ph type="body" sz="quarter" idx="13"/>
          </p:nvPr>
        </p:nvSpPr>
        <p:spPr>
          <a:xfrm>
            <a:off x="2099413" y="2766013"/>
            <a:ext cx="6478842" cy="461962"/>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Nêu được ví dụ đơn giản minh hoạ cho vai trò của thông tin thu nhận hằng ngày đối với việc ra quyết định của con người.</a:t>
            </a:r>
            <a:endParaRPr lang="en-US" sz="1800"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E341BA94-8D52-45D6-A6E9-314E273E5212}"/>
              </a:ext>
            </a:extLst>
          </p:cNvPr>
          <p:cNvSpPr>
            <a:spLocks noGrp="1"/>
          </p:cNvSpPr>
          <p:nvPr>
            <p:ph type="body" sz="quarter" idx="14"/>
          </p:nvPr>
        </p:nvSpPr>
        <p:spPr>
          <a:xfrm>
            <a:off x="2099412" y="3766638"/>
            <a:ext cx="6478843" cy="461962"/>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Chỉ ra được trong trường hợp cụ thể, cái gì là thông tin và đâu là quyết định</a:t>
            </a:r>
            <a:r>
              <a:rPr lang="en-US" sz="180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6F6FDC94-9FC5-45BA-BA32-F7C8F4005969}"/>
              </a:ext>
            </a:extLst>
          </p:cNvPr>
          <p:cNvSpPr>
            <a:spLocks noGrp="1"/>
          </p:cNvSpPr>
          <p:nvPr>
            <p:ph type="body" sz="quarter" idx="15"/>
          </p:nvPr>
        </p:nvSpPr>
        <p:spPr>
          <a:xfrm>
            <a:off x="2129934" y="1856056"/>
            <a:ext cx="6448321" cy="624008"/>
          </a:xfrm>
        </p:spPr>
        <p:txBody>
          <a:bodyPr>
            <a:noAutofit/>
          </a:bodyPr>
          <a:lstStyle/>
          <a:p>
            <a:pPr algn="just">
              <a:lnSpc>
                <a:spcPct val="100000"/>
              </a:lnSpc>
            </a:pPr>
            <a:r>
              <a:rPr lang="vi-VN" sz="1800">
                <a:latin typeface="Calibri" panose="020F0502020204030204" pitchFamily="34" charset="0"/>
                <a:cs typeface="Calibri" panose="020F0502020204030204" pitchFamily="34" charset="0"/>
              </a:rPr>
              <a:t>Nhận biết được ba dạng thông tin thường gặp: dạng chữ, dạng âm thanh, dạng hình ảnh.</a:t>
            </a:r>
            <a:endParaRPr lang="en-US" sz="1800" dirty="0">
              <a:latin typeface="Calibri" panose="020F0502020204030204" pitchFamily="34" charset="0"/>
              <a:cs typeface="Calibri" panose="020F0502020204030204" pitchFamily="34" charset="0"/>
            </a:endParaRPr>
          </a:p>
        </p:txBody>
      </p:sp>
      <p:sp>
        <p:nvSpPr>
          <p:cNvPr id="5" name="Rectangle 4"/>
          <p:cNvSpPr/>
          <p:nvPr/>
        </p:nvSpPr>
        <p:spPr>
          <a:xfrm>
            <a:off x="1453830" y="2605053"/>
            <a:ext cx="7288887" cy="1763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34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D8140-0DC9-4123-AA87-B9898BCF54A2}"/>
              </a:ext>
            </a:extLst>
          </p:cNvPr>
          <p:cNvSpPr>
            <a:spLocks noGrp="1"/>
          </p:cNvSpPr>
          <p:nvPr>
            <p:ph type="title"/>
          </p:nvPr>
        </p:nvSpPr>
        <p:spPr>
          <a:xfrm>
            <a:off x="2924424" y="815810"/>
            <a:ext cx="2582758" cy="646331"/>
          </a:xfrm>
        </p:spPr>
        <p:txBody>
          <a:bodyPr/>
          <a:lstStyle/>
          <a:p>
            <a:r>
              <a:rPr lang="en-US" sz="4000"/>
              <a:t>GHI NHỚ</a:t>
            </a:r>
          </a:p>
        </p:txBody>
      </p:sp>
      <p:sp>
        <p:nvSpPr>
          <p:cNvPr id="5" name="Content Placeholder 4">
            <a:extLst>
              <a:ext uri="{FF2B5EF4-FFF2-40B4-BE49-F238E27FC236}">
                <a16:creationId xmlns:a16="http://schemas.microsoft.com/office/drawing/2014/main" id="{67409436-0AA6-4FAE-803D-24F4AA4E8E3B}"/>
              </a:ext>
            </a:extLst>
          </p:cNvPr>
          <p:cNvSpPr>
            <a:spLocks noGrp="1"/>
          </p:cNvSpPr>
          <p:nvPr>
            <p:ph idx="1"/>
          </p:nvPr>
        </p:nvSpPr>
        <p:spPr>
          <a:xfrm>
            <a:off x="1539350" y="1489841"/>
            <a:ext cx="5611390" cy="2228721"/>
          </a:xfrm>
        </p:spPr>
        <p:txBody>
          <a:bodyPr/>
          <a:lstStyle/>
          <a:p>
            <a:pPr algn="just"/>
            <a:r>
              <a:rPr lang="vi-VN">
                <a:latin typeface="Calibri" panose="020F0502020204030204" pitchFamily="34" charset="0"/>
                <a:cs typeface="Calibri" panose="020F0502020204030204" pitchFamily="34" charset="0"/>
              </a:rPr>
              <a:t>Con người tiếp nhận thông tin qua các giác quan như tai, mắt, …</a:t>
            </a:r>
          </a:p>
          <a:p>
            <a:pPr algn="just"/>
            <a:r>
              <a:rPr lang="vi-VN">
                <a:latin typeface="Calibri" panose="020F0502020204030204" pitchFamily="34" charset="0"/>
                <a:cs typeface="Calibri" panose="020F0502020204030204" pitchFamily="34" charset="0"/>
              </a:rPr>
              <a:t>Có ba dạng thông tin thường gặp: dạng chữ, dạng âm thanh, dạng hình ảnh.</a:t>
            </a:r>
          </a:p>
        </p:txBody>
      </p:sp>
      <p:sp>
        <p:nvSpPr>
          <p:cNvPr id="2" name="Date Placeholder 1">
            <a:extLst>
              <a:ext uri="{FF2B5EF4-FFF2-40B4-BE49-F238E27FC236}">
                <a16:creationId xmlns:a16="http://schemas.microsoft.com/office/drawing/2014/main" id="{1901D0D8-1590-4BAC-A8A3-30B19F29D49C}"/>
              </a:ext>
            </a:extLst>
          </p:cNvPr>
          <p:cNvSpPr>
            <a:spLocks noGrp="1"/>
          </p:cNvSpPr>
          <p:nvPr>
            <p:ph type="dt" sz="half" idx="10"/>
          </p:nvPr>
        </p:nvSpPr>
        <p:spPr/>
        <p:txBody>
          <a:bodyPr/>
          <a:lstStyle/>
          <a:p>
            <a:fld id="{3A5E50DC-69AB-4510-ACDB-5C4EF2F500FC}" type="datetime1">
              <a:rPr lang="en-US" smtClean="0"/>
              <a:t>7/11/2022</a:t>
            </a:fld>
            <a:endParaRPr lang="en-US"/>
          </a:p>
        </p:txBody>
      </p:sp>
      <p:sp>
        <p:nvSpPr>
          <p:cNvPr id="3" name="Footer Placeholder 2">
            <a:extLst>
              <a:ext uri="{FF2B5EF4-FFF2-40B4-BE49-F238E27FC236}">
                <a16:creationId xmlns:a16="http://schemas.microsoft.com/office/drawing/2014/main" id="{28F011AB-96D2-4F5C-A6D1-3AA6624C4D88}"/>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a:extLst>
              <a:ext uri="{FF2B5EF4-FFF2-40B4-BE49-F238E27FC236}">
                <a16:creationId xmlns:a16="http://schemas.microsoft.com/office/drawing/2014/main" id="{3847D2A0-1F88-4B0D-A44C-7FAF27062220}"/>
              </a:ext>
            </a:extLst>
          </p:cNvPr>
          <p:cNvSpPr>
            <a:spLocks noGrp="1"/>
          </p:cNvSpPr>
          <p:nvPr>
            <p:ph type="sldNum" sz="quarter" idx="12"/>
          </p:nvPr>
        </p:nvSpPr>
        <p:spPr/>
        <p:txBody>
          <a:bodyPr/>
          <a:lstStyle/>
          <a:p>
            <a:fld id="{30468810-060D-430C-ACDF-BB351635E08B}" type="slidenum">
              <a:rPr lang="en-US" smtClean="0"/>
              <a:t>20</a:t>
            </a:fld>
            <a:endParaRPr lang="en-US"/>
          </a:p>
        </p:txBody>
      </p:sp>
    </p:spTree>
    <p:extLst>
      <p:ext uri="{BB962C8B-B14F-4D97-AF65-F5344CB8AC3E}">
        <p14:creationId xmlns:p14="http://schemas.microsoft.com/office/powerpoint/2010/main" val="3892200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5A4D8-ED8B-46EB-8805-6B53B5C46A59}"/>
              </a:ext>
            </a:extLst>
          </p:cNvPr>
          <p:cNvSpPr>
            <a:spLocks noGrp="1"/>
          </p:cNvSpPr>
          <p:nvPr>
            <p:ph type="dt" sz="half" idx="10"/>
          </p:nvPr>
        </p:nvSpPr>
        <p:spPr/>
        <p:txBody>
          <a:bodyPr/>
          <a:lstStyle/>
          <a:p>
            <a:fld id="{AFFDFB67-3E87-4940-9641-217837D2FD91}" type="datetime1">
              <a:rPr lang="en-US" smtClean="0"/>
              <a:t>7/11/2022</a:t>
            </a:fld>
            <a:endParaRPr lang="en-US"/>
          </a:p>
        </p:txBody>
      </p:sp>
      <p:sp>
        <p:nvSpPr>
          <p:cNvPr id="3" name="Footer Placeholder 2">
            <a:extLst>
              <a:ext uri="{FF2B5EF4-FFF2-40B4-BE49-F238E27FC236}">
                <a16:creationId xmlns:a16="http://schemas.microsoft.com/office/drawing/2014/main" id="{F109CCD4-2072-469E-A1DE-818C6D133BD4}"/>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99972AEE-8931-422C-901C-0EF1CADB60AE}"/>
              </a:ext>
            </a:extLst>
          </p:cNvPr>
          <p:cNvSpPr>
            <a:spLocks noGrp="1"/>
          </p:cNvSpPr>
          <p:nvPr>
            <p:ph type="sldNum" sz="quarter" idx="12"/>
          </p:nvPr>
        </p:nvSpPr>
        <p:spPr/>
        <p:txBody>
          <a:bodyPr/>
          <a:lstStyle/>
          <a:p>
            <a:fld id="{30468810-060D-430C-ACDF-BB351635E08B}" type="slidenum">
              <a:rPr lang="en-US" smtClean="0"/>
              <a:t>3</a:t>
            </a:fld>
            <a:endParaRPr lang="en-US"/>
          </a:p>
        </p:txBody>
      </p:sp>
    </p:spTree>
    <p:extLst>
      <p:ext uri="{BB962C8B-B14F-4D97-AF65-F5344CB8AC3E}">
        <p14:creationId xmlns:p14="http://schemas.microsoft.com/office/powerpoint/2010/main" val="232892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DA7C0-EE61-42CA-A4AD-14D5C76AB32C}"/>
              </a:ext>
            </a:extLst>
          </p:cNvPr>
          <p:cNvSpPr>
            <a:spLocks noGrp="1"/>
          </p:cNvSpPr>
          <p:nvPr>
            <p:ph type="dt" sz="half" idx="10"/>
          </p:nvPr>
        </p:nvSpPr>
        <p:spPr/>
        <p:txBody>
          <a:bodyPr/>
          <a:lstStyle/>
          <a:p>
            <a:fld id="{58C8B6C7-C63F-413A-9C9E-A765D97A9549}" type="datetime1">
              <a:rPr lang="en-US" smtClean="0"/>
              <a:t>7/11/2022</a:t>
            </a:fld>
            <a:endParaRPr lang="en-US"/>
          </a:p>
        </p:txBody>
      </p:sp>
      <p:sp>
        <p:nvSpPr>
          <p:cNvPr id="3" name="Footer Placeholder 2">
            <a:extLst>
              <a:ext uri="{FF2B5EF4-FFF2-40B4-BE49-F238E27FC236}">
                <a16:creationId xmlns:a16="http://schemas.microsoft.com/office/drawing/2014/main" id="{1701E2A5-1B0F-4F13-9477-615821B3000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1BDDFDCB-52DB-4649-A15A-DA7AB1BE3502}"/>
              </a:ext>
            </a:extLst>
          </p:cNvPr>
          <p:cNvSpPr>
            <a:spLocks noGrp="1"/>
          </p:cNvSpPr>
          <p:nvPr>
            <p:ph type="sldNum" sz="quarter" idx="12"/>
          </p:nvPr>
        </p:nvSpPr>
        <p:spPr/>
        <p:txBody>
          <a:bodyPr/>
          <a:lstStyle/>
          <a:p>
            <a:fld id="{30468810-060D-430C-ACDF-BB351635E08B}" type="slidenum">
              <a:rPr lang="en-US" smtClean="0"/>
              <a:t>4</a:t>
            </a:fld>
            <a:endParaRPr lang="en-US"/>
          </a:p>
        </p:txBody>
      </p:sp>
    </p:spTree>
    <p:extLst>
      <p:ext uri="{BB962C8B-B14F-4D97-AF65-F5344CB8AC3E}">
        <p14:creationId xmlns:p14="http://schemas.microsoft.com/office/powerpoint/2010/main" val="372355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3FF996-8480-4A4A-A177-9648187FE00A}"/>
              </a:ext>
            </a:extLst>
          </p:cNvPr>
          <p:cNvSpPr>
            <a:spLocks noGrp="1"/>
          </p:cNvSpPr>
          <p:nvPr>
            <p:ph type="title"/>
          </p:nvPr>
        </p:nvSpPr>
        <p:spPr/>
        <p:txBody>
          <a:bodyPr/>
          <a:lstStyle/>
          <a:p>
            <a:pPr algn="ctr"/>
            <a:r>
              <a:rPr lang="en-US" sz="3600"/>
              <a:t>Tình huống Khởi động</a:t>
            </a:r>
          </a:p>
        </p:txBody>
      </p:sp>
      <p:sp>
        <p:nvSpPr>
          <p:cNvPr id="6" name="Content Placeholder 5">
            <a:extLst>
              <a:ext uri="{FF2B5EF4-FFF2-40B4-BE49-F238E27FC236}">
                <a16:creationId xmlns:a16="http://schemas.microsoft.com/office/drawing/2014/main" id="{FEA38779-5E2D-45AB-9A97-6486D4FCE395}"/>
              </a:ext>
            </a:extLst>
          </p:cNvPr>
          <p:cNvSpPr>
            <a:spLocks noGrp="1"/>
          </p:cNvSpPr>
          <p:nvPr>
            <p:ph sz="quarter" idx="4294967295"/>
          </p:nvPr>
        </p:nvSpPr>
        <p:spPr>
          <a:xfrm>
            <a:off x="3523593" y="1619642"/>
            <a:ext cx="5278329" cy="2360300"/>
          </a:xfrm>
        </p:spPr>
        <p:txBody>
          <a:bodyPr>
            <a:normAutofit fontScale="70000" lnSpcReduction="20000"/>
          </a:bodyPr>
          <a:lstStyle/>
          <a:p>
            <a:pPr algn="just">
              <a:lnSpc>
                <a:spcPct val="120000"/>
              </a:lnSpc>
            </a:pPr>
            <a:r>
              <a:rPr lang="vi-VN" sz="3200">
                <a:latin typeface="Calibri" panose="020F0502020204030204" pitchFamily="34" charset="0"/>
                <a:cs typeface="Calibri" panose="020F0502020204030204" pitchFamily="34" charset="0"/>
              </a:rPr>
              <a:t>Theo em, mắt con người được dùng để làm gì? Tai con người được dùng để làm gì?</a:t>
            </a:r>
          </a:p>
          <a:p>
            <a:pPr algn="just">
              <a:lnSpc>
                <a:spcPct val="120000"/>
              </a:lnSpc>
            </a:pPr>
            <a:r>
              <a:rPr lang="vi-VN" sz="3200">
                <a:latin typeface="Calibri" panose="020F0502020204030204" pitchFamily="34" charset="0"/>
                <a:cs typeface="Calibri" panose="020F0502020204030204" pitchFamily="34" charset="0"/>
              </a:rPr>
              <a:t>Em có thể quan sát được những thông tin gì trong lớp học?</a:t>
            </a:r>
          </a:p>
          <a:p>
            <a:pPr algn="just">
              <a:lnSpc>
                <a:spcPct val="120000"/>
              </a:lnSpc>
            </a:pPr>
            <a:r>
              <a:rPr lang="vi-VN" sz="3200">
                <a:latin typeface="Calibri" panose="020F0502020204030204" pitchFamily="34" charset="0"/>
                <a:cs typeface="Calibri" panose="020F0502020204030204" pitchFamily="34" charset="0"/>
              </a:rPr>
              <a:t>Em có thể nghe được những thông tin gì trong trường học?</a:t>
            </a:r>
          </a:p>
        </p:txBody>
      </p:sp>
      <p:sp>
        <p:nvSpPr>
          <p:cNvPr id="2" name="Date Placeholder 1">
            <a:extLst>
              <a:ext uri="{FF2B5EF4-FFF2-40B4-BE49-F238E27FC236}">
                <a16:creationId xmlns:a16="http://schemas.microsoft.com/office/drawing/2014/main" id="{F4E4FCB9-5104-4934-86D7-32F3CC5DA6AD}"/>
              </a:ext>
            </a:extLst>
          </p:cNvPr>
          <p:cNvSpPr>
            <a:spLocks noGrp="1"/>
          </p:cNvSpPr>
          <p:nvPr>
            <p:ph type="dt" sz="half" idx="10"/>
          </p:nvPr>
        </p:nvSpPr>
        <p:spPr/>
        <p:txBody>
          <a:bodyPr/>
          <a:lstStyle/>
          <a:p>
            <a:fld id="{8F55D6A0-D668-4103-9D6B-1DD7D7BEF2D2}" type="datetime1">
              <a:rPr lang="en-US" smtClean="0"/>
              <a:t>7/11/2022</a:t>
            </a:fld>
            <a:endParaRPr lang="en-US"/>
          </a:p>
        </p:txBody>
      </p:sp>
      <p:sp>
        <p:nvSpPr>
          <p:cNvPr id="3" name="Footer Placeholder 2">
            <a:extLst>
              <a:ext uri="{FF2B5EF4-FFF2-40B4-BE49-F238E27FC236}">
                <a16:creationId xmlns:a16="http://schemas.microsoft.com/office/drawing/2014/main" id="{C298D95B-B7E8-41E3-A47A-4CD7BF206A0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781A8F6C-D3F9-4E5B-A3B9-33CDB3C93A88}"/>
              </a:ext>
            </a:extLst>
          </p:cNvPr>
          <p:cNvSpPr>
            <a:spLocks noGrp="1"/>
          </p:cNvSpPr>
          <p:nvPr>
            <p:ph type="sldNum" sz="quarter" idx="12"/>
          </p:nvPr>
        </p:nvSpPr>
        <p:spPr/>
        <p:txBody>
          <a:bodyPr/>
          <a:lstStyle/>
          <a:p>
            <a:fld id="{30468810-060D-430C-ACDF-BB351635E08B}" type="slidenum">
              <a:rPr lang="en-US" smtClean="0"/>
              <a:t>5</a:t>
            </a:fld>
            <a:endParaRPr lang="en-US"/>
          </a:p>
        </p:txBody>
      </p:sp>
      <p:pic>
        <p:nvPicPr>
          <p:cNvPr id="8" name="Picture 2" descr="200 câu hỏi, đố về Kiều - HỘI KIỀU HỌC VIỆT NAM"/>
          <p:cNvPicPr>
            <a:picLocks noGrp="1" noChangeAspect="1" noChangeArrowheads="1"/>
          </p:cNvPicPr>
          <p:nvPr>
            <p:ph sz="quarter" idx="14"/>
          </p:nvPr>
        </p:nvPicPr>
        <p:blipFill rotWithShape="1">
          <a:blip r:embed="rId2">
            <a:extLst>
              <a:ext uri="{28A0092B-C50C-407E-A947-70E740481C1C}">
                <a14:useLocalDpi xmlns:a14="http://schemas.microsoft.com/office/drawing/2010/main" val="0"/>
              </a:ext>
            </a:extLst>
          </a:blip>
          <a:srcRect l="12570" t="10075" r="19593" b="19632"/>
          <a:stretch/>
        </p:blipFill>
        <p:spPr bwMode="auto">
          <a:xfrm>
            <a:off x="685051" y="1559638"/>
            <a:ext cx="2393648" cy="248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723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DE90BA-017F-478B-B313-8DDDDD7736C4}"/>
              </a:ext>
            </a:extLst>
          </p:cNvPr>
          <p:cNvSpPr>
            <a:spLocks noGrp="1"/>
          </p:cNvSpPr>
          <p:nvPr>
            <p:ph type="body" sz="quarter" idx="13"/>
          </p:nvPr>
        </p:nvSpPr>
        <p:spPr/>
        <p:txBody>
          <a:bodyPr/>
          <a:lstStyle/>
          <a:p>
            <a:pPr algn="ctr"/>
            <a:r>
              <a:rPr lang="en-US">
                <a:latin typeface="+mn-lt"/>
              </a:rPr>
              <a:t>KHÁM PHÁ</a:t>
            </a:r>
          </a:p>
        </p:txBody>
      </p:sp>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fld id="{1E179FC2-527E-49D1-9774-E311EA68CF75}" type="datetime1">
              <a:rPr lang="en-US" smtClean="0"/>
              <a:t>7/11/2022</a:t>
            </a:fld>
            <a:endParaRPr lang="en-US"/>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fld id="{30468810-060D-430C-ACDF-BB351635E08B}" type="slidenum">
              <a:rPr lang="en-US" smtClean="0"/>
              <a:t>6</a:t>
            </a:fld>
            <a:endParaRPr lang="en-US"/>
          </a:p>
        </p:txBody>
      </p:sp>
    </p:spTree>
    <p:extLst>
      <p:ext uri="{BB962C8B-B14F-4D97-AF65-F5344CB8AC3E}">
        <p14:creationId xmlns:p14="http://schemas.microsoft.com/office/powerpoint/2010/main" val="3780202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a:t>Ba dạng thông tin thường gặp</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7</a:t>
            </a:fld>
            <a:endParaRPr lang="en-US"/>
          </a:p>
        </p:txBody>
      </p:sp>
      <p:sp>
        <p:nvSpPr>
          <p:cNvPr id="7" name="Content Placeholder 6"/>
          <p:cNvSpPr>
            <a:spLocks noGrp="1"/>
          </p:cNvSpPr>
          <p:nvPr>
            <p:ph sz="quarter" idx="14"/>
          </p:nvPr>
        </p:nvSpPr>
        <p:spPr>
          <a:xfrm>
            <a:off x="4468813" y="1746981"/>
            <a:ext cx="4127546" cy="1673796"/>
          </a:xfrm>
        </p:spPr>
        <p:txBody>
          <a:bodyPr>
            <a:noAutofit/>
          </a:bodyPr>
          <a:lstStyle/>
          <a:p>
            <a:pPr algn="just">
              <a:lnSpc>
                <a:spcPct val="120000"/>
              </a:lnSpc>
            </a:pPr>
            <a:r>
              <a:rPr lang="vi-VN" sz="2400"/>
              <a:t>Trong Hình 2.1, hoạt động nào đang diễn ra? Người xem trong hoạt động đó nhận được những thông tin nào</a:t>
            </a:r>
            <a:r>
              <a:rPr lang="en-US" sz="2400"/>
              <a:t>?</a:t>
            </a:r>
            <a:endParaRPr lang="vi-VN" sz="2400"/>
          </a:p>
        </p:txBody>
      </p:sp>
      <p:sp>
        <p:nvSpPr>
          <p:cNvPr id="8" name="Rectangle 7"/>
          <p:cNvSpPr/>
          <p:nvPr/>
        </p:nvSpPr>
        <p:spPr>
          <a:xfrm>
            <a:off x="289450" y="2494121"/>
            <a:ext cx="748110" cy="19801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Calendar&#10;&#10;Description automatically generated">
            <a:extLst>
              <a:ext uri="{FF2B5EF4-FFF2-40B4-BE49-F238E27FC236}">
                <a16:creationId xmlns:a16="http://schemas.microsoft.com/office/drawing/2014/main" id="{BD2BD81F-18EB-BBEC-F7C1-F00ED61C064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23900" y="1713699"/>
            <a:ext cx="3744913" cy="2417778"/>
          </a:xfrm>
        </p:spPr>
      </p:pic>
    </p:spTree>
    <p:extLst>
      <p:ext uri="{BB962C8B-B14F-4D97-AF65-F5344CB8AC3E}">
        <p14:creationId xmlns:p14="http://schemas.microsoft.com/office/powerpoint/2010/main" val="196083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a:t>Ba dạng thông tin thường gặp</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8</a:t>
            </a:fld>
            <a:endParaRPr lang="en-US"/>
          </a:p>
        </p:txBody>
      </p:sp>
      <p:pic>
        <p:nvPicPr>
          <p:cNvPr id="6" name="Content Placeholder 5"/>
          <p:cNvPicPr>
            <a:picLocks noGrp="1" noChangeAspect="1"/>
          </p:cNvPicPr>
          <p:nvPr>
            <p:ph sz="quarter" idx="14"/>
          </p:nvPr>
        </p:nvPicPr>
        <p:blipFill>
          <a:blip r:embed="rId2"/>
          <a:stretch>
            <a:fillRect/>
          </a:stretch>
        </p:blipFill>
        <p:spPr>
          <a:xfrm>
            <a:off x="4506215" y="1834420"/>
            <a:ext cx="4112659" cy="1828080"/>
          </a:xfrm>
          <a:prstGeom prst="rect">
            <a:avLst/>
          </a:prstGeom>
        </p:spPr>
      </p:pic>
      <p:sp>
        <p:nvSpPr>
          <p:cNvPr id="8" name="Rectangle 7"/>
          <p:cNvSpPr/>
          <p:nvPr/>
        </p:nvSpPr>
        <p:spPr>
          <a:xfrm>
            <a:off x="289450" y="2494121"/>
            <a:ext cx="748110" cy="19801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sz="quarter" idx="13"/>
          </p:nvPr>
        </p:nvSpPr>
        <p:spPr>
          <a:xfrm>
            <a:off x="203932" y="2201082"/>
            <a:ext cx="4006256" cy="1586407"/>
          </a:xfrm>
        </p:spPr>
        <p:txBody>
          <a:bodyPr>
            <a:normAutofit/>
          </a:bodyPr>
          <a:lstStyle/>
          <a:p>
            <a:pPr algn="just"/>
            <a:r>
              <a:rPr lang="en-US" sz="2800"/>
              <a:t> </a:t>
            </a:r>
            <a:r>
              <a:rPr lang="vi-VN" sz="2800"/>
              <a:t>Trong Hình 2.2, dạng thông tin trong mỗi trường hợp là gì?</a:t>
            </a:r>
            <a:endParaRPr lang="en-US" sz="2800"/>
          </a:p>
        </p:txBody>
      </p:sp>
    </p:spTree>
    <p:extLst>
      <p:ext uri="{BB962C8B-B14F-4D97-AF65-F5344CB8AC3E}">
        <p14:creationId xmlns:p14="http://schemas.microsoft.com/office/powerpoint/2010/main" val="1520572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a:t>Ba dạng thông tin thường gặp</a:t>
            </a:r>
          </a:p>
        </p:txBody>
      </p:sp>
      <p:sp>
        <p:nvSpPr>
          <p:cNvPr id="3" name="Date Placeholder 2"/>
          <p:cNvSpPr>
            <a:spLocks noGrp="1"/>
          </p:cNvSpPr>
          <p:nvPr>
            <p:ph type="dt" sz="half" idx="10"/>
          </p:nvPr>
        </p:nvSpPr>
        <p:spPr/>
        <p:txBody>
          <a:bodyPr/>
          <a:lstStyle/>
          <a:p>
            <a:fld id="{2C97670F-99C2-45AF-BD20-604CAA054954}" type="datetime1">
              <a:rPr lang="en-US" smtClean="0"/>
              <a:t>7/11/2022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9</a:t>
            </a:fld>
            <a:endParaRPr lang="en-US"/>
          </a:p>
        </p:txBody>
      </p:sp>
      <p:sp>
        <p:nvSpPr>
          <p:cNvPr id="7" name="Content Placeholder 6"/>
          <p:cNvSpPr>
            <a:spLocks noGrp="1"/>
          </p:cNvSpPr>
          <p:nvPr>
            <p:ph sz="quarter" idx="14"/>
          </p:nvPr>
        </p:nvSpPr>
        <p:spPr>
          <a:xfrm>
            <a:off x="4468813" y="1390799"/>
            <a:ext cx="4352845" cy="1673796"/>
          </a:xfrm>
        </p:spPr>
        <p:txBody>
          <a:bodyPr>
            <a:noAutofit/>
          </a:bodyPr>
          <a:lstStyle/>
          <a:p>
            <a:pPr marL="0" indent="0" algn="just">
              <a:lnSpc>
                <a:spcPct val="120000"/>
              </a:lnSpc>
              <a:buNone/>
            </a:pPr>
            <a:r>
              <a:rPr lang="vi-VN" sz="1600"/>
              <a:t>Trong tình huống ở hình 2.1, người xem biểu diễn văn nghệ nhận được các thông tin:</a:t>
            </a:r>
            <a:endParaRPr lang="en-US" sz="1600"/>
          </a:p>
          <a:p>
            <a:pPr algn="just">
              <a:lnSpc>
                <a:spcPct val="120000"/>
              </a:lnSpc>
            </a:pPr>
            <a:r>
              <a:rPr lang="vi-VN" sz="1600"/>
              <a:t>Dòng chữ trên sân khấu cho biết đây là buổi liên hoan văn nghệ vào dịp Tết Trung thu. Đó là thông tin dạng chữ.</a:t>
            </a:r>
          </a:p>
          <a:p>
            <a:pPr algn="just">
              <a:lnSpc>
                <a:spcPct val="120000"/>
              </a:lnSpc>
            </a:pPr>
            <a:r>
              <a:rPr lang="vi-VN" sz="1600"/>
              <a:t>Nhìn thấy các bạn nhỏ biểu diễn tiết mục văn nghệ. Đó là thông tin dạng hình ảnh.</a:t>
            </a:r>
          </a:p>
          <a:p>
            <a:pPr algn="just">
              <a:lnSpc>
                <a:spcPct val="120000"/>
              </a:lnSpc>
            </a:pPr>
            <a:r>
              <a:rPr lang="vi-VN" sz="1600"/>
              <a:t>Nghe thấy tiếng hát của người biểu diễn. Đó là thông tin dạng âm thanh.</a:t>
            </a:r>
          </a:p>
        </p:txBody>
      </p:sp>
      <p:sp>
        <p:nvSpPr>
          <p:cNvPr id="8" name="Rectangle 7"/>
          <p:cNvSpPr/>
          <p:nvPr/>
        </p:nvSpPr>
        <p:spPr>
          <a:xfrm>
            <a:off x="289450" y="2494121"/>
            <a:ext cx="748110" cy="19801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Calendar&#10;&#10;Description automatically generated">
            <a:extLst>
              <a:ext uri="{FF2B5EF4-FFF2-40B4-BE49-F238E27FC236}">
                <a16:creationId xmlns:a16="http://schemas.microsoft.com/office/drawing/2014/main" id="{DEC49324-B9A8-A396-72F5-C02C79B862C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28650" y="1543050"/>
            <a:ext cx="3744913" cy="2417778"/>
          </a:xfrm>
        </p:spPr>
      </p:pic>
    </p:spTree>
    <p:extLst>
      <p:ext uri="{BB962C8B-B14F-4D97-AF65-F5344CB8AC3E}">
        <p14:creationId xmlns:p14="http://schemas.microsoft.com/office/powerpoint/2010/main" val="38197538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925008215"/>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2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3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34.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2459</TotalTime>
  <Words>934</Words>
  <Application>Microsoft Office PowerPoint</Application>
  <PresentationFormat>On-screen Show (16:9)</PresentationFormat>
  <Paragraphs>118</Paragraphs>
  <Slides>20</Slides>
  <Notes>0</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Microsoft YaHei</vt:lpstr>
      <vt:lpstr>Microsoft YaHei</vt:lpstr>
      <vt:lpstr>Adobe Fan Heiti Std B</vt:lpstr>
      <vt:lpstr>Arial</vt:lpstr>
      <vt:lpstr>Calibri</vt:lpstr>
      <vt:lpstr>Chau Philomene One</vt:lpstr>
      <vt:lpstr>Montserrat Black</vt:lpstr>
      <vt:lpstr>Roboto</vt:lpstr>
      <vt:lpstr>Segoe UI</vt:lpstr>
      <vt:lpstr>Verdana</vt:lpstr>
      <vt:lpstr>Wingdings</vt:lpstr>
      <vt:lpstr>Office Theme</vt:lpstr>
      <vt:lpstr>BA DẠNG THÔNG TIN THƯỜNG GẶP</vt:lpstr>
      <vt:lpstr>PowerPoint Presentation</vt:lpstr>
      <vt:lpstr>PowerPoint Presentation</vt:lpstr>
      <vt:lpstr>PowerPoint Presentation</vt:lpstr>
      <vt:lpstr>Tình huống Khởi động</vt:lpstr>
      <vt:lpstr>PowerPoint Presentation</vt:lpstr>
      <vt:lpstr>Ba dạng thông tin thường gặp</vt:lpstr>
      <vt:lpstr>Ba dạng thông tin thường gặp</vt:lpstr>
      <vt:lpstr>Ba dạng thông tin thường gặp</vt:lpstr>
      <vt:lpstr>Ba dạng thông tin thường gặp</vt:lpstr>
      <vt:lpstr>PowerPoint Presentation</vt:lpstr>
      <vt:lpstr>LUYỆN TẬP</vt:lpstr>
      <vt:lpstr>Trò chơi trắc nghiệm</vt:lpstr>
      <vt:lpstr>Trò chơi trắc nghiệm</vt:lpstr>
      <vt:lpstr>Trò chơi trắc nghiệm</vt:lpstr>
      <vt:lpstr>Trò chơi trắc nghiệm</vt:lpstr>
      <vt:lpstr>PowerPoint Presentation</vt:lpstr>
      <vt:lpstr>Làm việc nhóm</vt:lpstr>
      <vt:lpstr>Làm việc nhóm</vt:lpstr>
      <vt:lpstr>GHI NHỚ</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Cao Hong Hue</cp:lastModifiedBy>
  <cp:revision>60</cp:revision>
  <dcterms:created xsi:type="dcterms:W3CDTF">2022-04-01T22:47:45Z</dcterms:created>
  <dcterms:modified xsi:type="dcterms:W3CDTF">2022-07-11T09:01:32Z</dcterms:modified>
</cp:coreProperties>
</file>