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8" r:id="rId8"/>
    <p:sldId id="263" r:id="rId9"/>
    <p:sldId id="264" r:id="rId10"/>
    <p:sldId id="269" r:id="rId11"/>
    <p:sldId id="265" r:id="rId12"/>
    <p:sldId id="271" r:id="rId13"/>
    <p:sldId id="270" r:id="rId14"/>
    <p:sldId id="26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96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88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0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1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2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5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9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7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2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49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2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C6BA-74C1-4459-9B78-813915F95C4B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1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19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729" y="461200"/>
            <a:ext cx="364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TOÁN LỚP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3" y="4447308"/>
            <a:ext cx="2563091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3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455" y="138545"/>
                <a:ext cx="11850727" cy="177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u="sng" dirty="0">
                    <a:solidFill>
                      <a:srgbClr val="002060"/>
                    </a:solidFill>
                  </a:rPr>
                  <a:t>Bài 2</a:t>
                </a:r>
                <a:r>
                  <a:rPr lang="vi-VN" sz="3200" dirty="0">
                    <a:solidFill>
                      <a:srgbClr val="002060"/>
                    </a:solidFill>
                  </a:rPr>
                  <a:t>. Anh Toàn sử dụng 36</a:t>
                </a:r>
                <a:r>
                  <a:rPr lang="vi-VN" sz="3200" b="1" dirty="0">
                    <a:solidFill>
                      <a:srgbClr val="002060"/>
                    </a:solidFill>
                    <a:latin typeface="HP001 4 hàng" panose="020B0603050302020204" pitchFamily="34" charset="-93"/>
                  </a:rPr>
                  <a:t>l</a:t>
                </a:r>
                <a:r>
                  <a:rPr lang="vi-VN" sz="3200" dirty="0">
                    <a:solidFill>
                      <a:srgbClr val="002060"/>
                    </a:solidFill>
                  </a:rPr>
                  <a:t> sơn xanh và sơn trắng để sơn toàn bộ căn phòng. Số lít sơn xanh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2060"/>
                    </a:solidFill>
                  </a:rPr>
                  <a:t> số lít sơn trắng. Tính số lít sơn mỗi loại.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5" y="138545"/>
                <a:ext cx="11850727" cy="1771575"/>
              </a:xfrm>
              <a:prstGeom prst="rect">
                <a:avLst/>
              </a:prstGeom>
              <a:blipFill>
                <a:blip r:embed="rId2"/>
                <a:stretch>
                  <a:fillRect l="-1337" t="-7931" r="-1852" b="-106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0944" y="1563749"/>
            <a:ext cx="11693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solidFill>
                  <a:srgbClr val="0070C0"/>
                </a:solidFill>
              </a:rPr>
              <a:t>Bài giải</a:t>
            </a:r>
          </a:p>
          <a:p>
            <a:r>
              <a:rPr lang="vi-VN" sz="3200" dirty="0">
                <a:solidFill>
                  <a:srgbClr val="0070C0"/>
                </a:solidFill>
              </a:rPr>
              <a:t>Sơn xanh:</a:t>
            </a:r>
          </a:p>
          <a:p>
            <a:r>
              <a:rPr lang="vi-VN" sz="3200" dirty="0">
                <a:solidFill>
                  <a:srgbClr val="0070C0"/>
                </a:solidFill>
              </a:rPr>
              <a:t>Sơn trắng: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</a:rPr>
              <a:t>Tổng số phần bằng nhau là:    4 + 5 = 9 (phần)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</a:rPr>
              <a:t>Giá trị của mỗi phần bằng nhau là:  36 : 9 = 4 (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</a:rPr>
              <a:t>Số lít sơn xanh là: 4 × 4 = 16 (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</a:rPr>
              <a:t>Số lít sơn trắng là: 4 × 5 = 20 (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</a:rPr>
              <a:t>                                       </a:t>
            </a:r>
            <a:r>
              <a:rPr lang="vi-VN" sz="3200" u="sng" dirty="0">
                <a:solidFill>
                  <a:srgbClr val="0070C0"/>
                </a:solidFill>
              </a:rPr>
              <a:t>Đáp số</a:t>
            </a:r>
            <a:r>
              <a:rPr lang="vi-VN" sz="3200" dirty="0">
                <a:solidFill>
                  <a:srgbClr val="0070C0"/>
                </a:solidFill>
              </a:rPr>
              <a:t>: 16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 sơn xanh, 20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 sơn trắng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536136" y="2255065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15008" y="2255064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5833" y="2255063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85131" y="2261988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36136" y="2369602"/>
            <a:ext cx="28971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3275" y="2251839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49991" y="2739974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8863" y="2739973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49688" y="2739972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98986" y="2746897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49991" y="2854511"/>
            <a:ext cx="36729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47130" y="2736748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2985" y="2736747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6636327" y="2092030"/>
            <a:ext cx="290946" cy="104137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300956" y="2383936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36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8697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2963" y="384202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2" y="1672398"/>
            <a:ext cx="919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Tiết học vừa rồi chúng ta đã được học nội dung gì?</a:t>
            </a:r>
            <a:endParaRPr lang="vi-VN" sz="3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" y="1394804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8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5475" y="4225637"/>
            <a:ext cx="11748652" cy="1676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Lưu ý: Có thể gộp bước 3 vào bước 4 và 5. Bước 4 và 5 cũng có thể thay đổi thứ tự.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41663"/>
            <a:ext cx="11714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“Tìm hai số khi biết tổng và tỉ số của hai số đó”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1: Vẽ sơ đồ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tổng số phần bằng nhau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Tìm giá trị một phần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4: Tìm số bé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5: Tìm số lớn 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5" y="166255"/>
            <a:ext cx="12039600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1: Vẽ sơ đồ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tổng số phần bằng nhau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Số bé = Tổng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: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Tổng số phần bằng nhau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số phần của số bé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4: Số lớn = Tổng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: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Tổng số phần bằng nhau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số phần của số lớn</a:t>
            </a:r>
          </a:p>
          <a:p>
            <a:pPr>
              <a:lnSpc>
                <a:spcPct val="150000"/>
              </a:lnSpc>
            </a:pPr>
            <a:r>
              <a:rPr lang="vi-VN" sz="3200" kern="100" dirty="0">
                <a:solidFill>
                  <a:srgbClr val="002060"/>
                </a:solidFill>
                <a:ea typeface="Courier New" panose="02070309020205020404" pitchFamily="49" charset="0"/>
              </a:rPr>
              <a:t>(Hoặc: Số lớn = Tổng </a:t>
            </a:r>
            <a:r>
              <a:rPr lang="vi-VN" sz="3200" kern="100" dirty="0">
                <a:solidFill>
                  <a:srgbClr val="FF0000"/>
                </a:solidFill>
                <a:ea typeface="Courier New" panose="02070309020205020404" pitchFamily="49" charset="0"/>
              </a:rPr>
              <a:t>– </a:t>
            </a:r>
            <a:r>
              <a:rPr lang="vi-VN" sz="3200" kern="100" dirty="0">
                <a:solidFill>
                  <a:srgbClr val="002060"/>
                </a:solidFill>
                <a:ea typeface="Courier New" panose="02070309020205020404" pitchFamily="49" charset="0"/>
              </a:rPr>
              <a:t>số bé)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2963" y="384202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" y="1394804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3855" y="1856766"/>
            <a:ext cx="9426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Tìm thêm các bài toán có dạng cần tìm 2 số khi biết tổng và tỉ số của hai số đó và chuẩn bị cho tiết 2</a:t>
            </a:r>
            <a:endParaRPr lang="vi-VN" sz="3600" dirty="0">
              <a:solidFill>
                <a:srgbClr val="7030A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4180" y="4409745"/>
            <a:ext cx="6690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bạn luôn học tốt!</a:t>
            </a:r>
          </a:p>
        </p:txBody>
      </p:sp>
      <p:pic>
        <p:nvPicPr>
          <p:cNvPr id="2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1" y="776122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83" y="891857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0" y="305068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42" y="420803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65" y="4409745"/>
            <a:ext cx="26765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01" y="5451694"/>
            <a:ext cx="4314825" cy="2686050"/>
          </a:xfrm>
          <a:prstGeom prst="rect">
            <a:avLst/>
          </a:prstGeom>
        </p:spPr>
      </p:pic>
      <p:pic>
        <p:nvPicPr>
          <p:cNvPr id="1028" name="Picture 4" descr="Ảnh động Powerpoint CT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484746"/>
            <a:ext cx="7143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Ảnh động Powerpoint CT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01" y="5451694"/>
            <a:ext cx="8001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1773" y="333793"/>
            <a:ext cx="3632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8" name="Diamond 7"/>
          <p:cNvSpPr/>
          <p:nvPr/>
        </p:nvSpPr>
        <p:spPr>
          <a:xfrm>
            <a:off x="440605" y="1372946"/>
            <a:ext cx="10961963" cy="3930573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chúng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cùng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lóp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chúng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đoàn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8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82" y="-62713"/>
            <a:ext cx="11223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 sát tranh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luân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N4</a:t>
            </a:r>
            <a:r>
              <a:rPr lang="vi-V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và trả lời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vi-V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 hỏi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173"/>
            <a:ext cx="6536173" cy="29474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6173" y="642848"/>
            <a:ext cx="5371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kern="100" dirty="0">
                <a:solidFill>
                  <a:srgbClr val="7030A0"/>
                </a:solidFill>
                <a:ea typeface="Times New Roman" panose="02020603050405020304" pitchFamily="18" charset="0"/>
              </a:rPr>
              <a:t>Tổng số bóng của cả hai loại là bao nhiêu quả?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8715" y="1970961"/>
            <a:ext cx="5539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Tỉ số bóng xanh và bóng đỏ bao nhiêu?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419" y="3789192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Bài toán đưa ra đã cho biết gì?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419" y="4636015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Bài toán yêu cầu gì?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78" y="5482838"/>
            <a:ext cx="1203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Hỏi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bao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nhiêu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quả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bóng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xanh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và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bao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nhiêu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quả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bóng</a:t>
            </a:r>
            <a:r>
              <a:rPr lang="en-US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đỏ</a:t>
            </a:r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9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nen-powerpoint-hoc-tap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01469"/>
            <a:ext cx="10515600" cy="2865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7. Tìm hai số khi biết tổng và tỉ số của hai số đó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(tiết 1)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83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016" y="777240"/>
            <a:ext cx="6172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7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838" y="-357671"/>
                <a:ext cx="11819466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3200" u="sng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nl-NL" sz="3200" u="sng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3200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Tổng của hai số là 15. Tỉ số của hai số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Tìm hai số đó.</a:t>
                </a:r>
                <a:endParaRPr lang="vi-VN" sz="3600" b="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8" y="-357671"/>
                <a:ext cx="11819466" cy="1940083"/>
              </a:xfrm>
              <a:prstGeom prst="rect">
                <a:avLst/>
              </a:prstGeom>
              <a:blipFill>
                <a:blip r:embed="rId2"/>
                <a:stretch>
                  <a:fillRect l="-1289" r="-1341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33792" y="98369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2861" y="98369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Tỉ số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7391" y="9836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19638" y="-55520"/>
                <a:ext cx="183720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38" y="-55520"/>
                <a:ext cx="1837204" cy="892552"/>
              </a:xfrm>
              <a:prstGeom prst="rect">
                <a:avLst/>
              </a:prstGeom>
              <a:blipFill>
                <a:blip r:embed="rId3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67347" y="989827"/>
            <a:ext cx="86867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Số bé: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Số lớn: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Tổng số phần bằng nhau là: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Giá trị mỗi phần bằng nhau là: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Số bé là: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Số lớn là:</a:t>
            </a:r>
          </a:p>
          <a:p>
            <a:pPr algn="ctr">
              <a:lnSpc>
                <a:spcPct val="150000"/>
              </a:lnSpc>
            </a:pPr>
            <a:r>
              <a:rPr lang="vi-VN" sz="3200" dirty="0"/>
              <a:t>                             </a:t>
            </a:r>
            <a:r>
              <a:rPr lang="vi-VN" sz="3200" u="sng" dirty="0"/>
              <a:t>Đáp số</a:t>
            </a:r>
            <a:r>
              <a:rPr lang="vi-VN" sz="3200" dirty="0"/>
              <a:t>: số bé: 6; số lớn: 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74736" y="3171611"/>
            <a:ext cx="310052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2 + 3 = 5 (phần)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55407" y="3911365"/>
            <a:ext cx="1904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15 : 5 =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06507" y="4617994"/>
            <a:ext cx="1803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3 × 2 = 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6508" y="5379438"/>
            <a:ext cx="18036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3 × 3 = 9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602936" y="2048663"/>
            <a:ext cx="1399697" cy="235529"/>
            <a:chOff x="1565564" y="2410689"/>
            <a:chExt cx="1399697" cy="23552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565564" y="2410691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44436" y="2410690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5261" y="2410689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65564" y="2528452"/>
              <a:ext cx="1399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602936" y="2781152"/>
            <a:ext cx="2121285" cy="242452"/>
            <a:chOff x="1607515" y="3131125"/>
            <a:chExt cx="2121285" cy="24245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607515" y="3131127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86387" y="3131126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07212" y="3131125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28800" y="3138050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07515" y="3248888"/>
              <a:ext cx="2121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Brace 33"/>
          <p:cNvSpPr/>
          <p:nvPr/>
        </p:nvSpPr>
        <p:spPr>
          <a:xfrm>
            <a:off x="5971309" y="1787233"/>
            <a:ext cx="346364" cy="12363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508477" y="21130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828702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Bước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09" y="3326590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Bước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4157587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Bước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54" y="4824478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Bước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5567831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Bước 5</a:t>
            </a:r>
          </a:p>
        </p:txBody>
      </p:sp>
    </p:spTree>
    <p:extLst>
      <p:ext uri="{BB962C8B-B14F-4D97-AF65-F5344CB8AC3E}">
        <p14:creationId xmlns:p14="http://schemas.microsoft.com/office/powerpoint/2010/main" val="343828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29" y="0"/>
            <a:ext cx="1156854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kern="1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bước</a:t>
            </a:r>
            <a:r>
              <a:rPr lang="en-US" sz="4000" kern="1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để</a:t>
            </a:r>
            <a:r>
              <a:rPr lang="en-US" sz="4000" kern="1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giải</a:t>
            </a:r>
            <a:r>
              <a:rPr lang="en-US" sz="4000" kern="1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bài</a:t>
            </a:r>
            <a:r>
              <a:rPr lang="en-US" sz="4000" kern="1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toán</a:t>
            </a:r>
            <a:endParaRPr lang="en-US" sz="4000" kern="1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“Tìm hai số khi biết tổng và tỉ số của hai số đó”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1: Vẽ sơ đồ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tổng số phần bằng nhau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Tìm giá trị một phần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4: Tìm số bé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5: Tìm số lớn 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282" y="749068"/>
            <a:ext cx="672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Thực hành, luyện tập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3" y="223328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Bài 1</a:t>
            </a: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1955692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3040749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8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65" y="0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u="sng" dirty="0"/>
              <a:t>Bài 1</a:t>
            </a:r>
            <a:r>
              <a:rPr lang="vi-VN" sz="3200" dirty="0"/>
              <a:t>.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358497"/>
                  </p:ext>
                </p:extLst>
              </p:nvPr>
            </p:nvGraphicFramePr>
            <p:xfrm>
              <a:off x="577273" y="830502"/>
              <a:ext cx="10852727" cy="4614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623">
                      <a:extLst>
                        <a:ext uri="{9D8B030D-6E8A-4147-A177-3AD203B41FA5}">
                          <a16:colId xmlns:a16="http://schemas.microsoft.com/office/drawing/2014/main" val="597378542"/>
                        </a:ext>
                      </a:extLst>
                    </a:gridCol>
                    <a:gridCol w="2194777">
                      <a:extLst>
                        <a:ext uri="{9D8B030D-6E8A-4147-A177-3AD203B41FA5}">
                          <a16:colId xmlns:a16="http://schemas.microsoft.com/office/drawing/2014/main" val="2717524477"/>
                        </a:ext>
                      </a:extLst>
                    </a:gridCol>
                    <a:gridCol w="2334571">
                      <a:extLst>
                        <a:ext uri="{9D8B030D-6E8A-4147-A177-3AD203B41FA5}">
                          <a16:colId xmlns:a16="http://schemas.microsoft.com/office/drawing/2014/main" val="4222322814"/>
                        </a:ext>
                      </a:extLst>
                    </a:gridCol>
                    <a:gridCol w="2208756">
                      <a:extLst>
                        <a:ext uri="{9D8B030D-6E8A-4147-A177-3AD203B41FA5}">
                          <a16:colId xmlns:a16="http://schemas.microsoft.com/office/drawing/2014/main" val="2005679100"/>
                        </a:ext>
                      </a:extLst>
                    </a:gridCol>
                  </a:tblGrid>
                  <a:tr h="822487">
                    <a:tc>
                      <a:txBody>
                        <a:bodyPr/>
                        <a:lstStyle/>
                        <a:p>
                          <a:r>
                            <a:rPr lang="vi-VN" sz="36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Tổng</a:t>
                          </a:r>
                          <a:r>
                            <a:rPr lang="vi-VN" sz="3600" baseline="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332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907404"/>
                      </a:ext>
                    </a:extLst>
                  </a:tr>
                  <a:tr h="1441883">
                    <a:tc>
                      <a:txBody>
                        <a:bodyPr/>
                        <a:lstStyle/>
                        <a:p>
                          <a:r>
                            <a:rPr lang="vi-VN" sz="36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Tỉ số</a:t>
                          </a:r>
                          <a:r>
                            <a:rPr lang="vi-VN" sz="3600" baseline="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3600" b="1" i="0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vi-VN" sz="3600" b="1" i="0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b="1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 :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4431165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bé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600869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lớn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717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358497"/>
                  </p:ext>
                </p:extLst>
              </p:nvPr>
            </p:nvGraphicFramePr>
            <p:xfrm>
              <a:off x="577273" y="830502"/>
              <a:ext cx="10852727" cy="4614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623">
                      <a:extLst>
                        <a:ext uri="{9D8B030D-6E8A-4147-A177-3AD203B41FA5}">
                          <a16:colId xmlns:a16="http://schemas.microsoft.com/office/drawing/2014/main" val="597378542"/>
                        </a:ext>
                      </a:extLst>
                    </a:gridCol>
                    <a:gridCol w="2194777">
                      <a:extLst>
                        <a:ext uri="{9D8B030D-6E8A-4147-A177-3AD203B41FA5}">
                          <a16:colId xmlns:a16="http://schemas.microsoft.com/office/drawing/2014/main" val="2717524477"/>
                        </a:ext>
                      </a:extLst>
                    </a:gridCol>
                    <a:gridCol w="2334571">
                      <a:extLst>
                        <a:ext uri="{9D8B030D-6E8A-4147-A177-3AD203B41FA5}">
                          <a16:colId xmlns:a16="http://schemas.microsoft.com/office/drawing/2014/main" val="4222322814"/>
                        </a:ext>
                      </a:extLst>
                    </a:gridCol>
                    <a:gridCol w="2208756">
                      <a:extLst>
                        <a:ext uri="{9D8B030D-6E8A-4147-A177-3AD203B41FA5}">
                          <a16:colId xmlns:a16="http://schemas.microsoft.com/office/drawing/2014/main" val="2005679100"/>
                        </a:ext>
                      </a:extLst>
                    </a:gridCol>
                  </a:tblGrid>
                  <a:tr h="822487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Tổng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21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999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332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907404"/>
                      </a:ext>
                    </a:extLst>
                  </a:tr>
                  <a:tr h="1441883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Tỉ số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778" t="-63291" r="-208056" b="-163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9792" t="-63291" r="-95052" b="-163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b="1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 : 3</a:t>
                          </a:r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4431165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bé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600869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lớn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7172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444836" y="32419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5561" y="439881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3883" y="341514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7486" y="4429991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777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6993" y="333279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6740" y="445979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249</a:t>
            </a:r>
          </a:p>
        </p:txBody>
      </p:sp>
    </p:spTree>
    <p:extLst>
      <p:ext uri="{BB962C8B-B14F-4D97-AF65-F5344CB8AC3E}">
        <p14:creationId xmlns:p14="http://schemas.microsoft.com/office/powerpoint/2010/main" val="36917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629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SF314-511</cp:lastModifiedBy>
  <cp:revision>60</cp:revision>
  <dcterms:created xsi:type="dcterms:W3CDTF">2024-07-09T14:01:24Z</dcterms:created>
  <dcterms:modified xsi:type="dcterms:W3CDTF">2024-09-24T13:45:36Z</dcterms:modified>
</cp:coreProperties>
</file>