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256" r:id="rId3"/>
    <p:sldId id="258" r:id="rId4"/>
    <p:sldId id="259" r:id="rId5"/>
    <p:sldId id="260" r:id="rId6"/>
    <p:sldId id="261" r:id="rId7"/>
    <p:sldId id="262" r:id="rId8"/>
    <p:sldId id="263" r:id="rId9"/>
    <p:sldId id="264" r:id="rId10"/>
    <p:sldId id="265" r:id="rId11"/>
    <p:sldId id="267" r:id="rId12"/>
    <p:sldId id="266" r:id="rId13"/>
    <p:sldId id="268" r:id="rId14"/>
    <p:sldId id="278" r:id="rId15"/>
    <p:sldId id="279" r:id="rId16"/>
    <p:sldId id="269" r:id="rId17"/>
    <p:sldId id="270" r:id="rId18"/>
    <p:sldId id="271" r:id="rId19"/>
    <p:sldId id="272" r:id="rId20"/>
    <p:sldId id="273" r:id="rId21"/>
    <p:sldId id="274" r:id="rId22"/>
    <p:sldId id="275" r:id="rId23"/>
    <p:sldId id="276" r:id="rId24"/>
    <p:sldId id="277"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25/9/2025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25/9/2025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25/9/2025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25/9/2025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25/9/2025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25/9/2025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25/9/2025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25/9/2025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25/9/2025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25/9/2025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25/9/2025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25/9/2025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25/9/2025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25/9/2025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25/9/2025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25/9/2025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25/9/2025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25/9/2025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25/9/2025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1157288" y="1009947"/>
            <a:ext cx="10201275" cy="4099327"/>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4</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ĐỌC 3:</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CÔ GIÁO NHỎ (2 </a:t>
            </a:r>
            <a:r>
              <a:rPr lang="en-US" sz="6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2918638" y="1055525"/>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trường</a:t>
                </a:r>
                <a:r>
                  <a:rPr lang="en-US" sz="3200" dirty="0">
                    <a:solidFill>
                      <a:srgbClr val="002060"/>
                    </a:solidFill>
                    <a:latin typeface="Times New Roman" panose="02020603050405020304" pitchFamily="18" charset="0"/>
                    <a:cs typeface="Times New Roman" panose="02020603050405020304" pitchFamily="18" charset="0"/>
                  </a:rPr>
                  <a:t> ạ.”</a:t>
                </a: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918638" y="2005174"/>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gọi</a:t>
                </a:r>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918638" y="2954823"/>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hôm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vần</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918638" y="3904472"/>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Tôi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nhìn</a:t>
                </a:r>
                <a:r>
                  <a:rPr lang="en-US" sz="3200" dirty="0">
                    <a:solidFill>
                      <a:srgbClr val="002060"/>
                    </a:solidFill>
                    <a:latin typeface="Times New Roman" panose="02020603050405020304" pitchFamily="18" charset="0"/>
                    <a:cs typeface="Times New Roman" panose="02020603050405020304" pitchFamily="18" charset="0"/>
                  </a:rPr>
                  <a:t> qua ….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trò</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22" name="Group 21">
            <a:extLst>
              <a:ext uri="{FF2B5EF4-FFF2-40B4-BE49-F238E27FC236}">
                <a16:creationId xmlns:a16="http://schemas.microsoft.com/office/drawing/2014/main" id="{1DC91AD6-7FB1-418D-A640-606196DFE56E}"/>
              </a:ext>
            </a:extLst>
          </p:cNvPr>
          <p:cNvGrpSpPr/>
          <p:nvPr/>
        </p:nvGrpSpPr>
        <p:grpSpPr>
          <a:xfrm>
            <a:off x="2918638" y="4854121"/>
            <a:ext cx="8129073" cy="731520"/>
            <a:chOff x="2725447" y="4199992"/>
            <a:chExt cx="7947811" cy="874762"/>
          </a:xfrm>
          <a:solidFill>
            <a:srgbClr val="7DBE57">
              <a:alpha val="67000"/>
            </a:srgbClr>
          </a:solidFill>
        </p:grpSpPr>
        <p:grpSp>
          <p:nvGrpSpPr>
            <p:cNvPr id="23" name="Group 22">
              <a:extLst>
                <a:ext uri="{FF2B5EF4-FFF2-40B4-BE49-F238E27FC236}">
                  <a16:creationId xmlns:a16="http://schemas.microsoft.com/office/drawing/2014/main" id="{F71F8792-C2B1-466C-91F8-3C9C4BA54A9A}"/>
                </a:ext>
              </a:extLst>
            </p:cNvPr>
            <p:cNvGrpSpPr/>
            <p:nvPr/>
          </p:nvGrpSpPr>
          <p:grpSpPr>
            <a:xfrm>
              <a:off x="2725447" y="4199992"/>
              <a:ext cx="7947811" cy="874762"/>
              <a:chOff x="5742834" y="1909700"/>
              <a:chExt cx="4596141" cy="457201"/>
            </a:xfrm>
            <a:grpFill/>
          </p:grpSpPr>
          <p:sp>
            <p:nvSpPr>
              <p:cNvPr id="25" name="Hexagon 24">
                <a:extLst>
                  <a:ext uri="{FF2B5EF4-FFF2-40B4-BE49-F238E27FC236}">
                    <a16:creationId xmlns:a16="http://schemas.microsoft.com/office/drawing/2014/main" id="{61D125CF-816A-4E6B-8437-58494A021AAC}"/>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id="{26D30923-5563-4B4B-A5D7-BCB709B79BC8}"/>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5:</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Mẹ</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Giên</a:t>
                </a:r>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nhọ</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nồi</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24" name="Hexagon 23">
              <a:extLst>
                <a:ext uri="{FF2B5EF4-FFF2-40B4-BE49-F238E27FC236}">
                  <a16:creationId xmlns:a16="http://schemas.microsoft.com/office/drawing/2014/main" id="{3CA96EC9-98A0-43BE-AB0E-6B84FA05E32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pic>
        <p:nvPicPr>
          <p:cNvPr id="27" name="Picture 26">
            <a:extLst>
              <a:ext uri="{FF2B5EF4-FFF2-40B4-BE49-F238E27FC236}">
                <a16:creationId xmlns:a16="http://schemas.microsoft.com/office/drawing/2014/main" id="{B1EC65EC-C7A6-4C87-83A7-9C8480542661}"/>
              </a:ext>
            </a:extLst>
          </p:cNvPr>
          <p:cNvPicPr>
            <a:picLocks noChangeAspect="1"/>
          </p:cNvPicPr>
          <p:nvPr/>
        </p:nvPicPr>
        <p:blipFill>
          <a:blip r:embed="rId2"/>
          <a:stretch>
            <a:fillRect/>
          </a:stretch>
        </p:blipFill>
        <p:spPr>
          <a:xfrm>
            <a:off x="133031" y="187897"/>
            <a:ext cx="6316003" cy="1055525"/>
          </a:xfrm>
          <a:prstGeom prst="rect">
            <a:avLst/>
          </a:prstGeom>
        </p:spPr>
      </p:pic>
      <p:grpSp>
        <p:nvGrpSpPr>
          <p:cNvPr id="28" name="Group 27">
            <a:extLst>
              <a:ext uri="{FF2B5EF4-FFF2-40B4-BE49-F238E27FC236}">
                <a16:creationId xmlns:a16="http://schemas.microsoft.com/office/drawing/2014/main" id="{A57675FE-A965-4568-952E-DFDA4CCA69E2}"/>
              </a:ext>
            </a:extLst>
          </p:cNvPr>
          <p:cNvGrpSpPr/>
          <p:nvPr/>
        </p:nvGrpSpPr>
        <p:grpSpPr>
          <a:xfrm>
            <a:off x="2918638" y="5803770"/>
            <a:ext cx="8129073" cy="731520"/>
            <a:chOff x="2725447" y="4199992"/>
            <a:chExt cx="7947811" cy="874762"/>
          </a:xfrm>
          <a:solidFill>
            <a:srgbClr val="7DBE57">
              <a:alpha val="67000"/>
            </a:srgbClr>
          </a:solidFill>
        </p:grpSpPr>
        <p:grpSp>
          <p:nvGrpSpPr>
            <p:cNvPr id="29" name="Group 28">
              <a:extLst>
                <a:ext uri="{FF2B5EF4-FFF2-40B4-BE49-F238E27FC236}">
                  <a16:creationId xmlns:a16="http://schemas.microsoft.com/office/drawing/2014/main" id="{8EC84CEF-8F5B-477A-8453-AE9624702A17}"/>
                </a:ext>
              </a:extLst>
            </p:cNvPr>
            <p:cNvGrpSpPr/>
            <p:nvPr/>
          </p:nvGrpSpPr>
          <p:grpSpPr>
            <a:xfrm>
              <a:off x="2725447" y="4199992"/>
              <a:ext cx="7947811" cy="874762"/>
              <a:chOff x="5742834" y="1909700"/>
              <a:chExt cx="4596141" cy="457201"/>
            </a:xfrm>
            <a:grpFill/>
          </p:grpSpPr>
          <p:sp>
            <p:nvSpPr>
              <p:cNvPr id="31" name="Hexagon 30">
                <a:extLst>
                  <a:ext uri="{FF2B5EF4-FFF2-40B4-BE49-F238E27FC236}">
                    <a16:creationId xmlns:a16="http://schemas.microsoft.com/office/drawing/2014/main" id="{9EB3EF5B-5127-4314-86FA-8E9E77561B7A}"/>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2" name="Rectangle 31">
                <a:extLst>
                  <a:ext uri="{FF2B5EF4-FFF2-40B4-BE49-F238E27FC236}">
                    <a16:creationId xmlns:a16="http://schemas.microsoft.com/office/drawing/2014/main" id="{E1F7C65D-8361-4FF6-BCBD-9A991B2B7A7B}"/>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6:</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Còn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lại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30" name="Hexagon 29">
              <a:extLst>
                <a:ext uri="{FF2B5EF4-FFF2-40B4-BE49-F238E27FC236}">
                  <a16:creationId xmlns:a16="http://schemas.microsoft.com/office/drawing/2014/main" id="{8C94135A-1768-4BF0-AFFF-9885612F71A0}"/>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6</a:t>
              </a:r>
            </a:p>
          </p:txBody>
        </p:sp>
      </p:grpSp>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C6E5-8228-4CC4-9D8F-BD32E2F59710}"/>
              </a:ext>
            </a:extLst>
          </p:cNvPr>
          <p:cNvPicPr>
            <a:picLocks noChangeAspect="1"/>
          </p:cNvPicPr>
          <p:nvPr/>
        </p:nvPicPr>
        <p:blipFill>
          <a:blip r:embed="rId2"/>
          <a:stretch>
            <a:fillRect/>
          </a:stretch>
        </p:blipFill>
        <p:spPr>
          <a:xfrm>
            <a:off x="289109" y="378835"/>
            <a:ext cx="10394581" cy="1536325"/>
          </a:xfrm>
          <a:prstGeom prst="rect">
            <a:avLst/>
          </a:prstGeom>
          <a:solidFill>
            <a:schemeClr val="accent2"/>
          </a:solidFill>
        </p:spPr>
      </p:pic>
      <p:sp>
        <p:nvSpPr>
          <p:cNvPr id="4" name="TextBox 3">
            <a:extLst>
              <a:ext uri="{FF2B5EF4-FFF2-40B4-BE49-F238E27FC236}">
                <a16:creationId xmlns:a16="http://schemas.microsoft.com/office/drawing/2014/main" id="{27C2BA16-A3A7-4FF8-BCBB-E5B0F0281745}"/>
              </a:ext>
            </a:extLst>
          </p:cNvPr>
          <p:cNvSpPr txBox="1"/>
          <p:nvPr/>
        </p:nvSpPr>
        <p:spPr>
          <a:xfrm>
            <a:off x="1721642" y="2044005"/>
            <a:ext cx="8465345" cy="1315873"/>
          </a:xfrm>
          <a:prstGeom prst="rect">
            <a:avLst/>
          </a:prstGeom>
          <a:noFill/>
        </p:spPr>
        <p:txBody>
          <a:bodyPr wrap="square">
            <a:spAutoFit/>
          </a:bodyPr>
          <a:lstStyle/>
          <a:p>
            <a:pPr algn="just">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Nhấn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mạnh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ngữ</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khó</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đọc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miễn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phí</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hẻo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lánh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ngóng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cổ</a:t>
            </a:r>
            <a:r>
              <a:rPr lang="en-US" sz="2800" b="1" dirty="0">
                <a:solidFill>
                  <a:srgbClr val="FF0000"/>
                </a:solidFill>
                <a:effectLst/>
                <a:latin typeface="Times New Roman" panose="02020603050405020304" pitchFamily="18" charset="0"/>
                <a:ea typeface="Times New Roman" panose="02020603050405020304" pitchFamily="18" charset="0"/>
              </a:rPr>
              <a:t>, cha </a:t>
            </a:r>
            <a:r>
              <a:rPr lang="en-US" sz="2800" b="1" dirty="0" err="1">
                <a:solidFill>
                  <a:srgbClr val="FF0000"/>
                </a:solidFill>
                <a:effectLst/>
                <a:latin typeface="Times New Roman" panose="02020603050405020304" pitchFamily="18" charset="0"/>
                <a:ea typeface="Times New Roman" panose="02020603050405020304" pitchFamily="18" charset="0"/>
              </a:rPr>
              <a:t>sinh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mẹ</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đẻ</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2E607AF4-5323-4FB2-BDBD-EA455E18DD3A}"/>
              </a:ext>
            </a:extLst>
          </p:cNvPr>
          <p:cNvSpPr txBox="1"/>
          <p:nvPr/>
        </p:nvSpPr>
        <p:spPr>
          <a:xfrm>
            <a:off x="1879017" y="3488723"/>
            <a:ext cx="8804673" cy="2558649"/>
          </a:xfrm>
          <a:prstGeom prst="rect">
            <a:avLst/>
          </a:prstGeom>
          <a:noFill/>
        </p:spPr>
        <p:txBody>
          <a:bodyPr wrap="square">
            <a:spAutoFit/>
          </a:bodyPr>
          <a:lstStyle/>
          <a:p>
            <a:pPr marL="0" marR="0" algn="just">
              <a:lnSpc>
                <a:spcPct val="120000"/>
              </a:lnSpc>
              <a:spcBef>
                <a:spcPts val="0"/>
              </a:spcBef>
              <a:spcAft>
                <a:spcPts val="0"/>
              </a:spcAft>
            </a:pP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Từ</a:t>
            </a:r>
            <a:r>
              <a:rPr lang="en-US" sz="2800" b="1" i="1" dirty="0">
                <a:effectLst/>
                <a:latin typeface="Times New Roman" panose="02020603050405020304" pitchFamily="18" charset="0"/>
                <a:ea typeface="Calibri" panose="020F0502020204030204" pitchFamily="34" charset="0"/>
              </a:rPr>
              <a:t> cha </a:t>
            </a:r>
            <a:r>
              <a:rPr lang="en-US" sz="2800" b="1" i="1" dirty="0" err="1">
                <a:effectLst/>
                <a:latin typeface="Times New Roman" panose="02020603050405020304" pitchFamily="18" charset="0"/>
                <a:ea typeface="Calibri" panose="020F0502020204030204" pitchFamily="34" charset="0"/>
              </a:rPr>
              <a:t>sinh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mẹ</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đẻ</a:t>
            </a:r>
            <a:r>
              <a:rPr lang="en-US" sz="2800" b="1" i="1" dirty="0">
                <a:effectLst/>
                <a:latin typeface="Times New Roman" panose="02020603050405020304" pitchFamily="18" charset="0"/>
                <a:ea typeface="Calibri" panose="020F0502020204030204" pitchFamily="34" charset="0"/>
              </a:rPr>
              <a:t>, </a:t>
            </a:r>
            <a:r>
              <a:rPr lang="en-US" sz="3600" b="1" i="1" dirty="0">
                <a:solidFill>
                  <a:srgbClr val="FF0000"/>
                </a:solidFill>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có</a:t>
            </a:r>
            <a:r>
              <a:rPr lang="en-US" sz="2800" b="1" i="1" dirty="0">
                <a:effectLst/>
                <a:latin typeface="Times New Roman" panose="02020603050405020304" pitchFamily="18" charset="0"/>
                <a:ea typeface="Calibri" panose="020F0502020204030204" pitchFamily="34" charset="0"/>
              </a:rPr>
              <a:t> bao </a:t>
            </a:r>
            <a:r>
              <a:rPr lang="en-US" sz="2800" b="1" i="1" dirty="0" err="1">
                <a:effectLst/>
                <a:latin typeface="Times New Roman" panose="02020603050405020304" pitchFamily="18" charset="0"/>
                <a:ea typeface="Calibri" panose="020F0502020204030204" pitchFamily="34" charset="0"/>
              </a:rPr>
              <a:t>giờ</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tôi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được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học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chữ</a:t>
            </a:r>
            <a:r>
              <a:rPr lang="en-US" sz="2800" b="1" i="1" dirty="0">
                <a:effectLst/>
                <a:latin typeface="Times New Roman" panose="02020603050405020304" pitchFamily="18" charset="0"/>
                <a:ea typeface="Calibri" panose="020F0502020204030204" pitchFamily="34" charset="0"/>
              </a:rPr>
              <a:t>.</a:t>
            </a:r>
            <a:r>
              <a:rPr lang="en-US" sz="3600" b="1" i="1" dirty="0">
                <a:solidFill>
                  <a:srgbClr val="FF0000"/>
                </a:solidFill>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Giờ</a:t>
            </a:r>
            <a:r>
              <a:rPr lang="en-US" sz="3600" b="1" i="1" dirty="0">
                <a:solidFill>
                  <a:srgbClr val="FF0000"/>
                </a:solidFill>
                <a:effectLst/>
                <a:latin typeface="Times New Roman" panose="02020603050405020304" pitchFamily="18" charset="0"/>
                <a:ea typeface="Calibri" panose="020F0502020204030204" pitchFamily="34" charset="0"/>
              </a:rPr>
              <a:t> / </a:t>
            </a:r>
            <a:r>
              <a:rPr lang="en-US" sz="2800" b="1" i="1" dirty="0" err="1">
                <a:effectLst/>
                <a:latin typeface="Times New Roman" panose="02020603050405020304" pitchFamily="18" charset="0"/>
                <a:ea typeface="Calibri" panose="020F0502020204030204" pitchFamily="34" charset="0"/>
              </a:rPr>
              <a:t>tôi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biết</a:t>
            </a:r>
            <a:r>
              <a:rPr lang="en-US" sz="2800" b="1" i="1" dirty="0">
                <a:effectLst/>
                <a:latin typeface="Times New Roman" panose="02020603050405020304" pitchFamily="18" charset="0"/>
                <a:ea typeface="Calibri" panose="020F0502020204030204" pitchFamily="34" charset="0"/>
              </a:rPr>
              <a:t> kha </a:t>
            </a:r>
            <a:r>
              <a:rPr lang="en-US" sz="2800" b="1" i="1" dirty="0" err="1">
                <a:effectLst/>
                <a:latin typeface="Times New Roman" panose="02020603050405020304" pitchFamily="18" charset="0"/>
                <a:ea typeface="Calibri" panose="020F0502020204030204" pitchFamily="34" charset="0"/>
              </a:rPr>
              <a:t>khá</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rồi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đấy</a:t>
            </a:r>
            <a:r>
              <a:rPr lang="en-US" sz="2800" b="1" i="1" dirty="0">
                <a:effectLst/>
                <a:latin typeface="Times New Roman" panose="02020603050405020304" pitchFamily="18" charset="0"/>
                <a:ea typeface="Calibri" panose="020F0502020204030204" pitchFamily="34" charset="0"/>
              </a:rPr>
              <a:t>. </a:t>
            </a:r>
            <a:r>
              <a:rPr lang="en-US" sz="3600" b="1" i="1" dirty="0">
                <a:solidFill>
                  <a:srgbClr val="FF0000"/>
                </a:solidFill>
                <a:effectLst/>
                <a:latin typeface="Times New Roman" panose="02020603050405020304" pitchFamily="18" charset="0"/>
                <a:ea typeface="Calibri" panose="020F0502020204030204" pitchFamily="34" charset="0"/>
              </a:rPr>
              <a: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Tôi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đọc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cô</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giáo</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nghe</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thử</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nhé</a:t>
            </a:r>
            <a:r>
              <a:rPr lang="en-US" sz="2800" b="1" i="1" dirty="0">
                <a:effectLst/>
                <a:latin typeface="Times New Roman" panose="02020603050405020304" pitchFamily="18" charset="0"/>
                <a:ea typeface="Calibri" panose="020F0502020204030204" pitchFamily="34" charset="0"/>
              </a:rPr>
              <a:t>. </a:t>
            </a:r>
            <a:r>
              <a:rPr lang="en-US" sz="3600" b="1" i="1" dirty="0">
                <a:solidFill>
                  <a:srgbClr val="FF0000"/>
                </a:solidFill>
                <a:effectLst/>
                <a:latin typeface="Times New Roman" panose="02020603050405020304" pitchFamily="18" charset="0"/>
                <a:ea typeface="Calibri" panose="020F0502020204030204" pitchFamily="34" charset="0"/>
              </a:rPr>
              <a:t>// </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Giên</a:t>
            </a:r>
            <a:r>
              <a:rPr lang="en-US" sz="3600" b="1" i="1" dirty="0">
                <a:solidFill>
                  <a:srgbClr val="FF0000"/>
                </a:solidFill>
                <a:effectLst/>
                <a:latin typeface="Times New Roman" panose="02020603050405020304" pitchFamily="18" charset="0"/>
                <a:ea typeface="Calibri" panose="020F0502020204030204" pitchFamily="34" charset="0"/>
              </a:rPr>
              <a: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ngượng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nghịu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nhìn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cuốn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sách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lầm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lem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nhọ</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nồi</a:t>
            </a:r>
            <a:r>
              <a:rPr lang="en-US" sz="2800" b="1" i="1" dirty="0">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275575" y="1464389"/>
            <a:ext cx="2717800" cy="1062667"/>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1</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1111641" y="-27368"/>
            <a:ext cx="10400677" cy="1384995"/>
          </a:xfrm>
          <a:prstGeom prst="rect">
            <a:avLst/>
          </a:prstGeom>
          <a:solidFill>
            <a:schemeClr val="accent2"/>
          </a:solidFill>
        </p:spPr>
      </p:pic>
      <p:sp>
        <p:nvSpPr>
          <p:cNvPr id="6" name="TextBox 5">
            <a:extLst>
              <a:ext uri="{FF2B5EF4-FFF2-40B4-BE49-F238E27FC236}">
                <a16:creationId xmlns:a16="http://schemas.microsoft.com/office/drawing/2014/main" id="{711C3003-2E5B-418A-8F82-B3A03AA6A6CF}"/>
              </a:ext>
            </a:extLst>
          </p:cNvPr>
          <p:cNvSpPr txBox="1"/>
          <p:nvPr/>
        </p:nvSpPr>
        <p:spPr>
          <a:xfrm>
            <a:off x="3343275" y="1410714"/>
            <a:ext cx="8169043" cy="1384995"/>
          </a:xfrm>
          <a:prstGeom prst="rect">
            <a:avLst/>
          </a:prstGeom>
          <a:noFill/>
        </p:spPr>
        <p:txBody>
          <a:bodyPr wrap="square" rtlCol="0">
            <a:spAutoFit/>
          </a:bodyPr>
          <a:lstStyle/>
          <a:p>
            <a:pPr algn="just" rtl="0"/>
            <a:r>
              <a:rPr lang="vi-VN" sz="2800" b="1" i="0" dirty="0">
                <a:solidFill>
                  <a:srgbClr val="000000"/>
                </a:solidFill>
                <a:effectLst/>
                <a:latin typeface="Times New Roman" panose="02020603050405020304" pitchFamily="18" charset="0"/>
                <a:cs typeface="Times New Roman" panose="02020603050405020304" pitchFamily="18" charset="0"/>
              </a:rPr>
              <a:t>Đã hơn một tháng nay, hễ tôi hỏi đến cuốn truyện tranh Giên mượn, em lại lúng búng: “Xin lỗi cô, em quên mang theo. Cô đừng báo với nhà trường ạ.”</a:t>
            </a:r>
          </a:p>
        </p:txBody>
      </p:sp>
      <p:grpSp>
        <p:nvGrpSpPr>
          <p:cNvPr id="7" name="Group 6">
            <a:extLst>
              <a:ext uri="{FF2B5EF4-FFF2-40B4-BE49-F238E27FC236}">
                <a16:creationId xmlns:a16="http://schemas.microsoft.com/office/drawing/2014/main" id="{CB55F396-C613-4434-ACB6-6D12C19C039E}"/>
              </a:ext>
            </a:extLst>
          </p:cNvPr>
          <p:cNvGrpSpPr/>
          <p:nvPr/>
        </p:nvGrpSpPr>
        <p:grpSpPr>
          <a:xfrm>
            <a:off x="275575" y="3799611"/>
            <a:ext cx="2717800" cy="1062667"/>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2</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5508DF05-4E65-4A21-8B4E-B03CDD5B56D9}"/>
              </a:ext>
            </a:extLst>
          </p:cNvPr>
          <p:cNvSpPr txBox="1"/>
          <p:nvPr/>
        </p:nvSpPr>
        <p:spPr>
          <a:xfrm>
            <a:off x="3532585" y="3733090"/>
            <a:ext cx="8332122" cy="2246769"/>
          </a:xfrm>
          <a:prstGeom prst="rect">
            <a:avLst/>
          </a:prstGeom>
          <a:noFill/>
        </p:spPr>
        <p:txBody>
          <a:bodyPr wrap="square">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Giên gọi là trường nhưng thực chất đây chỉ là một lớp dạy chữ </a:t>
            </a:r>
            <a:r>
              <a:rPr lang="vi-VN" sz="2800" b="1" i="0" dirty="0">
                <a:solidFill>
                  <a:srgbClr val="FF0000"/>
                </a:solidFill>
                <a:effectLst/>
                <a:latin typeface="Times New Roman" panose="02020603050405020304" pitchFamily="18" charset="0"/>
                <a:cs typeface="Times New Roman" panose="02020603050405020304" pitchFamily="18" charset="0"/>
              </a:rPr>
              <a:t>miễn phí </a:t>
            </a:r>
            <a:r>
              <a:rPr lang="vi-VN" sz="2800" b="1" i="0" dirty="0">
                <a:solidFill>
                  <a:srgbClr val="000000"/>
                </a:solidFill>
                <a:effectLst/>
                <a:latin typeface="Times New Roman" panose="02020603050405020304" pitchFamily="18" charset="0"/>
                <a:cs typeface="Times New Roman" panose="02020603050405020304" pitchFamily="18" charset="0"/>
              </a:rPr>
              <a:t>ở một vùng quê Châu Phi </a:t>
            </a:r>
            <a:r>
              <a:rPr lang="vi-VN" sz="2800" b="1" i="0" dirty="0">
                <a:solidFill>
                  <a:srgbClr val="FF0000"/>
                </a:solidFill>
                <a:effectLst/>
                <a:latin typeface="Times New Roman" panose="02020603050405020304" pitchFamily="18" charset="0"/>
                <a:cs typeface="Times New Roman" panose="02020603050405020304" pitchFamily="18" charset="0"/>
              </a:rPr>
              <a:t>hẻo lánh</a:t>
            </a:r>
            <a:r>
              <a:rPr lang="vi-VN" sz="2800" b="1" i="0" dirty="0">
                <a:solidFill>
                  <a:srgbClr val="000000"/>
                </a:solidFill>
                <a:effectLst/>
                <a:latin typeface="Times New Roman" panose="02020603050405020304" pitchFamily="18" charset="0"/>
                <a:cs typeface="Times New Roman" panose="02020603050405020304" pitchFamily="18" charset="0"/>
              </a:rPr>
              <a:t>. Đa số trẻ em ở đây phải ở nhà bế em, nấu nướng hoặc ra đồng giúp cha mẹ. Chỉ chừng hai chục em được đi học.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2221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117545" y="1600462"/>
            <a:ext cx="2717800" cy="1062667"/>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3</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1054687" y="33677"/>
            <a:ext cx="10400677" cy="1058045"/>
          </a:xfrm>
          <a:prstGeom prst="rect">
            <a:avLst/>
          </a:prstGeom>
          <a:solidFill>
            <a:schemeClr val="accent2"/>
          </a:solidFill>
        </p:spPr>
      </p:pic>
      <p:grpSp>
        <p:nvGrpSpPr>
          <p:cNvPr id="7" name="Group 6">
            <a:extLst>
              <a:ext uri="{FF2B5EF4-FFF2-40B4-BE49-F238E27FC236}">
                <a16:creationId xmlns:a16="http://schemas.microsoft.com/office/drawing/2014/main" id="{CB55F396-C613-4434-ACB6-6D12C19C039E}"/>
              </a:ext>
            </a:extLst>
          </p:cNvPr>
          <p:cNvGrpSpPr/>
          <p:nvPr/>
        </p:nvGrpSpPr>
        <p:grpSpPr>
          <a:xfrm>
            <a:off x="65827" y="3928198"/>
            <a:ext cx="2717800" cy="1062667"/>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4</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63C9AB5-E741-46DB-8180-348E15E9A648}"/>
              </a:ext>
            </a:extLst>
          </p:cNvPr>
          <p:cNvSpPr txBox="1"/>
          <p:nvPr/>
        </p:nvSpPr>
        <p:spPr>
          <a:xfrm>
            <a:off x="2887063" y="1356667"/>
            <a:ext cx="9165084" cy="2246769"/>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Tối hôm đó, mất hai giờ đồng hồ vượt qua những quãng đồng vắng, tối tăm, tôi mới tìm đến được xóm nhà Giên. Người ta chỉ cho tôi một túp lều. Tới sát cánh cửa đan bằng thân sậy khép hờ, tôi nghe thấy những tiếng ê a đánh vần. </a:t>
            </a:r>
            <a:endParaRPr lang="en-US"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F2A4809-F295-4014-85BF-23A99D9D5813}"/>
              </a:ext>
            </a:extLst>
          </p:cNvPr>
          <p:cNvSpPr txBox="1"/>
          <p:nvPr/>
        </p:nvSpPr>
        <p:spPr>
          <a:xfrm>
            <a:off x="2857653" y="3715780"/>
            <a:ext cx="9058772" cy="3108543"/>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Tôi nhìn qua khe cửa. Khoảng sáu, bảy đứa trẻ ngồi quanh bếp lửa. Cạnh chúng là một phụ nữ trẻ và một bà lão. Hai người lớn chụm môi cố vật lộn với mấy từ khó. Ngón tay họ dò trên chính cuốn sách mà Giên mượn về. Đám trẻ con đã đọc xong, </a:t>
            </a:r>
            <a:r>
              <a:rPr lang="vi-VN" sz="2800" b="1" i="0" dirty="0">
                <a:solidFill>
                  <a:srgbClr val="FF0000"/>
                </a:solidFill>
                <a:effectLst/>
                <a:latin typeface="Times New Roman" panose="02020603050405020304" pitchFamily="18" charset="0"/>
                <a:cs typeface="Times New Roman" panose="02020603050405020304" pitchFamily="18" charset="0"/>
              </a:rPr>
              <a:t>ngóng cổ </a:t>
            </a:r>
            <a:r>
              <a:rPr lang="vi-VN" sz="2800" b="1" i="0" dirty="0">
                <a:solidFill>
                  <a:srgbClr val="000000"/>
                </a:solidFill>
                <a:effectLst/>
                <a:latin typeface="Times New Roman" panose="02020603050405020304" pitchFamily="18" charset="0"/>
                <a:cs typeface="Times New Roman" panose="02020603050405020304" pitchFamily="18" charset="0"/>
              </a:rPr>
              <a:t>chờ hai người phụ nữ đánh vần nốt. “Cô giáo” Giên đang nhiệt tình chỉ bảo “học trò”.</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5900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55617" y="1120983"/>
            <a:ext cx="2717800" cy="1062667"/>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5</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1054687" y="-208722"/>
            <a:ext cx="10400677" cy="1400667"/>
          </a:xfrm>
          <a:prstGeom prst="rect">
            <a:avLst/>
          </a:prstGeom>
          <a:solidFill>
            <a:schemeClr val="accent2"/>
          </a:solidFill>
          <a:ln>
            <a:solidFill>
              <a:schemeClr val="accent1"/>
            </a:solidFill>
          </a:ln>
        </p:spPr>
      </p:pic>
      <p:grpSp>
        <p:nvGrpSpPr>
          <p:cNvPr id="7" name="Group 6">
            <a:extLst>
              <a:ext uri="{FF2B5EF4-FFF2-40B4-BE49-F238E27FC236}">
                <a16:creationId xmlns:a16="http://schemas.microsoft.com/office/drawing/2014/main" id="{CB55F396-C613-4434-ACB6-6D12C19C039E}"/>
              </a:ext>
            </a:extLst>
          </p:cNvPr>
          <p:cNvGrpSpPr/>
          <p:nvPr/>
        </p:nvGrpSpPr>
        <p:grpSpPr>
          <a:xfrm>
            <a:off x="-107335" y="4650392"/>
            <a:ext cx="2717800" cy="1062667"/>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6</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EAF6282E-2B78-444C-8308-0FD8DE838A41}"/>
              </a:ext>
            </a:extLst>
          </p:cNvPr>
          <p:cNvSpPr txBox="1"/>
          <p:nvPr/>
        </p:nvSpPr>
        <p:spPr>
          <a:xfrm>
            <a:off x="2662183" y="2941477"/>
            <a:ext cx="9360554" cy="1384995"/>
          </a:xfrm>
          <a:prstGeom prst="rect">
            <a:avLst/>
          </a:prstGeom>
          <a:noFill/>
        </p:spPr>
        <p:txBody>
          <a:bodyPr wrap="square">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 Từ </a:t>
            </a:r>
            <a:r>
              <a:rPr lang="vi-VN" sz="2800" b="1" i="0" dirty="0">
                <a:solidFill>
                  <a:srgbClr val="FF0000"/>
                </a:solidFill>
                <a:effectLst/>
                <a:latin typeface="Times New Roman" panose="02020603050405020304" pitchFamily="18" charset="0"/>
                <a:cs typeface="Times New Roman" panose="02020603050405020304" pitchFamily="18" charset="0"/>
              </a:rPr>
              <a:t>cha sinh mẹ đẻ</a:t>
            </a:r>
            <a:r>
              <a:rPr lang="vi-VN" sz="2800" b="1" i="0" dirty="0">
                <a:solidFill>
                  <a:srgbClr val="000000"/>
                </a:solidFill>
                <a:effectLst/>
                <a:latin typeface="Times New Roman" panose="02020603050405020304" pitchFamily="18" charset="0"/>
                <a:cs typeface="Times New Roman" panose="02020603050405020304" pitchFamily="18" charset="0"/>
              </a:rPr>
              <a:t>, có bao giờ tôi mơ được học chữ. Giờ tôi biết kha khá rồi đấy. Tôi đọc cô giáo nghe thử nhé. – Bà của Giên ngượng nghịu nhìn cuốn sách lấm lem nhọ nồi. </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731EC1B-D6CD-49C2-BB5B-47ED0381831D}"/>
              </a:ext>
            </a:extLst>
          </p:cNvPr>
          <p:cNvSpPr txBox="1"/>
          <p:nvPr/>
        </p:nvSpPr>
        <p:spPr>
          <a:xfrm>
            <a:off x="2610465" y="4560418"/>
            <a:ext cx="9193301" cy="1815882"/>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Cũng như ở lớp, Giên lại thì thào: “Em xin lỗi cô.”.  Nhưng rồi em tròn mắt ngạc nhiên trước câu trả lời nghẹn ngào của tôi: “Ồ không, Giên! Cô phải xin lỗi em mới đúng.”</a:t>
            </a:r>
            <a:endParaRPr lang="en-US" sz="28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C5F60BA-52DE-4556-AC4B-85E9A6F90627}"/>
              </a:ext>
            </a:extLst>
          </p:cNvPr>
          <p:cNvSpPr txBox="1"/>
          <p:nvPr/>
        </p:nvSpPr>
        <p:spPr>
          <a:xfrm>
            <a:off x="4068137" y="6334780"/>
            <a:ext cx="73872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Theo KHÁNH LINH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77474885-A060-4E06-A9CB-48091A47F4C6}"/>
              </a:ext>
            </a:extLst>
          </p:cNvPr>
          <p:cNvSpPr txBox="1"/>
          <p:nvPr/>
        </p:nvSpPr>
        <p:spPr>
          <a:xfrm>
            <a:off x="2846439" y="1393017"/>
            <a:ext cx="9176298" cy="523220"/>
          </a:xfrm>
          <a:prstGeom prst="rect">
            <a:avLst/>
          </a:prstGeom>
          <a:noFill/>
        </p:spPr>
        <p:txBody>
          <a:bodyPr wrap="square">
            <a:spAutoFit/>
          </a:bodyPr>
          <a:lstStyle/>
          <a:p>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của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Giên</a:t>
            </a:r>
            <a:r>
              <a:rPr lang="en-US" sz="2800" b="1" i="0" dirty="0">
                <a:solidFill>
                  <a:srgbClr val="000000"/>
                </a:solidFill>
                <a:effectLst/>
                <a:latin typeface="Times New Roman" panose="02020603050405020304" pitchFamily="18" charset="0"/>
                <a:cs typeface="Times New Roman" panose="02020603050405020304" pitchFamily="18" charset="0"/>
              </a:rPr>
              <a:t> ra </a:t>
            </a:r>
            <a:r>
              <a:rPr lang="en-US" sz="2800" b="1" i="0" dirty="0" err="1">
                <a:solidFill>
                  <a:srgbClr val="000000"/>
                </a:solidFill>
                <a:effectLst/>
                <a:latin typeface="Times New Roman" panose="02020603050405020304" pitchFamily="18" charset="0"/>
                <a:cs typeface="Times New Roman" panose="02020603050405020304" pitchFamily="18" charset="0"/>
              </a:rPr>
              <a:t>mở</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cửa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giấu</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khỏi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sự</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ngạc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nhiên</a:t>
            </a:r>
            <a:r>
              <a:rPr lang="en-US" sz="2800" b="1" i="0" dirty="0">
                <a:solidFill>
                  <a:srgbClr val="000000"/>
                </a:solidFill>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89ACE4E-A521-4031-965D-31EA60EDAEAE}"/>
              </a:ext>
            </a:extLst>
          </p:cNvPr>
          <p:cNvSpPr txBox="1"/>
          <p:nvPr/>
        </p:nvSpPr>
        <p:spPr>
          <a:xfrm>
            <a:off x="2846439" y="1988733"/>
            <a:ext cx="9176298" cy="954107"/>
          </a:xfrm>
          <a:prstGeom prst="rect">
            <a:avLst/>
          </a:prstGeom>
          <a:noFill/>
        </p:spPr>
        <p:txBody>
          <a:bodyPr wrap="square">
            <a:spAutoFit/>
          </a:bodyPr>
          <a:lstStyle/>
          <a:p>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cha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rồi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tới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anh</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chị</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ai </a:t>
            </a:r>
            <a:r>
              <a:rPr lang="en-US" sz="2800" b="1" i="0" dirty="0" err="1">
                <a:solidFill>
                  <a:srgbClr val="000000"/>
                </a:solidFill>
                <a:effectLst/>
                <a:latin typeface="Times New Roman" panose="02020603050405020304" pitchFamily="18" charset="0"/>
                <a:cs typeface="Times New Roman" panose="02020603050405020304" pitchFamily="18" charset="0"/>
              </a:rPr>
              <a:t>biết</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chữ</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cả</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cũng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nốt</a:t>
            </a:r>
            <a:r>
              <a:rPr lang="en-US" sz="2800" b="1" i="0" dirty="0">
                <a:solidFill>
                  <a:srgbClr val="000000"/>
                </a:solidFill>
                <a:effectLst/>
                <a:latin typeface="Times New Roman" panose="02020603050405020304" pitchFamily="18" charset="0"/>
                <a:cs typeface="Times New Roman" panose="02020603050405020304" pitchFamily="18" charset="0"/>
              </a:rPr>
              <a:t>. –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trẻ</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nói</a:t>
            </a:r>
            <a:r>
              <a:rPr lang="en-US" sz="2800" b="1" i="0" dirty="0">
                <a:solidFill>
                  <a:srgbClr val="000000"/>
                </a:solidFill>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8347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667">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14:bounceEnd="66667">
                                          <p:cBhvr additive="base">
                                            <p:cTn id="26"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27" dur="75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75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750" fill="hold"/>
                                            <p:tgtEl>
                                              <p:spTgt spid="7"/>
                                            </p:tgtEl>
                                            <p:attrNameLst>
                                              <p:attrName>ppt_x</p:attrName>
                                            </p:attrNameLst>
                                          </p:cBhvr>
                                          <p:tavLst>
                                            <p:tav tm="0">
                                              <p:val>
                                                <p:strVal val="#ppt_x"/>
                                              </p:val>
                                            </p:tav>
                                            <p:tav tm="100000">
                                              <p:val>
                                                <p:strVal val="#ppt_x"/>
                                              </p:val>
                                            </p:tav>
                                          </p:tavLst>
                                        </p:anim>
                                        <p:anim calcmode="lin" valueType="num">
                                          <p:cBhvr additive="base">
                                            <p:cTn id="27" dur="75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75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411600"/>
            <a:ext cx="6634712" cy="3169925"/>
            <a:chOff x="2975205" y="1255651"/>
            <a:chExt cx="5432196" cy="3036949"/>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id="{2E1084F7-9AF7-4CD6-972F-C1AB09CD5709}"/>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646111" y="2122566"/>
            <a:ext cx="8029194" cy="3778997"/>
            <a:chOff x="525106" y="1443489"/>
            <a:chExt cx="6317636" cy="2834247"/>
          </a:xfrm>
        </p:grpSpPr>
        <p:grpSp>
          <p:nvGrpSpPr>
            <p:cNvPr id="3" name="Group 2">
              <a:extLst>
                <a:ext uri="{FF2B5EF4-FFF2-40B4-BE49-F238E27FC236}">
                  <a16:creationId xmlns:a16="http://schemas.microsoft.com/office/drawing/2014/main" id="{1A04A2E6-3D04-4F97-94D8-E20F2EEABFCB}"/>
                </a:ext>
              </a:extLst>
            </p:cNvPr>
            <p:cNvGrpSpPr/>
            <p:nvPr/>
          </p:nvGrpSpPr>
          <p:grpSpPr>
            <a:xfrm>
              <a:off x="525106" y="1443489"/>
              <a:ext cx="6317636" cy="2834247"/>
              <a:chOff x="3168252" y="1281370"/>
              <a:chExt cx="7100460" cy="2817427"/>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4955611" y="3606874"/>
              <a:ext cx="1465985" cy="498928"/>
              <a:chOff x="2647569" y="2485915"/>
              <a:chExt cx="1465985"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1016276" y="1261202"/>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1016276" y="2120357"/>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016276" y="2979512"/>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1016276" y="3838667"/>
            <a:ext cx="9529763"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nghẹn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“Ồ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4F48BC8-F553-4198-873F-ED87DF6667BF}"/>
              </a:ext>
            </a:extLst>
          </p:cNvPr>
          <p:cNvSpPr txBox="1"/>
          <p:nvPr/>
        </p:nvSpPr>
        <p:spPr>
          <a:xfrm>
            <a:off x="1016276" y="5344153"/>
            <a:ext cx="8358188"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Times New Roman" panose="02020603050405020304" pitchFamily="18" charset="0"/>
              </a:rPr>
              <a:t>  5</a:t>
            </a:r>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Việc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làm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Giên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khen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như</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thế</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nào</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78CB0-8DDC-4D34-84EC-59314FCDF1F2}"/>
              </a:ext>
            </a:extLst>
          </p:cNvPr>
          <p:cNvSpPr txBox="1"/>
          <p:nvPr/>
        </p:nvSpPr>
        <p:spPr>
          <a:xfrm>
            <a:off x="275035" y="144838"/>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BDF96EC-BB36-4AB7-8ADB-4E57885BC93A}"/>
              </a:ext>
            </a:extLst>
          </p:cNvPr>
          <p:cNvSpPr txBox="1"/>
          <p:nvPr/>
        </p:nvSpPr>
        <p:spPr>
          <a:xfrm>
            <a:off x="462663" y="968771"/>
            <a:ext cx="11454302"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hẻo</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lánh</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miễn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cặm</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cụi</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402278-F12E-45C4-9CD2-8B156BB33116}"/>
              </a:ext>
            </a:extLst>
          </p:cNvPr>
          <p:cNvSpPr txBox="1"/>
          <p:nvPr/>
        </p:nvSpPr>
        <p:spPr>
          <a:xfrm>
            <a:off x="275035" y="3113941"/>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A23521A-0782-45D4-A494-E6A5FDF73D42}"/>
              </a:ext>
            </a:extLst>
          </p:cNvPr>
          <p:cNvSpPr txBox="1"/>
          <p:nvPr/>
        </p:nvSpPr>
        <p:spPr>
          <a:xfrm>
            <a:off x="1077619" y="3783483"/>
            <a:ext cx="10725745" cy="2608535"/>
          </a:xfrm>
          <a:prstGeom prst="rect">
            <a:avLst/>
          </a:prstGeom>
          <a:noFill/>
        </p:spPr>
        <p:txBody>
          <a:bodyPr wrap="square">
            <a:spAutoFit/>
          </a:bodyPr>
          <a:lstStyle/>
          <a:p>
            <a:pPr algn="just">
              <a:lnSpc>
                <a:spcPct val="150000"/>
              </a:lnSpc>
            </a:pP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Cô</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giáo</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đã</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chứng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kiến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cảnh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Giên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đang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làm</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cô</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giáo</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hướng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dẫn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bà</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mẹ</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và</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các</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bạn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nhỏ</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trong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xóm</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đánh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vần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Cuốn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sách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Giên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dùng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để</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dạy</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chữ</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ở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lớp</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học</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của</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mình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chính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là</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cuốn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truyện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tranh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mượn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của</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cô</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giáo</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a:t>
            </a:r>
            <a:endParaRPr lang="en-US" sz="2800" b="1" dirty="0">
              <a:solidFill>
                <a:schemeClr val="accent5">
                  <a:lumMod val="75000"/>
                </a:schemeClr>
              </a:solidFill>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35872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467A50-536A-4012-B6A6-02BF30DEDEB9}"/>
              </a:ext>
            </a:extLst>
          </p:cNvPr>
          <p:cNvSpPr txBox="1"/>
          <p:nvPr/>
        </p:nvSpPr>
        <p:spPr>
          <a:xfrm>
            <a:off x="460771" y="87400"/>
            <a:ext cx="963257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 Theo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10E15E8-3D11-4833-8549-16C9DC666648}"/>
              </a:ext>
            </a:extLst>
          </p:cNvPr>
          <p:cNvSpPr txBox="1"/>
          <p:nvPr/>
        </p:nvSpPr>
        <p:spPr>
          <a:xfrm>
            <a:off x="675084" y="677225"/>
            <a:ext cx="963257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2015529-0A31-46FB-BEC0-7D4EFA8CDCD1}"/>
              </a:ext>
            </a:extLst>
          </p:cNvPr>
          <p:cNvSpPr txBox="1"/>
          <p:nvPr/>
        </p:nvSpPr>
        <p:spPr>
          <a:xfrm>
            <a:off x="460769" y="1369119"/>
            <a:ext cx="11469291"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nghẹn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“Ồ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7531B62-1AD6-4008-9E41-B52DF5A3F5C6}"/>
              </a:ext>
            </a:extLst>
          </p:cNvPr>
          <p:cNvSpPr txBox="1"/>
          <p:nvPr/>
        </p:nvSpPr>
        <p:spPr>
          <a:xfrm>
            <a:off x="261939" y="2761456"/>
            <a:ext cx="11668121"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khen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345C2D7-C26F-4577-B6EB-2057AAD6774F}"/>
              </a:ext>
            </a:extLst>
          </p:cNvPr>
          <p:cNvSpPr txBox="1"/>
          <p:nvPr/>
        </p:nvSpPr>
        <p:spPr>
          <a:xfrm>
            <a:off x="560784" y="4138863"/>
            <a:ext cx="9632577" cy="523220"/>
          </a:xfrm>
          <a:prstGeom prst="rect">
            <a:avLst/>
          </a:prstGeom>
          <a:noFill/>
        </p:spPr>
        <p:txBody>
          <a:bodyPr wrap="square">
            <a:spAutoFit/>
          </a:bodyPr>
          <a:lstStyle/>
          <a:p>
            <a:r>
              <a:rPr lang="en-US" sz="2800" b="1" i="1" dirty="0">
                <a:solidFill>
                  <a:srgbClr val="0070C0"/>
                </a:solidFill>
                <a:effectLst/>
                <a:latin typeface="Times New Roman" panose="02020603050405020304" pitchFamily="18" charset="0"/>
                <a:ea typeface="Times New Roman" panose="02020603050405020304" pitchFamily="18" charset="0"/>
              </a:rPr>
              <a:t>5: </a:t>
            </a:r>
            <a:r>
              <a:rPr lang="en-US" sz="2800" b="1" i="1" dirty="0" err="1">
                <a:solidFill>
                  <a:srgbClr val="0070C0"/>
                </a:solidFill>
                <a:effectLst/>
                <a:latin typeface="Times New Roman" panose="02020603050405020304" pitchFamily="18" charset="0"/>
                <a:ea typeface="Times New Roman" panose="02020603050405020304" pitchFamily="18" charset="0"/>
              </a:rPr>
              <a:t>Việc</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làm</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của</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Giên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đáng</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khen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như</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thế</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nào</a:t>
            </a:r>
            <a:r>
              <a:rPr lang="en-US" sz="2800" b="1" i="1" dirty="0">
                <a:solidFill>
                  <a:srgbClr val="0070C0"/>
                </a:solidFill>
                <a:effectLst/>
                <a:latin typeface="Times New Roman" panose="02020603050405020304" pitchFamily="18" charset="0"/>
                <a:ea typeface="Times New Roman" panose="02020603050405020304" pitchFamily="18" charset="0"/>
              </a:rPr>
              <a:t>?</a:t>
            </a:r>
            <a:endParaRPr lang="en-US" sz="2800" b="1" i="1" dirty="0">
              <a:solidFill>
                <a:srgbClr val="0070C0"/>
              </a:solidFill>
            </a:endParaRPr>
          </a:p>
        </p:txBody>
      </p:sp>
      <p:sp>
        <p:nvSpPr>
          <p:cNvPr id="13" name="TextBox 12">
            <a:extLst>
              <a:ext uri="{FF2B5EF4-FFF2-40B4-BE49-F238E27FC236}">
                <a16:creationId xmlns:a16="http://schemas.microsoft.com/office/drawing/2014/main" id="{9DBB78D9-671F-42E2-A159-6C29A362EBE0}"/>
              </a:ext>
            </a:extLst>
          </p:cNvPr>
          <p:cNvSpPr txBox="1"/>
          <p:nvPr/>
        </p:nvSpPr>
        <p:spPr>
          <a:xfrm>
            <a:off x="560784" y="4785151"/>
            <a:ext cx="11469291"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64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1957038" y="70459"/>
            <a:ext cx="6451205" cy="1666372"/>
            <a:chOff x="247880" y="1790606"/>
            <a:chExt cx="4838404" cy="1249779"/>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298705" y="1906079"/>
              <a:ext cx="4787579" cy="1054231"/>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2586038" y="2928938"/>
            <a:ext cx="8209781" cy="1815882"/>
          </a:xfrm>
          <a:prstGeom prst="rect">
            <a:avLst/>
          </a:prstGeom>
          <a:solidFill>
            <a:schemeClr val="accent2">
              <a:lumMod val="40000"/>
              <a:lumOff val="60000"/>
            </a:schemeClr>
          </a:solidFill>
        </p:spPr>
        <p:txBody>
          <a:bodyPr wrap="square" rtlCol="0">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Giên</a:t>
            </a:r>
            <a:r>
              <a:rPr lang="en-US" sz="2800" b="1" dirty="0">
                <a:solidFill>
                  <a:srgbClr val="002060"/>
                </a:solidFill>
                <a:latin typeface="Times New Roman" panose="02020603050405020304" pitchFamily="18" charset="0"/>
                <a:cs typeface="Times New Roman" panose="02020603050405020304" pitchFamily="18" charset="0"/>
              </a:rPr>
              <a:t> –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ở </a:t>
            </a:r>
            <a:r>
              <a:rPr lang="en-US" sz="2800" b="1" dirty="0" err="1">
                <a:solidFill>
                  <a:srgbClr val="002060"/>
                </a:solidFill>
                <a:latin typeface="Times New Roman" panose="02020603050405020304" pitchFamily="18" charset="0"/>
                <a:cs typeface="Times New Roman" panose="02020603050405020304" pitchFamily="18" charset="0"/>
              </a:rPr>
              <a:t>vùng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quê</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Châu</a:t>
            </a:r>
            <a:r>
              <a:rPr lang="en-US" sz="2800" b="1" dirty="0">
                <a:solidFill>
                  <a:srgbClr val="002060"/>
                </a:solidFill>
                <a:latin typeface="Times New Roman" panose="02020603050405020304" pitchFamily="18" charset="0"/>
                <a:cs typeface="Times New Roman" panose="02020603050405020304" pitchFamily="18" charset="0"/>
              </a:rPr>
              <a:t> Phi </a:t>
            </a:r>
            <a:r>
              <a:rPr lang="en-US" sz="2800" b="1" dirty="0" err="1">
                <a:solidFill>
                  <a:srgbClr val="002060"/>
                </a:solidFill>
                <a:latin typeface="Times New Roman" panose="02020603050405020304" pitchFamily="18" charset="0"/>
                <a:cs typeface="Times New Roman" panose="02020603050405020304" pitchFamily="18" charset="0"/>
              </a:rPr>
              <a:t>hẻo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dạy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trở</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nhỏ</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ngoan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tốt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khen</a:t>
            </a:r>
            <a:r>
              <a:rPr lang="en-US" sz="28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70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id="{9CF0BCE6-25FC-4AF0-B1F0-C9AB7CD8FC45}"/>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3886200" y="0"/>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839391" y="2467479"/>
            <a:ext cx="6093618"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nhẹ nhàng, thể hiện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BE3DBD7F-838F-478F-9A52-DD2EFC99F3C5}"/>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group of dolls&#10;&#10;Description automatically generated with low confidence">
            <a:extLst>
              <a:ext uri="{FF2B5EF4-FFF2-40B4-BE49-F238E27FC236}">
                <a16:creationId xmlns:a16="http://schemas.microsoft.com/office/drawing/2014/main" id="{CFAB70E7-6DCD-4153-BA3B-6C5438832C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60ABC38B-62A8-4505-9697-591D96A9B7E6}"/>
              </a:ext>
            </a:extLst>
          </p:cNvPr>
          <p:cNvGrpSpPr/>
          <p:nvPr/>
        </p:nvGrpSpPr>
        <p:grpSpPr>
          <a:xfrm>
            <a:off x="5843909" y="966157"/>
            <a:ext cx="5885753" cy="2301545"/>
            <a:chOff x="2992908" y="2237142"/>
            <a:chExt cx="4818983" cy="1919743"/>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6" name="Rectangle: Rounded Corners 25">
              <a:extLst>
                <a:ext uri="{FF2B5EF4-FFF2-40B4-BE49-F238E27FC236}">
                  <a16:creationId xmlns:a16="http://schemas.microsoft.com/office/drawing/2014/main" id="{18374AEF-D36C-43E1-AC64-C290B4910A0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F680FCB0-EE99-4E2A-82F3-A82ED95E011D}"/>
                </a:ext>
              </a:extLst>
            </p:cNvPr>
            <p:cNvPicPr>
              <a:picLocks noChangeAspect="1"/>
            </p:cNvPicPr>
            <p:nvPr/>
          </p:nvPicPr>
          <p:blipFill>
            <a:blip r:embed="rId5"/>
            <a:stretch>
              <a:fillRect/>
            </a:stretch>
          </p:blipFill>
          <p:spPr>
            <a:xfrm flipH="1">
              <a:off x="3150159" y="2950846"/>
              <a:ext cx="539085" cy="539084"/>
            </a:xfrm>
            <a:prstGeom prst="rect">
              <a:avLst/>
            </a:prstGeom>
          </p:spPr>
        </p:pic>
        <p:pic>
          <p:nvPicPr>
            <p:cNvPr id="8" name="Picture 7">
              <a:extLst>
                <a:ext uri="{FF2B5EF4-FFF2-40B4-BE49-F238E27FC236}">
                  <a16:creationId xmlns:a16="http://schemas.microsoft.com/office/drawing/2014/main" id="{B5C3EE62-F9E8-4472-8B91-48BE4728563D}"/>
                </a:ext>
              </a:extLst>
            </p:cNvPr>
            <p:cNvPicPr>
              <a:picLocks noChangeAspect="1"/>
            </p:cNvPicPr>
            <p:nvPr/>
          </p:nvPicPr>
          <p:blipFill>
            <a:blip r:embed="rId5"/>
            <a:stretch>
              <a:fillRect/>
            </a:stretch>
          </p:blipFill>
          <p:spPr>
            <a:xfrm flipH="1">
              <a:off x="3150160" y="3571453"/>
              <a:ext cx="539084" cy="539084"/>
            </a:xfrm>
            <a:prstGeom prst="rect">
              <a:avLst/>
            </a:prstGeom>
          </p:spPr>
        </p:pic>
      </p:grpSp>
      <p:grpSp>
        <p:nvGrpSpPr>
          <p:cNvPr id="9" name="Group 8">
            <a:extLst>
              <a:ext uri="{FF2B5EF4-FFF2-40B4-BE49-F238E27FC236}">
                <a16:creationId xmlns:a16="http://schemas.microsoft.com/office/drawing/2014/main" id="{AA6CD6FF-92FD-4E82-8F2E-23D737CC9BE7}"/>
              </a:ext>
            </a:extLst>
          </p:cNvPr>
          <p:cNvGrpSpPr/>
          <p:nvPr/>
        </p:nvGrpSpPr>
        <p:grpSpPr>
          <a:xfrm>
            <a:off x="4629925" y="3591911"/>
            <a:ext cx="7316910" cy="3000445"/>
            <a:chOff x="353342" y="2065133"/>
            <a:chExt cx="5487682" cy="2141809"/>
          </a:xfrm>
        </p:grpSpPr>
        <p:grpSp>
          <p:nvGrpSpPr>
            <p:cNvPr id="10" name="Group 9">
              <a:extLst>
                <a:ext uri="{FF2B5EF4-FFF2-40B4-BE49-F238E27FC236}">
                  <a16:creationId xmlns:a16="http://schemas.microsoft.com/office/drawing/2014/main" id="{AF51371B-B7B2-421F-88DA-BD4431EB4DC2}"/>
                </a:ext>
              </a:extLst>
            </p:cNvPr>
            <p:cNvGrpSpPr/>
            <p:nvPr/>
          </p:nvGrpSpPr>
          <p:grpSpPr>
            <a:xfrm>
              <a:off x="353342" y="2065133"/>
              <a:ext cx="5487682" cy="2141809"/>
              <a:chOff x="2975205" y="1899324"/>
              <a:chExt cx="6167666" cy="2129098"/>
            </a:xfrm>
          </p:grpSpPr>
          <p:sp>
            <p:nvSpPr>
              <p:cNvPr id="23" name="Rectangle: Rounded Corners 42">
                <a:extLst>
                  <a:ext uri="{FF2B5EF4-FFF2-40B4-BE49-F238E27FC236}">
                    <a16:creationId xmlns:a16="http://schemas.microsoft.com/office/drawing/2014/main" id="{C67F14C4-AE0A-4D82-B5D2-5A3062FFC0C9}"/>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4" name="Rectangle: Rounded Corners 43">
                <a:extLst>
                  <a:ext uri="{FF2B5EF4-FFF2-40B4-BE49-F238E27FC236}">
                    <a16:creationId xmlns:a16="http://schemas.microsoft.com/office/drawing/2014/main"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4E166E79-4A2B-4F67-A228-22273C3C5D62}"/>
                </a:ext>
              </a:extLst>
            </p:cNvPr>
            <p:cNvGrpSpPr/>
            <p:nvPr/>
          </p:nvGrpSpPr>
          <p:grpSpPr>
            <a:xfrm>
              <a:off x="2311507" y="2693312"/>
              <a:ext cx="1558527" cy="498929"/>
              <a:chOff x="2310575" y="2698268"/>
              <a:chExt cx="1558527" cy="498929"/>
            </a:xfrm>
          </p:grpSpPr>
          <p:pic>
            <p:nvPicPr>
              <p:cNvPr id="20" name="Picture 19" descr="Shape, circle&#10;&#10;Description automatically generated">
                <a:extLst>
                  <a:ext uri="{FF2B5EF4-FFF2-40B4-BE49-F238E27FC236}">
                    <a16:creationId xmlns:a16="http://schemas.microsoft.com/office/drawing/2014/main" id="{5BCC38E0-2F22-4874-AF57-0C8BBEAA55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1" name="Picture 20" descr="Shape, circle&#10;&#10;Description automatically generated">
                <a:extLst>
                  <a:ext uri="{FF2B5EF4-FFF2-40B4-BE49-F238E27FC236}">
                    <a16:creationId xmlns:a16="http://schemas.microsoft.com/office/drawing/2014/main" id="{704282D6-E434-45D3-BFB5-24CB2E2008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2" name="Picture 21" descr="Shape, circle&#10;&#10;Description automatically generated">
                <a:extLst>
                  <a:ext uri="{FF2B5EF4-FFF2-40B4-BE49-F238E27FC236}">
                    <a16:creationId xmlns:a16="http://schemas.microsoft.com/office/drawing/2014/main" id="{3ECC6CD9-AA3B-4497-986A-C9FC9CB412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2" name="Group 11">
              <a:extLst>
                <a:ext uri="{FF2B5EF4-FFF2-40B4-BE49-F238E27FC236}">
                  <a16:creationId xmlns:a16="http://schemas.microsoft.com/office/drawing/2014/main" id="{04430194-5115-4E75-9D93-8F5B5356A375}"/>
                </a:ext>
              </a:extLst>
            </p:cNvPr>
            <p:cNvGrpSpPr/>
            <p:nvPr/>
          </p:nvGrpSpPr>
          <p:grpSpPr>
            <a:xfrm>
              <a:off x="2512758" y="3199278"/>
              <a:ext cx="1538407" cy="493960"/>
              <a:chOff x="2265848" y="2667560"/>
              <a:chExt cx="1538407" cy="493960"/>
            </a:xfrm>
          </p:grpSpPr>
          <p:pic>
            <p:nvPicPr>
              <p:cNvPr id="17" name="Picture 16" descr="Shape, circle&#10;&#10;Description automatically generated">
                <a:extLst>
                  <a:ext uri="{FF2B5EF4-FFF2-40B4-BE49-F238E27FC236}">
                    <a16:creationId xmlns:a16="http://schemas.microsoft.com/office/drawing/2014/main" id="{085D7343-0DB5-4B33-BEF9-B21A34795A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3EAD1086-8C37-4497-8D02-45F12471F1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8C4BA3CF-C3C6-42F9-9726-E77F853105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3" name="Group 12">
              <a:extLst>
                <a:ext uri="{FF2B5EF4-FFF2-40B4-BE49-F238E27FC236}">
                  <a16:creationId xmlns:a16="http://schemas.microsoft.com/office/drawing/2014/main" id="{46634F12-2A52-4161-AFB2-4E49E7804980}"/>
                </a:ext>
              </a:extLst>
            </p:cNvPr>
            <p:cNvGrpSpPr/>
            <p:nvPr/>
          </p:nvGrpSpPr>
          <p:grpSpPr>
            <a:xfrm>
              <a:off x="4300862" y="3663380"/>
              <a:ext cx="1433315" cy="493960"/>
              <a:chOff x="1992820" y="2542421"/>
              <a:chExt cx="1433315" cy="493960"/>
            </a:xfrm>
          </p:grpSpPr>
          <p:pic>
            <p:nvPicPr>
              <p:cNvPr id="14" name="Picture 13" descr="Shape, circle&#10;&#10;Description automatically generated">
                <a:extLst>
                  <a:ext uri="{FF2B5EF4-FFF2-40B4-BE49-F238E27FC236}">
                    <a16:creationId xmlns:a16="http://schemas.microsoft.com/office/drawing/2014/main" id="{556F607F-8128-4A09-861C-7CE660EF99C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372BEDE3-C66F-429C-BD07-1A725AB787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761C036-302A-4F0D-BE99-57679D979B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5" name="Picture 24">
            <a:extLst>
              <a:ext uri="{FF2B5EF4-FFF2-40B4-BE49-F238E27FC236}">
                <a16:creationId xmlns:a16="http://schemas.microsoft.com/office/drawing/2014/main" id="{85E5F6F0-B9FD-4042-AB09-53314DD4C699}"/>
              </a:ext>
            </a:extLst>
          </p:cNvPr>
          <p:cNvPicPr>
            <a:picLocks noChangeAspect="1"/>
          </p:cNvPicPr>
          <p:nvPr/>
        </p:nvPicPr>
        <p:blipFill rotWithShape="1">
          <a:blip r:embed="rId8"/>
          <a:srcRect r="10657"/>
          <a:stretch/>
        </p:blipFill>
        <p:spPr>
          <a:xfrm>
            <a:off x="124360" y="327716"/>
            <a:ext cx="5681028" cy="1085182"/>
          </a:xfrm>
          <a:prstGeom prst="rect">
            <a:avLst/>
          </a:prstGeom>
        </p:spPr>
      </p:pic>
    </p:spTree>
    <p:extLst>
      <p:ext uri="{BB962C8B-B14F-4D97-AF65-F5344CB8AC3E}">
        <p14:creationId xmlns:p14="http://schemas.microsoft.com/office/powerpoint/2010/main" val="35514157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333">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379518" y="120752"/>
            <a:ext cx="4719562"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a:t>
            </a:r>
          </a:p>
        </p:txBody>
      </p:sp>
      <p:sp>
        <p:nvSpPr>
          <p:cNvPr id="5" name="TextBox 4">
            <a:extLst>
              <a:ext uri="{FF2B5EF4-FFF2-40B4-BE49-F238E27FC236}">
                <a16:creationId xmlns:a16="http://schemas.microsoft.com/office/drawing/2014/main" id="{EA905078-4C44-4C8D-9841-334E1BDB7B5B}"/>
              </a:ext>
            </a:extLst>
          </p:cNvPr>
          <p:cNvSpPr txBox="1"/>
          <p:nvPr/>
        </p:nvSpPr>
        <p:spPr>
          <a:xfrm>
            <a:off x="1059544" y="2103982"/>
            <a:ext cx="7170056" cy="4183709"/>
          </a:xfrm>
          <a:prstGeom prst="rect">
            <a:avLst/>
          </a:prstGeom>
          <a:solidFill>
            <a:schemeClr val="accent4">
              <a:lumMod val="20000"/>
              <a:lumOff val="80000"/>
            </a:schemeClr>
          </a:solidFill>
        </p:spPr>
        <p:txBody>
          <a:bodyPr wrap="square">
            <a:spAutoFit/>
          </a:bodyPr>
          <a:lstStyle/>
          <a:p>
            <a:pPr marL="0" marR="0" algn="just">
              <a:lnSpc>
                <a:spcPct val="120000"/>
              </a:lnSpc>
              <a:spcBef>
                <a:spcPts val="0"/>
              </a:spcBef>
              <a:spcAft>
                <a:spcPts val="0"/>
              </a:spcAft>
            </a:pPr>
            <a:r>
              <a:rPr lang="en-US" sz="2800" b="1" dirty="0">
                <a:effectLst/>
                <a:latin typeface="Times New Roman" panose="02020603050405020304" pitchFamily="18" charset="0"/>
                <a:ea typeface="Calibri" panose="020F0502020204030204" pitchFamily="34" charset="0"/>
              </a:rPr>
              <a:t>	GV </a:t>
            </a:r>
            <a:r>
              <a:rPr lang="en-US" sz="2800" b="1" dirty="0" err="1">
                <a:effectLst/>
                <a:latin typeface="Times New Roman" panose="02020603050405020304" pitchFamily="18" charset="0"/>
                <a:ea typeface="Calibri" panose="020F0502020204030204" pitchFamily="34" charset="0"/>
              </a:rPr>
              <a:t>hướng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dẫn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về</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nhà</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luyện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đọc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nâng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cao</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theo</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dạng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phân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vai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tập</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chuyển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đọc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theo</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các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hình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thức</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người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kể</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chuyện</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của</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Giên</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của</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bà</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của</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mẹ</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cô</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giáo</a:t>
            </a:r>
            <a:r>
              <a:rPr lang="en-US" sz="2800" b="1"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348594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55231-9BC4-42D0-8E53-C64061ABFCA7}"/>
              </a:ext>
            </a:extLst>
          </p:cNvPr>
          <p:cNvSpPr txBox="1"/>
          <p:nvPr/>
        </p:nvSpPr>
        <p:spPr>
          <a:xfrm>
            <a:off x="2060972" y="1639964"/>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học tập được điều gì </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79B9841-380B-4E91-8AC5-A22FF1BBFCA3}"/>
              </a:ext>
            </a:extLst>
          </p:cNvPr>
          <p:cNvSpPr txBox="1"/>
          <p:nvPr/>
        </p:nvSpPr>
        <p:spPr>
          <a:xfrm>
            <a:off x="2060972" y="2860966"/>
            <a:ext cx="8740378"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 pos="505460" algn="l"/>
              </a:tabLst>
            </a:pP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Có ý thức trong học tập, để đạt được những thành tích mong muốn.</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9336A48-66F1-46B2-A77F-3A8B4C6D2EA8}"/>
              </a:ext>
            </a:extLst>
          </p:cNvPr>
          <p:cNvSpPr txBox="1"/>
          <p:nvPr/>
        </p:nvSpPr>
        <p:spPr>
          <a:xfrm>
            <a:off x="2060972" y="4591358"/>
            <a:ext cx="8740378" cy="954107"/>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Xem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a:t>
            </a:r>
            <a:r>
              <a:rPr lang="en-US" sz="2800" b="1" dirty="0" err="1">
                <a:solidFill>
                  <a:srgbClr val="FF0000"/>
                </a:solidFill>
                <a:effectLst/>
                <a:latin typeface="Times New Roman" panose="02020603050405020304" pitchFamily="18" charset="0"/>
                <a:ea typeface="Times New Roman" panose="02020603050405020304" pitchFamily="18" charset="0"/>
              </a:rPr>
              <a:t>ói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nghe</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a:t>
            </a:r>
            <a:r>
              <a:rPr lang="en-US" sz="2800" b="1" dirty="0" err="1">
                <a:solidFill>
                  <a:srgbClr val="FF0000"/>
                </a:solidFill>
                <a:effectLst/>
                <a:latin typeface="Times New Roman" panose="02020603050405020304" pitchFamily="18" charset="0"/>
                <a:ea typeface="Times New Roman" panose="02020603050405020304" pitchFamily="18" charset="0"/>
              </a:rPr>
              <a:t>rao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đổi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chăm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học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chăm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làm</a:t>
            </a:r>
            <a:endParaRPr lang="en-US" sz="2800" b="1" dirty="0">
              <a:solidFill>
                <a:srgbClr val="FF0000"/>
              </a:solidFill>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389416-BBFC-4707-844A-A789FB3D978A}"/>
              </a:ext>
            </a:extLst>
          </p:cNvPr>
          <p:cNvSpPr txBox="1"/>
          <p:nvPr/>
        </p:nvSpPr>
        <p:spPr>
          <a:xfrm>
            <a:off x="775098" y="715447"/>
            <a:ext cx="6654402" cy="523220"/>
          </a:xfrm>
          <a:prstGeom prst="rect">
            <a:avLst/>
          </a:prstGeom>
          <a:noFill/>
        </p:spPr>
        <p:txBody>
          <a:bodyPr wrap="square">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2 HS HTL </a:t>
            </a:r>
            <a:r>
              <a:rPr lang="vi-VN" sz="2800" b="1" i="1" dirty="0">
                <a:solidFill>
                  <a:srgbClr val="0070C0"/>
                </a:solidFill>
                <a:effectLst/>
                <a:latin typeface="Times New Roman" panose="02020603050405020304" pitchFamily="18" charset="0"/>
                <a:ea typeface="Times New Roman" panose="02020603050405020304" pitchFamily="18" charset="0"/>
              </a:rPr>
              <a:t>Bài đọc </a:t>
            </a:r>
            <a:r>
              <a:rPr lang="en-US" sz="2800" b="1" i="1" dirty="0">
                <a:solidFill>
                  <a:srgbClr val="0070C0"/>
                </a:solidFill>
                <a:effectLst/>
                <a:latin typeface="Times New Roman" panose="02020603050405020304" pitchFamily="18" charset="0"/>
                <a:ea typeface="Times New Roman" panose="02020603050405020304" pitchFamily="18" charset="0"/>
              </a:rPr>
              <a:t>2: </a:t>
            </a:r>
            <a:r>
              <a:rPr lang="en-US" sz="2800" b="1" i="1" dirty="0" err="1">
                <a:solidFill>
                  <a:srgbClr val="0070C0"/>
                </a:solidFill>
                <a:effectLst/>
                <a:latin typeface="Times New Roman" panose="02020603050405020304" pitchFamily="18" charset="0"/>
                <a:ea typeface="Times New Roman" panose="02020603050405020304" pitchFamily="18" charset="0"/>
              </a:rPr>
              <a:t>Lên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rẫy</a:t>
            </a:r>
            <a:endParaRPr lang="en-US" sz="2800" b="1" dirty="0">
              <a:solidFill>
                <a:srgbClr val="0070C0"/>
              </a:solidFill>
            </a:endParaRPr>
          </a:p>
        </p:txBody>
      </p:sp>
      <p:sp>
        <p:nvSpPr>
          <p:cNvPr id="5" name="TextBox 4">
            <a:extLst>
              <a:ext uri="{FF2B5EF4-FFF2-40B4-BE49-F238E27FC236}">
                <a16:creationId xmlns:a16="http://schemas.microsoft.com/office/drawing/2014/main" id="{AD07B74C-424B-42AF-8DA3-5581B845F352}"/>
              </a:ext>
            </a:extLst>
          </p:cNvPr>
          <p:cNvSpPr txBox="1"/>
          <p:nvPr/>
        </p:nvSpPr>
        <p:spPr>
          <a:xfrm>
            <a:off x="775097" y="1247183"/>
            <a:ext cx="9383316"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E981050-09A0-43D3-8527-20B1670CD73D}"/>
              </a:ext>
            </a:extLst>
          </p:cNvPr>
          <p:cNvSpPr txBox="1"/>
          <p:nvPr/>
        </p:nvSpPr>
        <p:spPr>
          <a:xfrm>
            <a:off x="775097" y="2134432"/>
            <a:ext cx="9383315" cy="1384995"/>
          </a:xfrm>
          <a:prstGeom prst="rect">
            <a:avLst/>
          </a:prstGeom>
          <a:noFill/>
        </p:spPr>
        <p:txBody>
          <a:bodyPr wrap="square">
            <a:spAutoFit/>
          </a:bodyPr>
          <a:lstStyle/>
          <a:p>
            <a:r>
              <a:rPr lang="en-US" sz="2800" b="1" kern="100" dirty="0" err="1">
                <a:solidFill>
                  <a:srgbClr val="FF0000"/>
                </a:solidFill>
                <a:effectLst/>
                <a:latin typeface="Times New Roman" panose="02020603050405020304" pitchFamily="18" charset="0"/>
                <a:ea typeface="Calibri" panose="020F0502020204030204" pitchFamily="34" charset="0"/>
              </a:rPr>
              <a:t>Cảnh</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vật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thiên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nhiên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đường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rất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đẹp</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Mặt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trời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mới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ló</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ngọn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tre</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Những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giọt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sương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được</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nắng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sớm</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chiếu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vào</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như</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những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ngọn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đèn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giăng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ngọn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cỏ</a:t>
            </a:r>
            <a:endParaRPr lang="en-US" sz="2800" b="1" dirty="0">
              <a:solidFill>
                <a:srgbClr val="FF0000"/>
              </a:solidFill>
            </a:endParaRPr>
          </a:p>
        </p:txBody>
      </p:sp>
      <p:sp>
        <p:nvSpPr>
          <p:cNvPr id="9" name="TextBox 8">
            <a:extLst>
              <a:ext uri="{FF2B5EF4-FFF2-40B4-BE49-F238E27FC236}">
                <a16:creationId xmlns:a16="http://schemas.microsoft.com/office/drawing/2014/main" id="{75200531-11A4-4365-8487-989419D3633E}"/>
              </a:ext>
            </a:extLst>
          </p:cNvPr>
          <p:cNvSpPr txBox="1"/>
          <p:nvPr/>
        </p:nvSpPr>
        <p:spPr>
          <a:xfrm>
            <a:off x="646511" y="3737135"/>
            <a:ext cx="786884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D6BBE6E-EFDA-4FCF-8624-1BA99C8D39C6}"/>
              </a:ext>
            </a:extLst>
          </p:cNvPr>
          <p:cNvSpPr txBox="1"/>
          <p:nvPr/>
        </p:nvSpPr>
        <p:spPr>
          <a:xfrm>
            <a:off x="775097" y="4735886"/>
            <a:ext cx="9383315" cy="954107"/>
          </a:xfrm>
          <a:prstGeom prst="rect">
            <a:avLst/>
          </a:prstGeom>
          <a:noFill/>
        </p:spPr>
        <p:txBody>
          <a:bodyPr wrap="square">
            <a:spAutoFit/>
          </a:bodyPr>
          <a:lstStyle/>
          <a:p>
            <a:r>
              <a:rPr lang="en-US" sz="2800" b="1" kern="100" dirty="0" err="1">
                <a:solidFill>
                  <a:srgbClr val="FF0000"/>
                </a:solidFill>
                <a:effectLst/>
                <a:latin typeface="Times New Roman" panose="02020603050405020304" pitchFamily="18" charset="0"/>
                <a:ea typeface="Calibri" panose="020F0502020204030204" pitchFamily="34" charset="0"/>
              </a:rPr>
              <a:t>Bạn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nhỏ</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trong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bài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thơ</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rất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đáng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chăm</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học</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tập</a:t>
            </a:r>
            <a:r>
              <a:rPr lang="en-US" sz="2800" b="1" kern="100" dirty="0">
                <a:solidFill>
                  <a:srgbClr val="FF0000"/>
                </a:solidFill>
                <a:effectLst/>
                <a:latin typeface="Times New Roman" panose="02020603050405020304" pitchFamily="18" charset="0"/>
                <a:ea typeface="Calibri" panose="020F0502020204030204" pitchFamily="34" charset="0"/>
              </a:rPr>
              <a:t>, ham </a:t>
            </a:r>
            <a:r>
              <a:rPr lang="en-US" sz="2800" b="1" kern="100" dirty="0" err="1">
                <a:solidFill>
                  <a:srgbClr val="FF0000"/>
                </a:solidFill>
                <a:effectLst/>
                <a:latin typeface="Times New Roman" panose="02020603050405020304" pitchFamily="18" charset="0"/>
                <a:ea typeface="Calibri" panose="020F0502020204030204" pitchFamily="34" charset="0"/>
              </a:rPr>
              <a:t>thích</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lao</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động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rẫy</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rừng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cảnh</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đẹp</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thiên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nhiên</a:t>
            </a:r>
            <a:r>
              <a:rPr lang="en-US" sz="2800" b="1" kern="100" dirty="0">
                <a:solidFill>
                  <a:srgbClr val="FF0000"/>
                </a:solidFill>
                <a:effectLst/>
                <a:latin typeface="Times New Roman" panose="02020603050405020304" pitchFamily="18" charset="0"/>
                <a:ea typeface="Calibri" panose="020F0502020204030204" pitchFamily="34" charset="0"/>
              </a:rPr>
              <a:t>.)</a:t>
            </a:r>
            <a:endParaRPr lang="en-US" sz="2800" b="1" dirty="0">
              <a:solidFill>
                <a:srgbClr val="FF0000"/>
              </a:solidFill>
            </a:endParaRPr>
          </a:p>
        </p:txBody>
      </p:sp>
    </p:spTree>
    <p:extLst>
      <p:ext uri="{BB962C8B-B14F-4D97-AF65-F5344CB8AC3E}">
        <p14:creationId xmlns:p14="http://schemas.microsoft.com/office/powerpoint/2010/main" val="1752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val="783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pic>
        <p:nvPicPr>
          <p:cNvPr id="1026" name="Picture 2" descr="Đọc: Cô giáo nhỏ - Tiếng Việt 4 Cánh diều Tiếng Việt lớp 4 Cánh diều tập 1  Bài 2">
            <a:extLst>
              <a:ext uri="{FF2B5EF4-FFF2-40B4-BE49-F238E27FC236}">
                <a16:creationId xmlns:a16="http://schemas.microsoft.com/office/drawing/2014/main" id="{36B6BD36-C314-45FD-BFE6-FEE52E759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561" y="721828"/>
            <a:ext cx="8391525" cy="38924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4E3789-B491-491D-940B-CD93651D05E2}"/>
              </a:ext>
            </a:extLst>
          </p:cNvPr>
          <p:cNvSpPr txBox="1"/>
          <p:nvPr/>
        </p:nvSpPr>
        <p:spPr>
          <a:xfrm>
            <a:off x="313903" y="138767"/>
            <a:ext cx="3172670" cy="4401205"/>
          </a:xfrm>
          <a:prstGeom prst="rect">
            <a:avLst/>
          </a:prstGeom>
          <a:noFill/>
        </p:spPr>
        <p:txBody>
          <a:bodyPr wrap="square" rtlCol="0">
            <a:spAutoFit/>
          </a:bodyPr>
          <a:lstStyle/>
          <a:p>
            <a:pPr algn="ctr" rtl="0"/>
            <a:r>
              <a:rPr lang="vi-VN" sz="2800" b="1" i="0" dirty="0">
                <a:solidFill>
                  <a:srgbClr val="FF0000"/>
                </a:solidFill>
                <a:effectLst/>
                <a:latin typeface="Times New Roman" panose="02020603050405020304" pitchFamily="18" charset="0"/>
                <a:cs typeface="Times New Roman" panose="02020603050405020304" pitchFamily="18" charset="0"/>
              </a:rPr>
              <a:t>Cô giáo nhỏ</a:t>
            </a:r>
          </a:p>
          <a:p>
            <a:pPr algn="just" rtl="0"/>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Đã hơn một tháng nay, hễ tôi hỏi đến cuốn truyện tranh Giên mượn, em lại lúng búng: “Xin lỗi cô, em quên mang theo. Cô đừng báo với nhà trường ạ.”</a:t>
            </a:r>
          </a:p>
        </p:txBody>
      </p:sp>
      <p:sp>
        <p:nvSpPr>
          <p:cNvPr id="5" name="TextBox 4">
            <a:extLst>
              <a:ext uri="{FF2B5EF4-FFF2-40B4-BE49-F238E27FC236}">
                <a16:creationId xmlns:a16="http://schemas.microsoft.com/office/drawing/2014/main" id="{708D8AE9-20B4-447E-9EE9-53308C91F06E}"/>
              </a:ext>
            </a:extLst>
          </p:cNvPr>
          <p:cNvSpPr txBox="1"/>
          <p:nvPr/>
        </p:nvSpPr>
        <p:spPr>
          <a:xfrm>
            <a:off x="738187" y="4773304"/>
            <a:ext cx="10953750" cy="1815882"/>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Giên gọi là trường nhưng thực chất đây chỉ là một lớp dạy chữ miễn phí ở một vùng quê Châu Phi hẻo lánh. Đa số trẻ em ở đây phải ở nhà bế em, nấu nướng hoặc ra đồng giúp cha mẹ. Chỉ chừng hai chục em được đi học.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7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4B99714F-192C-426C-BA22-333CF4F164AA}"/>
              </a:ext>
            </a:extLst>
          </p:cNvPr>
          <p:cNvSpPr/>
          <p:nvPr/>
        </p:nvSpPr>
        <p:spPr>
          <a:xfrm>
            <a:off x="666750" y="114301"/>
            <a:ext cx="10820400" cy="5860368"/>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id="{F1E6E7AB-68AF-4DD1-8426-F2819141C529}"/>
              </a:ext>
            </a:extLst>
          </p:cNvPr>
          <p:cNvSpPr txBox="1"/>
          <p:nvPr/>
        </p:nvSpPr>
        <p:spPr>
          <a:xfrm>
            <a:off x="1007834" y="883331"/>
            <a:ext cx="9907816" cy="1815882"/>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Tối hôm đó, mất hai giờ đồng hồ vượt qua những quãng đồng vắng, tối tăm, tôi mới tìm đến được xóm nhà Giên. Người ta chỉ cho tôi một túp lều. Tới sát cánh cửa đan bằng thân sậy khép hờ, tôi nghe thấy những tiếng ê a đánh vần. </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283A68-E740-48F1-B0CF-FABE1E419B05}"/>
              </a:ext>
            </a:extLst>
          </p:cNvPr>
          <p:cNvSpPr txBox="1"/>
          <p:nvPr/>
        </p:nvSpPr>
        <p:spPr>
          <a:xfrm>
            <a:off x="1007834" y="3044485"/>
            <a:ext cx="9907816" cy="2677656"/>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Tôi nhìn qua khe cửa. Khoảng sáu, bảy đứa trẻ ngồi quanh bếp lửa. Cạnh chúng là một phụ nữ trẻ và một bà lão. Hai người lớn chụm môi cố vật lộn với mấy từ khó. Ngón tay họ dò trên chính cuốn sách mà Giên mượn về. Đám trẻ con đã đọc xong, ngóng cổ chờ hai người phụ nữ đánh vần nốt. “Cô giáo” Giên đang nhiệt tình chỉ bảo “học trò”.</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58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EE8A1479-0EA6-4D62-BEB2-898DFFEB97DF}"/>
              </a:ext>
            </a:extLst>
          </p:cNvPr>
          <p:cNvSpPr/>
          <p:nvPr/>
        </p:nvSpPr>
        <p:spPr>
          <a:xfrm>
            <a:off x="666750" y="114301"/>
            <a:ext cx="10820400" cy="5860368"/>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id="{A1AD6F83-D21B-4072-8D41-9D358BE11533}"/>
              </a:ext>
            </a:extLst>
          </p:cNvPr>
          <p:cNvSpPr txBox="1"/>
          <p:nvPr/>
        </p:nvSpPr>
        <p:spPr>
          <a:xfrm>
            <a:off x="1095828" y="2316379"/>
            <a:ext cx="10000343" cy="1384995"/>
          </a:xfrm>
          <a:prstGeom prst="rect">
            <a:avLst/>
          </a:prstGeom>
          <a:noFill/>
        </p:spPr>
        <p:txBody>
          <a:bodyPr wrap="square">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 Từ cha sinh mẹ đẻ, có bao giờ tôi mơ được học chữ. Giờ tôi biết kha khá rồi đấy. Tôi đọc cô giáo nghe thử nhé. – Bà của Giên ngượng nghịu nhìn cuốn sách lấm lem nhọ nồi. </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A91F4A2-382E-4E07-A5C1-56EB0455174E}"/>
              </a:ext>
            </a:extLst>
          </p:cNvPr>
          <p:cNvSpPr txBox="1"/>
          <p:nvPr/>
        </p:nvSpPr>
        <p:spPr>
          <a:xfrm>
            <a:off x="1095828" y="3918705"/>
            <a:ext cx="10000343" cy="1384995"/>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Cũng như ở lớp, Giên lại thì thào: “Em xin lỗi cô.”.  Nhưng rồi em tròn mắt ngạc nhiên trước câu trả lời nghẹn ngào của tôi: “Ồ không, Giên! Cô phải xin lỗi em mới đúng.”</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26AD058-FF67-4AD4-83D4-D3A152AEAE92}"/>
              </a:ext>
            </a:extLst>
          </p:cNvPr>
          <p:cNvSpPr txBox="1"/>
          <p:nvPr/>
        </p:nvSpPr>
        <p:spPr>
          <a:xfrm>
            <a:off x="4313545" y="5451449"/>
            <a:ext cx="6782626" cy="523220"/>
          </a:xfrm>
          <a:prstGeom prst="rect">
            <a:avLst/>
          </a:prstGeom>
          <a:noFill/>
        </p:spPr>
        <p:txBody>
          <a:bodyPr wrap="none" rtlCol="0">
            <a:spAutoFit/>
          </a:bodyPr>
          <a:lstStyle/>
          <a:p>
            <a:pPr algn="just"/>
            <a:r>
              <a:rPr lang="en-US" sz="2800" b="1" dirty="0">
                <a:latin typeface="Times New Roman" panose="02020603050405020304" pitchFamily="18" charset="0"/>
                <a:cs typeface="Times New Roman" panose="02020603050405020304" pitchFamily="18" charset="0"/>
              </a:rPr>
              <a:t>Theo KHÁNH LINH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683FC32E-5003-462E-8DFD-55DFB5BC1D66}"/>
              </a:ext>
            </a:extLst>
          </p:cNvPr>
          <p:cNvSpPr txBox="1"/>
          <p:nvPr/>
        </p:nvSpPr>
        <p:spPr>
          <a:xfrm>
            <a:off x="1095828" y="404390"/>
            <a:ext cx="9226551" cy="523220"/>
          </a:xfrm>
          <a:prstGeom prst="rect">
            <a:avLst/>
          </a:prstGeom>
          <a:noFill/>
        </p:spPr>
        <p:txBody>
          <a:bodyPr wrap="square">
            <a:spAutoFit/>
          </a:bodyPr>
          <a:lstStyle/>
          <a:p>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của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Giên</a:t>
            </a:r>
            <a:r>
              <a:rPr lang="en-US" sz="2800" b="1" i="0" dirty="0">
                <a:solidFill>
                  <a:srgbClr val="000000"/>
                </a:solidFill>
                <a:effectLst/>
                <a:latin typeface="Times New Roman" panose="02020603050405020304" pitchFamily="18" charset="0"/>
                <a:cs typeface="Times New Roman" panose="02020603050405020304" pitchFamily="18" charset="0"/>
              </a:rPr>
              <a:t> ra </a:t>
            </a:r>
            <a:r>
              <a:rPr lang="en-US" sz="2800" b="1" i="0" dirty="0" err="1">
                <a:solidFill>
                  <a:srgbClr val="000000"/>
                </a:solidFill>
                <a:effectLst/>
                <a:latin typeface="Times New Roman" panose="02020603050405020304" pitchFamily="18" charset="0"/>
                <a:cs typeface="Times New Roman" panose="02020603050405020304" pitchFamily="18" charset="0"/>
              </a:rPr>
              <a:t>mở</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cửa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giấu</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khỏi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sự</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ngạc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nhiên</a:t>
            </a:r>
            <a:r>
              <a:rPr lang="en-US" sz="2800" b="1" i="0" dirty="0">
                <a:solidFill>
                  <a:srgbClr val="000000"/>
                </a:solidFill>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ABC819C-0AC0-469F-9E01-71F80C967ADD}"/>
              </a:ext>
            </a:extLst>
          </p:cNvPr>
          <p:cNvSpPr txBox="1"/>
          <p:nvPr/>
        </p:nvSpPr>
        <p:spPr>
          <a:xfrm>
            <a:off x="1095828" y="1144941"/>
            <a:ext cx="10000343" cy="954107"/>
          </a:xfrm>
          <a:prstGeom prst="rect">
            <a:avLst/>
          </a:prstGeom>
          <a:noFill/>
        </p:spPr>
        <p:txBody>
          <a:bodyPr wrap="square">
            <a:spAutoFit/>
          </a:bodyPr>
          <a:lstStyle/>
          <a:p>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cha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rồi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tới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anh</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chị</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ai </a:t>
            </a:r>
            <a:r>
              <a:rPr lang="en-US" sz="2800" b="1" i="0" dirty="0" err="1">
                <a:solidFill>
                  <a:srgbClr val="000000"/>
                </a:solidFill>
                <a:effectLst/>
                <a:latin typeface="Times New Roman" panose="02020603050405020304" pitchFamily="18" charset="0"/>
                <a:cs typeface="Times New Roman" panose="02020603050405020304" pitchFamily="18" charset="0"/>
              </a:rPr>
              <a:t>biết</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chữ</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cả</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cũng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nốt</a:t>
            </a:r>
            <a:r>
              <a:rPr lang="en-US" sz="2800" b="1" i="0" dirty="0">
                <a:solidFill>
                  <a:srgbClr val="000000"/>
                </a:solidFill>
                <a:effectLst/>
                <a:latin typeface="Times New Roman" panose="02020603050405020304" pitchFamily="18" charset="0"/>
                <a:cs typeface="Times New Roman" panose="02020603050405020304" pitchFamily="18" charset="0"/>
              </a:rPr>
              <a:t>. –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trẻ</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nói</a:t>
            </a:r>
            <a:r>
              <a:rPr lang="en-US" sz="2800" b="1" i="0" dirty="0">
                <a:solidFill>
                  <a:srgbClr val="000000"/>
                </a:solidFill>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3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564129" y="1466504"/>
            <a:ext cx="1978606"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Miễn</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phí</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983655" y="1317952"/>
            <a:ext cx="826491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590701" y="2222267"/>
            <a:ext cx="1978607"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Hẻo</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lánh</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3290675" y="2174598"/>
            <a:ext cx="5856334" cy="523220"/>
          </a:xfrm>
          <a:prstGeom prst="rect">
            <a:avLst/>
          </a:prstGeom>
          <a:noFill/>
        </p:spPr>
        <p:txBody>
          <a:bodyPr wrap="square">
            <a:spAutoFit/>
          </a:bodyPr>
          <a:lstStyle/>
          <a:p>
            <a:r>
              <a:rPr lang="en-US" sz="2800" b="1" i="1" dirty="0">
                <a:solidFill>
                  <a:schemeClr val="bg1"/>
                </a:solidFill>
                <a:effectLst/>
                <a:latin typeface="Times New Roman" panose="02020603050405020304" pitchFamily="18" charset="0"/>
                <a:ea typeface="Times New Roman" panose="02020603050405020304" pitchFamily="18" charset="0"/>
              </a:rPr>
              <a:t>(</a:t>
            </a:r>
            <a:r>
              <a:rPr lang="en-US" sz="2800" b="1" i="1" dirty="0" err="1">
                <a:solidFill>
                  <a:schemeClr val="bg1"/>
                </a:solidFill>
                <a:effectLst/>
                <a:latin typeface="Times New Roman" panose="02020603050405020304" pitchFamily="18" charset="0"/>
                <a:ea typeface="Times New Roman" panose="02020603050405020304" pitchFamily="18" charset="0"/>
              </a:rPr>
              <a:t>nơi</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xa</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ít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người</a:t>
            </a:r>
            <a:r>
              <a:rPr lang="en-US" sz="2800" b="1" i="1" dirty="0">
                <a:solidFill>
                  <a:schemeClr val="bg1"/>
                </a:solidFill>
                <a:effectLst/>
                <a:latin typeface="Times New Roman" panose="02020603050405020304" pitchFamily="18" charset="0"/>
                <a:ea typeface="Times New Roman" panose="02020603050405020304" pitchFamily="18" charset="0"/>
              </a:rPr>
              <a:t> qua </a:t>
            </a:r>
            <a:r>
              <a:rPr lang="en-US" sz="2800" b="1" i="1" dirty="0" err="1">
                <a:solidFill>
                  <a:schemeClr val="bg1"/>
                </a:solidFill>
                <a:effectLst/>
                <a:latin typeface="Times New Roman" panose="02020603050405020304" pitchFamily="18" charset="0"/>
                <a:ea typeface="Times New Roman" panose="02020603050405020304" pitchFamily="18" charset="0"/>
              </a:rPr>
              <a:t>lại</a:t>
            </a:r>
            <a:r>
              <a:rPr lang="en-US" sz="2800" b="1" i="1" dirty="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590702" y="2970470"/>
            <a:ext cx="1978606"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Ngóng</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cổ</a:t>
            </a:r>
            <a:r>
              <a:rPr lang="en-US" sz="2800" b="1" dirty="0">
                <a:solidFill>
                  <a:srgbClr val="FFFF00"/>
                </a:solidFill>
                <a:effectLst/>
                <a:latin typeface="Times New Roman" panose="02020603050405020304" pitchFamily="18" charset="0"/>
                <a:ea typeface="Times New Roman" panose="02020603050405020304" pitchFamily="18" charset="0"/>
              </a:rPr>
              <a:t>:</a:t>
            </a:r>
            <a:endParaRPr lang="en-US" sz="2800" b="1" dirty="0">
              <a:solidFill>
                <a:srgbClr val="FFFF00"/>
              </a:solidFill>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3290675" y="2994831"/>
            <a:ext cx="5856334" cy="523220"/>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trông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chờ</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mong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đợi</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một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điều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gì</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đó</a:t>
            </a:r>
            <a:endParaRPr lang="en-US" sz="2800" b="1" dirty="0">
              <a:solidFill>
                <a:schemeClr val="bg1"/>
              </a:solidFill>
            </a:endParaRPr>
          </a:p>
        </p:txBody>
      </p:sp>
      <p:sp>
        <p:nvSpPr>
          <p:cNvPr id="19" name="TextBox 18">
            <a:extLst>
              <a:ext uri="{FF2B5EF4-FFF2-40B4-BE49-F238E27FC236}">
                <a16:creationId xmlns:a16="http://schemas.microsoft.com/office/drawing/2014/main" id="{79D91AAD-7DA5-4EE4-9B1E-C94AE2C9101A}"/>
              </a:ext>
            </a:extLst>
          </p:cNvPr>
          <p:cNvSpPr txBox="1"/>
          <p:nvPr/>
        </p:nvSpPr>
        <p:spPr>
          <a:xfrm>
            <a:off x="1510355" y="3730436"/>
            <a:ext cx="2951064" cy="523220"/>
          </a:xfrm>
          <a:prstGeom prst="rect">
            <a:avLst/>
          </a:prstGeom>
          <a:noFill/>
        </p:spPr>
        <p:txBody>
          <a:bodyPr wrap="square">
            <a:spAutoFit/>
          </a:bodyPr>
          <a:lstStyle/>
          <a:p>
            <a:r>
              <a:rPr lang="en-US" sz="2800" b="1" dirty="0">
                <a:solidFill>
                  <a:srgbClr val="FFFF00"/>
                </a:solidFill>
                <a:effectLst/>
                <a:latin typeface="Times New Roman" panose="02020603050405020304" pitchFamily="18" charset="0"/>
                <a:ea typeface="Times New Roman" panose="02020603050405020304" pitchFamily="18" charset="0"/>
              </a:rPr>
              <a:t>Cha </a:t>
            </a:r>
            <a:r>
              <a:rPr lang="en-US" sz="2800" b="1" dirty="0" err="1">
                <a:solidFill>
                  <a:srgbClr val="FFFF00"/>
                </a:solidFill>
                <a:effectLst/>
                <a:latin typeface="Times New Roman" panose="02020603050405020304" pitchFamily="18" charset="0"/>
                <a:ea typeface="Times New Roman" panose="02020603050405020304" pitchFamily="18" charset="0"/>
              </a:rPr>
              <a:t>sinh</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mẹ</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đẻ</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21" name="TextBox 20">
            <a:extLst>
              <a:ext uri="{FF2B5EF4-FFF2-40B4-BE49-F238E27FC236}">
                <a16:creationId xmlns:a16="http://schemas.microsoft.com/office/drawing/2014/main" id="{4192DA0B-1281-4BC0-8502-F18E29927F13}"/>
              </a:ext>
            </a:extLst>
          </p:cNvPr>
          <p:cNvSpPr txBox="1"/>
          <p:nvPr/>
        </p:nvSpPr>
        <p:spPr>
          <a:xfrm>
            <a:off x="1915885" y="3595719"/>
            <a:ext cx="9013371"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4173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19" grpId="0"/>
      <p:bldP spid="21" grpId="0"/>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750</TotalTime>
  <Words>1786</Words>
  <Application>Microsoft Office PowerPoint</Application>
  <PresentationFormat>Widescreen</PresentationFormat>
  <Paragraphs>104</Paragraphs>
  <Slides>27</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A3.OpenSansBold-San</vt:lpstr>
      <vt:lpstr>A3.OpenSans-San</vt:lpstr>
      <vt:lpstr>Arial</vt:lpstr>
      <vt:lpstr>Arial-Rounded</vt:lpstr>
      <vt:lpstr>Calibri</vt:lpstr>
      <vt:lpstr>Calibri Light</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22</cp:revision>
  <dcterms:created xsi:type="dcterms:W3CDTF">2023-08-23T14:28:38Z</dcterms:created>
  <dcterms:modified xsi:type="dcterms:W3CDTF">2025-09-25T01:35:55Z</dcterms:modified>
</cp:coreProperties>
</file>