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4"/>
  </p:notesMasterIdLst>
  <p:sldIdLst>
    <p:sldId id="256" r:id="rId5"/>
    <p:sldId id="257" r:id="rId6"/>
    <p:sldId id="258" r:id="rId7"/>
    <p:sldId id="267" r:id="rId8"/>
    <p:sldId id="261" r:id="rId9"/>
    <p:sldId id="262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80" r:id="rId18"/>
    <p:sldId id="278" r:id="rId19"/>
    <p:sldId id="276" r:id="rId20"/>
    <p:sldId id="265" r:id="rId21"/>
    <p:sldId id="266" r:id="rId22"/>
    <p:sldId id="281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jF1eoKn1/DWUVyqwlDt6VU43Lc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8"/>
  </p:normalViewPr>
  <p:slideViewPr>
    <p:cSldViewPr snapToGrid="0">
      <p:cViewPr varScale="1">
        <p:scale>
          <a:sx n="65" d="100"/>
          <a:sy n="65" d="100"/>
        </p:scale>
        <p:origin x="2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4536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9419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ô </a:t>
            </a:r>
            <a:r>
              <a:rPr lang="en-US" baseline="0" dirty="0" err="1"/>
              <a:t>số</a:t>
            </a:r>
            <a:r>
              <a:rPr lang="en-US" baseline="0" dirty="0"/>
              <a:t> 1-9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lười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PLAY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xoay</a:t>
            </a:r>
            <a:r>
              <a:rPr lang="en-US" baseline="0" dirty="0"/>
              <a:t> </a:t>
            </a:r>
            <a:r>
              <a:rPr lang="en-US" baseline="0" dirty="0" err="1"/>
              <a:t>lấy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, click </a:t>
            </a:r>
            <a:r>
              <a:rPr lang="en-US" baseline="0" dirty="0" err="1"/>
              <a:t>vào</a:t>
            </a:r>
            <a:r>
              <a:rPr lang="en-US" baseline="0" dirty="0"/>
              <a:t> STOP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dừng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lấy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C99908-BD8C-4D42-845E-47FC8930B4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993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“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quay”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quay </a:t>
            </a:r>
            <a:r>
              <a:rPr lang="en-US" baseline="0" dirty="0" err="1"/>
              <a:t>lấy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C99908-BD8C-4D42-845E-47FC8930B4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556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“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quay”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quay </a:t>
            </a:r>
            <a:r>
              <a:rPr lang="en-US" baseline="0" dirty="0" err="1"/>
              <a:t>lấy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C99908-BD8C-4D42-845E-47FC8930B4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3997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“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quay”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quay </a:t>
            </a:r>
            <a:r>
              <a:rPr lang="en-US" baseline="0" dirty="0" err="1"/>
              <a:t>lấy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C99908-BD8C-4D42-845E-47FC8930B4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459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“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quay”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quay </a:t>
            </a:r>
            <a:r>
              <a:rPr lang="en-US" baseline="0" dirty="0" err="1"/>
              <a:t>lấy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C99908-BD8C-4D42-845E-47FC8930B4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473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6843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9972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2462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349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122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54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355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042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905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354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103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007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255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988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877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123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133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9802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1227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1933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954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09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7266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1975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391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722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843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997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071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554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611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80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359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169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996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005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6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23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53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38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22.gif"/><Relationship Id="rId3" Type="http://schemas.openxmlformats.org/officeDocument/2006/relationships/slideLayout" Target="../slideLayouts/slideLayout13.xml"/><Relationship Id="rId7" Type="http://schemas.openxmlformats.org/officeDocument/2006/relationships/slide" Target="slide13.xml"/><Relationship Id="rId12" Type="http://schemas.openxmlformats.org/officeDocument/2006/relationships/image" Target="../media/image21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9.png"/><Relationship Id="rId11" Type="http://schemas.openxmlformats.org/officeDocument/2006/relationships/image" Target="../media/image20.gif"/><Relationship Id="rId5" Type="http://schemas.openxmlformats.org/officeDocument/2006/relationships/image" Target="../media/image18.png"/><Relationship Id="rId15" Type="http://schemas.openxmlformats.org/officeDocument/2006/relationships/image" Target="../media/image24.png"/><Relationship Id="rId10" Type="http://schemas.openxmlformats.org/officeDocument/2006/relationships/slide" Target="slide16.xml"/><Relationship Id="rId4" Type="http://schemas.openxmlformats.org/officeDocument/2006/relationships/notesSlide" Target="../notesSlides/notesSlide12.xml"/><Relationship Id="rId9" Type="http://schemas.openxmlformats.org/officeDocument/2006/relationships/slide" Target="slide15.xml"/><Relationship Id="rId1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5.png"/><Relationship Id="rId11" Type="http://schemas.microsoft.com/office/2007/relationships/hdphoto" Target="../media/hdphoto4.wdp"/><Relationship Id="rId5" Type="http://schemas.openxmlformats.org/officeDocument/2006/relationships/audio" Target="../media/audio3.wav"/><Relationship Id="rId15" Type="http://schemas.openxmlformats.org/officeDocument/2006/relationships/slide" Target="slide12.xml"/><Relationship Id="rId10" Type="http://schemas.openxmlformats.org/officeDocument/2006/relationships/image" Target="../media/image27.png"/><Relationship Id="rId4" Type="http://schemas.openxmlformats.org/officeDocument/2006/relationships/audio" Target="../media/audio2.wav"/><Relationship Id="rId9" Type="http://schemas.microsoft.com/office/2007/relationships/hdphoto" Target="../media/hdphoto3.wdp"/><Relationship Id="rId1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5.png"/><Relationship Id="rId11" Type="http://schemas.microsoft.com/office/2007/relationships/hdphoto" Target="../media/hdphoto4.wdp"/><Relationship Id="rId5" Type="http://schemas.openxmlformats.org/officeDocument/2006/relationships/audio" Target="../media/audio3.wav"/><Relationship Id="rId15" Type="http://schemas.openxmlformats.org/officeDocument/2006/relationships/slide" Target="slide12.xml"/><Relationship Id="rId10" Type="http://schemas.openxmlformats.org/officeDocument/2006/relationships/image" Target="../media/image27.png"/><Relationship Id="rId4" Type="http://schemas.openxmlformats.org/officeDocument/2006/relationships/audio" Target="../media/audio2.wav"/><Relationship Id="rId9" Type="http://schemas.microsoft.com/office/2007/relationships/hdphoto" Target="../media/hdphoto3.wdp"/><Relationship Id="rId1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5.png"/><Relationship Id="rId11" Type="http://schemas.microsoft.com/office/2007/relationships/hdphoto" Target="../media/hdphoto4.wdp"/><Relationship Id="rId5" Type="http://schemas.openxmlformats.org/officeDocument/2006/relationships/audio" Target="../media/audio2.wav"/><Relationship Id="rId15" Type="http://schemas.openxmlformats.org/officeDocument/2006/relationships/slide" Target="slide12.xml"/><Relationship Id="rId10" Type="http://schemas.openxmlformats.org/officeDocument/2006/relationships/image" Target="../media/image27.png"/><Relationship Id="rId4" Type="http://schemas.openxmlformats.org/officeDocument/2006/relationships/audio" Target="../media/audio3.wav"/><Relationship Id="rId9" Type="http://schemas.microsoft.com/office/2007/relationships/hdphoto" Target="../media/hdphoto3.wdp"/><Relationship Id="rId14" Type="http://schemas.openxmlformats.org/officeDocument/2006/relationships/slide" Target="slide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5.png"/><Relationship Id="rId11" Type="http://schemas.microsoft.com/office/2007/relationships/hdphoto" Target="../media/hdphoto4.wdp"/><Relationship Id="rId5" Type="http://schemas.openxmlformats.org/officeDocument/2006/relationships/audio" Target="../media/audio2.wav"/><Relationship Id="rId15" Type="http://schemas.openxmlformats.org/officeDocument/2006/relationships/slide" Target="slide12.xml"/><Relationship Id="rId10" Type="http://schemas.openxmlformats.org/officeDocument/2006/relationships/image" Target="../media/image27.png"/><Relationship Id="rId4" Type="http://schemas.openxmlformats.org/officeDocument/2006/relationships/audio" Target="../media/audio3.wav"/><Relationship Id="rId9" Type="http://schemas.microsoft.com/office/2007/relationships/hdphoto" Target="../media/hdphoto3.wdp"/><Relationship Id="rId14" Type="http://schemas.openxmlformats.org/officeDocument/2006/relationships/slide" Target="slide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g"/><Relationship Id="rId7" Type="http://schemas.openxmlformats.org/officeDocument/2006/relationships/image" Target="../media/image36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4.xml"/><Relationship Id="rId6" Type="http://schemas.microsoft.com/office/2007/relationships/hdphoto" Target="../media/hdphoto5.wdp"/><Relationship Id="rId5" Type="http://schemas.openxmlformats.org/officeDocument/2006/relationships/image" Target="../media/image42.png"/><Relationship Id="rId4" Type="http://schemas.openxmlformats.org/officeDocument/2006/relationships/hyperlink" Target="https://www.facebook.com/groups/hoc10donghanhcunggiaovientieuh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hyperlink" Target="https://hoc10.vn/doc-sach/tu-nhien-va-xa-hoi-3/1/137/22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hyperlink" Target="https://hoc10.vn/doc-sach/tu-nhien-va-xa-hoi-3/1/137/22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355833" y="903245"/>
            <a:ext cx="10152993" cy="2045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200"/>
              <a:buFont typeface="Arial"/>
              <a:buNone/>
            </a:pPr>
            <a:r>
              <a:rPr lang="en-US" sz="52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Chủ</a:t>
            </a:r>
            <a:r>
              <a:rPr lang="en-US" sz="52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2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đề</a:t>
            </a:r>
            <a:r>
              <a:rPr lang="en-US" sz="52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1: Gia </a:t>
            </a:r>
            <a:r>
              <a:rPr lang="en-US" sz="52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đình</a:t>
            </a:r>
            <a:endParaRPr sz="5200" b="1" i="0" u="none" strike="noStrike" cap="none" dirty="0">
              <a:solidFill>
                <a:srgbClr val="00206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860329" y="308109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lang="vi-VN" sz="52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Ôn tập 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lang="vi-VN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r>
              <a:rPr lang="vi-VN" sz="52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h</a:t>
            </a:r>
            <a:r>
              <a:rPr lang="vi-VN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ủ đề gia đình</a:t>
            </a:r>
            <a:endParaRPr sz="5200" b="1" i="0" u="none" strike="noStrike" cap="none" dirty="0">
              <a:solidFill>
                <a:srgbClr val="FF000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9063429" y="214969"/>
            <a:ext cx="2782110" cy="716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sym typeface="Arial"/>
              </a:rPr>
              <a:t>TNXH 3</a:t>
            </a:r>
            <a:endParaRPr sz="3600" b="0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AAA7EF-ACC0-C674-BFB3-17AB02F988BD}"/>
              </a:ext>
            </a:extLst>
          </p:cNvPr>
          <p:cNvSpPr txBox="1"/>
          <p:nvPr/>
        </p:nvSpPr>
        <p:spPr>
          <a:xfrm>
            <a:off x="-1693236" y="1568311"/>
            <a:ext cx="9514913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HĐ 2: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Xử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lí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tình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huống</a:t>
            </a:r>
            <a:endParaRPr lang="en-US" sz="26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8CDC08-2D65-59E1-9887-662304873FC1}"/>
              </a:ext>
            </a:extLst>
          </p:cNvPr>
          <p:cNvSpPr txBox="1"/>
          <p:nvPr/>
        </p:nvSpPr>
        <p:spPr>
          <a:xfrm>
            <a:off x="1575550" y="2175850"/>
            <a:ext cx="10524302" cy="12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sẽ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làm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gì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khi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có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mặt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tình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huống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dưới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đây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?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Vì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sao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E76320-9B8D-1C68-0CFB-B269A4BC4E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488"/>
          <a:stretch/>
        </p:blipFill>
        <p:spPr>
          <a:xfrm>
            <a:off x="2241888" y="3625702"/>
            <a:ext cx="2374599" cy="30663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563EF0-3757-CF9C-C590-619A71F7E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140"/>
          <a:stretch/>
        </p:blipFill>
        <p:spPr>
          <a:xfrm>
            <a:off x="5642218" y="3625702"/>
            <a:ext cx="2390966" cy="306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6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7AFC5FE-D59F-97A8-926A-1D91B172BE17}"/>
              </a:ext>
            </a:extLst>
          </p:cNvPr>
          <p:cNvSpPr txBox="1"/>
          <p:nvPr/>
        </p:nvSpPr>
        <p:spPr>
          <a:xfrm>
            <a:off x="1564396" y="1521883"/>
            <a:ext cx="110421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UTM Avo" panose="02040603050506020204" pitchFamily="18" charset="0"/>
                <a:cs typeface="Arial" panose="020B0604020202020204" pitchFamily="34" charset="0"/>
              </a:rPr>
              <a:t>Hãy vẽ sơ đồ hệ thống kiến thức đã học ở chủ đề gia đình.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170F76-3597-4AB3-9D51-FECFF9D25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375" y="2099588"/>
            <a:ext cx="1415225" cy="14152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6BBB9CA-F3A5-26E2-A8BE-2F604CAA9547}"/>
              </a:ext>
            </a:extLst>
          </p:cNvPr>
          <p:cNvSpPr txBox="1"/>
          <p:nvPr/>
        </p:nvSpPr>
        <p:spPr>
          <a:xfrm>
            <a:off x="5318095" y="3464392"/>
            <a:ext cx="17897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>
                <a:latin typeface="UTM Avo" panose="02040603050506020204" pitchFamily="18" charset="0"/>
                <a:cs typeface="Arial" panose="020B0604020202020204" pitchFamily="34" charset="0"/>
              </a:rPr>
              <a:t>Gia </a:t>
            </a:r>
            <a:r>
              <a:rPr lang="en-US" sz="2600" b="1" i="1" dirty="0" err="1">
                <a:latin typeface="UTM Avo" panose="02040603050506020204" pitchFamily="18" charset="0"/>
                <a:cs typeface="Arial" panose="020B0604020202020204" pitchFamily="34" charset="0"/>
              </a:rPr>
              <a:t>đình</a:t>
            </a:r>
            <a:endParaRPr lang="en-US" sz="2600" b="1" i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95C8A06-5995-AF68-1ED4-0D6CC5FC4ABF}"/>
              </a:ext>
            </a:extLst>
          </p:cNvPr>
          <p:cNvSpPr/>
          <p:nvPr/>
        </p:nvSpPr>
        <p:spPr>
          <a:xfrm>
            <a:off x="138014" y="5022375"/>
            <a:ext cx="1938364" cy="1331404"/>
          </a:xfrm>
          <a:prstGeom prst="roundRect">
            <a:avLst/>
          </a:prstGeom>
          <a:solidFill>
            <a:srgbClr val="EE62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Họ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hàng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nội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ngoại</a:t>
            </a:r>
            <a:endParaRPr lang="en-US" sz="26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0F5B41B-C5F5-3A6C-A1BE-81AE124CFE66}"/>
              </a:ext>
            </a:extLst>
          </p:cNvPr>
          <p:cNvSpPr/>
          <p:nvPr/>
        </p:nvSpPr>
        <p:spPr>
          <a:xfrm>
            <a:off x="2327364" y="5004917"/>
            <a:ext cx="3400664" cy="1348862"/>
          </a:xfrm>
          <a:prstGeom prst="roundRect">
            <a:avLst/>
          </a:prstGeom>
          <a:solidFill>
            <a:srgbClr val="EE62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ngày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kỉ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niệm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gia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đình</a:t>
            </a:r>
            <a:endParaRPr lang="en-US" sz="26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09AD618-9E21-9026-BF16-D08F7798B046}"/>
              </a:ext>
            </a:extLst>
          </p:cNvPr>
          <p:cNvSpPr/>
          <p:nvPr/>
        </p:nvSpPr>
        <p:spPr>
          <a:xfrm>
            <a:off x="5979014" y="5004916"/>
            <a:ext cx="3039597" cy="1348861"/>
          </a:xfrm>
          <a:prstGeom prst="roundRect">
            <a:avLst/>
          </a:prstGeom>
          <a:solidFill>
            <a:srgbClr val="EE62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Phòng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tránh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hỏa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hoạn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khi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ở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nhà</a:t>
            </a:r>
            <a:endParaRPr lang="en-US" sz="26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FE8360-D5E3-71B9-A2CB-133EBFCA2028}"/>
              </a:ext>
            </a:extLst>
          </p:cNvPr>
          <p:cNvSpPr/>
          <p:nvPr/>
        </p:nvSpPr>
        <p:spPr>
          <a:xfrm>
            <a:off x="9232963" y="5022375"/>
            <a:ext cx="2821023" cy="1331402"/>
          </a:xfrm>
          <a:prstGeom prst="roundRect">
            <a:avLst/>
          </a:prstGeom>
          <a:solidFill>
            <a:srgbClr val="EE62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Vệ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sinh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xung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quanh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nhà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ở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124BE53-97DA-7E8C-E6EE-90CEF858A117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1221011" y="3956835"/>
            <a:ext cx="4991977" cy="9628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0F08801-64C4-E63B-1AF3-C8D2E6D007D5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4189228" y="3956835"/>
            <a:ext cx="2023760" cy="9628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F8AE7C7-D01D-3320-D928-A3F99F744BFD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6212988" y="3956835"/>
            <a:ext cx="967317" cy="9590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E80034B-29B4-9F6F-9AAF-A8AD8C4CAFB5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6212988" y="3956835"/>
            <a:ext cx="4075822" cy="9590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22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323960"/>
            <a:ext cx="5042125" cy="5036855"/>
            <a:chOff x="5425622" y="113954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113954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kern="12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kern="120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60403" y="130495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9037343" y="19914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85017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kern="12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48509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6998072" y="5616411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7" action="ppaction://hlinksldjump"/>
          </p:cNvPr>
          <p:cNvSpPr/>
          <p:nvPr/>
        </p:nvSpPr>
        <p:spPr>
          <a:xfrm>
            <a:off x="1635358" y="2358865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8" action="ppaction://hlinksldjump"/>
          </p:cNvPr>
          <p:cNvSpPr/>
          <p:nvPr/>
        </p:nvSpPr>
        <p:spPr>
          <a:xfrm>
            <a:off x="3133275" y="2358865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9" action="ppaction://hlinksldjump"/>
          </p:cNvPr>
          <p:cNvSpPr/>
          <p:nvPr/>
        </p:nvSpPr>
        <p:spPr>
          <a:xfrm>
            <a:off x="1635358" y="3833655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10" action="ppaction://hlinksldjump"/>
          </p:cNvPr>
          <p:cNvSpPr/>
          <p:nvPr/>
        </p:nvSpPr>
        <p:spPr>
          <a:xfrm>
            <a:off x="3133275" y="3833655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6740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881" y="66380"/>
            <a:ext cx="1475511" cy="15141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952" y="2255676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253" y="5451628"/>
            <a:ext cx="1242047" cy="105939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535964" y="5403792"/>
            <a:ext cx="1208625" cy="115506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STOP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34B19D-68C1-29ED-214E-4C04D1F47FC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55" y="0"/>
            <a:ext cx="680278" cy="68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-2.59259E-6 L 3.1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A. Lần đầu em đến lớp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4" y="1949346"/>
            <a:ext cx="4906799" cy="77500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B. Lần đầu em gái đi học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C. Buổi đi chơi của em và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gia đình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4" y="2842707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D. Lần đầu đi chơi sở thú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cùng gia đình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  <a:solidFill>
            <a:srgbClr val="000066"/>
          </a:solidFill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F6BD2E2-2F14-C125-9561-A087B6FAD545}"/>
              </a:ext>
            </a:extLst>
          </p:cNvPr>
          <p:cNvGrpSpPr/>
          <p:nvPr/>
        </p:nvGrpSpPr>
        <p:grpSpPr>
          <a:xfrm>
            <a:off x="4667494" y="4702499"/>
            <a:ext cx="2830586" cy="1104900"/>
            <a:chOff x="4667494" y="4702499"/>
            <a:chExt cx="2359211" cy="1104900"/>
          </a:xfrm>
          <a:solidFill>
            <a:srgbClr val="00B0F0"/>
          </a:solidFill>
        </p:grpSpPr>
        <p:sp>
          <p:nvSpPr>
            <p:cNvPr id="3" name="Cloud 2">
              <a:hlinkClick r:id="rId15" action="ppaction://hlinksldjump"/>
              <a:extLst>
                <a:ext uri="{FF2B5EF4-FFF2-40B4-BE49-F238E27FC236}">
                  <a16:creationId xmlns:a16="http://schemas.microsoft.com/office/drawing/2014/main" id="{10C7B254-B144-00D2-B87E-5714030752D7}"/>
                </a:ext>
              </a:extLst>
            </p:cNvPr>
            <p:cNvSpPr/>
            <p:nvPr/>
          </p:nvSpPr>
          <p:spPr>
            <a:xfrm>
              <a:off x="4667494" y="4702499"/>
              <a:ext cx="2359211" cy="1104900"/>
            </a:xfrm>
            <a:prstGeom prst="cloud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>
              <a:hlinkClick r:id="rId15" action="ppaction://hlinksldjump"/>
              <a:extLst>
                <a:ext uri="{FF2B5EF4-FFF2-40B4-BE49-F238E27FC236}">
                  <a16:creationId xmlns:a16="http://schemas.microsoft.com/office/drawing/2014/main" id="{86D4C9DA-0BA9-0FD5-132A-DB7F25AD664F}"/>
                </a:ext>
              </a:extLst>
            </p:cNvPr>
            <p:cNvSpPr txBox="1"/>
            <p:nvPr/>
          </p:nvSpPr>
          <p:spPr>
            <a:xfrm>
              <a:off x="5131881" y="4853628"/>
              <a:ext cx="147440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Về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vòng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 quay</a:t>
              </a:r>
              <a:endPara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EA7C782-0238-FEDE-BB74-8D6F0129ADE1}"/>
              </a:ext>
            </a:extLst>
          </p:cNvPr>
          <p:cNvSpPr txBox="1"/>
          <p:nvPr/>
        </p:nvSpPr>
        <p:spPr>
          <a:xfrm>
            <a:off x="10361978" y="6478960"/>
            <a:ext cx="1726928" cy="4308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F6E1E8-A4D6-157A-F749-8DECC37E1DB3}"/>
              </a:ext>
            </a:extLst>
          </p:cNvPr>
          <p:cNvGrpSpPr/>
          <p:nvPr/>
        </p:nvGrpSpPr>
        <p:grpSpPr>
          <a:xfrm>
            <a:off x="832636" y="199869"/>
            <a:ext cx="10526728" cy="1604597"/>
            <a:chOff x="832636" y="199869"/>
            <a:chExt cx="10526728" cy="1604597"/>
          </a:xfrm>
        </p:grpSpPr>
        <p:sp>
          <p:nvSpPr>
            <p:cNvPr id="4" name="Snip Diagonal Corner Rectangle 3"/>
            <p:cNvSpPr/>
            <p:nvPr/>
          </p:nvSpPr>
          <p:spPr>
            <a:xfrm>
              <a:off x="832636" y="199869"/>
              <a:ext cx="10526728" cy="1604597"/>
            </a:xfrm>
            <a:prstGeom prst="snip2DiagRect">
              <a:avLst/>
            </a:prstGeom>
            <a:solidFill>
              <a:schemeClr val="accent4">
                <a:lumMod val="40000"/>
                <a:lumOff val="60000"/>
              </a:schemeClr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841F52-AED3-2B71-7CB9-67369F0E8CE9}"/>
                </a:ext>
              </a:extLst>
            </p:cNvPr>
            <p:cNvSpPr txBox="1"/>
            <p:nvPr/>
          </p:nvSpPr>
          <p:spPr>
            <a:xfrm>
              <a:off x="1927597" y="631963"/>
              <a:ext cx="81788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>
                  <a:latin typeface="UTM Avo" panose="02040603050506020204" pitchFamily="18" charset="0"/>
                </a:rPr>
                <a:t>Đâu không phải là kỉ niệm của em?</a:t>
              </a:r>
              <a:endParaRPr lang="en-US" sz="3600" dirty="0">
                <a:latin typeface="UTM Avo" panose="02040603050506020204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FA5155A-946F-C9CB-DAFD-8C43F51B45F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55" y="0"/>
            <a:ext cx="680278" cy="68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A. Ông ngoại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4" y="1949346"/>
            <a:ext cx="4906799" cy="77500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B. Ông nội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C. Bà ngoại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4" y="2842707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D. Bà nội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  <a:solidFill>
            <a:srgbClr val="000066"/>
          </a:solidFill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F6BD2E2-2F14-C125-9561-A087B6FAD545}"/>
              </a:ext>
            </a:extLst>
          </p:cNvPr>
          <p:cNvGrpSpPr/>
          <p:nvPr/>
        </p:nvGrpSpPr>
        <p:grpSpPr>
          <a:xfrm>
            <a:off x="4667494" y="4702499"/>
            <a:ext cx="2830586" cy="1104900"/>
            <a:chOff x="4667494" y="4702499"/>
            <a:chExt cx="2359211" cy="1104900"/>
          </a:xfrm>
          <a:solidFill>
            <a:srgbClr val="00B0F0"/>
          </a:solidFill>
        </p:grpSpPr>
        <p:sp>
          <p:nvSpPr>
            <p:cNvPr id="3" name="Cloud 2">
              <a:hlinkClick r:id="rId15" action="ppaction://hlinksldjump"/>
              <a:extLst>
                <a:ext uri="{FF2B5EF4-FFF2-40B4-BE49-F238E27FC236}">
                  <a16:creationId xmlns:a16="http://schemas.microsoft.com/office/drawing/2014/main" id="{10C7B254-B144-00D2-B87E-5714030752D7}"/>
                </a:ext>
              </a:extLst>
            </p:cNvPr>
            <p:cNvSpPr/>
            <p:nvPr/>
          </p:nvSpPr>
          <p:spPr>
            <a:xfrm>
              <a:off x="4667494" y="4702499"/>
              <a:ext cx="2359211" cy="1104900"/>
            </a:xfrm>
            <a:prstGeom prst="cloud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>
              <a:hlinkClick r:id="rId15" action="ppaction://hlinksldjump"/>
              <a:extLst>
                <a:ext uri="{FF2B5EF4-FFF2-40B4-BE49-F238E27FC236}">
                  <a16:creationId xmlns:a16="http://schemas.microsoft.com/office/drawing/2014/main" id="{86D4C9DA-0BA9-0FD5-132A-DB7F25AD664F}"/>
                </a:ext>
              </a:extLst>
            </p:cNvPr>
            <p:cNvSpPr txBox="1"/>
            <p:nvPr/>
          </p:nvSpPr>
          <p:spPr>
            <a:xfrm>
              <a:off x="5131881" y="4853628"/>
              <a:ext cx="147440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Về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vòng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 quay</a:t>
              </a:r>
              <a:endPara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EA7C782-0238-FEDE-BB74-8D6F0129ADE1}"/>
              </a:ext>
            </a:extLst>
          </p:cNvPr>
          <p:cNvSpPr txBox="1"/>
          <p:nvPr/>
        </p:nvSpPr>
        <p:spPr>
          <a:xfrm>
            <a:off x="10361978" y="6478960"/>
            <a:ext cx="1726928" cy="4308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F6E1E8-A4D6-157A-F749-8DECC37E1DB3}"/>
              </a:ext>
            </a:extLst>
          </p:cNvPr>
          <p:cNvGrpSpPr/>
          <p:nvPr/>
        </p:nvGrpSpPr>
        <p:grpSpPr>
          <a:xfrm>
            <a:off x="832636" y="199869"/>
            <a:ext cx="10526728" cy="1604597"/>
            <a:chOff x="832636" y="199869"/>
            <a:chExt cx="10526728" cy="1604597"/>
          </a:xfrm>
        </p:grpSpPr>
        <p:sp>
          <p:nvSpPr>
            <p:cNvPr id="4" name="Snip Diagonal Corner Rectangle 3"/>
            <p:cNvSpPr/>
            <p:nvPr/>
          </p:nvSpPr>
          <p:spPr>
            <a:xfrm>
              <a:off x="832636" y="199869"/>
              <a:ext cx="10526728" cy="1604597"/>
            </a:xfrm>
            <a:prstGeom prst="snip2DiagRect">
              <a:avLst/>
            </a:prstGeom>
            <a:solidFill>
              <a:schemeClr val="accent4">
                <a:lumMod val="40000"/>
                <a:lumOff val="60000"/>
              </a:schemeClr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841F52-AED3-2B71-7CB9-67369F0E8CE9}"/>
                </a:ext>
              </a:extLst>
            </p:cNvPr>
            <p:cNvSpPr txBox="1"/>
            <p:nvPr/>
          </p:nvSpPr>
          <p:spPr>
            <a:xfrm>
              <a:off x="3351648" y="635012"/>
              <a:ext cx="55579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>
                  <a:latin typeface="UTM Avo" panose="02040603050506020204" pitchFamily="18" charset="0"/>
                </a:rPr>
                <a:t>Bố của bố em gọi là gì?</a:t>
              </a:r>
              <a:endParaRPr lang="en-US" sz="3600" dirty="0">
                <a:latin typeface="UTM Avo" panose="02040603050506020204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31060A6-0A62-742B-F90E-F780959990B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55" y="0"/>
            <a:ext cx="680278" cy="68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9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110220" y="199869"/>
            <a:ext cx="9927193" cy="2000890"/>
          </a:xfrm>
          <a:prstGeom prst="snip2Diag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Những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việc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không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nên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làm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để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giữ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vệ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sinh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xung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quanh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nhà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?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259480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A.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Vứt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rác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bừa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bãi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348816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200" kern="1200" dirty="0">
                <a:solidFill>
                  <a:prstClr val="black"/>
                </a:solidFill>
                <a:latin typeface="UTM Avo" panose="02040603050506020204" pitchFamily="18" charset="0"/>
              </a:rPr>
              <a:t>D. Quét dọn sân vườn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2606830"/>
            <a:ext cx="885137" cy="708059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3515488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F26F99D-0CCA-998F-CE9F-8A9CFBB21662}"/>
              </a:ext>
            </a:extLst>
          </p:cNvPr>
          <p:cNvGrpSpPr/>
          <p:nvPr/>
        </p:nvGrpSpPr>
        <p:grpSpPr>
          <a:xfrm>
            <a:off x="4667494" y="4702499"/>
            <a:ext cx="2944252" cy="1104900"/>
            <a:chOff x="4667494" y="4702499"/>
            <a:chExt cx="2359211" cy="1104900"/>
          </a:xfrm>
        </p:grpSpPr>
        <p:sp>
          <p:nvSpPr>
            <p:cNvPr id="3" name="Cloud 2">
              <a:hlinkClick r:id="rId14" action="ppaction://hlinksldjump"/>
              <a:extLst>
                <a:ext uri="{FF2B5EF4-FFF2-40B4-BE49-F238E27FC236}">
                  <a16:creationId xmlns:a16="http://schemas.microsoft.com/office/drawing/2014/main" id="{99257838-8B88-BC14-B353-483235E209C7}"/>
                </a:ext>
              </a:extLst>
            </p:cNvPr>
            <p:cNvSpPr/>
            <p:nvPr/>
          </p:nvSpPr>
          <p:spPr>
            <a:xfrm>
              <a:off x="4667494" y="4702499"/>
              <a:ext cx="2359211" cy="1104900"/>
            </a:xfrm>
            <a:prstGeom prst="cloud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>
              <a:hlinkClick r:id="rId15" action="ppaction://hlinksldjump"/>
              <a:extLst>
                <a:ext uri="{FF2B5EF4-FFF2-40B4-BE49-F238E27FC236}">
                  <a16:creationId xmlns:a16="http://schemas.microsoft.com/office/drawing/2014/main" id="{C09AFB3F-5288-5D69-DF89-3166994918B8}"/>
                </a:ext>
              </a:extLst>
            </p:cNvPr>
            <p:cNvSpPr txBox="1"/>
            <p:nvPr/>
          </p:nvSpPr>
          <p:spPr>
            <a:xfrm>
              <a:off x="5131881" y="4853628"/>
              <a:ext cx="147440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Về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vòng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 quay</a:t>
              </a:r>
              <a:endPara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A63D84-7185-3CB8-DD19-FD6EF5659E7D}"/>
              </a:ext>
            </a:extLst>
          </p:cNvPr>
          <p:cNvSpPr txBox="1"/>
          <p:nvPr/>
        </p:nvSpPr>
        <p:spPr>
          <a:xfrm>
            <a:off x="10361978" y="6478960"/>
            <a:ext cx="1726928" cy="4308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EA52B7-383D-48D0-E34E-5A4279DEAB06}"/>
              </a:ext>
            </a:extLst>
          </p:cNvPr>
          <p:cNvSpPr/>
          <p:nvPr/>
        </p:nvSpPr>
        <p:spPr>
          <a:xfrm>
            <a:off x="6130615" y="259734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B.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Khạc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nhổ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bừa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bãi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4FE655-2D55-D577-41EB-8F1DEA38A01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10152276" y="2609375"/>
            <a:ext cx="885137" cy="708059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EB3D49E-5FB5-F2CC-259C-B2527705DD4A}"/>
              </a:ext>
            </a:extLst>
          </p:cNvPr>
          <p:cNvSpPr/>
          <p:nvPr/>
        </p:nvSpPr>
        <p:spPr>
          <a:xfrm>
            <a:off x="1110220" y="3512919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C.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Ngắt</a:t>
            </a:r>
            <a:r>
              <a:rPr lang="en-US" sz="2200" kern="1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hoa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598D423-2491-8DB1-E44E-7ACF514F0FF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3524947"/>
            <a:ext cx="885137" cy="708059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BEC29B-D883-1BA4-7784-0EE951251CE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55" y="0"/>
            <a:ext cx="680278" cy="68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4" grpId="0" animBg="1"/>
      <p:bldP spid="10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Hỏa</a:t>
            </a:r>
            <a:r>
              <a:rPr lang="en-US" sz="4400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hoạn</a:t>
            </a:r>
            <a:r>
              <a:rPr lang="en-US" sz="4400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có </a:t>
            </a:r>
            <a:r>
              <a:rPr lang="en-US" sz="4400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thể</a:t>
            </a:r>
            <a:r>
              <a:rPr lang="en-US" sz="4400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xảy</a:t>
            </a:r>
            <a:r>
              <a:rPr lang="en-US" sz="4400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ra</a:t>
            </a:r>
            <a:r>
              <a:rPr lang="en-US" sz="4400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khi</a:t>
            </a:r>
            <a:r>
              <a:rPr lang="en-US" sz="4400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nào</a:t>
            </a:r>
            <a:r>
              <a:rPr lang="en-US" sz="4400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?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Vứt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thuốc</a:t>
            </a:r>
            <a:r>
              <a:rPr lang="en-US" sz="2200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lá</a:t>
            </a:r>
            <a:r>
              <a:rPr lang="en-US" sz="2200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đang</a:t>
            </a:r>
            <a:r>
              <a:rPr lang="en-US" sz="2200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cháy</a:t>
            </a:r>
            <a:r>
              <a:rPr lang="en-US" sz="2200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bừa</a:t>
            </a:r>
            <a:r>
              <a:rPr lang="en-US" sz="2200" kern="12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bãi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B. Khi tưới cây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940CCCF-A633-5EB6-24E8-4D922B29218F}"/>
              </a:ext>
            </a:extLst>
          </p:cNvPr>
          <p:cNvGrpSpPr/>
          <p:nvPr/>
        </p:nvGrpSpPr>
        <p:grpSpPr>
          <a:xfrm>
            <a:off x="4667494" y="4702499"/>
            <a:ext cx="2944252" cy="1104900"/>
            <a:chOff x="4667494" y="4702499"/>
            <a:chExt cx="2359211" cy="1104900"/>
          </a:xfrm>
          <a:solidFill>
            <a:srgbClr val="00B0F0"/>
          </a:solidFill>
        </p:grpSpPr>
        <p:sp>
          <p:nvSpPr>
            <p:cNvPr id="57" name="Cloud 56">
              <a:hlinkClick r:id="rId14" action="ppaction://hlinksldjump"/>
            </p:cNvPr>
            <p:cNvSpPr/>
            <p:nvPr/>
          </p:nvSpPr>
          <p:spPr>
            <a:xfrm>
              <a:off x="4667494" y="4702499"/>
              <a:ext cx="2359211" cy="1104900"/>
            </a:xfrm>
            <a:prstGeom prst="cloud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TextBox 2">
              <a:hlinkClick r:id="rId15" action="ppaction://hlinksldjump"/>
              <a:extLst>
                <a:ext uri="{FF2B5EF4-FFF2-40B4-BE49-F238E27FC236}">
                  <a16:creationId xmlns:a16="http://schemas.microsoft.com/office/drawing/2014/main" id="{238CFF50-89F9-D0CF-9C36-A21B5093B3DF}"/>
                </a:ext>
              </a:extLst>
            </p:cNvPr>
            <p:cNvSpPr txBox="1"/>
            <p:nvPr/>
          </p:nvSpPr>
          <p:spPr>
            <a:xfrm>
              <a:off x="5131881" y="4853628"/>
              <a:ext cx="147440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Về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vòng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 quay</a:t>
              </a:r>
              <a:endPara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93302E7-BD49-355C-0216-050BC54E904B}"/>
              </a:ext>
            </a:extLst>
          </p:cNvPr>
          <p:cNvSpPr txBox="1"/>
          <p:nvPr/>
        </p:nvSpPr>
        <p:spPr>
          <a:xfrm>
            <a:off x="10361978" y="6478960"/>
            <a:ext cx="1726928" cy="4308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293C96-8BB0-78FA-5FDB-4633E3DF14D5}"/>
              </a:ext>
            </a:extLst>
          </p:cNvPr>
          <p:cNvSpPr/>
          <p:nvPr/>
        </p:nvSpPr>
        <p:spPr>
          <a:xfrm>
            <a:off x="6130615" y="283177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D.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Nấu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xong</a:t>
            </a:r>
            <a:r>
              <a:rPr lang="en-US" sz="2200" kern="1200" dirty="0">
                <a:solidFill>
                  <a:prstClr val="black"/>
                </a:solidFill>
                <a:latin typeface="UTM Avo" panose="02040603050506020204" pitchFamily="18" charset="0"/>
              </a:rPr>
              <a:t>, </a:t>
            </a:r>
            <a:r>
              <a:rPr lang="en-US" sz="22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không</a:t>
            </a:r>
            <a:r>
              <a:rPr lang="en-US" sz="2200" kern="1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khóa</a:t>
            </a:r>
            <a:r>
              <a:rPr lang="en-US" sz="2200" kern="1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bình</a:t>
            </a:r>
            <a:r>
              <a:rPr lang="en-US" sz="2200" kern="1200" dirty="0">
                <a:solidFill>
                  <a:prstClr val="black"/>
                </a:solidFill>
                <a:latin typeface="UTM Avo" panose="02040603050506020204" pitchFamily="18" charset="0"/>
              </a:rPr>
              <a:t> ga </a:t>
            </a:r>
            <a:r>
              <a:rPr lang="en-US" sz="22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và</a:t>
            </a:r>
            <a:r>
              <a:rPr lang="en-US" sz="2200" kern="1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tắt</a:t>
            </a:r>
            <a:r>
              <a:rPr lang="en-US" sz="2200" kern="1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bếp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AA4FF0-1648-07AA-761A-7A979AC4DDE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10152276" y="2857250"/>
            <a:ext cx="885137" cy="708059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5F8BDE-114F-6245-0127-E08A246FBDD3}"/>
              </a:ext>
            </a:extLst>
          </p:cNvPr>
          <p:cNvSpPr/>
          <p:nvPr/>
        </p:nvSpPr>
        <p:spPr>
          <a:xfrm>
            <a:off x="1110220" y="27958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1200" dirty="0">
                <a:solidFill>
                  <a:prstClr val="black"/>
                </a:solidFill>
                <a:latin typeface="UTM Avo" panose="02040603050506020204" pitchFamily="18" charset="0"/>
              </a:rPr>
              <a:t>C. Khi </a:t>
            </a:r>
            <a:r>
              <a:rPr lang="en-US" sz="22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trời</a:t>
            </a:r>
            <a:r>
              <a:rPr lang="en-US" sz="2200" kern="1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nắng</a:t>
            </a:r>
            <a:r>
              <a:rPr lang="en-US" sz="2200" kern="1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nóng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2127ED-721F-25B0-4FF5-D7B4A8F824D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2821293"/>
            <a:ext cx="885137" cy="708059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92DC09-668A-1139-F238-92D18DC69D9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55" y="0"/>
            <a:ext cx="680278" cy="68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2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DDF035A-1E01-CD72-4E11-0A42646BA2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549676" y="1894902"/>
            <a:ext cx="2859359" cy="2792082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29EFB508-E4CF-6E8C-1A7A-4B6A74E808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4376629" y="1894902"/>
            <a:ext cx="2938569" cy="2792082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620FAAB-CD22-CF5A-7E73-417129F5F3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8541009" y="1817784"/>
            <a:ext cx="2859359" cy="2749367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4D5DB390-A8F2-A72A-52DD-CCBC9555AE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472280" y="5853240"/>
            <a:ext cx="6759681" cy="5604390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5CBA8096-7445-9C84-461E-D15F222F44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74396" y="4686984"/>
            <a:ext cx="2145853" cy="2060019"/>
          </a:xfrm>
          <a:prstGeom prst="rect">
            <a:avLst/>
          </a:prstGeom>
        </p:spPr>
      </p:pic>
      <p:sp>
        <p:nvSpPr>
          <p:cNvPr id="7" name="TextBox 11">
            <a:extLst>
              <a:ext uri="{FF2B5EF4-FFF2-40B4-BE49-F238E27FC236}">
                <a16:creationId xmlns:a16="http://schemas.microsoft.com/office/drawing/2014/main" id="{8FC18246-0C7B-CF1A-2F0B-3C83C55B0BAF}"/>
              </a:ext>
            </a:extLst>
          </p:cNvPr>
          <p:cNvSpPr txBox="1"/>
          <p:nvPr/>
        </p:nvSpPr>
        <p:spPr>
          <a:xfrm>
            <a:off x="775372" y="2433176"/>
            <a:ext cx="2375447" cy="17155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Hoàn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thành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endParaRPr lang="vi-VN" sz="26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sơ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đồ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về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endParaRPr lang="vi-VN" sz="26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gia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đình</a:t>
            </a:r>
            <a:endParaRPr lang="en-US" sz="26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9F731936-B72F-01D8-D4FD-EED3778E8BC8}"/>
              </a:ext>
            </a:extLst>
          </p:cNvPr>
          <p:cNvSpPr txBox="1"/>
          <p:nvPr/>
        </p:nvSpPr>
        <p:spPr>
          <a:xfrm>
            <a:off x="2914104" y="423166"/>
            <a:ext cx="6363791" cy="1147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60"/>
              </a:lnSpc>
            </a:pP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Hướng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dẫn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nhà</a:t>
            </a:r>
            <a:endParaRPr lang="en-US" sz="32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0E287F6A-2E08-9707-F46D-82B828869794}"/>
              </a:ext>
            </a:extLst>
          </p:cNvPr>
          <p:cNvSpPr txBox="1"/>
          <p:nvPr/>
        </p:nvSpPr>
        <p:spPr>
          <a:xfrm>
            <a:off x="4618588" y="2571233"/>
            <a:ext cx="2441252" cy="11153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Ôn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lại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nội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dung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kiến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thức</a:t>
            </a:r>
            <a:endParaRPr lang="en-US" sz="26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1F6993DE-D679-0E5A-A14D-B9EB12BCCEE0}"/>
              </a:ext>
            </a:extLst>
          </p:cNvPr>
          <p:cNvSpPr txBox="1"/>
          <p:nvPr/>
        </p:nvSpPr>
        <p:spPr>
          <a:xfrm>
            <a:off x="8850877" y="2571233"/>
            <a:ext cx="2239621" cy="17155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Chuẩn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bị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chủ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đề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Trường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học</a:t>
            </a:r>
            <a:endParaRPr lang="en-US" sz="26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7F0D54-B65E-6BA3-06C1-B63951AD2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417" y="3753145"/>
            <a:ext cx="2622541" cy="26225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33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CE3B498-82A1-CC13-0CA6-73DA41A5857D}"/>
              </a:ext>
            </a:extLst>
          </p:cNvPr>
          <p:cNvGrpSpPr/>
          <p:nvPr/>
        </p:nvGrpSpPr>
        <p:grpSpPr>
          <a:xfrm>
            <a:off x="4928333" y="312964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0F849184-6529-3896-FA40-6765C6B8D7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AB92B2-BBD7-C5A8-D078-C4F0675D81E1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640C4A-14C8-A764-E992-105626B9F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7164" y="1276853"/>
            <a:ext cx="6824533" cy="29640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C3AD36-9148-054D-9097-44B1F8C023F5}"/>
              </a:ext>
            </a:extLst>
          </p:cNvPr>
          <p:cNvSpPr txBox="1"/>
          <p:nvPr/>
        </p:nvSpPr>
        <p:spPr>
          <a:xfrm>
            <a:off x="3295075" y="2324392"/>
            <a:ext cx="5601850" cy="12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dirty="0" err="1">
                <a:latin typeface="UTM Avo" panose="02040603050506020204" pitchFamily="18" charset="0"/>
                <a:ea typeface="UD Digi Kyokasho N-B" panose="02020700000000000000" pitchFamily="18" charset="-128"/>
                <a:cs typeface="Arial" panose="020B0604020202020204" pitchFamily="34" charset="0"/>
              </a:rPr>
              <a:t>Chúng</a:t>
            </a:r>
            <a:r>
              <a:rPr lang="en-US" sz="2600" dirty="0">
                <a:latin typeface="UTM Avo" panose="02040603050506020204" pitchFamily="18" charset="0"/>
                <a:ea typeface="UD Digi Kyokasho N-B" panose="02020700000000000000" pitchFamily="18" charset="-128"/>
                <a:cs typeface="Arial" panose="020B0604020202020204" pitchFamily="34" charset="0"/>
              </a:rPr>
              <a:t> ta </a:t>
            </a:r>
            <a:r>
              <a:rPr lang="en-US" sz="2600" dirty="0" err="1">
                <a:latin typeface="UTM Avo" panose="02040603050506020204" pitchFamily="18" charset="0"/>
                <a:ea typeface="UD Digi Kyokasho N-B" panose="02020700000000000000" pitchFamily="18" charset="-128"/>
                <a:cs typeface="Arial" panose="020B0604020202020204" pitchFamily="34" charset="0"/>
              </a:rPr>
              <a:t>đã</a:t>
            </a:r>
            <a:r>
              <a:rPr lang="en-US" sz="2600" dirty="0">
                <a:latin typeface="UTM Avo" panose="02040603050506020204" pitchFamily="18" charset="0"/>
                <a:ea typeface="UD Digi Kyokasho N-B" panose="02020700000000000000" pitchFamily="18" charset="-128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UD Digi Kyokasho N-B" panose="02020700000000000000" pitchFamily="18" charset="-128"/>
                <a:cs typeface="Arial" panose="020B0604020202020204" pitchFamily="34" charset="0"/>
              </a:rPr>
              <a:t>được</a:t>
            </a:r>
            <a:r>
              <a:rPr lang="en-US" sz="2600" dirty="0">
                <a:latin typeface="UTM Avo" panose="02040603050506020204" pitchFamily="18" charset="0"/>
                <a:ea typeface="UD Digi Kyokasho N-B" panose="02020700000000000000" pitchFamily="18" charset="-128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UD Digi Kyokasho N-B" panose="02020700000000000000" pitchFamily="18" charset="-128"/>
                <a:cs typeface="Arial" panose="020B0604020202020204" pitchFamily="34" charset="0"/>
              </a:rPr>
              <a:t>học</a:t>
            </a:r>
            <a:r>
              <a:rPr lang="en-US" sz="2600" dirty="0">
                <a:latin typeface="UTM Avo" panose="02040603050506020204" pitchFamily="18" charset="0"/>
                <a:ea typeface="UD Digi Kyokasho N-B" panose="02020700000000000000" pitchFamily="18" charset="-128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UD Digi Kyokasho N-B" panose="02020700000000000000" pitchFamily="18" charset="-128"/>
                <a:cs typeface="Arial" panose="020B0604020202020204" pitchFamily="34" charset="0"/>
              </a:rPr>
              <a:t>về</a:t>
            </a:r>
            <a:r>
              <a:rPr lang="en-US" sz="2600" dirty="0">
                <a:latin typeface="UTM Avo" panose="02040603050506020204" pitchFamily="18" charset="0"/>
                <a:ea typeface="UD Digi Kyokasho N-B" panose="02020700000000000000" pitchFamily="18" charset="-128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UD Digi Kyokasho N-B" panose="02020700000000000000" pitchFamily="18" charset="-128"/>
                <a:cs typeface="Arial" panose="020B0604020202020204" pitchFamily="34" charset="0"/>
              </a:rPr>
              <a:t>những</a:t>
            </a:r>
            <a:r>
              <a:rPr lang="en-US" sz="2600" dirty="0">
                <a:latin typeface="UTM Avo" panose="02040603050506020204" pitchFamily="18" charset="0"/>
                <a:ea typeface="UD Digi Kyokasho N-B" panose="02020700000000000000" pitchFamily="18" charset="-128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UD Digi Kyokasho N-B" panose="02020700000000000000" pitchFamily="18" charset="-128"/>
                <a:cs typeface="Arial" panose="020B0604020202020204" pitchFamily="34" charset="0"/>
              </a:rPr>
              <a:t>gì</a:t>
            </a:r>
            <a:r>
              <a:rPr lang="en-US" sz="2600" dirty="0">
                <a:latin typeface="UTM Avo" panose="02040603050506020204" pitchFamily="18" charset="0"/>
                <a:ea typeface="UD Digi Kyokasho N-B" panose="02020700000000000000" pitchFamily="18" charset="-128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UD Digi Kyokasho N-B" panose="02020700000000000000" pitchFamily="18" charset="-128"/>
                <a:cs typeface="Arial" panose="020B0604020202020204" pitchFamily="34" charset="0"/>
              </a:rPr>
              <a:t>trong</a:t>
            </a:r>
            <a:r>
              <a:rPr lang="en-US" sz="2600" dirty="0">
                <a:latin typeface="UTM Avo" panose="02040603050506020204" pitchFamily="18" charset="0"/>
                <a:ea typeface="UD Digi Kyokasho N-B" panose="02020700000000000000" pitchFamily="18" charset="-128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UD Digi Kyokasho N-B" panose="02020700000000000000" pitchFamily="18" charset="-128"/>
                <a:cs typeface="Arial" panose="020B0604020202020204" pitchFamily="34" charset="0"/>
              </a:rPr>
              <a:t>chủ</a:t>
            </a:r>
            <a:r>
              <a:rPr lang="en-US" sz="2600" dirty="0">
                <a:latin typeface="UTM Avo" panose="02040603050506020204" pitchFamily="18" charset="0"/>
                <a:ea typeface="UD Digi Kyokasho N-B" panose="02020700000000000000" pitchFamily="18" charset="-128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UD Digi Kyokasho N-B" panose="02020700000000000000" pitchFamily="18" charset="-128"/>
                <a:cs typeface="Arial" panose="020B0604020202020204" pitchFamily="34" charset="0"/>
              </a:rPr>
              <a:t>đề</a:t>
            </a:r>
            <a:r>
              <a:rPr lang="en-US" sz="2600" dirty="0">
                <a:latin typeface="UTM Avo" panose="02040603050506020204" pitchFamily="18" charset="0"/>
                <a:ea typeface="UD Digi Kyokasho N-B" panose="02020700000000000000" pitchFamily="18" charset="-128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UD Digi Kyokasho N-B" panose="02020700000000000000" pitchFamily="18" charset="-128"/>
                <a:cs typeface="Arial" panose="020B0604020202020204" pitchFamily="34" charset="0"/>
              </a:rPr>
              <a:t>gia</a:t>
            </a:r>
            <a:r>
              <a:rPr lang="en-US" sz="2600" dirty="0">
                <a:latin typeface="UTM Avo" panose="02040603050506020204" pitchFamily="18" charset="0"/>
                <a:ea typeface="UD Digi Kyokasho N-B" panose="02020700000000000000" pitchFamily="18" charset="-128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ea typeface="UD Digi Kyokasho N-B" panose="02020700000000000000" pitchFamily="18" charset="-128"/>
                <a:cs typeface="Arial" panose="020B0604020202020204" pitchFamily="34" charset="0"/>
              </a:rPr>
              <a:t>đình</a:t>
            </a:r>
            <a:r>
              <a:rPr lang="en-US" sz="2600" dirty="0">
                <a:latin typeface="UTM Avo" panose="02040603050506020204" pitchFamily="18" charset="0"/>
                <a:ea typeface="UD Digi Kyokasho N-B" panose="02020700000000000000" pitchFamily="18" charset="-128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A2D89C-FAEE-577A-F18D-040569F49A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55670" y="3929756"/>
            <a:ext cx="2934981" cy="3174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34EE551-DDB1-14A6-9E17-8A71CEE77D52}"/>
              </a:ext>
            </a:extLst>
          </p:cNvPr>
          <p:cNvSpPr txBox="1"/>
          <p:nvPr/>
        </p:nvSpPr>
        <p:spPr>
          <a:xfrm>
            <a:off x="1181190" y="3204919"/>
            <a:ext cx="4251207" cy="6075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Họ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hàng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nội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ngoại</a:t>
            </a:r>
            <a:endParaRPr lang="en-US" sz="26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704081-6983-81DC-486F-8E5E9E4DC5EB}"/>
              </a:ext>
            </a:extLst>
          </p:cNvPr>
          <p:cNvSpPr txBox="1"/>
          <p:nvPr/>
        </p:nvSpPr>
        <p:spPr>
          <a:xfrm>
            <a:off x="5981358" y="1685945"/>
            <a:ext cx="4394804" cy="12305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ngày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kỉ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niệm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sự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kiện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gia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đình</a:t>
            </a:r>
            <a:endParaRPr lang="en-US" sz="26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B1173-9504-47E5-CA94-BDEAFE5DDC59}"/>
              </a:ext>
            </a:extLst>
          </p:cNvPr>
          <p:cNvSpPr txBox="1"/>
          <p:nvPr/>
        </p:nvSpPr>
        <p:spPr>
          <a:xfrm>
            <a:off x="1181191" y="4788066"/>
            <a:ext cx="4251206" cy="12077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Phòng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tránh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hỏa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hoạn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khi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ở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nhà</a:t>
            </a:r>
            <a:endParaRPr lang="en-US" sz="26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291FBB-D30C-6340-3920-70127E3BF4CC}"/>
              </a:ext>
            </a:extLst>
          </p:cNvPr>
          <p:cNvSpPr txBox="1"/>
          <p:nvPr/>
        </p:nvSpPr>
        <p:spPr>
          <a:xfrm>
            <a:off x="5969133" y="3580363"/>
            <a:ext cx="4613191" cy="12077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Giữ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gìn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vệ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sinh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xung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quanh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nhà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ở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EBA2BC64-79D2-77EB-2039-139D67E6C9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32229" y="2768842"/>
            <a:ext cx="859794" cy="872155"/>
          </a:xfrm>
          <a:prstGeom prst="rect">
            <a:avLst/>
          </a:prstGeom>
        </p:spPr>
      </p:pic>
      <p:pic>
        <p:nvPicPr>
          <p:cNvPr id="10" name="Picture 19">
            <a:extLst>
              <a:ext uri="{FF2B5EF4-FFF2-40B4-BE49-F238E27FC236}">
                <a16:creationId xmlns:a16="http://schemas.microsoft.com/office/drawing/2014/main" id="{F4B23D7C-1094-3513-2E54-B8387AFDF8D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539237" y="1235096"/>
            <a:ext cx="859794" cy="872155"/>
          </a:xfrm>
          <a:prstGeom prst="rect">
            <a:avLst/>
          </a:prstGeom>
        </p:spPr>
      </p:pic>
      <p:pic>
        <p:nvPicPr>
          <p:cNvPr id="11" name="Picture 19">
            <a:extLst>
              <a:ext uri="{FF2B5EF4-FFF2-40B4-BE49-F238E27FC236}">
                <a16:creationId xmlns:a16="http://schemas.microsoft.com/office/drawing/2014/main" id="{005BA759-DB9F-13E8-23E3-FC75F061A33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32229" y="4351989"/>
            <a:ext cx="859794" cy="872155"/>
          </a:xfrm>
          <a:prstGeom prst="rect">
            <a:avLst/>
          </a:prstGeom>
        </p:spPr>
      </p:pic>
      <p:pic>
        <p:nvPicPr>
          <p:cNvPr id="12" name="Picture 19">
            <a:extLst>
              <a:ext uri="{FF2B5EF4-FFF2-40B4-BE49-F238E27FC236}">
                <a16:creationId xmlns:a16="http://schemas.microsoft.com/office/drawing/2014/main" id="{303C8E82-412F-5015-0388-D83116ACE84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539237" y="3110440"/>
            <a:ext cx="859794" cy="87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7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7C0233-4965-4B9C-F1B8-5E4A3AA5C06A}"/>
              </a:ext>
            </a:extLst>
          </p:cNvPr>
          <p:cNvGrpSpPr/>
          <p:nvPr/>
        </p:nvGrpSpPr>
        <p:grpSpPr>
          <a:xfrm>
            <a:off x="4928333" y="312964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30400B76-C517-DE18-72FC-5B85F0E12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CCF1C7D-EEB2-6CF1-A4FF-2589C9F836F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A05066-5140-2479-A15B-B10C725265C8}"/>
              </a:ext>
            </a:extLst>
          </p:cNvPr>
          <p:cNvSpPr txBox="1"/>
          <p:nvPr/>
        </p:nvSpPr>
        <p:spPr>
          <a:xfrm>
            <a:off x="-2209800" y="1509714"/>
            <a:ext cx="14401800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HĐ 1: Nội dung đã học ở chủ đề gia đình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C3EDA7-A51B-7E46-BAD0-78AED08E672F}"/>
              </a:ext>
            </a:extLst>
          </p:cNvPr>
          <p:cNvSpPr txBox="1"/>
          <p:nvPr/>
        </p:nvSpPr>
        <p:spPr>
          <a:xfrm>
            <a:off x="1901328" y="2083268"/>
            <a:ext cx="10039034" cy="12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tìm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hiểu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thông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tin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về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họ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hàng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nội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ngoại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theo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gợi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ý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E3D4BD-BEDB-C12E-E096-C2FAF906FB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7" t="19952" r="25947" b="53083"/>
          <a:stretch/>
        </p:blipFill>
        <p:spPr>
          <a:xfrm>
            <a:off x="2543774" y="3567030"/>
            <a:ext cx="5043004" cy="32419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590D0C-1096-31CB-E9C9-EFCC1A0978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628" y="3851548"/>
            <a:ext cx="1787400" cy="2993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E47849C-59AA-7564-3341-79590897B537}"/>
              </a:ext>
            </a:extLst>
          </p:cNvPr>
          <p:cNvSpPr txBox="1"/>
          <p:nvPr/>
        </p:nvSpPr>
        <p:spPr>
          <a:xfrm>
            <a:off x="-183411" y="1461818"/>
            <a:ext cx="10175668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HĐ 1: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Nội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dung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đã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học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ở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chủ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đề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gia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đình</a:t>
            </a:r>
            <a:endParaRPr lang="en-US" sz="26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758601-7A56-FBFE-40DF-D2DED3DC21B5}"/>
              </a:ext>
            </a:extLst>
          </p:cNvPr>
          <p:cNvSpPr txBox="1"/>
          <p:nvPr/>
        </p:nvSpPr>
        <p:spPr>
          <a:xfrm>
            <a:off x="1344706" y="2069357"/>
            <a:ext cx="9787584" cy="1230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Quan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sát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sơ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đồ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về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gia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đình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hãy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giới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thiệu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đôi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nét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về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họ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hàng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bên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nội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bên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ngoại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41AC0B-216F-04A9-3023-AF3EE27094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53" t="3468"/>
          <a:stretch/>
        </p:blipFill>
        <p:spPr>
          <a:xfrm>
            <a:off x="3051543" y="3429000"/>
            <a:ext cx="5711538" cy="328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4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056AC0-50D6-6C9F-9EF4-91A6BC80DC38}"/>
              </a:ext>
            </a:extLst>
          </p:cNvPr>
          <p:cNvSpPr txBox="1"/>
          <p:nvPr/>
        </p:nvSpPr>
        <p:spPr>
          <a:xfrm>
            <a:off x="434249" y="1505678"/>
            <a:ext cx="9063283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HĐ 1: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Nội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dung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đã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học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ở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chủ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đề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gia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đình</a:t>
            </a:r>
            <a:endParaRPr lang="en-US" sz="26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CEB5A2-DB34-D741-0DF8-086497EA7CE0}"/>
              </a:ext>
            </a:extLst>
          </p:cNvPr>
          <p:cNvSpPr txBox="1"/>
          <p:nvPr/>
        </p:nvSpPr>
        <p:spPr>
          <a:xfrm>
            <a:off x="1140311" y="2113217"/>
            <a:ext cx="10617440" cy="630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Chia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sẻ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về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sự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kiện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đáng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nhớ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với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thân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gia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đình</a:t>
            </a:r>
            <a:endParaRPr lang="en-US" sz="26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E55626-77CE-1D3E-BBC4-83A2958C3D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2" t="63770" r="9657" b="3352"/>
          <a:stretch/>
        </p:blipFill>
        <p:spPr>
          <a:xfrm>
            <a:off x="2232836" y="3495037"/>
            <a:ext cx="6964327" cy="288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2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1E160B-A167-4BFF-44B5-036B706D3BDD}"/>
              </a:ext>
            </a:extLst>
          </p:cNvPr>
          <p:cNvSpPr txBox="1"/>
          <p:nvPr/>
        </p:nvSpPr>
        <p:spPr>
          <a:xfrm>
            <a:off x="-2674089" y="1447311"/>
            <a:ext cx="14401800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HĐ 1: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Nội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dung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đã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học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ở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chủ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đề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gia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đình</a:t>
            </a:r>
            <a:endParaRPr lang="en-US" sz="26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FC3DF5-8749-D867-BFE7-2CCC19168AEF}"/>
              </a:ext>
            </a:extLst>
          </p:cNvPr>
          <p:cNvSpPr txBox="1"/>
          <p:nvPr/>
        </p:nvSpPr>
        <p:spPr>
          <a:xfrm>
            <a:off x="742278" y="2055671"/>
            <a:ext cx="11113023" cy="630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hãy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liệt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kê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việc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nên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làm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hoặc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không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nên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làm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khi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có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xảy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ra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cháy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nổ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0D6C3B-B437-BF22-EE50-164C350387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79" t="3100" r="1044" b="3849"/>
          <a:stretch/>
        </p:blipFill>
        <p:spPr>
          <a:xfrm>
            <a:off x="2052085" y="3594626"/>
            <a:ext cx="8312888" cy="271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0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655</Words>
  <Application>Microsoft Office PowerPoint</Application>
  <PresentationFormat>Widescreen</PresentationFormat>
  <Paragraphs>93</Paragraphs>
  <Slides>19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Tahoma</vt:lpstr>
      <vt:lpstr>Times New Roman</vt:lpstr>
      <vt:lpstr>UTM Avo</vt:lpstr>
      <vt:lpstr>Wingdings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Ziczac</dc:creator>
  <cp:lastModifiedBy>hung.nv2510hung.nv2510</cp:lastModifiedBy>
  <cp:revision>9</cp:revision>
  <dcterms:created xsi:type="dcterms:W3CDTF">2023-04-10T09:01:57Z</dcterms:created>
  <dcterms:modified xsi:type="dcterms:W3CDTF">2023-08-14T04:47:24Z</dcterms:modified>
</cp:coreProperties>
</file>