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58" r:id="rId9"/>
    <p:sldId id="260" r:id="rId10"/>
    <p:sldId id="263" r:id="rId11"/>
    <p:sldId id="261" r:id="rId12"/>
    <p:sldId id="262" r:id="rId13"/>
    <p:sldId id="264" r:id="rId14"/>
    <p:sldId id="279" r:id="rId15"/>
    <p:sldId id="280" r:id="rId16"/>
    <p:sldId id="281" r:id="rId17"/>
    <p:sldId id="282" r:id="rId18"/>
    <p:sldId id="287" r:id="rId19"/>
    <p:sldId id="283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76F18-BC32-4129-AC55-D09104DE3C47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1EAD8-7BDB-4C42-A551-C7216C6AA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0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tiên để đi đến câu hỏi.</a:t>
            </a:r>
          </a:p>
          <a:p>
            <a:r>
              <a:rPr lang="en-US" baseline="0"/>
              <a:t>Tại slide câu hỏi, click vào tiên để quay về đây</a:t>
            </a:r>
          </a:p>
          <a:p>
            <a:r>
              <a:rPr lang="en-US" baseline="0"/>
              <a:t>Click vào cây nấm để đi đến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Câu</a:t>
            </a:r>
            <a:r>
              <a:rPr lang="en-US" baseline="0"/>
              <a:t> hỏi ô dưới, câu trả lời ô trên. Muốn viết câu hỏi thì thầy cô kéo ô trên ra một bên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1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Tác giả	: Phan Thị Linh</a:t>
            </a:r>
          </a:p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 Zalo	: 0916.604.268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8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7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5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DFD8-856F-438B-8ADC-FF679B456C48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FFAF-C52D-446B-BED6-E2E051F6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.png"/><Relationship Id="rId1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slide" Target="slide5.xml"/><Relationship Id="rId17" Type="http://schemas.openxmlformats.org/officeDocument/2006/relationships/image" Target="../media/image8.gif"/><Relationship Id="rId2" Type="http://schemas.openxmlformats.org/officeDocument/2006/relationships/audio" Target="../media/media1.mp3"/><Relationship Id="rId16" Type="http://schemas.openxmlformats.org/officeDocument/2006/relationships/image" Target="../media/image7.gif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5" Type="http://schemas.openxmlformats.org/officeDocument/2006/relationships/image" Target="../media/image6.png"/><Relationship Id="rId10" Type="http://schemas.openxmlformats.org/officeDocument/2006/relationships/slide" Target="slide4.xml"/><Relationship Id="rId19" Type="http://schemas.openxmlformats.org/officeDocument/2006/relationships/slide" Target="slide9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slide" Target="slide7.xml"/><Relationship Id="rId2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96220" y="1660086"/>
            <a:ext cx="919957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cs typeface="Arial" panose="020B0604020202020204" pitchFamily="34" charset="0"/>
              </a:rPr>
              <a:t> 3</a:t>
            </a:r>
          </a:p>
          <a:p>
            <a:pPr algn="ctr" defTabSz="914195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Chỉ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tắc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đều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đặn</a:t>
            </a:r>
            <a:endParaRPr lang="en-US" sz="4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1556"/>
            <a:ext cx="10515600" cy="1351133"/>
          </a:xfrm>
        </p:spPr>
        <p:txBody>
          <a:bodyPr/>
          <a:lstStyle/>
          <a:p>
            <a:r>
              <a:rPr lang="nl-NL" b="1" dirty="0"/>
              <a:t>a) Chiếc đồng hồ mới hỏi hai chiếc đồng hồ cũ điều gì?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0595" y="3570214"/>
            <a:ext cx="10515600" cy="135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B0F0"/>
                </a:solidFill>
              </a:rPr>
              <a:t>Làm việc có khó không các anh?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298" y="2025112"/>
            <a:ext cx="10515600" cy="1325563"/>
          </a:xfrm>
        </p:spPr>
        <p:txBody>
          <a:bodyPr/>
          <a:lstStyle/>
          <a:p>
            <a:r>
              <a:rPr lang="nl-NL" b="1" dirty="0"/>
              <a:t>b) Chiếc đồng hồ thứ nhất nói gì?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84495" y="3696823"/>
            <a:ext cx="9292883" cy="2211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B0F0"/>
                </a:solidFill>
              </a:rPr>
              <a:t>Mỗi năm cậu phải chạy 32 triệu lần. Trông cậu yếu ớt thế, chỉ sợ cậu mệt bã người, rồi sẽ ngục mất thôi.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2207993"/>
            <a:ext cx="10515600" cy="1325563"/>
          </a:xfrm>
        </p:spPr>
        <p:txBody>
          <a:bodyPr/>
          <a:lstStyle/>
          <a:p>
            <a:r>
              <a:rPr lang="nl-NL" b="1" dirty="0"/>
              <a:t>c) Chiếc đồng hồ mới lo lắng thế nào?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2428" y="4245464"/>
            <a:ext cx="8038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B0F0"/>
                </a:solidFill>
              </a:rPr>
              <a:t>32 triệu lần cơ à? Khó thế à?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7" y="1771894"/>
            <a:ext cx="10515600" cy="1325563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b="1" dirty="0"/>
              <a:t>) Chiếc đồng hồ thứ hai nói gì?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8027" y="3851568"/>
            <a:ext cx="9698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B0F0"/>
                </a:solidFill>
              </a:rPr>
              <a:t>Cậu đừng lo lắng thế! Mỗi một giây, cậu chỉ cần “tích tắc” một cái là được.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95" y="2376805"/>
            <a:ext cx="10515600" cy="1325563"/>
          </a:xfrm>
        </p:spPr>
        <p:txBody>
          <a:bodyPr/>
          <a:lstStyle/>
          <a:p>
            <a:r>
              <a:rPr lang="nl-NL" b="1" dirty="0"/>
              <a:t>e) Cuối cùng, chiếc đồng hồ mới đã hoàn thành công việc một năm như thế nào?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2630" y="4132922"/>
            <a:ext cx="9785253" cy="2099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B0F0"/>
                </a:solidFill>
              </a:rPr>
              <a:t>Nghe lời bạn, đồng hồ mới “tích tắc, tích tắc” nhẹ nhàng. Một năm trôi qua, nó đã chạy được 32 triệu lần.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955675"/>
            <a:ext cx="7558181" cy="536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93" y="606066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9" descr="7025f93bab81e29a45dfc8ebfbf481b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9439" y="3036341"/>
            <a:ext cx="600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</a:rPr>
              <a:t>Luyện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</a:rPr>
              <a:t>tập</a:t>
            </a:r>
            <a:endParaRPr lang="en-US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0217" y="1895931"/>
            <a:ext cx="8485555" cy="444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369720" y="492806"/>
            <a:ext cx="4790098" cy="8451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510"/>
            <a:r>
              <a:rPr lang="en-US" sz="3600" b="1" dirty="0">
                <a:solidFill>
                  <a:prstClr val="black"/>
                </a:solidFill>
              </a:rPr>
              <a:t>KỂ THEO NHÓM </a:t>
            </a:r>
          </a:p>
        </p:txBody>
      </p:sp>
    </p:spTree>
    <p:extLst>
      <p:ext uri="{BB962C8B-B14F-4D97-AF65-F5344CB8AC3E}">
        <p14:creationId xmlns:p14="http://schemas.microsoft.com/office/powerpoint/2010/main" val="40943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2">
            <a:extLst>
              <a:ext uri="{FF2B5EF4-FFF2-40B4-BE49-F238E27FC236}">
                <a16:creationId xmlns:a16="http://schemas.microsoft.com/office/drawing/2014/main" id="{A5E1388E-2CD6-4023-8771-F337536DECEB}"/>
              </a:ext>
            </a:extLst>
          </p:cNvPr>
          <p:cNvSpPr/>
          <p:nvPr/>
        </p:nvSpPr>
        <p:spPr>
          <a:xfrm>
            <a:off x="3519908" y="0"/>
            <a:ext cx="4405746" cy="106550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510"/>
            <a:r>
              <a:rPr lang="en-US" sz="3200" b="1" dirty="0">
                <a:solidFill>
                  <a:prstClr val="black"/>
                </a:solidFill>
              </a:rPr>
              <a:t>KỂ TRƯỚC LỚP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18694E-546C-4A24-A132-DAB41F64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205" y="1231435"/>
            <a:ext cx="11513712" cy="51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7" y="1771894"/>
            <a:ext cx="10515600" cy="1325563"/>
          </a:xfrm>
        </p:spPr>
        <p:txBody>
          <a:bodyPr/>
          <a:lstStyle/>
          <a:p>
            <a:pPr lvl="0"/>
            <a:r>
              <a:rPr lang="nl-NL" b="1" i="1" dirty="0"/>
              <a:t>Theo câu chuyện, mỗi năm chiếc đồng hồ</a:t>
            </a:r>
            <a:br>
              <a:rPr lang="en-US" b="1" dirty="0"/>
            </a:br>
            <a:r>
              <a:rPr lang="nl-NL" b="1" i="1" dirty="0"/>
              <a:t> phải chạy bao nhiêu lần?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2937" y="3612417"/>
            <a:ext cx="9698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FF0000"/>
                </a:solidFill>
              </a:rPr>
              <a:t>32 triệu lần- mỗi giây tích tắc 1 lần.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8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53" y="670973"/>
            <a:ext cx="10760763" cy="19605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929ECC44-2B06-43EC-8502-A7A57E3B405A}"/>
              </a:ext>
            </a:extLst>
          </p:cNvPr>
          <p:cNvSpPr/>
          <p:nvPr/>
        </p:nvSpPr>
        <p:spPr>
          <a:xfrm>
            <a:off x="778822" y="5512535"/>
            <a:ext cx="9411042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đặn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9AAE1CD7-423C-4146-B262-B6D87883235A}"/>
              </a:ext>
            </a:extLst>
          </p:cNvPr>
          <p:cNvSpPr/>
          <p:nvPr/>
        </p:nvSpPr>
        <p:spPr>
          <a:xfrm>
            <a:off x="751290" y="2981038"/>
            <a:ext cx="9411042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xong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mọi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2ED8B6EF-C659-4E60-A530-9669E26609D8}"/>
              </a:ext>
            </a:extLst>
          </p:cNvPr>
          <p:cNvSpPr/>
          <p:nvPr/>
        </p:nvSpPr>
        <p:spPr>
          <a:xfrm>
            <a:off x="751290" y="4248599"/>
            <a:ext cx="9438574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184" y="5534094"/>
            <a:ext cx="1620221" cy="13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4056" y="1085692"/>
            <a:ext cx="917213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z="3600" i="1" dirty="0">
                <a:solidFill>
                  <a:srgbClr val="FF0000"/>
                </a:solidFill>
              </a:rPr>
              <a:t>Để hoàn thành công việc như vậy, chiếc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nl-NL" sz="3600" i="1" dirty="0">
                <a:solidFill>
                  <a:srgbClr val="FF0000"/>
                </a:solidFill>
              </a:rPr>
              <a:t> đồng hồ cần làm gì? Chọn ý đúng:</a:t>
            </a:r>
            <a:endParaRPr lang="en-US" sz="36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t="38838" r="37236" b="45790"/>
          <a:stretch>
            <a:fillRect/>
          </a:stretch>
        </p:blipFill>
        <p:spPr bwMode="auto">
          <a:xfrm>
            <a:off x="6435897" y="6200771"/>
            <a:ext cx="3276600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" b="31574" l="2812" r="34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" t="3810" r="65078" b="68466"/>
          <a:stretch/>
        </p:blipFill>
        <p:spPr>
          <a:xfrm>
            <a:off x="2743201" y="1142999"/>
            <a:ext cx="1509485" cy="1901372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32963" l="37531" r="63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810" r="35470" b="68466"/>
          <a:stretch/>
        </p:blipFill>
        <p:spPr>
          <a:xfrm>
            <a:off x="4724401" y="4648200"/>
            <a:ext cx="1509485" cy="190137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9" b="33056" l="65526" r="93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1" t="4445" r="6689" b="67831"/>
          <a:stretch/>
        </p:blipFill>
        <p:spPr>
          <a:xfrm>
            <a:off x="9525001" y="1676400"/>
            <a:ext cx="1509485" cy="1901372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26" b="62500" l="35819" r="64181">
                        <a14:foregroundMark x1="51589" y1="32407" x2="43154" y2="36481"/>
                        <a14:foregroundMark x1="48166" y1="31574" x2="52445" y2="32407"/>
                        <a14:foregroundMark x1="54890" y1="33241" x2="52689" y2="3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0952" r="35470" b="38996"/>
          <a:stretch/>
        </p:blipFill>
        <p:spPr>
          <a:xfrm>
            <a:off x="8839200" y="4246335"/>
            <a:ext cx="1509485" cy="2061029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19" b="87963" l="62225" r="93032">
                        <a14:foregroundMark x1="68337" y1="60833" x2="67482" y2="66111"/>
                        <a14:foregroundMark x1="65770" y1="61481" x2="65281" y2="65741"/>
                        <a14:foregroundMark x1="66381" y1="60833" x2="66381" y2="63981"/>
                        <a14:foregroundMark x1="65281" y1="61667" x2="65281" y2="64907"/>
                        <a14:foregroundMark x1="65281" y1="64259" x2="72249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0" t="59258" r="6410" b="13018"/>
          <a:stretch/>
        </p:blipFill>
        <p:spPr>
          <a:xfrm>
            <a:off x="1169604" y="4293099"/>
            <a:ext cx="1509485" cy="1901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1143000" cy="285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43" y="471487"/>
            <a:ext cx="1343025" cy="1343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73" y="3416917"/>
            <a:ext cx="1202254" cy="12022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19350"/>
            <a:ext cx="114300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43" y="242888"/>
            <a:ext cx="1343025" cy="1343025"/>
          </a:xfrm>
          <a:prstGeom prst="rect">
            <a:avLst/>
          </a:prstGeom>
        </p:spPr>
      </p:pic>
      <p:pic>
        <p:nvPicPr>
          <p:cNvPr id="1026" name="Picture 2" descr="Mushroom Red Cartoons - Free vector graphic on Pixabay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13827"/>
            <a:ext cx="1392918" cy="12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273881" y="49529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1" y="-79828"/>
            <a:ext cx="5992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5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5094" numSld="999">
                <p:cTn id="8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7" y="1771894"/>
            <a:ext cx="10515600" cy="1325563"/>
          </a:xfrm>
        </p:spPr>
        <p:txBody>
          <a:bodyPr/>
          <a:lstStyle/>
          <a:p>
            <a:pPr lvl="0"/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chuyện</a:t>
            </a:r>
            <a:r>
              <a:rPr lang="en-US" b="1" i="1" dirty="0"/>
              <a:t> </a:t>
            </a:r>
            <a:r>
              <a:rPr lang="en-US" b="1" i="1" dirty="0" err="1"/>
              <a:t>giúp</a:t>
            </a:r>
            <a:r>
              <a:rPr lang="en-US" b="1" i="1" dirty="0"/>
              <a:t> </a:t>
            </a:r>
            <a:r>
              <a:rPr lang="en-US" b="1" i="1" dirty="0" err="1"/>
              <a:t>em</a:t>
            </a:r>
            <a:r>
              <a:rPr lang="en-US" b="1" i="1" dirty="0"/>
              <a:t> </a:t>
            </a:r>
            <a:r>
              <a:rPr lang="en-US" b="1" i="1" dirty="0" err="1"/>
              <a:t>hiểu</a:t>
            </a:r>
            <a:r>
              <a:rPr lang="en-US" b="1" i="1" dirty="0"/>
              <a:t> </a:t>
            </a:r>
            <a:r>
              <a:rPr lang="en-US" b="1" i="1" dirty="0" err="1"/>
              <a:t>ra</a:t>
            </a:r>
            <a:r>
              <a:rPr lang="en-US" b="1" i="1" dirty="0"/>
              <a:t> </a:t>
            </a:r>
            <a:r>
              <a:rPr lang="en-US" b="1" i="1" dirty="0" err="1"/>
              <a:t>điều</a:t>
            </a:r>
            <a:r>
              <a:rPr lang="en-US" b="1" i="1" dirty="0"/>
              <a:t> </a:t>
            </a:r>
            <a:r>
              <a:rPr lang="en-US" b="1" i="1" dirty="0" err="1"/>
              <a:t>gì</a:t>
            </a:r>
            <a:r>
              <a:rPr lang="en-US" b="1" i="1" dirty="0"/>
              <a:t>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8027" y="3654620"/>
            <a:ext cx="9698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FF0000"/>
                </a:solidFill>
              </a:rPr>
              <a:t>Việc dù khó, dù nhiều, chỉ cần làm chăm chỉ, đều đặn: làm việc một cách chăm chỉ.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3" b="31574" l="2812" r="34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" t="3810" r="65078" b="68466"/>
          <a:stretch/>
        </p:blipFill>
        <p:spPr>
          <a:xfrm>
            <a:off x="10519116" y="863825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192314"/>
            <a:ext cx="1343025" cy="1343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5132" y="1552004"/>
            <a:ext cx="8291512" cy="19903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chuyện</a:t>
            </a:r>
            <a:r>
              <a:rPr lang="en-US" sz="4000" dirty="0"/>
              <a:t> “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mới</a:t>
            </a:r>
            <a:r>
              <a:rPr lang="en-US" sz="4000" dirty="0"/>
              <a:t>”</a:t>
            </a:r>
          </a:p>
          <a:p>
            <a:pPr algn="ctr"/>
            <a:r>
              <a:rPr lang="en-US" sz="4000" dirty="0"/>
              <a:t> </a:t>
            </a:r>
            <a:r>
              <a:rPr lang="en-US" sz="4000" dirty="0" err="1"/>
              <a:t>Chuyện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xảy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giờ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</a:t>
            </a:r>
            <a:r>
              <a:rPr lang="en-US" sz="4000" dirty="0" err="1"/>
              <a:t>chơi</a:t>
            </a:r>
            <a:r>
              <a:rPr lang="en-US" sz="4000" dirty="0"/>
              <a:t>? 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5132" y="3962400"/>
            <a:ext cx="8748856" cy="27056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FF00"/>
                </a:solidFill>
              </a:rPr>
              <a:t>A-</a:t>
            </a:r>
            <a:r>
              <a:rPr lang="en-US" sz="4000" dirty="0" err="1">
                <a:solidFill>
                  <a:srgbClr val="FFFF00"/>
                </a:solidFill>
              </a:rPr>
              <a:t>i</a:t>
            </a:r>
            <a:r>
              <a:rPr lang="en-US" sz="4000" dirty="0">
                <a:solidFill>
                  <a:srgbClr val="FFFF00"/>
                </a:solidFill>
              </a:rPr>
              <a:t>-a </a:t>
            </a:r>
            <a:r>
              <a:rPr lang="en-US" sz="4000" dirty="0" err="1">
                <a:solidFill>
                  <a:srgbClr val="FFFF00"/>
                </a:solidFill>
              </a:rPr>
              <a:t>là</a:t>
            </a:r>
            <a:r>
              <a:rPr lang="en-US" sz="4000" dirty="0">
                <a:solidFill>
                  <a:srgbClr val="FFFF00"/>
                </a:solidFill>
              </a:rPr>
              <a:t> HS </a:t>
            </a:r>
            <a:r>
              <a:rPr lang="en-US" sz="4000" dirty="0" err="1">
                <a:solidFill>
                  <a:srgbClr val="FFFF00"/>
                </a:solidFill>
              </a:rPr>
              <a:t>mới</a:t>
            </a:r>
            <a:r>
              <a:rPr lang="en-US" sz="4000" dirty="0">
                <a:solidFill>
                  <a:srgbClr val="FFFF00"/>
                </a:solidFill>
              </a:rPr>
              <a:t>, </a:t>
            </a:r>
            <a:r>
              <a:rPr lang="en-US" sz="4000" dirty="0" err="1">
                <a:solidFill>
                  <a:srgbClr val="FFFF00"/>
                </a:solidFill>
              </a:rPr>
              <a:t>chưa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quen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ai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nên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không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tham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gia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chơi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với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nhóm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nào</a:t>
            </a:r>
            <a:r>
              <a:rPr lang="en-US" sz="4000" dirty="0">
                <a:solidFill>
                  <a:srgbClr val="FFFF00"/>
                </a:solidFill>
              </a:rPr>
              <a:t>. </a:t>
            </a:r>
            <a:r>
              <a:rPr lang="en-US" sz="4000" dirty="0" err="1">
                <a:solidFill>
                  <a:srgbClr val="FFFF00"/>
                </a:solidFill>
              </a:rPr>
              <a:t>Thầy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giáo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đã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khuyến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khích</a:t>
            </a:r>
            <a:r>
              <a:rPr lang="en-US" sz="4000" dirty="0">
                <a:solidFill>
                  <a:srgbClr val="FFFF00"/>
                </a:solidFill>
              </a:rPr>
              <a:t> A-</a:t>
            </a:r>
            <a:r>
              <a:rPr lang="en-US" sz="4000" dirty="0" err="1">
                <a:solidFill>
                  <a:srgbClr val="FFFF00"/>
                </a:solidFill>
              </a:rPr>
              <a:t>i</a:t>
            </a:r>
            <a:r>
              <a:rPr lang="en-US" sz="4000" dirty="0">
                <a:solidFill>
                  <a:srgbClr val="FFFF00"/>
                </a:solidFill>
              </a:rPr>
              <a:t>-a </a:t>
            </a:r>
            <a:r>
              <a:rPr lang="en-US" sz="4000" dirty="0" err="1">
                <a:solidFill>
                  <a:srgbClr val="FFFF00"/>
                </a:solidFill>
              </a:rPr>
              <a:t>chơi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cùng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các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bạn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  <a:endParaRPr lang="en-US" sz="66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62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9" b="33056" l="65526" r="93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1" t="4445" r="6689" b="67831"/>
          <a:stretch/>
        </p:blipFill>
        <p:spPr>
          <a:xfrm>
            <a:off x="10287001" y="1143000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88" y="1"/>
            <a:ext cx="1343025" cy="1343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5132" y="1552004"/>
            <a:ext cx="8291512" cy="19903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A-</a:t>
            </a:r>
            <a:r>
              <a:rPr lang="en-US" sz="4000" dirty="0" err="1"/>
              <a:t>i</a:t>
            </a:r>
            <a:r>
              <a:rPr lang="en-US" sz="4000" dirty="0"/>
              <a:t>-a </a:t>
            </a:r>
            <a:r>
              <a:rPr lang="en-US" sz="4000" dirty="0" err="1"/>
              <a:t>tham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chơi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 </a:t>
            </a:r>
            <a:endParaRPr lang="en-US" sz="7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5132" y="4046806"/>
            <a:ext cx="8291512" cy="19903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FF00"/>
                </a:solidFill>
              </a:rPr>
              <a:t>Khi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đến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lượt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đuổi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các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bạn</a:t>
            </a:r>
            <a:r>
              <a:rPr lang="en-US" sz="4000" dirty="0">
                <a:solidFill>
                  <a:srgbClr val="FFFF00"/>
                </a:solidFill>
              </a:rPr>
              <a:t>, A-</a:t>
            </a:r>
            <a:r>
              <a:rPr lang="en-US" sz="4000" dirty="0" err="1">
                <a:solidFill>
                  <a:srgbClr val="FFFF00"/>
                </a:solidFill>
              </a:rPr>
              <a:t>i</a:t>
            </a:r>
            <a:r>
              <a:rPr lang="en-US" sz="4000" dirty="0">
                <a:solidFill>
                  <a:srgbClr val="FFFF00"/>
                </a:solidFill>
              </a:rPr>
              <a:t>-a </a:t>
            </a:r>
            <a:r>
              <a:rPr lang="en-US" sz="4000" dirty="0" err="1">
                <a:solidFill>
                  <a:srgbClr val="FFFF00"/>
                </a:solidFill>
              </a:rPr>
              <a:t>không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bắt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được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ai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vì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em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chậm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quá</a:t>
            </a:r>
            <a:r>
              <a:rPr lang="en-US" sz="4000" dirty="0">
                <a:solidFill>
                  <a:srgbClr val="FFFF00"/>
                </a:solidFill>
              </a:rPr>
              <a:t>. </a:t>
            </a:r>
            <a:r>
              <a:rPr lang="en-US" sz="4000" dirty="0" err="1">
                <a:solidFill>
                  <a:srgbClr val="FFFF00"/>
                </a:solidFill>
              </a:rPr>
              <a:t>Bị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Tét</a:t>
            </a:r>
            <a:r>
              <a:rPr lang="en-US" sz="4000" dirty="0">
                <a:solidFill>
                  <a:srgbClr val="FFFF00"/>
                </a:solidFill>
              </a:rPr>
              <a:t>-</a:t>
            </a:r>
            <a:r>
              <a:rPr lang="en-US" sz="4000" dirty="0" err="1">
                <a:solidFill>
                  <a:srgbClr val="FFFF00"/>
                </a:solidFill>
              </a:rPr>
              <a:t>su</a:t>
            </a:r>
            <a:r>
              <a:rPr lang="en-US" sz="4000" dirty="0">
                <a:solidFill>
                  <a:srgbClr val="FFFF00"/>
                </a:solidFill>
              </a:rPr>
              <a:t>-ô </a:t>
            </a:r>
            <a:r>
              <a:rPr lang="en-US" sz="4000" dirty="0" err="1">
                <a:solidFill>
                  <a:srgbClr val="FFFF00"/>
                </a:solidFill>
              </a:rPr>
              <a:t>chê</a:t>
            </a:r>
            <a:r>
              <a:rPr lang="en-US" sz="4000" dirty="0">
                <a:solidFill>
                  <a:srgbClr val="FFFF00"/>
                </a:solidFill>
              </a:rPr>
              <a:t>, A-</a:t>
            </a:r>
            <a:r>
              <a:rPr lang="en-US" sz="4000" dirty="0" err="1">
                <a:solidFill>
                  <a:srgbClr val="FFFF00"/>
                </a:solidFill>
              </a:rPr>
              <a:t>i</a:t>
            </a:r>
            <a:r>
              <a:rPr lang="en-US" sz="4000" dirty="0">
                <a:solidFill>
                  <a:srgbClr val="FFFF00"/>
                </a:solidFill>
              </a:rPr>
              <a:t>-a </a:t>
            </a:r>
            <a:r>
              <a:rPr lang="en-US" sz="4000" dirty="0" err="1">
                <a:solidFill>
                  <a:srgbClr val="FFFF00"/>
                </a:solidFill>
              </a:rPr>
              <a:t>càng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lúng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túng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  <a:endParaRPr lang="en-US" sz="7200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926" b="62500" l="35819" r="64181">
                        <a14:foregroundMark x1="51589" y1="32407" x2="43154" y2="36481"/>
                        <a14:foregroundMark x1="48166" y1="31574" x2="52445" y2="32407"/>
                        <a14:foregroundMark x1="54890" y1="33241" x2="52689" y2="3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0952" r="35470" b="38996"/>
          <a:stretch/>
        </p:blipFill>
        <p:spPr>
          <a:xfrm>
            <a:off x="10515600" y="52614"/>
            <a:ext cx="1509485" cy="2061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-345621"/>
            <a:ext cx="114300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6942" y="1552004"/>
            <a:ext cx="10311618" cy="19903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/>
              <a:t>Thầy</a:t>
            </a:r>
            <a:r>
              <a:rPr lang="en-US" sz="3600" dirty="0"/>
              <a:t>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A-</a:t>
            </a:r>
            <a:r>
              <a:rPr lang="en-US" sz="3600" dirty="0" err="1"/>
              <a:t>i</a:t>
            </a:r>
            <a:r>
              <a:rPr lang="en-US" sz="3600" dirty="0"/>
              <a:t>-a </a:t>
            </a:r>
            <a:r>
              <a:rPr lang="en-US" sz="3600" dirty="0" err="1"/>
              <a:t>tự</a:t>
            </a:r>
            <a:r>
              <a:rPr lang="en-US" sz="3600" dirty="0"/>
              <a:t> tin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 </a:t>
            </a:r>
            <a:endParaRPr lang="en-US" sz="66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1011" y="4184736"/>
            <a:ext cx="9833316" cy="19903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FF00"/>
                </a:solidFill>
              </a:rPr>
              <a:t>Thầy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bảo</a:t>
            </a:r>
            <a:r>
              <a:rPr lang="en-US" sz="3600" dirty="0">
                <a:solidFill>
                  <a:srgbClr val="FFFF00"/>
                </a:solidFill>
              </a:rPr>
              <a:t> A-</a:t>
            </a:r>
            <a:r>
              <a:rPr lang="en-US" sz="3600" dirty="0" err="1">
                <a:solidFill>
                  <a:srgbClr val="FFFF00"/>
                </a:solidFill>
              </a:rPr>
              <a:t>i</a:t>
            </a:r>
            <a:r>
              <a:rPr lang="en-US" sz="3600" dirty="0">
                <a:solidFill>
                  <a:srgbClr val="FFFF00"/>
                </a:solidFill>
              </a:rPr>
              <a:t>-a </a:t>
            </a:r>
            <a:r>
              <a:rPr lang="en-US" sz="3600" dirty="0" err="1">
                <a:solidFill>
                  <a:srgbClr val="FFFF00"/>
                </a:solidFill>
              </a:rPr>
              <a:t>cho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thầy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xem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bức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tranh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em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vẽ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và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khen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em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vẽ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đẹp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rồi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treo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tranh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của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em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lên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tường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để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các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bạn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cùng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xem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  <a:endParaRPr lang="en-US" sz="66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24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31204" l="32152" r="63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810" r="35470" b="68466"/>
          <a:stretch/>
        </p:blipFill>
        <p:spPr>
          <a:xfrm>
            <a:off x="10682515" y="0"/>
            <a:ext cx="1509485" cy="190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29432"/>
            <a:ext cx="1202254" cy="1202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6942" y="1552004"/>
            <a:ext cx="10311618" cy="19903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/>
              <a:t>Tét</a:t>
            </a:r>
            <a:r>
              <a:rPr lang="en-US" sz="3600" dirty="0"/>
              <a:t>-</a:t>
            </a:r>
            <a:r>
              <a:rPr lang="en-US" sz="3600" dirty="0" err="1"/>
              <a:t>su</a:t>
            </a:r>
            <a:r>
              <a:rPr lang="en-US" sz="3600" dirty="0"/>
              <a:t>-ô </a:t>
            </a:r>
            <a:r>
              <a:rPr lang="en-US" sz="3600" dirty="0" err="1"/>
              <a:t>thay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A-</a:t>
            </a:r>
            <a:r>
              <a:rPr lang="en-US" sz="3600" dirty="0" err="1"/>
              <a:t>i</a:t>
            </a:r>
            <a:r>
              <a:rPr lang="en-US" sz="3600" dirty="0"/>
              <a:t>-a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? 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1011" y="4184736"/>
            <a:ext cx="9833316" cy="19903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FF00"/>
                </a:solidFill>
              </a:rPr>
              <a:t>Tét</a:t>
            </a:r>
            <a:r>
              <a:rPr lang="en-US" sz="3600" dirty="0">
                <a:solidFill>
                  <a:srgbClr val="FFFF00"/>
                </a:solidFill>
              </a:rPr>
              <a:t>-</a:t>
            </a:r>
            <a:r>
              <a:rPr lang="en-US" sz="3600" dirty="0" err="1">
                <a:solidFill>
                  <a:srgbClr val="FFFF00"/>
                </a:solidFill>
              </a:rPr>
              <a:t>su</a:t>
            </a:r>
            <a:r>
              <a:rPr lang="en-US" sz="3600" dirty="0">
                <a:solidFill>
                  <a:srgbClr val="FFFF00"/>
                </a:solidFill>
              </a:rPr>
              <a:t>-ô </a:t>
            </a:r>
            <a:r>
              <a:rPr lang="en-US" sz="3600" dirty="0" err="1">
                <a:solidFill>
                  <a:srgbClr val="FFFF00"/>
                </a:solidFill>
              </a:rPr>
              <a:t>hiểu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ai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cũng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có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điểm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mạnh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riêng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việc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mình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chế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bạn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là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không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đúng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nên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đã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chủ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động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rủ</a:t>
            </a:r>
            <a:r>
              <a:rPr lang="en-US" sz="3600" dirty="0">
                <a:solidFill>
                  <a:srgbClr val="FFFF00"/>
                </a:solidFill>
              </a:rPr>
              <a:t> A-la </a:t>
            </a:r>
            <a:r>
              <a:rPr lang="en-US" sz="3600" dirty="0" err="1">
                <a:solidFill>
                  <a:srgbClr val="FFFF00"/>
                </a:solidFill>
              </a:rPr>
              <a:t>cùng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chơi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đuổi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bắt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  <a:endParaRPr lang="en-US" sz="60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25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519" b="87963" l="62225" r="93032">
                        <a14:foregroundMark x1="68337" y1="60833" x2="67482" y2="66111"/>
                        <a14:foregroundMark x1="65770" y1="61481" x2="65281" y2="65741"/>
                        <a14:foregroundMark x1="66381" y1="60833" x2="66381" y2="63981"/>
                        <a14:foregroundMark x1="65281" y1="61667" x2="65281" y2="64907"/>
                        <a14:foregroundMark x1="65281" y1="64259" x2="72249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0" t="59258" r="6410" b="13018"/>
          <a:stretch/>
        </p:blipFill>
        <p:spPr>
          <a:xfrm>
            <a:off x="10616067" y="2022927"/>
            <a:ext cx="1509485" cy="190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4" y="-20864"/>
            <a:ext cx="114300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407886"/>
            <a:ext cx="3576409" cy="357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9350" r="2387" b="29077"/>
          <a:stretch/>
        </p:blipFill>
        <p:spPr>
          <a:xfrm>
            <a:off x="1406768" y="1012875"/>
            <a:ext cx="9087731" cy="58451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19024" y="-197583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tranh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169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798277" y="1195753"/>
            <a:ext cx="6133514" cy="423437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Trả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lời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hỏi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phần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gợi</a:t>
            </a:r>
            <a:r>
              <a:rPr lang="en-US" sz="4800" b="1" dirty="0">
                <a:solidFill>
                  <a:srgbClr val="FF0000"/>
                </a:solidFill>
              </a:rPr>
              <a:t> ý</a:t>
            </a:r>
          </a:p>
        </p:txBody>
      </p:sp>
      <p:sp>
        <p:nvSpPr>
          <p:cNvPr id="5" name="Oval 4"/>
          <p:cNvSpPr/>
          <p:nvPr/>
        </p:nvSpPr>
        <p:spPr>
          <a:xfrm>
            <a:off x="2335237" y="3840480"/>
            <a:ext cx="1041009" cy="10832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4229" y="4846320"/>
            <a:ext cx="731520" cy="69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536</Words>
  <Application>Microsoft Office PowerPoint</Application>
  <PresentationFormat>Widescreen</PresentationFormat>
  <Paragraphs>46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tranh?</vt:lpstr>
      <vt:lpstr>PowerPoint Presentation</vt:lpstr>
      <vt:lpstr>a) Chiếc đồng hồ mới hỏi hai chiếc đồng hồ cũ điều gì?</vt:lpstr>
      <vt:lpstr>b) Chiếc đồng hồ thứ nhất nói gì?</vt:lpstr>
      <vt:lpstr>c) Chiếc đồng hồ mới lo lắng thế nào?</vt:lpstr>
      <vt:lpstr>d) Chiếc đồng hồ thứ hai nói gì?</vt:lpstr>
      <vt:lpstr>e) Cuối cùng, chiếc đồng hồ mới đã hoàn thành công việc một năm như thế nào?</vt:lpstr>
      <vt:lpstr>PowerPoint Presentation</vt:lpstr>
      <vt:lpstr>PowerPoint Presentation</vt:lpstr>
      <vt:lpstr>PowerPoint Presentation</vt:lpstr>
      <vt:lpstr>Theo câu chuyện, mỗi năm chiếc đồng hồ  phải chạy bao nhiêu lần?</vt:lpstr>
      <vt:lpstr>PowerPoint Presentation</vt:lpstr>
      <vt:lpstr>Câu chuyện giúp em hiểu ra điều gì?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QUYEN</dc:creator>
  <cp:lastModifiedBy>admin</cp:lastModifiedBy>
  <cp:revision>13</cp:revision>
  <dcterms:created xsi:type="dcterms:W3CDTF">2022-08-28T03:42:40Z</dcterms:created>
  <dcterms:modified xsi:type="dcterms:W3CDTF">2025-10-05T05:08:53Z</dcterms:modified>
</cp:coreProperties>
</file>