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5" r:id="rId2"/>
    <p:sldId id="288" r:id="rId3"/>
    <p:sldId id="289" r:id="rId4"/>
    <p:sldId id="290" r:id="rId5"/>
    <p:sldId id="291" r:id="rId6"/>
    <p:sldId id="316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2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9C29C-339B-4738-8726-51C0B6AC3DE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33B75-3F62-40F6-B9C2-0F50B2ED7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41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4502D-AE3D-4FF8-A8FB-28AB5992799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4AEC-A1AF-4E08-9B8E-22CC14B5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05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4502D-AE3D-4FF8-A8FB-28AB5992799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4AEC-A1AF-4E08-9B8E-22CC14B5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74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4502D-AE3D-4FF8-A8FB-28AB5992799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4AEC-A1AF-4E08-9B8E-22CC14B5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12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5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6" y="136529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4752437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921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4502D-AE3D-4FF8-A8FB-28AB5992799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4AEC-A1AF-4E08-9B8E-22CC14B5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0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4502D-AE3D-4FF8-A8FB-28AB5992799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4AEC-A1AF-4E08-9B8E-22CC14B5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6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4502D-AE3D-4FF8-A8FB-28AB5992799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4AEC-A1AF-4E08-9B8E-22CC14B5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4502D-AE3D-4FF8-A8FB-28AB5992799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4AEC-A1AF-4E08-9B8E-22CC14B5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8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4502D-AE3D-4FF8-A8FB-28AB5992799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4AEC-A1AF-4E08-9B8E-22CC14B5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09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4502D-AE3D-4FF8-A8FB-28AB5992799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4AEC-A1AF-4E08-9B8E-22CC14B5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02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4502D-AE3D-4FF8-A8FB-28AB5992799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4AEC-A1AF-4E08-9B8E-22CC14B5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0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4502D-AE3D-4FF8-A8FB-28AB5992799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4AEC-A1AF-4E08-9B8E-22CC14B5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48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4502D-AE3D-4FF8-A8FB-28AB5992799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54AEC-A1AF-4E08-9B8E-22CC14B5D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3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0.png"/><Relationship Id="rId1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12" Type="http://schemas.microsoft.com/office/2007/relationships/hdphoto" Target="../media/hdphoto1.wdp"/><Relationship Id="rId17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image" Target="../media/image8.gif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slide" Target="slide5.xml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35" y="1825625"/>
            <a:ext cx="9720930" cy="2621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defTabSz="914104">
              <a:lnSpc>
                <a:spcPct val="150000"/>
              </a:lnSpc>
              <a:buNone/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</a:p>
          <a:p>
            <a:pPr marL="0" indent="0" algn="ctr" defTabSz="914104">
              <a:lnSpc>
                <a:spcPct val="150000"/>
              </a:lnSpc>
              <a:buNone/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buổi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31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3948"/>
            <a:ext cx="12192000" cy="4833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2498"/>
            <a:ext cx="3903734" cy="2213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85883"/>
            <a:ext cx="3903734" cy="2048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3562" t="15348" r="47607" b="51057"/>
          <a:stretch/>
        </p:blipFill>
        <p:spPr>
          <a:xfrm>
            <a:off x="0" y="465212"/>
            <a:ext cx="3903734" cy="2181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4349930" y="1061781"/>
            <a:ext cx="6714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So </a:t>
            </a:r>
            <a:r>
              <a:rPr lang="en-US" sz="3200" dirty="0" err="1">
                <a:solidFill>
                  <a:schemeClr val="accent1"/>
                </a:solidFill>
              </a:rPr>
              <a:t>với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năm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học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trước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em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đã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cao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thêm</a:t>
            </a:r>
            <a:r>
              <a:rPr lang="en-US" sz="3200" dirty="0">
                <a:solidFill>
                  <a:schemeClr val="accent1"/>
                </a:solidFill>
              </a:rPr>
              <a:t>,  </a:t>
            </a:r>
            <a:r>
              <a:rPr lang="en-US" sz="3200" dirty="0" err="1">
                <a:solidFill>
                  <a:schemeClr val="accent1"/>
                </a:solidFill>
              </a:rPr>
              <a:t>nặng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thêm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bao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nhiêu</a:t>
            </a:r>
            <a:r>
              <a:rPr lang="en-US" sz="3200" dirty="0">
                <a:solidFill>
                  <a:schemeClr val="accent1"/>
                </a:solidFill>
              </a:rPr>
              <a:t>?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DA3AE-F2E4-45FB-8EB3-F90836685422}"/>
              </a:ext>
            </a:extLst>
          </p:cNvPr>
          <p:cNvSpPr txBox="1"/>
          <p:nvPr/>
        </p:nvSpPr>
        <p:spPr>
          <a:xfrm>
            <a:off x="4349931" y="3234728"/>
            <a:ext cx="7689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solidFill>
                  <a:schemeClr val="accent1"/>
                </a:solidFill>
              </a:rPr>
              <a:t>Em</a:t>
            </a:r>
            <a:r>
              <a:rPr lang="en-US" sz="3000" dirty="0">
                <a:solidFill>
                  <a:schemeClr val="accent1"/>
                </a:solidFill>
              </a:rPr>
              <a:t> </a:t>
            </a:r>
            <a:r>
              <a:rPr lang="en-US" sz="3000" dirty="0" err="1">
                <a:solidFill>
                  <a:schemeClr val="accent1"/>
                </a:solidFill>
              </a:rPr>
              <a:t>đã</a:t>
            </a:r>
            <a:r>
              <a:rPr lang="en-US" sz="3000" dirty="0">
                <a:solidFill>
                  <a:schemeClr val="accent1"/>
                </a:solidFill>
              </a:rPr>
              <a:t> </a:t>
            </a:r>
            <a:r>
              <a:rPr lang="en-US" sz="3000" dirty="0" err="1">
                <a:solidFill>
                  <a:schemeClr val="accent1"/>
                </a:solidFill>
              </a:rPr>
              <a:t>biết</a:t>
            </a:r>
            <a:r>
              <a:rPr lang="en-US" sz="3000" dirty="0">
                <a:solidFill>
                  <a:schemeClr val="accent1"/>
                </a:solidFill>
              </a:rPr>
              <a:t> </a:t>
            </a:r>
            <a:r>
              <a:rPr lang="en-US" sz="3000" dirty="0" err="1">
                <a:solidFill>
                  <a:schemeClr val="accent1"/>
                </a:solidFill>
              </a:rPr>
              <a:t>làm</a:t>
            </a:r>
            <a:r>
              <a:rPr lang="en-US" sz="3000" dirty="0">
                <a:solidFill>
                  <a:schemeClr val="accent1"/>
                </a:solidFill>
              </a:rPr>
              <a:t> </a:t>
            </a:r>
            <a:r>
              <a:rPr lang="en-US" sz="3000" dirty="0" err="1">
                <a:solidFill>
                  <a:schemeClr val="accent1"/>
                </a:solidFill>
              </a:rPr>
              <a:t>gì</a:t>
            </a:r>
            <a:r>
              <a:rPr lang="en-US" sz="3000" dirty="0">
                <a:solidFill>
                  <a:schemeClr val="accent1"/>
                </a:solidFill>
              </a:rPr>
              <a:t> </a:t>
            </a:r>
            <a:r>
              <a:rPr lang="en-US" sz="3000" dirty="0" err="1">
                <a:solidFill>
                  <a:schemeClr val="accent1"/>
                </a:solidFill>
              </a:rPr>
              <a:t>để</a:t>
            </a:r>
            <a:r>
              <a:rPr lang="en-US" sz="3000" dirty="0">
                <a:solidFill>
                  <a:schemeClr val="accent1"/>
                </a:solidFill>
              </a:rPr>
              <a:t> </a:t>
            </a:r>
            <a:r>
              <a:rPr lang="en-US" sz="3000" dirty="0" err="1">
                <a:solidFill>
                  <a:schemeClr val="accent1"/>
                </a:solidFill>
              </a:rPr>
              <a:t>chăm</a:t>
            </a:r>
            <a:r>
              <a:rPr lang="en-US" sz="3000" dirty="0">
                <a:solidFill>
                  <a:schemeClr val="accent1"/>
                </a:solidFill>
              </a:rPr>
              <a:t> </a:t>
            </a:r>
            <a:r>
              <a:rPr lang="en-US" sz="3000" dirty="0" err="1">
                <a:solidFill>
                  <a:schemeClr val="accent1"/>
                </a:solidFill>
              </a:rPr>
              <a:t>sóc</a:t>
            </a:r>
            <a:r>
              <a:rPr lang="en-US" sz="3000" dirty="0">
                <a:solidFill>
                  <a:schemeClr val="accent1"/>
                </a:solidFill>
              </a:rPr>
              <a:t> </a:t>
            </a:r>
            <a:r>
              <a:rPr lang="en-US" sz="3000" dirty="0" err="1">
                <a:solidFill>
                  <a:schemeClr val="accent1"/>
                </a:solidFill>
              </a:rPr>
              <a:t>bản</a:t>
            </a:r>
            <a:r>
              <a:rPr lang="en-US" sz="3000" dirty="0">
                <a:solidFill>
                  <a:schemeClr val="accent1"/>
                </a:solidFill>
              </a:rPr>
              <a:t> </a:t>
            </a:r>
            <a:r>
              <a:rPr lang="en-US" sz="3000" dirty="0" err="1">
                <a:solidFill>
                  <a:schemeClr val="accent1"/>
                </a:solidFill>
              </a:rPr>
              <a:t>thân</a:t>
            </a:r>
            <a:r>
              <a:rPr lang="en-US" sz="30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DA3AE-F2E4-45FB-8EB3-F90836685422}"/>
              </a:ext>
            </a:extLst>
          </p:cNvPr>
          <p:cNvSpPr txBox="1"/>
          <p:nvPr/>
        </p:nvSpPr>
        <p:spPr>
          <a:xfrm>
            <a:off x="4349930" y="5274216"/>
            <a:ext cx="7689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solidFill>
                  <a:schemeClr val="accent1"/>
                </a:solidFill>
              </a:rPr>
              <a:t>Em</a:t>
            </a:r>
            <a:r>
              <a:rPr lang="en-US" sz="3000" dirty="0">
                <a:solidFill>
                  <a:schemeClr val="accent1"/>
                </a:solidFill>
              </a:rPr>
              <a:t> </a:t>
            </a:r>
            <a:r>
              <a:rPr lang="en-US" sz="3000" dirty="0" err="1">
                <a:solidFill>
                  <a:schemeClr val="accent1"/>
                </a:solidFill>
              </a:rPr>
              <a:t>đã</a:t>
            </a:r>
            <a:r>
              <a:rPr lang="en-US" sz="3000" dirty="0">
                <a:solidFill>
                  <a:schemeClr val="accent1"/>
                </a:solidFill>
              </a:rPr>
              <a:t> </a:t>
            </a:r>
            <a:r>
              <a:rPr lang="en-US" sz="3000" dirty="0" err="1">
                <a:solidFill>
                  <a:schemeClr val="accent1"/>
                </a:solidFill>
              </a:rPr>
              <a:t>làm</a:t>
            </a:r>
            <a:r>
              <a:rPr lang="en-US" sz="3000" dirty="0">
                <a:solidFill>
                  <a:schemeClr val="accent1"/>
                </a:solidFill>
              </a:rPr>
              <a:t> </a:t>
            </a:r>
            <a:r>
              <a:rPr lang="en-US" sz="3000" dirty="0" err="1">
                <a:solidFill>
                  <a:schemeClr val="accent1"/>
                </a:solidFill>
              </a:rPr>
              <a:t>được</a:t>
            </a:r>
            <a:r>
              <a:rPr lang="en-US" sz="3000" dirty="0">
                <a:solidFill>
                  <a:schemeClr val="accent1"/>
                </a:solidFill>
              </a:rPr>
              <a:t> </a:t>
            </a:r>
            <a:r>
              <a:rPr lang="en-US" sz="3000" dirty="0" err="1">
                <a:solidFill>
                  <a:schemeClr val="accent1"/>
                </a:solidFill>
              </a:rPr>
              <a:t>những</a:t>
            </a:r>
            <a:r>
              <a:rPr lang="en-US" sz="3000" dirty="0">
                <a:solidFill>
                  <a:schemeClr val="accent1"/>
                </a:solidFill>
              </a:rPr>
              <a:t> </a:t>
            </a:r>
            <a:r>
              <a:rPr lang="en-US" sz="3000" dirty="0" err="1">
                <a:solidFill>
                  <a:schemeClr val="accent1"/>
                </a:solidFill>
              </a:rPr>
              <a:t>việc</a:t>
            </a:r>
            <a:r>
              <a:rPr lang="en-US" sz="3000" dirty="0">
                <a:solidFill>
                  <a:schemeClr val="accent1"/>
                </a:solidFill>
              </a:rPr>
              <a:t> </a:t>
            </a:r>
            <a:r>
              <a:rPr lang="en-US" sz="3000" dirty="0" err="1">
                <a:solidFill>
                  <a:schemeClr val="accent1"/>
                </a:solidFill>
              </a:rPr>
              <a:t>gì</a:t>
            </a:r>
            <a:r>
              <a:rPr lang="en-US" sz="3000" dirty="0">
                <a:solidFill>
                  <a:schemeClr val="accent1"/>
                </a:solidFill>
              </a:rPr>
              <a:t> ở </a:t>
            </a:r>
            <a:r>
              <a:rPr lang="en-US" sz="3000" dirty="0" err="1">
                <a:solidFill>
                  <a:schemeClr val="accent1"/>
                </a:solidFill>
              </a:rPr>
              <a:t>nhà</a:t>
            </a:r>
            <a:r>
              <a:rPr lang="en-US" sz="3000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70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17566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0914" y="993674"/>
            <a:ext cx="598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1" y="2335424"/>
            <a:ext cx="598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4481" y="3136612"/>
            <a:ext cx="932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69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C4D101-8046-4866-8136-43A0CCB045FD}"/>
              </a:ext>
            </a:extLst>
          </p:cNvPr>
          <p:cNvSpPr/>
          <p:nvPr/>
        </p:nvSpPr>
        <p:spPr>
          <a:xfrm>
            <a:off x="2400265" y="522300"/>
            <a:ext cx="6306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Nhớ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4" t="8865" r="274" b="54674"/>
          <a:stretch/>
        </p:blipFill>
        <p:spPr>
          <a:xfrm>
            <a:off x="1463039" y="1168631"/>
            <a:ext cx="9634535" cy="508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4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CB8446-9B4A-4802-94CE-906F8637404F}"/>
              </a:ext>
            </a:extLst>
          </p:cNvPr>
          <p:cNvSpPr txBox="1"/>
          <p:nvPr/>
        </p:nvSpPr>
        <p:spPr>
          <a:xfrm>
            <a:off x="370114" y="1211777"/>
            <a:ext cx="11821886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Hằng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cứ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cuối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mùa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ngoài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rụng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đám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mây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bang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lòng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lại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nức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kỉ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niệm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mơn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buổi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tựu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trường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thế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được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cảm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sáng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ấy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nảy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nở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long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như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hoa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tươi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mỉm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cười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giữa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bầu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quang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đãng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đầy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sương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thu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đầy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gió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lạnh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tôi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yếm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nắm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tay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tôi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trên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làng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dài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hẹp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.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tôi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quen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lắm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lần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Nhưng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lần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này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tự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thấy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Cảnh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xung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quanh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đều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thay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đổi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vì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chính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lòng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đang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sự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thay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đổi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lớn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hôm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nay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học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DCB2E2-A0CE-45A9-88DC-8D6DFBEE686F}"/>
              </a:ext>
            </a:extLst>
          </p:cNvPr>
          <p:cNvSpPr/>
          <p:nvPr/>
        </p:nvSpPr>
        <p:spPr>
          <a:xfrm>
            <a:off x="3628023" y="424198"/>
            <a:ext cx="4935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UTM Avo"/>
                <a:cs typeface="Arial" panose="020B0604020202020204" pitchFamily="34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UTM Avo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UTM Avo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UTM Avo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UTM Avo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UTM Avo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/>
                <a:cs typeface="Arial" panose="020B0604020202020204" pitchFamily="34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645068" y="625022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6154E4-689F-4929-B2B7-D590FD02D801}"/>
              </a:ext>
            </a:extLst>
          </p:cNvPr>
          <p:cNvCxnSpPr>
            <a:cxnSpLocks/>
          </p:cNvCxnSpPr>
          <p:nvPr/>
        </p:nvCxnSpPr>
        <p:spPr>
          <a:xfrm flipH="1">
            <a:off x="143691" y="1414582"/>
            <a:ext cx="3001" cy="221689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E37870F-2D1E-4038-95A9-77AE6DE80378}"/>
              </a:ext>
            </a:extLst>
          </p:cNvPr>
          <p:cNvSpPr/>
          <p:nvPr/>
        </p:nvSpPr>
        <p:spPr>
          <a:xfrm>
            <a:off x="274004" y="1365464"/>
            <a:ext cx="453574" cy="4056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cs typeface="Times New Roman" pitchFamily="18" charset="0"/>
              </a:rPr>
              <a:t>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6154E4-689F-4929-B2B7-D590FD02D801}"/>
              </a:ext>
            </a:extLst>
          </p:cNvPr>
          <p:cNvCxnSpPr>
            <a:cxnSpLocks/>
          </p:cNvCxnSpPr>
          <p:nvPr/>
        </p:nvCxnSpPr>
        <p:spPr>
          <a:xfrm>
            <a:off x="156753" y="3917460"/>
            <a:ext cx="0" cy="235325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E37870F-2D1E-4038-95A9-77AE6DE80378}"/>
              </a:ext>
            </a:extLst>
          </p:cNvPr>
          <p:cNvSpPr/>
          <p:nvPr/>
        </p:nvSpPr>
        <p:spPr>
          <a:xfrm>
            <a:off x="317325" y="3917460"/>
            <a:ext cx="453574" cy="4056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Times New Roman" pitchFamily="18" charset="0"/>
              </a:rPr>
              <a:t>2</a:t>
            </a:r>
            <a:endParaRPr lang="vi-VN" sz="28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4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4" grpId="0" animBg="1"/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CB8446-9B4A-4802-94CE-906F8637404F}"/>
              </a:ext>
            </a:extLst>
          </p:cNvPr>
          <p:cNvSpPr txBox="1"/>
          <p:nvPr/>
        </p:nvSpPr>
        <p:spPr>
          <a:xfrm>
            <a:off x="528573" y="1094383"/>
            <a:ext cx="11663427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tôi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mấy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cậu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trò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bỡ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ngỡ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đứng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nép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bên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người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thân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chỉ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dám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nhìn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một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nửa</a:t>
            </a:r>
            <a:r>
              <a:rPr lang="en-US" sz="3200" dirty="0">
                <a:solidFill>
                  <a:prstClr val="black"/>
                </a:solidFill>
              </a:rPr>
              <a:t> hay </a:t>
            </a:r>
            <a:r>
              <a:rPr lang="en-US" sz="3200" dirty="0" err="1">
                <a:solidFill>
                  <a:prstClr val="black"/>
                </a:solidFill>
              </a:rPr>
              <a:t>dám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từng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bước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nhẹ</a:t>
            </a:r>
            <a:r>
              <a:rPr lang="en-US" sz="3200" dirty="0">
                <a:solidFill>
                  <a:prstClr val="black"/>
                </a:solidFill>
              </a:rPr>
              <a:t>.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như</a:t>
            </a:r>
            <a:r>
              <a:rPr lang="en-US" sz="3200" dirty="0">
                <a:solidFill>
                  <a:prstClr val="black"/>
                </a:solidFill>
              </a:rPr>
              <a:t> con </a:t>
            </a:r>
            <a:r>
              <a:rPr lang="en-US" sz="3200" dirty="0" err="1">
                <a:solidFill>
                  <a:prstClr val="black"/>
                </a:solidFill>
              </a:rPr>
              <a:t>chim</a:t>
            </a:r>
            <a:r>
              <a:rPr lang="en-US" sz="3200" dirty="0">
                <a:solidFill>
                  <a:prstClr val="black"/>
                </a:solidFill>
              </a:rPr>
              <a:t> con </a:t>
            </a:r>
            <a:r>
              <a:rPr lang="en-US" sz="3200" dirty="0" err="1">
                <a:solidFill>
                  <a:prstClr val="black"/>
                </a:solidFill>
              </a:rPr>
              <a:t>đứng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bên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bờ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tổ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nhìn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quãng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trời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rộng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muốn</a:t>
            </a:r>
            <a:r>
              <a:rPr lang="en-US" sz="3200" dirty="0">
                <a:solidFill>
                  <a:prstClr val="black"/>
                </a:solidFill>
              </a:rPr>
              <a:t> bay, </a:t>
            </a:r>
            <a:r>
              <a:rPr lang="en-US" sz="3200" dirty="0" err="1">
                <a:solidFill>
                  <a:prstClr val="black"/>
                </a:solidFill>
              </a:rPr>
              <a:t>nhưng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còn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ngập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ngừng</a:t>
            </a:r>
            <a:r>
              <a:rPr lang="en-US" sz="3200" dirty="0">
                <a:solidFill>
                  <a:prstClr val="black"/>
                </a:solidFill>
              </a:rPr>
              <a:t> e </a:t>
            </a:r>
            <a:r>
              <a:rPr lang="en-US" sz="3200" dirty="0" err="1">
                <a:solidFill>
                  <a:prstClr val="black"/>
                </a:solidFill>
              </a:rPr>
              <a:t>sợ</a:t>
            </a:r>
            <a:r>
              <a:rPr lang="en-US" sz="3200" dirty="0">
                <a:solidFill>
                  <a:prstClr val="black"/>
                </a:solidFill>
              </a:rPr>
              <a:t>.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thèm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vụng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ước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ao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được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như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những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người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trò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cũ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biết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lớp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biết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thầy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để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khỏi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phải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rụt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rè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trong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cảnh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lạ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</a:p>
          <a:p>
            <a:pPr marR="0" lvl="0" indent="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indent="45720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Theo THANH TỊNH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R="0" lvl="0" indent="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800" baseline="0" dirty="0">
              <a:solidFill>
                <a:prstClr val="black"/>
              </a:solidFill>
            </a:endParaRPr>
          </a:p>
          <a:p>
            <a:pPr marR="0" lvl="0" indent="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indent="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6154E4-689F-4929-B2B7-D590FD02D801}"/>
              </a:ext>
            </a:extLst>
          </p:cNvPr>
          <p:cNvCxnSpPr>
            <a:cxnSpLocks/>
          </p:cNvCxnSpPr>
          <p:nvPr/>
        </p:nvCxnSpPr>
        <p:spPr>
          <a:xfrm>
            <a:off x="296282" y="1270230"/>
            <a:ext cx="0" cy="233511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BE37870F-2D1E-4038-95A9-77AE6DE80378}"/>
              </a:ext>
            </a:extLst>
          </p:cNvPr>
          <p:cNvSpPr/>
          <p:nvPr/>
        </p:nvSpPr>
        <p:spPr>
          <a:xfrm>
            <a:off x="528573" y="1270230"/>
            <a:ext cx="453574" cy="4056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Times New Roman" pitchFamily="18" charset="0"/>
              </a:rPr>
              <a:t>3</a:t>
            </a:r>
            <a:endParaRPr lang="vi-VN" sz="28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5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CB8446-9B4A-4802-94CE-906F8637404F}"/>
              </a:ext>
            </a:extLst>
          </p:cNvPr>
          <p:cNvSpPr txBox="1"/>
          <p:nvPr/>
        </p:nvSpPr>
        <p:spPr>
          <a:xfrm>
            <a:off x="134983" y="1041023"/>
            <a:ext cx="11821886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Hằng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cứ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cuối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mùa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ngoài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rụng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đám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mây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bang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lòng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lại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nức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kỉ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niệm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mơn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buổi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tựu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trường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thế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được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cảm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sáng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ấy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nảy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nở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long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như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hoa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tươi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mỉm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cười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giữa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bầu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quang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đãng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đầy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sương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thu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đầy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gió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lạnh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tôi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yếm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nắm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tay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tôi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trên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làng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dài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hẹp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.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tôi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quen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lắm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lần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Nhưng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lần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này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tự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thấy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Cảnh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xung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quanh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đều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thay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đổi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vì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chính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lòng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đang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sự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thay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đổi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lớn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hôm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nay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học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DCB2E2-A0CE-45A9-88DC-8D6DFBEE686F}"/>
              </a:ext>
            </a:extLst>
          </p:cNvPr>
          <p:cNvSpPr/>
          <p:nvPr/>
        </p:nvSpPr>
        <p:spPr>
          <a:xfrm>
            <a:off x="3223074" y="358883"/>
            <a:ext cx="4935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81B7D9"/>
                </a:solidFill>
                <a:latin typeface="UTM Avo"/>
                <a:cs typeface="Arial" panose="020B0604020202020204" pitchFamily="34" charset="0"/>
              </a:rPr>
              <a:t>Nhớ</a:t>
            </a:r>
            <a:r>
              <a:rPr lang="en-US" sz="3200" b="1" dirty="0">
                <a:solidFill>
                  <a:srgbClr val="81B7D9"/>
                </a:solidFill>
                <a:latin typeface="UTM Avo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81B7D9"/>
                </a:solidFill>
                <a:latin typeface="UTM Avo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81B7D9"/>
                </a:solidFill>
                <a:latin typeface="UTM Avo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81B7D9"/>
                </a:solidFill>
                <a:latin typeface="UTM Avo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81B7D9"/>
                </a:solidFill>
                <a:latin typeface="UTM Avo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81B7D9"/>
                </a:solidFill>
                <a:latin typeface="UTM Avo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81B7D9"/>
                </a:solidFill>
                <a:latin typeface="UTM Avo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81B7D9"/>
                </a:solidFill>
                <a:latin typeface="UTM Avo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81B7D9"/>
                </a:solidFill>
                <a:latin typeface="UTM Avo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81B7D9"/>
                </a:solidFill>
                <a:latin typeface="UTM Avo"/>
                <a:cs typeface="Arial" panose="020B0604020202020204" pitchFamily="34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1B7D9"/>
              </a:solidFill>
              <a:effectLst/>
              <a:uLnTx/>
              <a:uFillTx/>
              <a:latin typeface="UTM Avo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1180" y="1524686"/>
            <a:ext cx="1537862" cy="488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</a:rPr>
              <a:t>lòng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tôi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9051" y="1578973"/>
            <a:ext cx="1580606" cy="467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</a:rPr>
              <a:t>nao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nức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4434" y="2048979"/>
            <a:ext cx="2166746" cy="467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</a:rPr>
              <a:t>tựu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trường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95257" y="2547000"/>
            <a:ext cx="1365018" cy="467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</a:rPr>
              <a:t>nảy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nở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6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CB8446-9B4A-4802-94CE-906F8637404F}"/>
              </a:ext>
            </a:extLst>
          </p:cNvPr>
          <p:cNvSpPr txBox="1"/>
          <p:nvPr/>
        </p:nvSpPr>
        <p:spPr>
          <a:xfrm>
            <a:off x="528573" y="1094383"/>
            <a:ext cx="11663427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tôi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mấy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cậu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trò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bỡ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ngỡ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đứng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nép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bên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người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thân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chỉ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dám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nhìn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một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nửa</a:t>
            </a:r>
            <a:r>
              <a:rPr lang="en-US" sz="3200" dirty="0">
                <a:solidFill>
                  <a:prstClr val="black"/>
                </a:solidFill>
              </a:rPr>
              <a:t> hay </a:t>
            </a:r>
            <a:r>
              <a:rPr lang="en-US" sz="3200" dirty="0" err="1">
                <a:solidFill>
                  <a:prstClr val="black"/>
                </a:solidFill>
              </a:rPr>
              <a:t>dám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từng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bước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nhẹ</a:t>
            </a:r>
            <a:r>
              <a:rPr lang="en-US" sz="3200" dirty="0">
                <a:solidFill>
                  <a:prstClr val="black"/>
                </a:solidFill>
              </a:rPr>
              <a:t>.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như</a:t>
            </a:r>
            <a:r>
              <a:rPr lang="en-US" sz="3200" dirty="0">
                <a:solidFill>
                  <a:prstClr val="black"/>
                </a:solidFill>
              </a:rPr>
              <a:t> con </a:t>
            </a:r>
            <a:r>
              <a:rPr lang="en-US" sz="3200" dirty="0" err="1">
                <a:solidFill>
                  <a:prstClr val="black"/>
                </a:solidFill>
              </a:rPr>
              <a:t>chim</a:t>
            </a:r>
            <a:r>
              <a:rPr lang="en-US" sz="3200" dirty="0">
                <a:solidFill>
                  <a:prstClr val="black"/>
                </a:solidFill>
              </a:rPr>
              <a:t> con </a:t>
            </a:r>
            <a:r>
              <a:rPr lang="en-US" sz="3200" dirty="0" err="1">
                <a:solidFill>
                  <a:prstClr val="black"/>
                </a:solidFill>
              </a:rPr>
              <a:t>đứng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bên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bờ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tổ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nhìn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quãng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trời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rộng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muốn</a:t>
            </a:r>
            <a:r>
              <a:rPr lang="en-US" sz="3200" dirty="0">
                <a:solidFill>
                  <a:prstClr val="black"/>
                </a:solidFill>
              </a:rPr>
              <a:t> bay, </a:t>
            </a:r>
            <a:r>
              <a:rPr lang="en-US" sz="3200" dirty="0" err="1">
                <a:solidFill>
                  <a:prstClr val="black"/>
                </a:solidFill>
              </a:rPr>
              <a:t>nhưng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còn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ngập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ngừng</a:t>
            </a:r>
            <a:r>
              <a:rPr lang="en-US" sz="3200" dirty="0">
                <a:solidFill>
                  <a:prstClr val="black"/>
                </a:solidFill>
              </a:rPr>
              <a:t> e </a:t>
            </a:r>
            <a:r>
              <a:rPr lang="en-US" sz="3200" dirty="0" err="1">
                <a:solidFill>
                  <a:prstClr val="black"/>
                </a:solidFill>
              </a:rPr>
              <a:t>sợ</a:t>
            </a:r>
            <a:r>
              <a:rPr lang="en-US" sz="3200" dirty="0">
                <a:solidFill>
                  <a:prstClr val="black"/>
                </a:solidFill>
              </a:rPr>
              <a:t>.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thèm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vụng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ước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ao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được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như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những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người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trò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cũ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biết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lớp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biết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thầy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để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khỏi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phải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rụt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rè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trong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cảnh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lạ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</a:p>
          <a:p>
            <a:pPr marR="0" lvl="0" indent="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indent="45720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Theo THANH TỊNH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R="0" lvl="0" indent="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800" baseline="0" dirty="0">
              <a:solidFill>
                <a:prstClr val="black"/>
              </a:solidFill>
            </a:endParaRPr>
          </a:p>
          <a:p>
            <a:pPr marR="0" lvl="0" indent="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indent="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44046" y="3106726"/>
            <a:ext cx="1110344" cy="467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</a:rPr>
              <a:t>rụt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rè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0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4249F1-F075-4BD9-A20D-7D09F6A79962}"/>
              </a:ext>
            </a:extLst>
          </p:cNvPr>
          <p:cNvSpPr/>
          <p:nvPr/>
        </p:nvSpPr>
        <p:spPr>
          <a:xfrm>
            <a:off x="-134470" y="282387"/>
            <a:ext cx="166743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8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Chú </a:t>
            </a:r>
          </a:p>
          <a:p>
            <a:pPr algn="ctr"/>
            <a:r>
              <a:rPr lang="vi-VN" sz="48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thích</a:t>
            </a:r>
            <a:endParaRPr lang="en-US" sz="4800" b="1" spc="50" dirty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4" name="Picture 3" descr="E:\0000000我图PPT\00001PNG素材\儿童卡通\1124.png">
            <a:extLst>
              <a:ext uri="{FF2B5EF4-FFF2-40B4-BE49-F238E27FC236}">
                <a16:creationId xmlns:a16="http://schemas.microsoft.com/office/drawing/2014/main" id="{7AAF04F6-5696-4210-8C17-354B3CDF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70" y="2017746"/>
            <a:ext cx="1860737" cy="385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00982" y="1943694"/>
            <a:ext cx="2139620" cy="467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</a:rPr>
              <a:t>Mơn</a:t>
            </a:r>
            <a:r>
              <a:rPr lang="en-US" sz="3200" dirty="0">
                <a:solidFill>
                  <a:srgbClr val="FF0000"/>
                </a:solidFill>
              </a:rPr>
              <a:t> man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0982" y="1164164"/>
            <a:ext cx="1580606" cy="467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</a:rPr>
              <a:t>nao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nức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1566" y="1128434"/>
            <a:ext cx="2547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bồi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hồi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háo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hức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90619" y="4795148"/>
            <a:ext cx="2260643" cy="467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</a:rPr>
              <a:t>Ngập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ngừng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90619" y="3713582"/>
            <a:ext cx="1580606" cy="467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</a:rPr>
              <a:t>Bỡ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ngỡ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9390" y="2790319"/>
            <a:ext cx="2468089" cy="467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</a:rPr>
              <a:t>Quang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đãng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1566" y="1915732"/>
            <a:ext cx="2966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nhẹ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nhàng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dễ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chịu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1566" y="2734395"/>
            <a:ext cx="3705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sáng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sủa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thoáng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rộng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1566" y="3685620"/>
            <a:ext cx="5938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ngơ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ngác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lúng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túng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vì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chưa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quen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thu</a:t>
            </a:r>
            <a:r>
              <a:rPr lang="en-US" sz="2800" dirty="0" err="1"/>
              <a:t>ộc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4261566" y="4739224"/>
            <a:ext cx="7872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vừa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muốn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lại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vừa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e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ngại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chưa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biết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thế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434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/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3">
            <a:extLst>
              <a:ext uri="{FF2B5EF4-FFF2-40B4-BE49-F238E27FC236}">
                <a16:creationId xmlns:a16="http://schemas.microsoft.com/office/drawing/2014/main" id="{29DB1A0A-19A0-41FD-95D8-00C58FD93B50}"/>
              </a:ext>
            </a:extLst>
          </p:cNvPr>
          <p:cNvSpPr/>
          <p:nvPr/>
        </p:nvSpPr>
        <p:spPr>
          <a:xfrm>
            <a:off x="63149" y="11919"/>
            <a:ext cx="2491864" cy="584775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0343" y="1282226"/>
            <a:ext cx="92093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Hằng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cứ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cuối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mùa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ngoài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rụng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đám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mây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bang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lòng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lại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nức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kỉ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niệm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mơn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buổi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tựu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trường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110343" y="4142991"/>
            <a:ext cx="8673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thế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được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cảm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sáng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ấy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nảy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nở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long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như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hoa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tươi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mỉm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cười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giữa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bầu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quang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đãng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331029" y="1393529"/>
            <a:ext cx="130629" cy="3830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912428" y="1393529"/>
            <a:ext cx="130629" cy="3830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898469" y="2381952"/>
            <a:ext cx="130629" cy="3830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752012" y="4241232"/>
            <a:ext cx="130629" cy="3830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489698" y="4736311"/>
            <a:ext cx="130629" cy="3830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339841" y="4736311"/>
            <a:ext cx="130629" cy="3830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176" y="1904810"/>
            <a:ext cx="164606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5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044" y="903625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146728" y="2475268"/>
            <a:ext cx="405111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vi-VN" sz="8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Đọc </a:t>
            </a:r>
            <a:endParaRPr lang="en-US" sz="8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  <a:p>
            <a:pPr algn="ctr" defTabSz="457200"/>
            <a:r>
              <a:rPr lang="vi-VN" sz="8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hiểu</a:t>
            </a:r>
            <a:endParaRPr lang="en-US" sz="8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95" y="3804989"/>
            <a:ext cx="2964505" cy="2767087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312" y="3553887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0224" y="0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89" y="-160868"/>
            <a:ext cx="8011011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3" y="14394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3" y="14394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00" y="5359400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539581" y="3427307"/>
            <a:ext cx="642019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74989" y="2258905"/>
            <a:ext cx="642019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31483" y="2848676"/>
            <a:ext cx="642019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85481" y="234224"/>
            <a:ext cx="490779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83467" y="2665110"/>
            <a:ext cx="773381" cy="8730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81427" y="2264199"/>
            <a:ext cx="958744" cy="10822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63412" y="104127"/>
            <a:ext cx="490779" cy="5540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2" y="284480"/>
            <a:ext cx="3397249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63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9" y="1462751"/>
            <a:ext cx="10721148" cy="335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80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283177" y="695522"/>
            <a:ext cx="1536559" cy="2014802"/>
            <a:chOff x="2039108" y="678179"/>
            <a:chExt cx="1846062" cy="2319889"/>
          </a:xfrm>
        </p:grpSpPr>
        <p:grpSp>
          <p:nvGrpSpPr>
            <p:cNvPr id="5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7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162907" y="3504449"/>
            <a:ext cx="2156583" cy="2593933"/>
            <a:chOff x="1862899" y="1669750"/>
            <a:chExt cx="2709114" cy="4593105"/>
          </a:xfrm>
        </p:grpSpPr>
        <p:sp>
          <p:nvSpPr>
            <p:cNvPr id="44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2244992" y="1505679"/>
            <a:ext cx="10474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+mj-lt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ai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776767" y="3601087"/>
            <a:ext cx="8953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văn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tác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giả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kỉ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niệm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đẹp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đẽ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đáng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nhớ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8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283177" y="695522"/>
            <a:ext cx="1536559" cy="2014802"/>
            <a:chOff x="2039108" y="678179"/>
            <a:chExt cx="1846062" cy="2319889"/>
          </a:xfrm>
        </p:grpSpPr>
        <p:grpSp>
          <p:nvGrpSpPr>
            <p:cNvPr id="5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7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122218" y="3504449"/>
            <a:ext cx="2156583" cy="2593933"/>
            <a:chOff x="1862899" y="1669750"/>
            <a:chExt cx="2709114" cy="4593105"/>
          </a:xfrm>
        </p:grpSpPr>
        <p:sp>
          <p:nvSpPr>
            <p:cNvPr id="44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2618431" y="1064690"/>
            <a:ext cx="83403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.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Điều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gì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gợi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cho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tác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giả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nhớ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đến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những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kỉ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niệm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của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buổi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tựu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trường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đầu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tiên</a:t>
            </a:r>
            <a:r>
              <a:rPr lang="en-US" sz="3600" b="1" noProof="0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368140" y="3873808"/>
            <a:ext cx="8953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nhớ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niệm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buổi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tựu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5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262811" y="605080"/>
            <a:ext cx="1536559" cy="2014802"/>
            <a:chOff x="2039108" y="678179"/>
            <a:chExt cx="1846062" cy="2319889"/>
          </a:xfrm>
        </p:grpSpPr>
        <p:grpSp>
          <p:nvGrpSpPr>
            <p:cNvPr id="5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7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162907" y="3504449"/>
            <a:ext cx="2156583" cy="2593933"/>
            <a:chOff x="1862899" y="1669750"/>
            <a:chExt cx="2709114" cy="4593105"/>
          </a:xfrm>
        </p:grpSpPr>
        <p:sp>
          <p:nvSpPr>
            <p:cNvPr id="44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2244992" y="1505679"/>
            <a:ext cx="9812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3</a:t>
            </a:r>
            <a:r>
              <a:rPr kumimoji="0" lang="en-US" sz="3600" b="1" i="0" u="non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. </a:t>
            </a:r>
            <a:r>
              <a:rPr kumimoji="0" lang="en-US" sz="3600" b="1" i="0" u="non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Tâm</a:t>
            </a:r>
            <a:r>
              <a:rPr kumimoji="0" lang="en-US" sz="3600" b="1" i="0" u="non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trạng</a:t>
            </a:r>
            <a:r>
              <a:rPr kumimoji="0" lang="en-US" sz="3600" b="1" i="0" u="non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của</a:t>
            </a:r>
            <a:r>
              <a:rPr kumimoji="0" lang="en-US" sz="3600" b="1" i="0" u="non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cậu</a:t>
            </a:r>
            <a:r>
              <a:rPr kumimoji="0" lang="en-US" sz="3600" b="1" i="0" u="non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bé</a:t>
            </a:r>
            <a:r>
              <a:rPr kumimoji="0" lang="en-US" sz="3600" b="1" i="0" u="non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trên</a:t>
            </a:r>
            <a:r>
              <a:rPr kumimoji="0" lang="en-US" sz="3600" b="1" i="0" u="non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con </a:t>
            </a:r>
            <a:r>
              <a:rPr kumimoji="0" lang="en-US" sz="3600" b="1" i="0" u="non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đường</a:t>
            </a:r>
            <a:r>
              <a:rPr kumimoji="0" lang="en-US" sz="3600" b="1" i="0" u="non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đến</a:t>
            </a:r>
            <a:r>
              <a:rPr kumimoji="0" lang="en-US" sz="3600" b="1" i="0" u="non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trường</a:t>
            </a:r>
            <a:r>
              <a:rPr kumimoji="0" lang="en-US" sz="3600" b="1" i="0" u="non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được</a:t>
            </a:r>
            <a:r>
              <a:rPr kumimoji="0" lang="en-US" sz="3600" b="1" i="0" u="non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diễn</a:t>
            </a:r>
            <a:r>
              <a:rPr kumimoji="0" lang="en-US" sz="3600" b="1" i="0" u="non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tả</a:t>
            </a:r>
            <a:r>
              <a:rPr kumimoji="0" lang="en-US" sz="3600" b="1" i="0" u="non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qua chi </a:t>
            </a:r>
            <a:r>
              <a:rPr kumimoji="0" lang="en-US" sz="3600" b="1" i="0" u="non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tiết</a:t>
            </a:r>
            <a:r>
              <a:rPr kumimoji="0" lang="en-US" sz="3600" b="1" i="0" u="non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nào</a:t>
            </a:r>
            <a:r>
              <a:rPr kumimoji="0" lang="en-US" sz="3600" b="1" i="0" u="non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? </a:t>
            </a:r>
            <a:endParaRPr kumimoji="0" lang="vi-VN" sz="3600" b="1" i="0" u="none" kern="1200" cap="none" spc="0" normalizeH="0" baseline="0" noProof="0" dirty="0">
              <a:ln>
                <a:noFill/>
              </a:ln>
              <a:solidFill>
                <a:srgbClr val="5B9BD5"/>
              </a:solidFill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368140" y="3873808"/>
            <a:ext cx="89530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Cậu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khác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lạ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xung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quanh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thay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long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cậu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thay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hôm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nay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0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283177" y="695522"/>
            <a:ext cx="1536559" cy="2014802"/>
            <a:chOff x="2039108" y="678179"/>
            <a:chExt cx="1846062" cy="2319889"/>
          </a:xfrm>
        </p:grpSpPr>
        <p:grpSp>
          <p:nvGrpSpPr>
            <p:cNvPr id="5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7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162907" y="3504449"/>
            <a:ext cx="2156583" cy="2593933"/>
            <a:chOff x="1862899" y="1669750"/>
            <a:chExt cx="2709114" cy="4593105"/>
          </a:xfrm>
        </p:grpSpPr>
        <p:sp>
          <p:nvSpPr>
            <p:cNvPr id="44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2043744" y="933309"/>
            <a:ext cx="104747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5B9BD5"/>
                </a:solidFill>
                <a:latin typeface="Calibri Light" panose="020F0302020204030204"/>
                <a:cs typeface="Times New Roman" pitchFamily="18" charset="0"/>
              </a:rPr>
              <a:t>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bỡ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ngỡ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rụt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rè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trò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qua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5B9BD5"/>
                </a:solidFill>
                <a:uLnTx/>
                <a:uFillTx/>
                <a:latin typeface="Calibri Light" panose="020F0302020204030204"/>
                <a:cs typeface="Times New Roman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506182" y="2905323"/>
            <a:ext cx="89530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ngỡ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rụt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rè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đám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mới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tựu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Bỡ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ngỡ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đứng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nép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bên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dám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nhìn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nửa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, hay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dám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từng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nhẹ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;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chim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nhìn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quãng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bay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nhưng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ngập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ngừng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e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sợ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…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86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E2A49F-3DEB-420B-B25F-41474CA8B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37546"/>
            <a:ext cx="12190413" cy="6420455"/>
          </a:xfrm>
          <a:prstGeom prst="rect">
            <a:avLst/>
          </a:prstGeom>
        </p:spPr>
      </p:pic>
      <p:pic>
        <p:nvPicPr>
          <p:cNvPr id="3" name="图片 101" descr="觅元素584a9bffa1f3a"/>
          <p:cNvPicPr>
            <a:picLocks noChangeAspect="1"/>
          </p:cNvPicPr>
          <p:nvPr/>
        </p:nvPicPr>
        <p:blipFill>
          <a:blip r:embed="rId3"/>
          <a:srcRect l="44626" b="11774"/>
          <a:stretch>
            <a:fillRect/>
          </a:stretch>
        </p:blipFill>
        <p:spPr>
          <a:xfrm>
            <a:off x="794" y="2438401"/>
            <a:ext cx="4095822" cy="2564765"/>
          </a:xfrm>
          <a:prstGeom prst="rect">
            <a:avLst/>
          </a:prstGeom>
        </p:spPr>
      </p:pic>
      <p:pic>
        <p:nvPicPr>
          <p:cNvPr id="4" name="图片 95" descr="觅元素584a986cb28d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35600" y="490554"/>
            <a:ext cx="3360046" cy="63674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27888" y="1622792"/>
            <a:ext cx="786331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b="1" dirty="0" err="1">
                <a:ln w="19050">
                  <a:solidFill>
                    <a:srgbClr val="212745">
                      <a:tint val="1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Times New Roman" panose="02020603050405020304" pitchFamily="18" charset="0"/>
              </a:rPr>
              <a:t>Luyện</a:t>
            </a:r>
            <a:r>
              <a:rPr lang="en-US" sz="10000" b="1" dirty="0">
                <a:ln w="19050">
                  <a:solidFill>
                    <a:srgbClr val="212745">
                      <a:tint val="1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ln w="19050">
                  <a:solidFill>
                    <a:srgbClr val="212745">
                      <a:tint val="1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Times New Roman" panose="02020603050405020304" pitchFamily="18" charset="0"/>
              </a:rPr>
              <a:t>tập</a:t>
            </a:r>
            <a:endParaRPr lang="en-US" sz="10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04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8426" y="660344"/>
            <a:ext cx="8953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1.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Dựa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ý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phần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hiểu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đoạn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31074" y="3422468"/>
            <a:ext cx="3657600" cy="317427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B0F0"/>
                </a:solidFill>
              </a:rPr>
              <a:t>Mùa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thu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gợi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cho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tác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giả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nhớ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đến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những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kỉ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niệm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của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buổi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tựu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trường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đầu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tiên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441372" y="3422467"/>
            <a:ext cx="3685903" cy="317427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B0F0"/>
                </a:solidFill>
              </a:rPr>
              <a:t>Tâm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trạng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của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tác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giả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trên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đường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đến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trường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1669" y="3422467"/>
            <a:ext cx="3740331" cy="317427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B0F0"/>
                </a:solidFill>
              </a:rPr>
              <a:t>Sự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bỡ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ngỡ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rụt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rè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của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các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học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trò</a:t>
            </a:r>
            <a:r>
              <a:rPr lang="en-US" sz="2800" dirty="0">
                <a:solidFill>
                  <a:srgbClr val="00B0F0"/>
                </a:solidFill>
              </a:rPr>
              <a:t>  </a:t>
            </a:r>
            <a:r>
              <a:rPr lang="en-US" sz="2800" dirty="0" err="1">
                <a:solidFill>
                  <a:srgbClr val="00B0F0"/>
                </a:solidFill>
              </a:rPr>
              <a:t>mới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10641" y="2344531"/>
            <a:ext cx="1720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0070C0"/>
                </a:solidFill>
                <a:latin typeface="Calibri Light" panose="020F0302020204030204"/>
              </a:rPr>
              <a:t>Đoạn</a:t>
            </a:r>
            <a:r>
              <a:rPr lang="en-US" sz="3600" b="1" noProof="0" dirty="0">
                <a:solidFill>
                  <a:srgbClr val="0070C0"/>
                </a:solidFill>
                <a:latin typeface="Calibri Light" panose="020F0302020204030204"/>
              </a:rPr>
              <a:t> 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95936" y="2389998"/>
            <a:ext cx="1720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0070C0"/>
                </a:solidFill>
                <a:latin typeface="Calibri Light" panose="020F0302020204030204"/>
              </a:rPr>
              <a:t>Đoạn</a:t>
            </a:r>
            <a:r>
              <a:rPr lang="en-US" sz="3600" b="1" noProof="0" dirty="0">
                <a:solidFill>
                  <a:srgbClr val="0070C0"/>
                </a:solidFill>
                <a:latin typeface="Calibri Light" panose="020F0302020204030204"/>
              </a:rPr>
              <a:t> 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61567" y="2389998"/>
            <a:ext cx="1720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0070C0"/>
                </a:solidFill>
                <a:latin typeface="Calibri Light" panose="020F0302020204030204"/>
              </a:rPr>
              <a:t>Đoạn</a:t>
            </a:r>
            <a:r>
              <a:rPr lang="en-US" sz="3600" b="1" noProof="0" dirty="0">
                <a:solidFill>
                  <a:srgbClr val="0070C0"/>
                </a:solidFill>
                <a:latin typeface="Calibri Light" panose="020F0302020204030204"/>
              </a:rPr>
              <a:t> 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8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7;p22"/>
          <p:cNvSpPr/>
          <p:nvPr/>
        </p:nvSpPr>
        <p:spPr>
          <a:xfrm>
            <a:off x="1616993" y="1072648"/>
            <a:ext cx="838824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dựa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hiệu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 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Chọn ý đúng: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929ECC44-2B06-43EC-8502-A7A57E3B405A}"/>
              </a:ext>
            </a:extLst>
          </p:cNvPr>
          <p:cNvSpPr/>
          <p:nvPr/>
        </p:nvSpPr>
        <p:spPr>
          <a:xfrm>
            <a:off x="189186" y="4146331"/>
            <a:ext cx="9411042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9AAE1CD7-423C-4146-B262-B6D87883235A}"/>
              </a:ext>
            </a:extLst>
          </p:cNvPr>
          <p:cNvSpPr/>
          <p:nvPr/>
        </p:nvSpPr>
        <p:spPr>
          <a:xfrm>
            <a:off x="216718" y="3020223"/>
            <a:ext cx="9411042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ý.</a:t>
            </a:r>
          </a:p>
        </p:txBody>
      </p:sp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2ED8B6EF-C659-4E60-A530-9669E26609D8}"/>
              </a:ext>
            </a:extLst>
          </p:cNvPr>
          <p:cNvSpPr/>
          <p:nvPr/>
        </p:nvSpPr>
        <p:spPr>
          <a:xfrm>
            <a:off x="189186" y="5286374"/>
            <a:ext cx="9438574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xuống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dòng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9AAE1CD7-423C-4146-B262-B6D87883235A}"/>
              </a:ext>
            </a:extLst>
          </p:cNvPr>
          <p:cNvSpPr/>
          <p:nvPr/>
        </p:nvSpPr>
        <p:spPr>
          <a:xfrm>
            <a:off x="216718" y="3006288"/>
            <a:ext cx="9411042" cy="914400"/>
          </a:xfrm>
          <a:prstGeom prst="roundRect">
            <a:avLst>
              <a:gd name="adj" fmla="val 3794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ý.</a:t>
            </a: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2ED8B6EF-C659-4E60-A530-9669E26609D8}"/>
              </a:ext>
            </a:extLst>
          </p:cNvPr>
          <p:cNvSpPr/>
          <p:nvPr/>
        </p:nvSpPr>
        <p:spPr>
          <a:xfrm>
            <a:off x="175420" y="5272439"/>
            <a:ext cx="9438574" cy="914400"/>
          </a:xfrm>
          <a:prstGeom prst="roundRect">
            <a:avLst>
              <a:gd name="adj" fmla="val 3794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xuống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dòng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533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7;p22"/>
          <p:cNvSpPr/>
          <p:nvPr/>
        </p:nvSpPr>
        <p:spPr>
          <a:xfrm>
            <a:off x="2988593" y="602385"/>
            <a:ext cx="48621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itchFamily="18" charset="0"/>
              </a:rPr>
              <a:t>CÁC ĐOẠN CỦA BÀI VĂN</a:t>
            </a:r>
            <a:endParaRPr lang="vi-VN" sz="3600" b="1" dirty="0">
              <a:solidFill>
                <a:schemeClr val="accent5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28719" y="3194956"/>
            <a:ext cx="2259873" cy="12409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Nhớ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buổi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đầu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học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94514" y="1506076"/>
            <a:ext cx="4258489" cy="12409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Mùa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nhớ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buổi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tựu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trường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đầu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tiên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133703" y="3152501"/>
            <a:ext cx="4180113" cy="12409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Tâm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trạng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cậu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học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trò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đường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đến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trường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33703" y="4785359"/>
            <a:ext cx="4180112" cy="12409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học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trò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ngỡ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rụt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rè</a:t>
            </a:r>
            <a:r>
              <a:rPr lang="en-US" sz="2800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88593" y="2390503"/>
            <a:ext cx="2105921" cy="1319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008187" y="3672838"/>
            <a:ext cx="2105922" cy="522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68999" y="3725089"/>
            <a:ext cx="2164704" cy="14216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57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802" y="1201057"/>
            <a:ext cx="9314059" cy="1498600"/>
          </a:xfrm>
        </p:spPr>
        <p:txBody>
          <a:bodyPr>
            <a:normAutofit/>
          </a:bodyPr>
          <a:lstStyle/>
          <a:p>
            <a:r>
              <a:rPr lang="en-US" dirty="0" err="1"/>
              <a:t>Câu</a:t>
            </a:r>
            <a:r>
              <a:rPr lang="en-US" dirty="0"/>
              <a:t> 1: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?</a:t>
            </a:r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46667" y="2586446"/>
            <a:ext cx="10687836" cy="2772954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vàng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của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hoa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cúc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;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xanh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của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cốm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mới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858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13011" y="787400"/>
            <a:ext cx="12496800" cy="2032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/>
              <a:t>Câu</a:t>
            </a:r>
            <a:r>
              <a:rPr lang="en-US" b="1" dirty="0"/>
              <a:t> 2: </a:t>
            </a:r>
            <a:r>
              <a:rPr lang="en-US" b="1" dirty="0" err="1"/>
              <a:t>Mùa</a:t>
            </a:r>
            <a:r>
              <a:rPr lang="en-US" b="1" dirty="0"/>
              <a:t> </a:t>
            </a:r>
            <a:r>
              <a:rPr lang="en-US" b="1" dirty="0" err="1"/>
              <a:t>thu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gì</a:t>
            </a:r>
            <a:r>
              <a:rPr lang="en-US" b="1" dirty="0"/>
              <a:t> </a:t>
            </a:r>
            <a:r>
              <a:rPr lang="en-US" b="1" dirty="0" err="1"/>
              <a:t>vui</a:t>
            </a:r>
            <a:r>
              <a:rPr lang="en-US" b="1" dirty="0"/>
              <a:t> </a:t>
            </a:r>
            <a:r>
              <a:rPr lang="en-US" b="1" dirty="0" err="1"/>
              <a:t>đối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bạn</a:t>
            </a:r>
            <a:r>
              <a:rPr lang="en-US" b="1" dirty="0"/>
              <a:t> </a:t>
            </a:r>
            <a:r>
              <a:rPr lang="en-US" b="1" dirty="0" err="1"/>
              <a:t>nhỏ</a:t>
            </a:r>
            <a:r>
              <a:rPr lang="en-US" b="1" dirty="0"/>
              <a:t>? </a:t>
            </a:r>
            <a:endParaRPr lang="en-US" sz="48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14400" y="2819400"/>
            <a:ext cx="10636624" cy="2032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Mùa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thu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nhỏ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được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ngắm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hoa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cúc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vàng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được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ăn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cốm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mới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được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rước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đèn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Trung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thu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;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được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khai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giảng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năm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mới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60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66906" y="1754094"/>
            <a:ext cx="9859682" cy="14986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/>
              <a:t>Câu</a:t>
            </a:r>
            <a:r>
              <a:rPr lang="en-US" b="1" dirty="0"/>
              <a:t> 3: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đọc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khổ</a:t>
            </a:r>
            <a:r>
              <a:rPr lang="en-US" b="1" dirty="0"/>
              <a:t> </a:t>
            </a:r>
            <a:r>
              <a:rPr lang="en-US" b="1" dirty="0" err="1"/>
              <a:t>thơ</a:t>
            </a:r>
            <a:r>
              <a:rPr lang="en-US" b="1" dirty="0"/>
              <a:t>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thích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biết</a:t>
            </a:r>
            <a:r>
              <a:rPr lang="en-US" b="1" dirty="0"/>
              <a:t> </a:t>
            </a:r>
            <a:r>
              <a:rPr lang="en-US" b="1" dirty="0" err="1"/>
              <a:t>vì</a:t>
            </a:r>
            <a:r>
              <a:rPr lang="en-US" b="1" dirty="0"/>
              <a:t> </a:t>
            </a:r>
            <a:r>
              <a:rPr lang="en-US" b="1" dirty="0" err="1"/>
              <a:t>sao</a:t>
            </a:r>
            <a:r>
              <a:rPr lang="en-US" b="1" dirty="0"/>
              <a:t>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thích</a:t>
            </a:r>
            <a:r>
              <a:rPr lang="en-US" b="1" dirty="0"/>
              <a:t> </a:t>
            </a:r>
            <a:r>
              <a:rPr lang="en-US" b="1" dirty="0" err="1"/>
              <a:t>khổ</a:t>
            </a:r>
            <a:r>
              <a:rPr lang="en-US" b="1" dirty="0"/>
              <a:t> </a:t>
            </a:r>
            <a:r>
              <a:rPr lang="en-US" b="1" dirty="0" err="1"/>
              <a:t>thơ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? </a:t>
            </a:r>
            <a:endParaRPr lang="en-US" b="1" dirty="0">
              <a:solidFill>
                <a:srgbClr val="FF0000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129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4" r="9742" b="11258"/>
          <a:stretch/>
        </p:blipFill>
        <p:spPr>
          <a:xfrm>
            <a:off x="450885" y="1468597"/>
            <a:ext cx="9341560" cy="5033410"/>
          </a:xfrm>
          <a:prstGeom prst="rect">
            <a:avLst/>
          </a:prstGeom>
        </p:spPr>
      </p:pic>
      <p:pic>
        <p:nvPicPr>
          <p:cNvPr id="5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206" y="453"/>
            <a:ext cx="2052477" cy="225468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23"/>
          <p:cNvGrpSpPr/>
          <p:nvPr/>
        </p:nvGrpSpPr>
        <p:grpSpPr>
          <a:xfrm>
            <a:off x="-5068" y="5286154"/>
            <a:ext cx="12202134" cy="1123217"/>
            <a:chOff x="-17585" y="5729324"/>
            <a:chExt cx="12203723" cy="1123362"/>
          </a:xfrm>
        </p:grpSpPr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9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292701" y="436167"/>
            <a:ext cx="2448413" cy="4924538"/>
          </a:xfrm>
          <a:prstGeom prst="rect">
            <a:avLst/>
          </a:prstGeom>
        </p:spPr>
      </p:pic>
      <p:pic>
        <p:nvPicPr>
          <p:cNvPr id="10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092" y="2839036"/>
            <a:ext cx="3713472" cy="37134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50625" y="2617021"/>
            <a:ext cx="6742177" cy="1200268"/>
          </a:xfrm>
          <a:prstGeom prst="rect">
            <a:avLst/>
          </a:prstGeom>
          <a:noFill/>
        </p:spPr>
        <p:txBody>
          <a:bodyPr wrap="square" lIns="91379" tIns="45690" rIns="91379" bIns="4569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 defTabSz="457200"/>
            <a:r>
              <a:rPr lang="en-US" sz="72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</a:t>
            </a:r>
            <a:r>
              <a:rPr lang="en-US" sz="72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endParaRPr lang="en-US" sz="72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02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48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234418" y="1074687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854" y="-274320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9241360" y="2960948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3719222" y="3471663"/>
            <a:ext cx="43685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cs typeface="Times New Roman" panose="02020603050405020304" pitchFamily="18" charset="0"/>
              </a:rPr>
              <a:t>CHIA SẺ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91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4605" y="2208520"/>
            <a:ext cx="59827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13835506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1199</Words>
  <Application>Microsoft Office PowerPoint</Application>
  <PresentationFormat>Widescreen</PresentationFormat>
  <Paragraphs>89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.VnAvant</vt:lpstr>
      <vt:lpstr>Arial</vt:lpstr>
      <vt:lpstr>AvantGarde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Câu 1: Những hình ảnh nào trong bài thơ gắn với mùa thu?</vt:lpstr>
      <vt:lpstr>PowerPoint Presentation</vt:lpstr>
      <vt:lpstr>Câu 3: Chọn đọc một khổ thơ em thích và cho biết vì sao em thích khổ thơ đó?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QUYEN</dc:creator>
  <cp:lastModifiedBy>admin</cp:lastModifiedBy>
  <cp:revision>3</cp:revision>
  <dcterms:created xsi:type="dcterms:W3CDTF">2022-08-23T12:50:03Z</dcterms:created>
  <dcterms:modified xsi:type="dcterms:W3CDTF">2025-10-05T05:03:12Z</dcterms:modified>
</cp:coreProperties>
</file>