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sldIdLst>
    <p:sldId id="256" r:id="rId3"/>
    <p:sldId id="267" r:id="rId4"/>
    <p:sldId id="257" r:id="rId5"/>
    <p:sldId id="262" r:id="rId6"/>
    <p:sldId id="259" r:id="rId7"/>
    <p:sldId id="271" r:id="rId8"/>
    <p:sldId id="272" r:id="rId9"/>
    <p:sldId id="273" r:id="rId10"/>
    <p:sldId id="274" r:id="rId11"/>
    <p:sldId id="275" r:id="rId12"/>
    <p:sldId id="276" r:id="rId13"/>
    <p:sldId id="309" r:id="rId14"/>
    <p:sldId id="310" r:id="rId15"/>
    <p:sldId id="277" r:id="rId16"/>
    <p:sldId id="278" r:id="rId17"/>
    <p:sldId id="279" r:id="rId18"/>
    <p:sldId id="280" r:id="rId19"/>
    <p:sldId id="281" r:id="rId20"/>
    <p:sldId id="282" r:id="rId21"/>
    <p:sldId id="283" r:id="rId22"/>
    <p:sldId id="284" r:id="rId23"/>
    <p:sldId id="285" r:id="rId24"/>
    <p:sldId id="286" r:id="rId25"/>
    <p:sldId id="287" r:id="rId26"/>
    <p:sldId id="288" r:id="rId27"/>
    <p:sldId id="290" r:id="rId28"/>
    <p:sldId id="289" r:id="rId29"/>
    <p:sldId id="311" r:id="rId30"/>
    <p:sldId id="312" r:id="rId31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EC09D55-F231-4DA2-A75E-6491A4B142E7}">
          <p14:sldIdLst>
            <p14:sldId id="256"/>
            <p14:sldId id="267"/>
            <p14:sldId id="257"/>
            <p14:sldId id="262"/>
            <p14:sldId id="259"/>
            <p14:sldId id="271"/>
            <p14:sldId id="272"/>
            <p14:sldId id="273"/>
            <p14:sldId id="274"/>
            <p14:sldId id="275"/>
            <p14:sldId id="276"/>
            <p14:sldId id="309"/>
            <p14:sldId id="310"/>
            <p14:sldId id="277"/>
            <p14:sldId id="278"/>
            <p14:sldId id="279"/>
            <p14:sldId id="280"/>
            <p14:sldId id="281"/>
            <p14:sldId id="282"/>
            <p14:sldId id="283"/>
            <p14:sldId id="284"/>
            <p14:sldId id="285"/>
            <p14:sldId id="286"/>
            <p14:sldId id="287"/>
            <p14:sldId id="288"/>
            <p14:sldId id="290"/>
            <p14:sldId id="289"/>
            <p14:sldId id="311"/>
            <p14:sldId id="31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DCFF4"/>
    <a:srgbClr val="F3B044"/>
    <a:srgbClr val="C0D701"/>
    <a:srgbClr val="ADC965"/>
    <a:srgbClr val="FAC172"/>
    <a:srgbClr val="E25B45"/>
    <a:srgbClr val="FF8357"/>
    <a:srgbClr val="89D5C9"/>
    <a:srgbClr val="5C67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3" d="100"/>
          <a:sy n="53" d="100"/>
        </p:scale>
        <p:origin x="802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9595D-4D73-4201-A3E7-DABDBEB57FAC}" type="datetime1">
              <a:rPr lang="en-US" smtClean="0"/>
              <a:t>8/25/2025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0934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80780-4231-434D-BCD8-5F6B1B63976A}" type="datetime1">
              <a:rPr lang="en-US" smtClean="0"/>
              <a:t>8/25/2025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0060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5" y="4406900"/>
            <a:ext cx="7772400" cy="1362077"/>
          </a:xfrm>
        </p:spPr>
        <p:txBody>
          <a:bodyPr anchor="t"/>
          <a:lstStyle>
            <a:lvl1pPr algn="l">
              <a:defRPr sz="4001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5" y="2906716"/>
            <a:ext cx="77724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1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23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3pPr>
            <a:lvl4pPr marL="13716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4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5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6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9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A6156-8D4E-40A7-AAEC-B492090E9EA0}" type="datetime1">
              <a:rPr lang="en-US" smtClean="0"/>
              <a:t>8/25/2025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0814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4"/>
          </a:xfrm>
        </p:spPr>
        <p:txBody>
          <a:bodyPr/>
          <a:lstStyle>
            <a:lvl1pPr>
              <a:defRPr sz="280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4"/>
          </a:xfrm>
        </p:spPr>
        <p:txBody>
          <a:bodyPr/>
          <a:lstStyle>
            <a:lvl1pPr>
              <a:defRPr sz="280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388C1-31B3-4B5A-ADD1-3151FA8220F0}" type="datetime1">
              <a:rPr lang="en-US" smtClean="0"/>
              <a:t>8/25/2025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2543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7"/>
            <a:ext cx="4040189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11" indent="0">
              <a:buNone/>
              <a:defRPr sz="2000" b="1"/>
            </a:lvl2pPr>
            <a:lvl3pPr marL="914423" indent="0">
              <a:buNone/>
              <a:defRPr sz="1800" b="1"/>
            </a:lvl3pPr>
            <a:lvl4pPr marL="1371636" indent="0">
              <a:buNone/>
              <a:defRPr sz="1601" b="1"/>
            </a:lvl4pPr>
            <a:lvl5pPr marL="1828847" indent="0">
              <a:buNone/>
              <a:defRPr sz="1601" b="1"/>
            </a:lvl5pPr>
            <a:lvl6pPr marL="2286057" indent="0">
              <a:buNone/>
              <a:defRPr sz="1601" b="1"/>
            </a:lvl6pPr>
            <a:lvl7pPr marL="2743268" indent="0">
              <a:buNone/>
              <a:defRPr sz="1601" b="1"/>
            </a:lvl7pPr>
            <a:lvl8pPr marL="3200480" indent="0">
              <a:buNone/>
              <a:defRPr sz="1601" b="1"/>
            </a:lvl8pPr>
            <a:lvl9pPr marL="3657693" indent="0">
              <a:buNone/>
              <a:defRPr sz="160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6"/>
            <a:ext cx="4040189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1"/>
            </a:lvl4pPr>
            <a:lvl5pPr>
              <a:defRPr sz="1601"/>
            </a:lvl5pPr>
            <a:lvl6pPr>
              <a:defRPr sz="1601"/>
            </a:lvl6pPr>
            <a:lvl7pPr>
              <a:defRPr sz="1601"/>
            </a:lvl7pPr>
            <a:lvl8pPr>
              <a:defRPr sz="1601"/>
            </a:lvl8pPr>
            <a:lvl9pPr>
              <a:defRPr sz="160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7"/>
            <a:ext cx="404177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11" indent="0">
              <a:buNone/>
              <a:defRPr sz="2000" b="1"/>
            </a:lvl2pPr>
            <a:lvl3pPr marL="914423" indent="0">
              <a:buNone/>
              <a:defRPr sz="1800" b="1"/>
            </a:lvl3pPr>
            <a:lvl4pPr marL="1371636" indent="0">
              <a:buNone/>
              <a:defRPr sz="1601" b="1"/>
            </a:lvl4pPr>
            <a:lvl5pPr marL="1828847" indent="0">
              <a:buNone/>
              <a:defRPr sz="1601" b="1"/>
            </a:lvl5pPr>
            <a:lvl6pPr marL="2286057" indent="0">
              <a:buNone/>
              <a:defRPr sz="1601" b="1"/>
            </a:lvl6pPr>
            <a:lvl7pPr marL="2743268" indent="0">
              <a:buNone/>
              <a:defRPr sz="1601" b="1"/>
            </a:lvl7pPr>
            <a:lvl8pPr marL="3200480" indent="0">
              <a:buNone/>
              <a:defRPr sz="1601" b="1"/>
            </a:lvl8pPr>
            <a:lvl9pPr marL="3657693" indent="0">
              <a:buNone/>
              <a:defRPr sz="160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6"/>
            <a:ext cx="404177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1"/>
            </a:lvl4pPr>
            <a:lvl5pPr>
              <a:defRPr sz="1601"/>
            </a:lvl5pPr>
            <a:lvl6pPr>
              <a:defRPr sz="1601"/>
            </a:lvl6pPr>
            <a:lvl7pPr>
              <a:defRPr sz="1601"/>
            </a:lvl7pPr>
            <a:lvl8pPr>
              <a:defRPr sz="1601"/>
            </a:lvl8pPr>
            <a:lvl9pPr>
              <a:defRPr sz="160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C9148-96EC-403A-927C-126C8E26B6A5}" type="datetime1">
              <a:rPr lang="en-US" smtClean="0"/>
              <a:t>8/25/2025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1052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8C1AD-258B-4FCA-B712-AD5EA3CC7A64}" type="datetime1">
              <a:rPr lang="en-US" smtClean="0"/>
              <a:t>8/25/2025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8895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DB8D2-391A-4092-92FB-D4FE49EF405B}" type="datetime1">
              <a:rPr lang="en-US" smtClean="0"/>
              <a:t>8/25/2025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7327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3"/>
            <a:ext cx="3008315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6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1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6"/>
            <a:ext cx="3008315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11" indent="0">
              <a:buNone/>
              <a:defRPr sz="1200"/>
            </a:lvl2pPr>
            <a:lvl3pPr marL="914423" indent="0">
              <a:buNone/>
              <a:defRPr sz="1001"/>
            </a:lvl3pPr>
            <a:lvl4pPr marL="1371636" indent="0">
              <a:buNone/>
              <a:defRPr sz="900"/>
            </a:lvl4pPr>
            <a:lvl5pPr marL="1828847" indent="0">
              <a:buNone/>
              <a:defRPr sz="900"/>
            </a:lvl5pPr>
            <a:lvl6pPr marL="2286057" indent="0">
              <a:buNone/>
              <a:defRPr sz="900"/>
            </a:lvl6pPr>
            <a:lvl7pPr marL="2743268" indent="0">
              <a:buNone/>
              <a:defRPr sz="900"/>
            </a:lvl7pPr>
            <a:lvl8pPr marL="3200480" indent="0">
              <a:buNone/>
              <a:defRPr sz="900"/>
            </a:lvl8pPr>
            <a:lvl9pPr marL="365769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8B080-C82D-454F-8292-9D7E0DDE8D60}" type="datetime1">
              <a:rPr lang="en-US" smtClean="0"/>
              <a:t>8/25/2025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3840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9" y="4800604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9" y="612776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11" indent="0">
              <a:buNone/>
              <a:defRPr sz="2801"/>
            </a:lvl2pPr>
            <a:lvl3pPr marL="914423" indent="0">
              <a:buNone/>
              <a:defRPr sz="2400"/>
            </a:lvl3pPr>
            <a:lvl4pPr marL="1371636" indent="0">
              <a:buNone/>
              <a:defRPr sz="2000"/>
            </a:lvl4pPr>
            <a:lvl5pPr marL="1828847" indent="0">
              <a:buNone/>
              <a:defRPr sz="2000"/>
            </a:lvl5pPr>
            <a:lvl6pPr marL="2286057" indent="0">
              <a:buNone/>
              <a:defRPr sz="2000"/>
            </a:lvl6pPr>
            <a:lvl7pPr marL="2743268" indent="0">
              <a:buNone/>
              <a:defRPr sz="2000"/>
            </a:lvl7pPr>
            <a:lvl8pPr marL="3200480" indent="0">
              <a:buNone/>
              <a:defRPr sz="2000"/>
            </a:lvl8pPr>
            <a:lvl9pPr marL="365769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9" y="5367341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11" indent="0">
              <a:buNone/>
              <a:defRPr sz="1200"/>
            </a:lvl2pPr>
            <a:lvl3pPr marL="914423" indent="0">
              <a:buNone/>
              <a:defRPr sz="1001"/>
            </a:lvl3pPr>
            <a:lvl4pPr marL="1371636" indent="0">
              <a:buNone/>
              <a:defRPr sz="900"/>
            </a:lvl4pPr>
            <a:lvl5pPr marL="1828847" indent="0">
              <a:buNone/>
              <a:defRPr sz="900"/>
            </a:lvl5pPr>
            <a:lvl6pPr marL="2286057" indent="0">
              <a:buNone/>
              <a:defRPr sz="900"/>
            </a:lvl6pPr>
            <a:lvl7pPr marL="2743268" indent="0">
              <a:buNone/>
              <a:defRPr sz="900"/>
            </a:lvl7pPr>
            <a:lvl8pPr marL="3200480" indent="0">
              <a:buNone/>
              <a:defRPr sz="900"/>
            </a:lvl8pPr>
            <a:lvl9pPr marL="365769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9FEE7-5AE4-486E-BCEA-0D11E63EA619}" type="datetime1">
              <a:rPr lang="en-US" smtClean="0"/>
              <a:t>8/25/2025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1453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AB0C5-90EB-495B-A802-524F2AE34AAF}" type="datetime1">
              <a:rPr lang="en-US" smtClean="0"/>
              <a:t>8/25/2025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7639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4B6FF-E876-4DC1-8A98-61A87C6C2BA5}" type="datetime1">
              <a:rPr lang="en-US" smtClean="0"/>
              <a:t>8/25/2025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5580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6"/>
            <a:ext cx="2133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E0EFDB-1E7A-45F4-ABF8-5C4CDD3AAC9C}" type="datetime1">
              <a:rPr lang="en-US" smtClean="0"/>
              <a:t>8/25/2025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6"/>
            <a:ext cx="2895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6"/>
            <a:ext cx="2133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311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ctr" defTabSz="914423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8" indent="-342908" algn="l" defTabSz="914423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70" indent="-285759" algn="l" defTabSz="914423" rtl="0" eaLnBrk="1" latinLnBrk="0" hangingPunct="1">
        <a:spcBef>
          <a:spcPct val="20000"/>
        </a:spcBef>
        <a:buFont typeface="Arial" pitchFamily="34" charset="0"/>
        <a:buChar char="–"/>
        <a:defRPr sz="280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30" indent="-228606" algn="l" defTabSz="91442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41" indent="-228606" algn="l" defTabSz="914423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53" indent="-228606" algn="l" defTabSz="914423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63" indent="-228606" algn="l" defTabSz="91442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74" indent="-228606" algn="l" defTabSz="91442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87" indent="-228606" algn="l" defTabSz="91442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99" indent="-228606" algn="l" defTabSz="91442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1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3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6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7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7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8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93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18" Type="http://schemas.openxmlformats.org/officeDocument/2006/relationships/image" Target="../media/image1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1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10" Type="http://schemas.openxmlformats.org/officeDocument/2006/relationships/image" Target="../media/image50.png"/><Relationship Id="rId4" Type="http://schemas.openxmlformats.org/officeDocument/2006/relationships/image" Target="../media/image42.svg"/><Relationship Id="rId9" Type="http://schemas.openxmlformats.org/officeDocument/2006/relationships/image" Target="../media/image5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svg"/><Relationship Id="rId11" Type="http://schemas.openxmlformats.org/officeDocument/2006/relationships/image" Target="../media/image54.png"/><Relationship Id="rId5" Type="http://schemas.openxmlformats.org/officeDocument/2006/relationships/image" Target="../media/image43.png"/><Relationship Id="rId10" Type="http://schemas.openxmlformats.org/officeDocument/2006/relationships/image" Target="../media/image53.png"/><Relationship Id="rId4" Type="http://schemas.openxmlformats.org/officeDocument/2006/relationships/image" Target="../media/image42.svg"/><Relationship Id="rId9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s://tailieugiaovien.edu.vn/subject_lesson/canh-dieu-3/" TargetMode="Externa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svg"/><Relationship Id="rId11" Type="http://schemas.openxmlformats.org/officeDocument/2006/relationships/image" Target="../media/image56.png"/><Relationship Id="rId5" Type="http://schemas.openxmlformats.org/officeDocument/2006/relationships/image" Target="../media/image43.png"/><Relationship Id="rId10" Type="http://schemas.openxmlformats.org/officeDocument/2006/relationships/image" Target="../media/image54.png"/><Relationship Id="rId4" Type="http://schemas.openxmlformats.org/officeDocument/2006/relationships/image" Target="../media/image42.svg"/><Relationship Id="rId9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svg"/><Relationship Id="rId11" Type="http://schemas.openxmlformats.org/officeDocument/2006/relationships/image" Target="../media/image59.svg"/><Relationship Id="rId5" Type="http://schemas.openxmlformats.org/officeDocument/2006/relationships/image" Target="../media/image43.png"/><Relationship Id="rId10" Type="http://schemas.openxmlformats.org/officeDocument/2006/relationships/image" Target="../media/image58.png"/><Relationship Id="rId4" Type="http://schemas.openxmlformats.org/officeDocument/2006/relationships/image" Target="../media/image42.svg"/><Relationship Id="rId9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4" Type="http://schemas.openxmlformats.org/officeDocument/2006/relationships/image" Target="../media/image42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4" Type="http://schemas.openxmlformats.org/officeDocument/2006/relationships/image" Target="../media/image42.svg"/><Relationship Id="rId9" Type="http://schemas.openxmlformats.org/officeDocument/2006/relationships/image" Target="../media/image6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4" Type="http://schemas.openxmlformats.org/officeDocument/2006/relationships/image" Target="../media/image42.svg"/><Relationship Id="rId9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19.svg"/><Relationship Id="rId7" Type="http://schemas.openxmlformats.org/officeDocument/2006/relationships/image" Target="../media/image23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Relationship Id="rId9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sv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svg"/><Relationship Id="rId9" Type="http://schemas.openxmlformats.org/officeDocument/2006/relationships/image" Target="../media/image2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4" Type="http://schemas.openxmlformats.org/officeDocument/2006/relationships/image" Target="../media/image42.svg"/><Relationship Id="rId9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2.svg"/><Relationship Id="rId11" Type="http://schemas.openxmlformats.org/officeDocument/2006/relationships/image" Target="../media/image49.png"/><Relationship Id="rId5" Type="http://schemas.openxmlformats.org/officeDocument/2006/relationships/image" Target="../media/image41.png"/><Relationship Id="rId10" Type="http://schemas.openxmlformats.org/officeDocument/2006/relationships/image" Target="../media/image62.png"/><Relationship Id="rId4" Type="http://schemas.openxmlformats.org/officeDocument/2006/relationships/image" Target="../media/image1.png"/><Relationship Id="rId9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3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2.svg"/><Relationship Id="rId11" Type="http://schemas.openxmlformats.org/officeDocument/2006/relationships/image" Target="../media/image49.png"/><Relationship Id="rId5" Type="http://schemas.openxmlformats.org/officeDocument/2006/relationships/image" Target="../media/image41.png"/><Relationship Id="rId10" Type="http://schemas.openxmlformats.org/officeDocument/2006/relationships/image" Target="../media/image63.png"/><Relationship Id="rId4" Type="http://schemas.openxmlformats.org/officeDocument/2006/relationships/image" Target="../media/image1.png"/><Relationship Id="rId9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3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42.svg"/><Relationship Id="rId11" Type="http://schemas.openxmlformats.org/officeDocument/2006/relationships/image" Target="../media/image64.png"/><Relationship Id="rId5" Type="http://schemas.openxmlformats.org/officeDocument/2006/relationships/image" Target="../media/image41.png"/><Relationship Id="rId10" Type="http://schemas.openxmlformats.org/officeDocument/2006/relationships/image" Target="../media/image49.png"/><Relationship Id="rId4" Type="http://schemas.openxmlformats.org/officeDocument/2006/relationships/image" Target="../media/image1.png"/><Relationship Id="rId9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svg"/><Relationship Id="rId11" Type="http://schemas.openxmlformats.org/officeDocument/2006/relationships/image" Target="../media/image65.png"/><Relationship Id="rId5" Type="http://schemas.openxmlformats.org/officeDocument/2006/relationships/image" Target="../media/image43.png"/><Relationship Id="rId10" Type="http://schemas.openxmlformats.org/officeDocument/2006/relationships/image" Target="../media/image56.png"/><Relationship Id="rId4" Type="http://schemas.openxmlformats.org/officeDocument/2006/relationships/image" Target="../media/image42.svg"/><Relationship Id="rId9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10" Type="http://schemas.openxmlformats.org/officeDocument/2006/relationships/image" Target="../media/image66.png"/><Relationship Id="rId4" Type="http://schemas.openxmlformats.org/officeDocument/2006/relationships/image" Target="../media/image42.svg"/><Relationship Id="rId9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12" Type="http://schemas.openxmlformats.org/officeDocument/2006/relationships/image" Target="../media/image7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svg"/><Relationship Id="rId11" Type="http://schemas.openxmlformats.org/officeDocument/2006/relationships/image" Target="../media/image69.svg"/><Relationship Id="rId5" Type="http://schemas.openxmlformats.org/officeDocument/2006/relationships/image" Target="../media/image43.png"/><Relationship Id="rId10" Type="http://schemas.openxmlformats.org/officeDocument/2006/relationships/image" Target="../media/image68.png"/><Relationship Id="rId4" Type="http://schemas.openxmlformats.org/officeDocument/2006/relationships/image" Target="../media/image42.svg"/><Relationship Id="rId9" Type="http://schemas.openxmlformats.org/officeDocument/2006/relationships/image" Target="../media/image6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12" Type="http://schemas.openxmlformats.org/officeDocument/2006/relationships/image" Target="../media/image74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svg"/><Relationship Id="rId11" Type="http://schemas.openxmlformats.org/officeDocument/2006/relationships/image" Target="../media/image73.png"/><Relationship Id="rId5" Type="http://schemas.openxmlformats.org/officeDocument/2006/relationships/image" Target="../media/image43.png"/><Relationship Id="rId10" Type="http://schemas.openxmlformats.org/officeDocument/2006/relationships/image" Target="../media/image72.svg"/><Relationship Id="rId4" Type="http://schemas.openxmlformats.org/officeDocument/2006/relationships/image" Target="../media/image42.svg"/><Relationship Id="rId9" Type="http://schemas.openxmlformats.org/officeDocument/2006/relationships/image" Target="../media/image7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hyperlink" Target="https://tailieugiaovien.edu.vn/subject_lesson/canh-dieu-3/" TargetMode="External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38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sv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svg"/><Relationship Id="rId4" Type="http://schemas.openxmlformats.org/officeDocument/2006/relationships/image" Target="../media/image30.svg"/><Relationship Id="rId9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19.svg"/><Relationship Id="rId7" Type="http://schemas.openxmlformats.org/officeDocument/2006/relationships/image" Target="../media/image23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Relationship Id="rId9" Type="http://schemas.openxmlformats.org/officeDocument/2006/relationships/image" Target="../media/image4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4" Type="http://schemas.openxmlformats.org/officeDocument/2006/relationships/image" Target="../media/image42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4" Type="http://schemas.openxmlformats.org/officeDocument/2006/relationships/image" Target="../media/image42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4" Type="http://schemas.openxmlformats.org/officeDocument/2006/relationships/image" Target="../media/image42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4" Type="http://schemas.openxmlformats.org/officeDocument/2006/relationships/image" Target="../media/image42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10" Type="http://schemas.openxmlformats.org/officeDocument/2006/relationships/image" Target="../media/image51.png"/><Relationship Id="rId4" Type="http://schemas.openxmlformats.org/officeDocument/2006/relationships/image" Target="../media/image42.svg"/><Relationship Id="rId9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214818">
            <a:off x="14822126" y="8720859"/>
            <a:ext cx="3185135" cy="147674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214818">
            <a:off x="414256" y="41901"/>
            <a:ext cx="3185135" cy="147674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40399" y="1028700"/>
            <a:ext cx="16045583" cy="856656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36600" t="27630"/>
          <a:stretch>
            <a:fillRect/>
          </a:stretch>
        </p:blipFill>
        <p:spPr>
          <a:xfrm rot="-6875917">
            <a:off x="1921262" y="4590330"/>
            <a:ext cx="1229173" cy="134695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8963191" y="0"/>
            <a:ext cx="1160479" cy="156054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15330934" y="2095500"/>
            <a:ext cx="3608075" cy="465831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flipH="1">
            <a:off x="-238361" y="5843638"/>
            <a:ext cx="3642393" cy="4364523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2466112" y="3176476"/>
            <a:ext cx="12994156" cy="28393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6500" b="1">
                <a:solidFill>
                  <a:srgbClr val="2B315B"/>
                </a:solidFill>
              </a:rPr>
              <a:t>CHÀO MỪNG CÁC EM ĐẾN VỚI TIẾT HỌC MÔN TIẾNG VIỆT!</a:t>
            </a:r>
            <a:endParaRPr lang="en-US" sz="6500" b="1">
              <a:solidFill>
                <a:srgbClr val="2B315B"/>
              </a:solidFill>
            </a:endParaRPr>
          </a:p>
        </p:txBody>
      </p:sp>
      <p:pic>
        <p:nvPicPr>
          <p:cNvPr id="13" name="Picture 4">
            <a:extLst>
              <a:ext uri="{FF2B5EF4-FFF2-40B4-BE49-F238E27FC236}">
                <a16:creationId xmlns:a16="http://schemas.microsoft.com/office/drawing/2014/main" id="{88B01F9A-A3C0-8EF3-46DE-17C28189A78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3782217" y="7006918"/>
            <a:ext cx="2490604" cy="2096635"/>
          </a:xfrm>
          <a:prstGeom prst="rect">
            <a:avLst/>
          </a:prstGeom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AEE31D0E-8D7A-FBEB-B3BF-9ABE497D69B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620181" y="1140191"/>
            <a:ext cx="3022212" cy="1692439"/>
          </a:xfrm>
          <a:prstGeom prst="rect">
            <a:avLst/>
          </a:prstGeom>
        </p:spPr>
      </p:pic>
      <p:sp>
        <p:nvSpPr>
          <p:cNvPr id="10" name="Star: 5 Points 9">
            <a:extLst>
              <a:ext uri="{FF2B5EF4-FFF2-40B4-BE49-F238E27FC236}">
                <a16:creationId xmlns:a16="http://schemas.microsoft.com/office/drawing/2014/main" id="{0623DD01-E966-0E0A-0273-390839BF8188}"/>
              </a:ext>
            </a:extLst>
          </p:cNvPr>
          <p:cNvSpPr/>
          <p:nvPr/>
        </p:nvSpPr>
        <p:spPr>
          <a:xfrm>
            <a:off x="7772400" y="7277100"/>
            <a:ext cx="1752600" cy="1826453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57133" y="652446"/>
            <a:ext cx="17073667" cy="911443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467986">
            <a:off x="16607813" y="640598"/>
            <a:ext cx="944701" cy="127038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B57934E-A213-A4CC-ED4E-799C9C9478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2049571" cy="2049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B91F444-C3A1-0960-52FC-DF3B03BFAAD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9550" y="8334302"/>
            <a:ext cx="1692636" cy="169263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2D37C5A-0320-9140-A55B-FA3A5F27639F}"/>
              </a:ext>
            </a:extLst>
          </p:cNvPr>
          <p:cNvSpPr/>
          <p:nvPr/>
        </p:nvSpPr>
        <p:spPr>
          <a:xfrm>
            <a:off x="2074607" y="1156346"/>
            <a:ext cx="13838623" cy="2049571"/>
          </a:xfrm>
          <a:prstGeom prst="rect">
            <a:avLst/>
          </a:prstGeom>
          <a:solidFill>
            <a:srgbClr val="ADC965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B7E49BC-B575-519D-6873-5EEC814349DA}"/>
              </a:ext>
            </a:extLst>
          </p:cNvPr>
          <p:cNvSpPr txBox="1"/>
          <p:nvPr/>
        </p:nvSpPr>
        <p:spPr>
          <a:xfrm>
            <a:off x="3199392" y="3762677"/>
            <a:ext cx="8246007" cy="52602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marR="0" indent="-6858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Ø"/>
            </a:pPr>
            <a:r>
              <a:rPr lang="vi-VN" sz="45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Gặp bạn cười hớn hở</a:t>
            </a:r>
            <a:r>
              <a:rPr lang="en-US" sz="45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685800" marR="0" indent="-6858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Ø"/>
            </a:pPr>
            <a:r>
              <a:rPr lang="en-US" sz="45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</a:t>
            </a:r>
            <a:r>
              <a:rPr lang="vi-VN" sz="45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ay bắt mặt mừng</a:t>
            </a:r>
            <a:r>
              <a:rPr lang="en-US" sz="45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685800" marR="0" indent="-6858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Ø"/>
            </a:pPr>
            <a:r>
              <a:rPr lang="en-US" sz="45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Ô</a:t>
            </a:r>
            <a:r>
              <a:rPr lang="vi-VN" sz="45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 vai bá cổ</a:t>
            </a:r>
            <a:r>
              <a:rPr lang="en-US" sz="45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685800" marR="0" indent="-6858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Ø"/>
            </a:pPr>
            <a:r>
              <a:rPr lang="en-US" sz="45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</a:t>
            </a:r>
            <a:r>
              <a:rPr lang="vi-VN" sz="45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 thấy ai cũng như trẻ lại</a:t>
            </a:r>
            <a:r>
              <a:rPr lang="en-US" sz="45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r>
              <a:rPr lang="vi-VN" sz="45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US" sz="450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685800" marR="0" indent="-6858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Ø"/>
            </a:pPr>
            <a:r>
              <a:rPr lang="en-US" sz="45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</a:t>
            </a:r>
            <a:r>
              <a:rPr lang="vi-VN" sz="45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á cờ bay như reo.</a:t>
            </a:r>
            <a:endParaRPr lang="en-US" sz="450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8CA4E52-45E0-FA6C-2D83-F5823D49F1F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500" t="2766" r="3795" b="5203"/>
          <a:stretch/>
        </p:blipFill>
        <p:spPr>
          <a:xfrm>
            <a:off x="11430000" y="3545346"/>
            <a:ext cx="5943600" cy="5410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A98B7F1-1519-7F17-A63C-69603C5C9781}"/>
              </a:ext>
            </a:extLst>
          </p:cNvPr>
          <p:cNvSpPr txBox="1"/>
          <p:nvPr/>
        </p:nvSpPr>
        <p:spPr>
          <a:xfrm>
            <a:off x="2226511" y="1094836"/>
            <a:ext cx="13534814" cy="2041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45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2. </a:t>
            </a:r>
            <a:r>
              <a:rPr lang="vi-VN" sz="45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Tìm những </a:t>
            </a:r>
            <a:r>
              <a:rPr lang="en-US" sz="45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 tiết </a:t>
            </a:r>
            <a:r>
              <a:rPr lang="vi-VN" sz="45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ở khổ thơ 2 và 3 thể hiện niềm vui của các bạn học sinh khi gặp lại bạn bè, thầy cô. 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0452A99-5145-E56C-0AD6-6D10CCD657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137577" y="8237429"/>
            <a:ext cx="2049571" cy="204957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031D62E-EF32-B223-6407-30AE4B59884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14" t="23173" r="16886" b="22427"/>
          <a:stretch/>
        </p:blipFill>
        <p:spPr>
          <a:xfrm>
            <a:off x="1051320" y="5748559"/>
            <a:ext cx="1996501" cy="1475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598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57133" y="652446"/>
            <a:ext cx="17073667" cy="911443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467986">
            <a:off x="16607813" y="640598"/>
            <a:ext cx="944701" cy="127038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B57934E-A213-A4CC-ED4E-799C9C9478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2049571" cy="2049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B91F444-C3A1-0960-52FC-DF3B03BFAAD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9550" y="8334302"/>
            <a:ext cx="1692636" cy="169263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2D37C5A-0320-9140-A55B-FA3A5F27639F}"/>
              </a:ext>
            </a:extLst>
          </p:cNvPr>
          <p:cNvSpPr/>
          <p:nvPr/>
        </p:nvSpPr>
        <p:spPr>
          <a:xfrm>
            <a:off x="2074607" y="1156346"/>
            <a:ext cx="13838623" cy="2049571"/>
          </a:xfrm>
          <a:prstGeom prst="rect">
            <a:avLst/>
          </a:prstGeom>
          <a:solidFill>
            <a:srgbClr val="ADC965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A98B7F1-1519-7F17-A63C-69603C5C9781}"/>
              </a:ext>
            </a:extLst>
          </p:cNvPr>
          <p:cNvSpPr txBox="1"/>
          <p:nvPr/>
        </p:nvSpPr>
        <p:spPr>
          <a:xfrm>
            <a:off x="2226511" y="1094836"/>
            <a:ext cx="13534814" cy="2041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45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3. </a:t>
            </a:r>
            <a:r>
              <a:rPr lang="vi-VN" sz="45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Khổ thơ 4 thể hiện niềm vui của các bạn học sinh về điều gì?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0452A99-5145-E56C-0AD6-6D10CCD657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137577" y="8237429"/>
            <a:ext cx="2049571" cy="204957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031D62E-EF32-B223-6407-30AE4B59884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14" t="23173" r="16886" b="22427"/>
          <a:stretch/>
        </p:blipFill>
        <p:spPr>
          <a:xfrm>
            <a:off x="6333210" y="5678934"/>
            <a:ext cx="1996501" cy="1475674"/>
          </a:xfrm>
          <a:prstGeom prst="rect">
            <a:avLst/>
          </a:prstGeom>
        </p:spPr>
      </p:pic>
      <p:pic>
        <p:nvPicPr>
          <p:cNvPr id="2050" name="Picture 2" descr="Trẻ Em, Mầm Non, Tải hình PNG 448 - Free.Vector6.com">
            <a:extLst>
              <a:ext uri="{FF2B5EF4-FFF2-40B4-BE49-F238E27FC236}">
                <a16:creationId xmlns:a16="http://schemas.microsoft.com/office/drawing/2014/main" id="{2CE1FD7C-ADA8-0653-EBC3-48DDA9A9DF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8878" y="4209182"/>
            <a:ext cx="5715000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DC0AFE4-8C49-66D3-4B9E-5FBDE688976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7" t="19200" r="14643" b="29600"/>
          <a:stretch/>
        </p:blipFill>
        <p:spPr>
          <a:xfrm>
            <a:off x="7891570" y="2999413"/>
            <a:ext cx="9428380" cy="604846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B7E49BC-B575-519D-6873-5EEC814349DA}"/>
              </a:ext>
            </a:extLst>
          </p:cNvPr>
          <p:cNvSpPr txBox="1"/>
          <p:nvPr/>
        </p:nvSpPr>
        <p:spPr>
          <a:xfrm>
            <a:off x="8482756" y="5181386"/>
            <a:ext cx="8246007" cy="3080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algn="ctr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vi-VN" sz="45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 bạn vui vì thấy mình lớn thêm lên, không còn bé như hồi lớp 1, lớp 2. </a:t>
            </a:r>
            <a:endParaRPr lang="en-US" sz="450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4175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F8C0AD4-1ED5-2390-32B6-942E3DF72C20}"/>
              </a:ext>
            </a:extLst>
          </p:cNvPr>
          <p:cNvSpPr txBox="1"/>
          <p:nvPr/>
        </p:nvSpPr>
        <p:spPr>
          <a:xfrm>
            <a:off x="2529840" y="1615275"/>
            <a:ext cx="121615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566">
              <a:defRPr/>
            </a:pPr>
            <a:r>
              <a:rPr lang="vi-VN" sz="9000">
                <a:solidFill>
                  <a:srgbClr val="FF0000"/>
                </a:solidFill>
                <a:latin typeface="Arial" panose="020B0604020202020204" pitchFamily="34" charset="0"/>
                <a:cs typeface="Arial"/>
                <a:sym typeface="Arial"/>
              </a:rPr>
              <a:t>Còn nữa….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7B08A3-ACF2-9C05-FBCB-714D8C3B9FF3}"/>
              </a:ext>
            </a:extLst>
          </p:cNvPr>
          <p:cNvSpPr txBox="1"/>
          <p:nvPr/>
        </p:nvSpPr>
        <p:spPr>
          <a:xfrm>
            <a:off x="3047999" y="3692770"/>
            <a:ext cx="14166980" cy="3283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566">
              <a:lnSpc>
                <a:spcPct val="150000"/>
              </a:lnSpc>
              <a:defRPr/>
            </a:pPr>
            <a:r>
              <a:rPr lang="vi-VN" sz="4800" b="1" i="1">
                <a:solidFill>
                  <a:prstClr val="black"/>
                </a:solidFill>
                <a:latin typeface="Times New Roman" panose="02020603050405020304" pitchFamily="18" charset="0"/>
                <a:cs typeface="Arial"/>
                <a:sym typeface="Arial"/>
              </a:rPr>
              <a:t>Có đủ bộ </a:t>
            </a:r>
            <a:r>
              <a:rPr lang="vi-VN" sz="4800" b="1" i="1">
                <a:solidFill>
                  <a:srgbClr val="FF0000"/>
                </a:solidFill>
                <a:latin typeface="Times New Roman" panose="02020603050405020304" pitchFamily="18" charset="0"/>
                <a:cs typeface="Arial"/>
                <a:sym typeface="Arial"/>
              </a:rPr>
              <a:t>word và powerpoint </a:t>
            </a:r>
            <a:r>
              <a:rPr lang="en-US" sz="4800" b="1" i="1">
                <a:solidFill>
                  <a:prstClr val="black"/>
                </a:solidFill>
                <a:latin typeface="Times New Roman" panose="02020603050405020304" pitchFamily="18" charset="0"/>
                <a:cs typeface="Arial"/>
                <a:sym typeface="Arial"/>
              </a:rPr>
              <a:t>đồng bộ nội dung </a:t>
            </a:r>
            <a:r>
              <a:rPr lang="vi-VN" sz="4800" b="1" i="1">
                <a:solidFill>
                  <a:prstClr val="black"/>
                </a:solidFill>
                <a:latin typeface="Times New Roman" panose="02020603050405020304" pitchFamily="18" charset="0"/>
                <a:cs typeface="Arial"/>
                <a:sym typeface="Arial"/>
              </a:rPr>
              <a:t>tất cả các bài môn: </a:t>
            </a:r>
            <a:r>
              <a:rPr lang="en-US" sz="4800" b="1" i="1">
                <a:solidFill>
                  <a:prstClr val="black"/>
                </a:solidFill>
                <a:latin typeface="Times New Roman" panose="02020603050405020304" pitchFamily="18" charset="0"/>
                <a:cs typeface="Arial"/>
                <a:sym typeface="Arial"/>
              </a:rPr>
              <a:t>Tiếng việt 3 Cánh diều</a:t>
            </a:r>
          </a:p>
          <a:p>
            <a:pPr defTabSz="1371566">
              <a:lnSpc>
                <a:spcPct val="150000"/>
              </a:lnSpc>
              <a:defRPr/>
            </a:pPr>
            <a:r>
              <a:rPr lang="en-US" sz="4800" b="1" i="1">
                <a:solidFill>
                  <a:prstClr val="black"/>
                </a:solidFill>
                <a:latin typeface="Times New Roman" panose="02020603050405020304" pitchFamily="18" charset="0"/>
                <a:cs typeface="Arial"/>
                <a:sym typeface="Arial"/>
              </a:rPr>
              <a:t>LH </a:t>
            </a:r>
            <a:r>
              <a:rPr lang="en-US" sz="4800" b="1" i="1">
                <a:solidFill>
                  <a:srgbClr val="FF0000"/>
                </a:solidFill>
                <a:latin typeface="Times New Roman" panose="02020603050405020304" pitchFamily="18" charset="0"/>
                <a:cs typeface="Arial"/>
                <a:sym typeface="Arial"/>
              </a:rPr>
              <a:t>Zalo 0969 325 896</a:t>
            </a:r>
            <a:endParaRPr lang="vi-VN" sz="4800" b="1" i="1">
              <a:solidFill>
                <a:srgbClr val="FF0000"/>
              </a:solidFill>
              <a:latin typeface="Times New Roman" panose="02020603050405020304" pitchFamily="18" charset="0"/>
              <a:cs typeface="Arial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68A9691-46E0-5286-3420-DB248F074678}"/>
              </a:ext>
            </a:extLst>
          </p:cNvPr>
          <p:cNvSpPr txBox="1"/>
          <p:nvPr/>
        </p:nvSpPr>
        <p:spPr>
          <a:xfrm>
            <a:off x="2844863" y="7791648"/>
            <a:ext cx="1457325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371600"/>
            <a:r>
              <a:rPr lang="en-US" sz="4800">
                <a:solidFill>
                  <a:prstClr val="black"/>
                </a:solidFill>
                <a:latin typeface="Calibri"/>
                <a:hlinkClick r:id="rId2"/>
              </a:rPr>
              <a:t>https://tailieugiaovien.edu.vn/subject_lesson/canh-dieu-3/</a:t>
            </a:r>
            <a:endParaRPr lang="en-US" sz="4800">
              <a:solidFill>
                <a:prstClr val="black"/>
              </a:solidFill>
              <a:latin typeface="Calibri"/>
            </a:endParaRPr>
          </a:p>
          <a:p>
            <a:pPr defTabSz="1371600"/>
            <a:endParaRPr lang="en-US" sz="48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035666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6C8BE4A-693B-AE26-8B54-2C6F29835B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528" y="0"/>
            <a:ext cx="16606944" cy="9976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3528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57133" y="652446"/>
            <a:ext cx="17073667" cy="911443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467986">
            <a:off x="16607813" y="640598"/>
            <a:ext cx="944701" cy="127038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B57934E-A213-A4CC-ED4E-799C9C9478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2049571" cy="2049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B91F444-C3A1-0960-52FC-DF3B03BFAAD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9550" y="8334302"/>
            <a:ext cx="1692636" cy="169263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2D37C5A-0320-9140-A55B-FA3A5F27639F}"/>
              </a:ext>
            </a:extLst>
          </p:cNvPr>
          <p:cNvSpPr/>
          <p:nvPr/>
        </p:nvSpPr>
        <p:spPr>
          <a:xfrm>
            <a:off x="2074607" y="1156346"/>
            <a:ext cx="13838623" cy="2049571"/>
          </a:xfrm>
          <a:prstGeom prst="rect">
            <a:avLst/>
          </a:prstGeom>
          <a:solidFill>
            <a:srgbClr val="ADC965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A98B7F1-1519-7F17-A63C-69603C5C9781}"/>
              </a:ext>
            </a:extLst>
          </p:cNvPr>
          <p:cNvSpPr txBox="1"/>
          <p:nvPr/>
        </p:nvSpPr>
        <p:spPr>
          <a:xfrm>
            <a:off x="2226511" y="1094836"/>
            <a:ext cx="13534814" cy="2041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45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4. </a:t>
            </a:r>
            <a:r>
              <a:rPr lang="vi-VN" sz="45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 âm thanh và hình ảnh nào báo hiệu năm học mới đã bắt đầu?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0452A99-5145-E56C-0AD6-6D10CCD657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137577" y="8237429"/>
            <a:ext cx="2049571" cy="204957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031D62E-EF32-B223-6407-30AE4B59884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14" t="23173" r="16886" b="22427"/>
          <a:stretch/>
        </p:blipFill>
        <p:spPr>
          <a:xfrm>
            <a:off x="1021052" y="5785910"/>
            <a:ext cx="1996501" cy="147567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DC0AFE4-8C49-66D3-4B9E-5FBDE688976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7" t="19200" r="14643" b="29600"/>
          <a:stretch/>
        </p:blipFill>
        <p:spPr>
          <a:xfrm>
            <a:off x="2663454" y="2923263"/>
            <a:ext cx="9428380" cy="604846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B7E49BC-B575-519D-6873-5EEC814349DA}"/>
              </a:ext>
            </a:extLst>
          </p:cNvPr>
          <p:cNvSpPr txBox="1"/>
          <p:nvPr/>
        </p:nvSpPr>
        <p:spPr>
          <a:xfrm>
            <a:off x="3417325" y="4918605"/>
            <a:ext cx="8246007" cy="3080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algn="ctr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45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Âm thanh của tiếng trống trường và hình ảnh màu khăn quàng đỏ thắm.</a:t>
            </a:r>
            <a:endParaRPr lang="en-US" sz="450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83C98C-2D76-1EE6-4066-25E51A1DB52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482638" y="3300281"/>
            <a:ext cx="7048229" cy="7048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259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57133" y="652446"/>
            <a:ext cx="17073667" cy="911443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467986">
            <a:off x="16607813" y="640598"/>
            <a:ext cx="944701" cy="127038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B57934E-A213-A4CC-ED4E-799C9C9478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2049571" cy="2049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B91F444-C3A1-0960-52FC-DF3B03BFAAD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9550" y="8334302"/>
            <a:ext cx="1692636" cy="169263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A98B7F1-1519-7F17-A63C-69603C5C9781}"/>
              </a:ext>
            </a:extLst>
          </p:cNvPr>
          <p:cNvSpPr txBox="1"/>
          <p:nvPr/>
        </p:nvSpPr>
        <p:spPr>
          <a:xfrm>
            <a:off x="1308697" y="2169345"/>
            <a:ext cx="13534814" cy="1002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450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</a:t>
            </a:r>
            <a:r>
              <a:rPr lang="en-US" sz="450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 1: Sắp xếp các từ vào các nhóm thích hợp</a:t>
            </a:r>
            <a:endParaRPr lang="vi-VN" sz="4500">
              <a:solidFill>
                <a:srgbClr val="FF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0452A99-5145-E56C-0AD6-6D10CCD657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137577" y="8237429"/>
            <a:ext cx="2049571" cy="204957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F87070D-8E31-E132-0A68-18229CED4CC6}"/>
              </a:ext>
            </a:extLst>
          </p:cNvPr>
          <p:cNvSpPr txBox="1"/>
          <p:nvPr/>
        </p:nvSpPr>
        <p:spPr>
          <a:xfrm>
            <a:off x="2049571" y="1207846"/>
            <a:ext cx="648482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0980FA7-13E0-7061-6C6E-E285CD02E38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41627" y="3313969"/>
            <a:ext cx="11004743" cy="4211202"/>
          </a:xfrm>
          <a:prstGeom prst="rect">
            <a:avLst/>
          </a:prstGeom>
        </p:spPr>
      </p:pic>
      <p:pic>
        <p:nvPicPr>
          <p:cNvPr id="18" name="Picture 9">
            <a:extLst>
              <a:ext uri="{FF2B5EF4-FFF2-40B4-BE49-F238E27FC236}">
                <a16:creationId xmlns:a16="http://schemas.microsoft.com/office/drawing/2014/main" id="{6760FDD0-4450-4A0E-D681-714AE395C76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461614" y="7213151"/>
            <a:ext cx="11364767" cy="3934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099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57133" y="652446"/>
            <a:ext cx="17073667" cy="911443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467986">
            <a:off x="16607813" y="640598"/>
            <a:ext cx="944701" cy="127038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B57934E-A213-A4CC-ED4E-799C9C9478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2049571" cy="2049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B91F444-C3A1-0960-52FC-DF3B03BFAAD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9550" y="8334302"/>
            <a:ext cx="1692636" cy="169263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A98B7F1-1519-7F17-A63C-69603C5C9781}"/>
              </a:ext>
            </a:extLst>
          </p:cNvPr>
          <p:cNvSpPr txBox="1"/>
          <p:nvPr/>
        </p:nvSpPr>
        <p:spPr>
          <a:xfrm>
            <a:off x="2192186" y="1357825"/>
            <a:ext cx="13534814" cy="1002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algn="ctr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450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 nhóm từ sau khi sắp xếp:</a:t>
            </a:r>
            <a:endParaRPr lang="vi-VN" sz="4500">
              <a:solidFill>
                <a:srgbClr val="FF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3B9FE6C-8364-F39E-B88E-2786532E15FB}"/>
              </a:ext>
            </a:extLst>
          </p:cNvPr>
          <p:cNvSpPr/>
          <p:nvPr/>
        </p:nvSpPr>
        <p:spPr>
          <a:xfrm>
            <a:off x="2643714" y="7560698"/>
            <a:ext cx="3208229" cy="1280933"/>
          </a:xfrm>
          <a:prstGeom prst="roundRect">
            <a:avLst/>
          </a:prstGeom>
          <a:solidFill>
            <a:srgbClr val="C0D70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 sự vật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7FBBE80-6248-40A1-D324-D030D6CEDFCC}"/>
              </a:ext>
            </a:extLst>
          </p:cNvPr>
          <p:cNvSpPr/>
          <p:nvPr/>
        </p:nvSpPr>
        <p:spPr>
          <a:xfrm>
            <a:off x="12455421" y="7560698"/>
            <a:ext cx="3903858" cy="1280933"/>
          </a:xfrm>
          <a:prstGeom prst="roundRect">
            <a:avLst/>
          </a:prstGeom>
          <a:solidFill>
            <a:srgbClr val="8DCFF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 đặc điểm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C2DE220B-F3E9-D2D0-4A9E-A32280E1FA95}"/>
              </a:ext>
            </a:extLst>
          </p:cNvPr>
          <p:cNvSpPr/>
          <p:nvPr/>
        </p:nvSpPr>
        <p:spPr>
          <a:xfrm>
            <a:off x="7328026" y="7560698"/>
            <a:ext cx="4016628" cy="1280933"/>
          </a:xfrm>
          <a:prstGeom prst="roundRect">
            <a:avLst/>
          </a:prstGeom>
          <a:solidFill>
            <a:srgbClr val="F3B04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 hoạt động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0452A99-5145-E56C-0AD6-6D10CCD657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137577" y="8237429"/>
            <a:ext cx="2049571" cy="204957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160E90A-F20B-97F8-066C-4D786B5C168A}"/>
              </a:ext>
            </a:extLst>
          </p:cNvPr>
          <p:cNvSpPr txBox="1"/>
          <p:nvPr/>
        </p:nvSpPr>
        <p:spPr>
          <a:xfrm>
            <a:off x="2594609" y="3012981"/>
            <a:ext cx="4656029" cy="2748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Cặp sách</a:t>
            </a:r>
          </a:p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Quần áo</a:t>
            </a:r>
          </a:p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Lá cờ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B122E06-1056-6E54-95A5-878E46125FBD}"/>
              </a:ext>
            </a:extLst>
          </p:cNvPr>
          <p:cNvSpPr txBox="1"/>
          <p:nvPr/>
        </p:nvSpPr>
        <p:spPr>
          <a:xfrm>
            <a:off x="7250638" y="2868902"/>
            <a:ext cx="4656029" cy="36715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Cười</a:t>
            </a:r>
          </a:p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Bay</a:t>
            </a:r>
          </a:p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Reo</a:t>
            </a:r>
          </a:p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8F3CFA6-125B-DBC0-F443-3C837A5FF6D4}"/>
              </a:ext>
            </a:extLst>
          </p:cNvPr>
          <p:cNvSpPr txBox="1"/>
          <p:nvPr/>
        </p:nvSpPr>
        <p:spPr>
          <a:xfrm>
            <a:off x="12398666" y="2868902"/>
            <a:ext cx="4656029" cy="45949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</a:p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</a:p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Trong xanh</a:t>
            </a:r>
          </a:p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Trẻ</a:t>
            </a:r>
          </a:p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Đỏ tươi</a:t>
            </a:r>
          </a:p>
        </p:txBody>
      </p:sp>
    </p:spTree>
    <p:extLst>
      <p:ext uri="{BB962C8B-B14F-4D97-AF65-F5344CB8AC3E}">
        <p14:creationId xmlns:p14="http://schemas.microsoft.com/office/powerpoint/2010/main" val="1934756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57133" y="652446"/>
            <a:ext cx="17073667" cy="911443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467986">
            <a:off x="16607813" y="640598"/>
            <a:ext cx="944701" cy="127038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B57934E-A213-A4CC-ED4E-799C9C9478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2049571" cy="2049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B91F444-C3A1-0960-52FC-DF3B03BFAAD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9550" y="8334302"/>
            <a:ext cx="1692636" cy="169263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A98B7F1-1519-7F17-A63C-69603C5C9781}"/>
              </a:ext>
            </a:extLst>
          </p:cNvPr>
          <p:cNvSpPr txBox="1"/>
          <p:nvPr/>
        </p:nvSpPr>
        <p:spPr>
          <a:xfrm>
            <a:off x="1308697" y="2169345"/>
            <a:ext cx="14828880" cy="1002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450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</a:t>
            </a:r>
            <a:r>
              <a:rPr lang="en-US" sz="450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 2: Đặt 1-2 câu nói về hoạt động trong ngày khai giảng</a:t>
            </a:r>
            <a:endParaRPr lang="vi-VN" sz="4500">
              <a:solidFill>
                <a:srgbClr val="FF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0452A99-5145-E56C-0AD6-6D10CCD657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137577" y="8237429"/>
            <a:ext cx="2049571" cy="204957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F87070D-8E31-E132-0A68-18229CED4CC6}"/>
              </a:ext>
            </a:extLst>
          </p:cNvPr>
          <p:cNvSpPr txBox="1"/>
          <p:nvPr/>
        </p:nvSpPr>
        <p:spPr>
          <a:xfrm>
            <a:off x="2049571" y="1207846"/>
            <a:ext cx="648482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B96FA9-CB3F-3FEB-78E3-CD107FA00C4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3431" y="2857541"/>
            <a:ext cx="6401279" cy="640127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5FBC43D-2272-01A9-800D-7210E43968F0}"/>
              </a:ext>
            </a:extLst>
          </p:cNvPr>
          <p:cNvSpPr txBox="1"/>
          <p:nvPr/>
        </p:nvSpPr>
        <p:spPr>
          <a:xfrm>
            <a:off x="1698901" y="3998707"/>
            <a:ext cx="8534400" cy="41189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4500" b="1">
                <a:latin typeface="Arial" panose="020B0604020202020204" pitchFamily="34" charset="0"/>
                <a:cs typeface="Arial" panose="020B0604020202020204" pitchFamily="34" charset="0"/>
              </a:rPr>
              <a:t>Ví dụ: </a:t>
            </a:r>
          </a:p>
          <a:p>
            <a:pPr>
              <a:lnSpc>
                <a:spcPct val="150000"/>
              </a:lnSpc>
            </a:pPr>
            <a:r>
              <a:rPr lang="nl-NL" sz="45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Ngày khai giảng, mẹ dắt tay em vào khu lớp của mình. Em vô cùng háo hức, vui vẻ.</a:t>
            </a:r>
            <a:endParaRPr lang="en-US" sz="45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9727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57133" y="652446"/>
            <a:ext cx="17073667" cy="911443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467986">
            <a:off x="16607813" y="640598"/>
            <a:ext cx="944701" cy="127038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B57934E-A213-A4CC-ED4E-799C9C9478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2049571" cy="204957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F87070D-8E31-E132-0A68-18229CED4CC6}"/>
              </a:ext>
            </a:extLst>
          </p:cNvPr>
          <p:cNvSpPr txBox="1"/>
          <p:nvPr/>
        </p:nvSpPr>
        <p:spPr>
          <a:xfrm>
            <a:off x="5715000" y="1187797"/>
            <a:ext cx="648482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>
                <a:latin typeface="Arial" panose="020B0604020202020204" pitchFamily="34" charset="0"/>
                <a:cs typeface="Arial" panose="020B0604020202020204" pitchFamily="34" charset="0"/>
              </a:rPr>
              <a:t>TỰ ĐỌC SÁCH BÁO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5FBC43D-2272-01A9-800D-7210E43968F0}"/>
              </a:ext>
            </a:extLst>
          </p:cNvPr>
          <p:cNvSpPr txBox="1"/>
          <p:nvPr/>
        </p:nvSpPr>
        <p:spPr>
          <a:xfrm>
            <a:off x="1800942" y="2421609"/>
            <a:ext cx="15540799" cy="1002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5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em thực hiện đọc sách báo ở nhà theo như hướng dẫn: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37BDA67-C18F-C496-F235-4C2450271EE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31931" y="3574759"/>
            <a:ext cx="14505646" cy="525033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0452A99-5145-E56C-0AD6-6D10CCD657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137577" y="8237429"/>
            <a:ext cx="2049571" cy="2049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B91F444-C3A1-0960-52FC-DF3B03BFAAD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9550" y="8334302"/>
            <a:ext cx="1692636" cy="1692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40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6852217">
            <a:off x="14477790" y="1289249"/>
            <a:ext cx="2187598" cy="210009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327263">
            <a:off x="6248532" y="-1883245"/>
            <a:ext cx="5790935" cy="1300438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04800" y="8488919"/>
            <a:ext cx="3344085" cy="155043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251704" y="5626399"/>
            <a:ext cx="3344085" cy="155043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119707"/>
            <a:ext cx="3344085" cy="1550439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3308773" y="2836459"/>
            <a:ext cx="11569684" cy="32252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200"/>
              </a:lnSpc>
            </a:pPr>
            <a:r>
              <a:rPr lang="en-US" sz="8000" b="1">
                <a:solidFill>
                  <a:srgbClr val="2B31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VIẾT 1:</a:t>
            </a:r>
            <a:endParaRPr lang="vi-VN" sz="8000" b="1">
              <a:solidFill>
                <a:srgbClr val="2B31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ts val="13200"/>
              </a:lnSpc>
            </a:pPr>
            <a:r>
              <a:rPr lang="en-US" sz="8000" b="1">
                <a:solidFill>
                  <a:srgbClr val="2B31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 VIẾT CHỮ A, Ă, Â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6D0EBF0-B3D5-7449-97A1-5C7CF4C05AB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9988" y="6038814"/>
            <a:ext cx="4308240" cy="430824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C67F827-43BD-CA90-BF8A-A404B00D4B3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042" y="6379207"/>
            <a:ext cx="3864274" cy="3864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3909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3880243">
            <a:off x="14017363" y="1116369"/>
            <a:ext cx="2187598" cy="210009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5327263">
            <a:off x="5895815" y="-1164553"/>
            <a:ext cx="6754221" cy="1300438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28700" y="8966555"/>
            <a:ext cx="3344085" cy="155043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5587258" y="5139609"/>
            <a:ext cx="3344085" cy="155043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332074" y="-821900"/>
            <a:ext cx="3344085" cy="1550439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3334474" y="2931041"/>
            <a:ext cx="11569684" cy="32252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200"/>
              </a:lnSpc>
            </a:pPr>
            <a:r>
              <a:rPr lang="vi-VN" sz="8000" b="1">
                <a:solidFill>
                  <a:srgbClr val="2B315B"/>
                </a:solidFill>
              </a:rPr>
              <a:t>BÀI 1:</a:t>
            </a:r>
          </a:p>
          <a:p>
            <a:pPr algn="ctr">
              <a:lnSpc>
                <a:spcPts val="13200"/>
              </a:lnSpc>
            </a:pPr>
            <a:r>
              <a:rPr lang="vi-VN" sz="8000" b="1">
                <a:solidFill>
                  <a:srgbClr val="2B315B"/>
                </a:solidFill>
              </a:rPr>
              <a:t>CHÀO NĂM HỌC MỚI</a:t>
            </a:r>
            <a:endParaRPr lang="en-US" sz="8000" b="1">
              <a:solidFill>
                <a:srgbClr val="2B315B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6E9EA5B-5B13-71D9-0130-6E6794EF330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35"/>
          <a:stretch/>
        </p:blipFill>
        <p:spPr>
          <a:xfrm>
            <a:off x="11563791" y="5609902"/>
            <a:ext cx="4602992" cy="554564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9629924-B4F5-200F-B39D-0347476842A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95021">
            <a:off x="6456297" y="989380"/>
            <a:ext cx="2606412" cy="158173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5B92C70-92B4-38CF-7B82-9C848431265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95021">
            <a:off x="4698911" y="388722"/>
            <a:ext cx="1727614" cy="104842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A035C84-7904-42E5-3C1A-2A326D233EF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87" y="176921"/>
            <a:ext cx="3168853" cy="3168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7410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57133" y="652446"/>
            <a:ext cx="17073667" cy="911443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467986">
            <a:off x="16607813" y="640598"/>
            <a:ext cx="944701" cy="127038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B57934E-A213-A4CC-ED4E-799C9C9478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2049571" cy="204957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F87070D-8E31-E132-0A68-18229CED4CC6}"/>
              </a:ext>
            </a:extLst>
          </p:cNvPr>
          <p:cNvSpPr txBox="1"/>
          <p:nvPr/>
        </p:nvSpPr>
        <p:spPr>
          <a:xfrm>
            <a:off x="6913361" y="1017899"/>
            <a:ext cx="648482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5FBC43D-2272-01A9-800D-7210E43968F0}"/>
              </a:ext>
            </a:extLst>
          </p:cNvPr>
          <p:cNvSpPr txBox="1"/>
          <p:nvPr/>
        </p:nvSpPr>
        <p:spPr>
          <a:xfrm>
            <a:off x="1737032" y="2245125"/>
            <a:ext cx="14813936" cy="2041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45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em quan sát các câu tục ngữ, thơ dưới đây và tìm từ viết sai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0452A99-5145-E56C-0AD6-6D10CCD657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137577" y="8237429"/>
            <a:ext cx="2049571" cy="2049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B91F444-C3A1-0960-52FC-DF3B03BFAAD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9550" y="8334302"/>
            <a:ext cx="1692636" cy="169263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7909405-DFCF-BA59-B7E3-71EABFF83460}"/>
              </a:ext>
            </a:extLst>
          </p:cNvPr>
          <p:cNvSpPr txBox="1"/>
          <p:nvPr/>
        </p:nvSpPr>
        <p:spPr>
          <a:xfrm>
            <a:off x="3571251" y="4437021"/>
            <a:ext cx="11622237" cy="45949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+ 			ai ơi bưng bát Cơm đầy</a:t>
            </a:r>
          </a:p>
          <a:p>
            <a:pPr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	Dẻo thơm một hạt, đắng cay muôn phần.</a:t>
            </a:r>
          </a:p>
          <a:p>
            <a:pPr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+ Ăn chông nồi, ngồi chông hướng.</a:t>
            </a:r>
          </a:p>
          <a:p>
            <a:pPr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+			Ai về đến huyện đông anh</a:t>
            </a:r>
          </a:p>
          <a:p>
            <a:pPr algn="ctr"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Ghé xem phong cảnh loa thành thục vương.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1D13BC6-190F-6C06-3BE2-175EE552CCB1}"/>
              </a:ext>
            </a:extLst>
          </p:cNvPr>
          <p:cNvSpPr txBox="1"/>
          <p:nvPr/>
        </p:nvSpPr>
        <p:spPr>
          <a:xfrm>
            <a:off x="3571250" y="4437021"/>
            <a:ext cx="11622237" cy="45949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+ 			</a:t>
            </a:r>
            <a:r>
              <a:rPr lang="en-US" sz="4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</a:t>
            </a: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 ơi bưng bát </a:t>
            </a:r>
            <a:r>
              <a:rPr lang="en-US" sz="4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Cơm</a:t>
            </a: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 đầy</a:t>
            </a:r>
          </a:p>
          <a:p>
            <a:pPr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	Dẻo thơm một hạt, đắng cay muôn phần.</a:t>
            </a:r>
          </a:p>
          <a:p>
            <a:pPr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+ Ăn </a:t>
            </a:r>
            <a:r>
              <a:rPr lang="en-US" sz="4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chông</a:t>
            </a: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 nồi, ngồi </a:t>
            </a:r>
            <a:r>
              <a:rPr lang="en-US" sz="4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chông</a:t>
            </a: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 hướng.</a:t>
            </a:r>
          </a:p>
          <a:p>
            <a:pPr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+			Ai về đến huyện </a:t>
            </a:r>
            <a:r>
              <a:rPr lang="en-US" sz="4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đông anh</a:t>
            </a:r>
          </a:p>
          <a:p>
            <a:pPr algn="ctr"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Ghé xem phong cảnh </a:t>
            </a:r>
            <a:r>
              <a:rPr lang="en-US" sz="4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loa thành thục vương</a:t>
            </a: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AA9FAC2-5068-66C7-9417-05170912F39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76" t="24150" r="18722" b="17700"/>
          <a:stretch/>
        </p:blipFill>
        <p:spPr>
          <a:xfrm>
            <a:off x="1105079" y="5748145"/>
            <a:ext cx="2337379" cy="197266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8B0756F-1205-63E6-2FAA-AE0AE30D61AD}"/>
              </a:ext>
            </a:extLst>
          </p:cNvPr>
          <p:cNvSpPr txBox="1"/>
          <p:nvPr/>
        </p:nvSpPr>
        <p:spPr>
          <a:xfrm>
            <a:off x="3540770" y="4462436"/>
            <a:ext cx="11622237" cy="45949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+ 			Ai ơi bưng bát cơm đầy</a:t>
            </a:r>
          </a:p>
          <a:p>
            <a:pPr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	Dẻo thơm một hạt, đắng cay muôn phần.</a:t>
            </a:r>
          </a:p>
          <a:p>
            <a:pPr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+ Ăn trông nồi, ngồi trông hướng.</a:t>
            </a:r>
          </a:p>
          <a:p>
            <a:pPr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+			Ai về đến huyện Đông Anh</a:t>
            </a:r>
          </a:p>
          <a:p>
            <a:pPr algn="ctr"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Ghé xem phong cảnh Loa Thành Thục Vương.</a:t>
            </a:r>
          </a:p>
        </p:txBody>
      </p:sp>
    </p:spTree>
    <p:extLst>
      <p:ext uri="{BB962C8B-B14F-4D97-AF65-F5344CB8AC3E}">
        <p14:creationId xmlns:p14="http://schemas.microsoft.com/office/powerpoint/2010/main" val="3959276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7" grpId="0"/>
      <p:bldP spid="6" grpId="0"/>
      <p:bldP spid="6" grpId="1"/>
      <p:bldP spid="14" grpId="0"/>
      <p:bldP spid="14" grpId="1"/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57133" y="652446"/>
            <a:ext cx="17073667" cy="911443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1467986">
            <a:off x="16607813" y="640598"/>
            <a:ext cx="944701" cy="127038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B57934E-A213-A4CC-ED4E-799C9C9478C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0"/>
            <a:ext cx="2049571" cy="204957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5FBC43D-2272-01A9-800D-7210E43968F0}"/>
              </a:ext>
            </a:extLst>
          </p:cNvPr>
          <p:cNvSpPr txBox="1"/>
          <p:nvPr/>
        </p:nvSpPr>
        <p:spPr>
          <a:xfrm>
            <a:off x="2192186" y="1275788"/>
            <a:ext cx="9961046" cy="1002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5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 1: Luyện viết trên bảng con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0452A99-5145-E56C-0AD6-6D10CCD657C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137577" y="8237429"/>
            <a:ext cx="2049571" cy="2049571"/>
          </a:xfrm>
          <a:prstGeom prst="rect">
            <a:avLst/>
          </a:prstGeom>
        </p:spPr>
      </p:pic>
      <p:pic>
        <p:nvPicPr>
          <p:cNvPr id="4" name="chu A">
            <a:hlinkClick r:id="" action="ppaction://media"/>
            <a:extLst>
              <a:ext uri="{FF2B5EF4-FFF2-40B4-BE49-F238E27FC236}">
                <a16:creationId xmlns:a16="http://schemas.microsoft.com/office/drawing/2014/main" id="{1C5215B0-6A11-453E-4BC6-2AF013736F3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732097" y="2360210"/>
            <a:ext cx="7351340" cy="73513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B91F444-C3A1-0960-52FC-DF3B03BFAAD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9550" y="8334302"/>
            <a:ext cx="1692636" cy="169263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7551515-BC0A-35B7-8667-649251765B3A}"/>
              </a:ext>
            </a:extLst>
          </p:cNvPr>
          <p:cNvSpPr txBox="1"/>
          <p:nvPr/>
        </p:nvSpPr>
        <p:spPr>
          <a:xfrm>
            <a:off x="9527560" y="2409505"/>
            <a:ext cx="6858000" cy="6056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Chữ A gồm có 3 nét:</a:t>
            </a:r>
          </a:p>
          <a:p>
            <a:pPr marL="571500" indent="-57150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Nét 1: nét móc ngược trái.</a:t>
            </a:r>
          </a:p>
          <a:p>
            <a:pPr marL="571500" indent="-57150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Nét 2: nét xiên trái, hướng lên ở cuối nét.</a:t>
            </a:r>
          </a:p>
          <a:p>
            <a:pPr marL="571500" indent="-57150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Nét 3: nét ngang hơi cong</a:t>
            </a:r>
          </a:p>
        </p:txBody>
      </p:sp>
    </p:spTree>
    <p:extLst>
      <p:ext uri="{BB962C8B-B14F-4D97-AF65-F5344CB8AC3E}">
        <p14:creationId xmlns:p14="http://schemas.microsoft.com/office/powerpoint/2010/main" val="1191821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327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57133" y="652446"/>
            <a:ext cx="17073667" cy="911443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1467986">
            <a:off x="16607813" y="640598"/>
            <a:ext cx="944701" cy="127038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B57934E-A213-A4CC-ED4E-799C9C9478C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0"/>
            <a:ext cx="2049571" cy="204957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5FBC43D-2272-01A9-800D-7210E43968F0}"/>
              </a:ext>
            </a:extLst>
          </p:cNvPr>
          <p:cNvSpPr txBox="1"/>
          <p:nvPr/>
        </p:nvSpPr>
        <p:spPr>
          <a:xfrm>
            <a:off x="2192186" y="1275788"/>
            <a:ext cx="9961046" cy="1002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5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 1: Luyện viết trên bảng con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0452A99-5145-E56C-0AD6-6D10CCD657C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137577" y="8237429"/>
            <a:ext cx="2049571" cy="204957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7551515-BC0A-35B7-8667-649251765B3A}"/>
              </a:ext>
            </a:extLst>
          </p:cNvPr>
          <p:cNvSpPr txBox="1"/>
          <p:nvPr/>
        </p:nvSpPr>
        <p:spPr>
          <a:xfrm>
            <a:off x="9527560" y="1892663"/>
            <a:ext cx="6858000" cy="7287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Chữ Â gồm có 4 nét:</a:t>
            </a:r>
          </a:p>
          <a:p>
            <a:pPr marL="571500" indent="-57150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Nét 1: nét móc ngược trái.</a:t>
            </a:r>
          </a:p>
          <a:p>
            <a:pPr marL="571500" indent="-57150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Nét 2: nét xiên trái, hướng lên ở cuối nét.</a:t>
            </a:r>
          </a:p>
          <a:p>
            <a:pPr marL="571500" indent="-57150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Nét 3: nét ngang hơi cong.</a:t>
            </a:r>
          </a:p>
          <a:p>
            <a:pPr marL="571500" indent="-57150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Nét 4: dấu mũ.</a:t>
            </a:r>
          </a:p>
        </p:txBody>
      </p:sp>
      <p:pic>
        <p:nvPicPr>
          <p:cNvPr id="6" name="chu AA">
            <a:hlinkClick r:id="" action="ppaction://media"/>
            <a:extLst>
              <a:ext uri="{FF2B5EF4-FFF2-40B4-BE49-F238E27FC236}">
                <a16:creationId xmlns:a16="http://schemas.microsoft.com/office/drawing/2014/main" id="{A11F7A11-2E83-6316-6FC5-2D90172AC0A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592183" y="2409505"/>
            <a:ext cx="7210020" cy="72100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B91F444-C3A1-0960-52FC-DF3B03BFAAD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9550" y="8334302"/>
            <a:ext cx="1692636" cy="1692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50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4141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4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57133" y="652446"/>
            <a:ext cx="17073667" cy="911443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1467986">
            <a:off x="16607813" y="640598"/>
            <a:ext cx="944701" cy="127038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B57934E-A213-A4CC-ED4E-799C9C9478C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0"/>
            <a:ext cx="2049571" cy="204957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5FBC43D-2272-01A9-800D-7210E43968F0}"/>
              </a:ext>
            </a:extLst>
          </p:cNvPr>
          <p:cNvSpPr txBox="1"/>
          <p:nvPr/>
        </p:nvSpPr>
        <p:spPr>
          <a:xfrm>
            <a:off x="2192186" y="1275788"/>
            <a:ext cx="9961046" cy="1002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5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 1: Luyện viết trên bảng con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0452A99-5145-E56C-0AD6-6D10CCD657C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137577" y="8237429"/>
            <a:ext cx="2049571" cy="204957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7551515-BC0A-35B7-8667-649251765B3A}"/>
              </a:ext>
            </a:extLst>
          </p:cNvPr>
          <p:cNvSpPr txBox="1"/>
          <p:nvPr/>
        </p:nvSpPr>
        <p:spPr>
          <a:xfrm>
            <a:off x="9527560" y="1892663"/>
            <a:ext cx="6858000" cy="7287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Chữ Ă gồm có 4 nét:</a:t>
            </a:r>
          </a:p>
          <a:p>
            <a:pPr marL="571500" indent="-57150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Nét 1: nét móc ngược trái.</a:t>
            </a:r>
          </a:p>
          <a:p>
            <a:pPr marL="571500" indent="-57150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Nét 2: nét xiên trái, hướng lên ở cuối nét.</a:t>
            </a:r>
          </a:p>
          <a:p>
            <a:pPr marL="571500" indent="-57150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Nét 3: nét ngang hơi cong.</a:t>
            </a:r>
          </a:p>
          <a:p>
            <a:pPr marL="571500" indent="-57150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Nét 4: nét cong đặt ngược.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B91F444-C3A1-0960-52FC-DF3B03BFAAD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9550" y="8334302"/>
            <a:ext cx="1692636" cy="1692636"/>
          </a:xfrm>
          <a:prstGeom prst="rect">
            <a:avLst/>
          </a:prstGeom>
        </p:spPr>
      </p:pic>
      <p:pic>
        <p:nvPicPr>
          <p:cNvPr id="4" name="chu AW">
            <a:hlinkClick r:id="" action="ppaction://media"/>
            <a:extLst>
              <a:ext uri="{FF2B5EF4-FFF2-40B4-BE49-F238E27FC236}">
                <a16:creationId xmlns:a16="http://schemas.microsoft.com/office/drawing/2014/main" id="{E717F648-4C26-B764-777D-DD39113FC81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122278" y="2428938"/>
            <a:ext cx="7055176" cy="7055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561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417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57133" y="652446"/>
            <a:ext cx="17073667" cy="911443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467986">
            <a:off x="16607813" y="640598"/>
            <a:ext cx="944701" cy="127038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B57934E-A213-A4CC-ED4E-799C9C9478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2049571" cy="20495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0452A99-5145-E56C-0AD6-6D10CCD657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137577" y="8237429"/>
            <a:ext cx="2049571" cy="2049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B91F444-C3A1-0960-52FC-DF3B03BFAAD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9550" y="8334302"/>
            <a:ext cx="1692636" cy="169263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20BF41B-9FA5-94BF-67EA-294EE30E7E7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7" t="19200" r="14643" b="29600"/>
          <a:stretch/>
        </p:blipFill>
        <p:spPr>
          <a:xfrm>
            <a:off x="2560272" y="1261849"/>
            <a:ext cx="13330975" cy="754379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5FBC43D-2272-01A9-800D-7210E43968F0}"/>
              </a:ext>
            </a:extLst>
          </p:cNvPr>
          <p:cNvSpPr txBox="1"/>
          <p:nvPr/>
        </p:nvSpPr>
        <p:spPr>
          <a:xfrm>
            <a:off x="4419600" y="4000500"/>
            <a:ext cx="10027232" cy="3080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4500">
                <a:latin typeface="Arial" panose="020B0604020202020204" pitchFamily="34" charset="0"/>
                <a:cs typeface="Arial" panose="020B0604020202020204" pitchFamily="34" charset="0"/>
              </a:rPr>
              <a:t>Chữ A cao mấy ô li, rộng mấy ô li?</a:t>
            </a:r>
          </a:p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4500">
                <a:latin typeface="Arial" panose="020B0604020202020204" pitchFamily="34" charset="0"/>
                <a:cs typeface="Arial" panose="020B0604020202020204" pitchFamily="34" charset="0"/>
              </a:rPr>
              <a:t>Chữ Ă, Â có gì giống, có gì khác chữ A hoa?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73C40A7-0D0B-24A8-C431-9133CB95BAB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409289" y="2658974"/>
            <a:ext cx="7048229" cy="70482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6F779FC-6B2D-E6CC-6645-2FD0A099402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054" y="1001787"/>
            <a:ext cx="4399156" cy="4497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501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57133" y="652446"/>
            <a:ext cx="17073667" cy="911443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467986">
            <a:off x="16607813" y="640598"/>
            <a:ext cx="944701" cy="127038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B57934E-A213-A4CC-ED4E-799C9C9478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2049571" cy="20495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0452A99-5145-E56C-0AD6-6D10CCD657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137577" y="8237429"/>
            <a:ext cx="2049571" cy="2049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B91F444-C3A1-0960-52FC-DF3B03BFAAD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9550" y="8334302"/>
            <a:ext cx="1692636" cy="16926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AB2FA21-5260-6C6A-EA0F-A15CEB5F8D7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772" y="499083"/>
            <a:ext cx="7793096" cy="779309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5FBC43D-2272-01A9-800D-7210E43968F0}"/>
              </a:ext>
            </a:extLst>
          </p:cNvPr>
          <p:cNvSpPr txBox="1"/>
          <p:nvPr/>
        </p:nvSpPr>
        <p:spPr>
          <a:xfrm>
            <a:off x="2185217" y="3102044"/>
            <a:ext cx="5974333" cy="2041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500">
                <a:latin typeface="Arial" panose="020B0604020202020204" pitchFamily="34" charset="0"/>
                <a:cs typeface="Arial" panose="020B0604020202020204" pitchFamily="34" charset="0"/>
              </a:rPr>
              <a:t>Chữ A cao 2,5 li; </a:t>
            </a:r>
          </a:p>
          <a:p>
            <a:pPr algn="ctr">
              <a:lnSpc>
                <a:spcPct val="150000"/>
              </a:lnSpc>
            </a:pPr>
            <a:r>
              <a:rPr lang="en-US" sz="4500">
                <a:latin typeface="Arial" panose="020B0604020202020204" pitchFamily="34" charset="0"/>
                <a:cs typeface="Arial" panose="020B0604020202020204" pitchFamily="34" charset="0"/>
              </a:rPr>
              <a:t>độ rộng 3 li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BE283A5-334A-EB53-B3C9-6FAF18F1550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7555" y="2615704"/>
            <a:ext cx="7793096" cy="779309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81C8FF5-386A-5DBA-1392-12FA319E4E8B}"/>
              </a:ext>
            </a:extLst>
          </p:cNvPr>
          <p:cNvSpPr txBox="1"/>
          <p:nvPr/>
        </p:nvSpPr>
        <p:spPr>
          <a:xfrm>
            <a:off x="9975175" y="5491524"/>
            <a:ext cx="5974333" cy="2041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500">
                <a:latin typeface="Arial" panose="020B0604020202020204" pitchFamily="34" charset="0"/>
                <a:cs typeface="Arial" panose="020B0604020202020204" pitchFamily="34" charset="0"/>
              </a:rPr>
              <a:t>Chữ Ă và Â có dấu mũ còn chữ A thì không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6144490-5D21-E7C0-41E5-97464BCABD4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434" y="5491525"/>
            <a:ext cx="5281264" cy="5281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563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57133" y="652446"/>
            <a:ext cx="17073667" cy="911443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467986">
            <a:off x="16607813" y="640598"/>
            <a:ext cx="944701" cy="127038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B57934E-A213-A4CC-ED4E-799C9C9478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2049571" cy="20495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0452A99-5145-E56C-0AD6-6D10CCD657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137577" y="8237429"/>
            <a:ext cx="2049571" cy="2049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B91F444-C3A1-0960-52FC-DF3B03BFAAD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9550" y="8334302"/>
            <a:ext cx="1692636" cy="169263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5FBC43D-2272-01A9-800D-7210E43968F0}"/>
              </a:ext>
            </a:extLst>
          </p:cNvPr>
          <p:cNvSpPr txBox="1"/>
          <p:nvPr/>
        </p:nvSpPr>
        <p:spPr>
          <a:xfrm>
            <a:off x="1849923" y="1506248"/>
            <a:ext cx="7263583" cy="1002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45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 tên riêng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81C8FF5-386A-5DBA-1392-12FA319E4E8B}"/>
              </a:ext>
            </a:extLst>
          </p:cNvPr>
          <p:cNvSpPr txBox="1"/>
          <p:nvPr/>
        </p:nvSpPr>
        <p:spPr>
          <a:xfrm>
            <a:off x="2103796" y="2942564"/>
            <a:ext cx="5974333" cy="18120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500">
                <a:latin typeface="Arial" panose="020B0604020202020204" pitchFamily="34" charset="0"/>
                <a:cs typeface="Arial" panose="020B0604020202020204" pitchFamily="34" charset="0"/>
              </a:rPr>
              <a:t>Âu Lạc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4056A9D-4F2E-9EC3-A800-ABDD1014273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24791" y="2674131"/>
            <a:ext cx="7263583" cy="481518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2F37B98-4ADE-2E7D-3FC2-0D734C18956C}"/>
              </a:ext>
            </a:extLst>
          </p:cNvPr>
          <p:cNvSpPr txBox="1"/>
          <p:nvPr/>
        </p:nvSpPr>
        <p:spPr>
          <a:xfrm>
            <a:off x="8762998" y="7489315"/>
            <a:ext cx="8587167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i="1">
                <a:latin typeface="Arial" panose="020B0604020202020204" pitchFamily="34" charset="0"/>
                <a:cs typeface="Arial" panose="020B0604020202020204" pitchFamily="34" charset="0"/>
              </a:rPr>
              <a:t>Mô hình thành Cổ Loa – Âu Lạc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3116A3-3065-AD49-21F2-79E8A2C7C513}"/>
              </a:ext>
            </a:extLst>
          </p:cNvPr>
          <p:cNvSpPr txBox="1"/>
          <p:nvPr/>
        </p:nvSpPr>
        <p:spPr>
          <a:xfrm>
            <a:off x="1382397" y="6045872"/>
            <a:ext cx="7417130" cy="182492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Lưu ý: </a:t>
            </a: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Viết hoa chữ cái đầu của mỗi tiếng vì đây là tên riêng</a:t>
            </a:r>
          </a:p>
        </p:txBody>
      </p:sp>
      <p:pic>
        <p:nvPicPr>
          <p:cNvPr id="17" name="Picture 8">
            <a:extLst>
              <a:ext uri="{FF2B5EF4-FFF2-40B4-BE49-F238E27FC236}">
                <a16:creationId xmlns:a16="http://schemas.microsoft.com/office/drawing/2014/main" id="{4A3E447C-14D6-8403-9DCD-59FF9A52F2B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8296484" y="5471858"/>
            <a:ext cx="817022" cy="109868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3ED3708-DCCF-FC0F-D092-BE64290DBEAA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l="20463" t="20612" r="18150" b="18000"/>
          <a:stretch>
            <a:fillRect/>
          </a:stretch>
        </p:blipFill>
        <p:spPr>
          <a:xfrm>
            <a:off x="15781482" y="1355072"/>
            <a:ext cx="992836" cy="992836"/>
          </a:xfrm>
          <a:custGeom>
            <a:avLst/>
            <a:gdLst>
              <a:gd name="connsiteX0" fmla="*/ 657809 w 1315618"/>
              <a:gd name="connsiteY0" fmla="*/ 0 h 1315618"/>
              <a:gd name="connsiteX1" fmla="*/ 1315618 w 1315618"/>
              <a:gd name="connsiteY1" fmla="*/ 657809 h 1315618"/>
              <a:gd name="connsiteX2" fmla="*/ 657809 w 1315618"/>
              <a:gd name="connsiteY2" fmla="*/ 1315618 h 1315618"/>
              <a:gd name="connsiteX3" fmla="*/ 0 w 1315618"/>
              <a:gd name="connsiteY3" fmla="*/ 657809 h 1315618"/>
              <a:gd name="connsiteX4" fmla="*/ 657809 w 1315618"/>
              <a:gd name="connsiteY4" fmla="*/ 0 h 1315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15618" h="1315618">
                <a:moveTo>
                  <a:pt x="657809" y="0"/>
                </a:moveTo>
                <a:cubicBezTo>
                  <a:pt x="1021107" y="0"/>
                  <a:pt x="1315618" y="294511"/>
                  <a:pt x="1315618" y="657809"/>
                </a:cubicBezTo>
                <a:cubicBezTo>
                  <a:pt x="1315618" y="1021107"/>
                  <a:pt x="1021107" y="1315618"/>
                  <a:pt x="657809" y="1315618"/>
                </a:cubicBezTo>
                <a:cubicBezTo>
                  <a:pt x="294511" y="1315618"/>
                  <a:pt x="0" y="1021107"/>
                  <a:pt x="0" y="657809"/>
                </a:cubicBezTo>
                <a:cubicBezTo>
                  <a:pt x="0" y="294511"/>
                  <a:pt x="294511" y="0"/>
                  <a:pt x="657809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88319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5" grpId="0"/>
      <p:bldP spid="1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57133" y="652446"/>
            <a:ext cx="17073667" cy="911443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467986">
            <a:off x="16607813" y="640598"/>
            <a:ext cx="944701" cy="127038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B57934E-A213-A4CC-ED4E-799C9C9478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2049571" cy="20495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0452A99-5145-E56C-0AD6-6D10CCD657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137577" y="8237429"/>
            <a:ext cx="2049571" cy="2049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B91F444-C3A1-0960-52FC-DF3B03BFAAD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9550" y="8334302"/>
            <a:ext cx="1692636" cy="169263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5FBC43D-2272-01A9-800D-7210E43968F0}"/>
              </a:ext>
            </a:extLst>
          </p:cNvPr>
          <p:cNvSpPr txBox="1"/>
          <p:nvPr/>
        </p:nvSpPr>
        <p:spPr>
          <a:xfrm>
            <a:off x="1880416" y="1258033"/>
            <a:ext cx="7263583" cy="11038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 algn="ctr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5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 câu từ ứng dụng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81C8FF5-386A-5DBA-1392-12FA319E4E8B}"/>
              </a:ext>
            </a:extLst>
          </p:cNvPr>
          <p:cNvSpPr txBox="1"/>
          <p:nvPr/>
        </p:nvSpPr>
        <p:spPr>
          <a:xfrm>
            <a:off x="3936768" y="2764236"/>
            <a:ext cx="10173758" cy="3412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5000">
                <a:cs typeface="Arial" panose="020B0604020202020204" pitchFamily="34" charset="0"/>
              </a:rPr>
              <a:t>Ai ơi, chẳng chóng thì chầy</a:t>
            </a:r>
          </a:p>
          <a:p>
            <a:pPr algn="ctr">
              <a:lnSpc>
                <a:spcPct val="150000"/>
              </a:lnSpc>
            </a:pPr>
            <a:r>
              <a:rPr lang="vi-VN" sz="5000">
                <a:cs typeface="Arial" panose="020B0604020202020204" pitchFamily="34" charset="0"/>
              </a:rPr>
              <a:t>Có công mài sắt, có ngày nên kim</a:t>
            </a:r>
            <a:r>
              <a:rPr lang="en-US" sz="5000">
                <a:cs typeface="Arial" panose="020B0604020202020204" pitchFamily="34" charset="0"/>
              </a:rPr>
              <a:t>.</a:t>
            </a:r>
          </a:p>
          <a:p>
            <a:pPr algn="r">
              <a:lnSpc>
                <a:spcPct val="150000"/>
              </a:lnSpc>
            </a:pPr>
            <a:r>
              <a:rPr lang="en-US" sz="5000" b="1" i="1">
                <a:latin typeface="Arial" panose="020B0604020202020204" pitchFamily="34" charset="0"/>
                <a:cs typeface="Arial" panose="020B0604020202020204" pitchFamily="34" charset="0"/>
              </a:rPr>
              <a:t>Ca dao</a:t>
            </a:r>
            <a:endParaRPr lang="vi-VN" sz="5000" b="1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3">
            <a:extLst>
              <a:ext uri="{FF2B5EF4-FFF2-40B4-BE49-F238E27FC236}">
                <a16:creationId xmlns:a16="http://schemas.microsoft.com/office/drawing/2014/main" id="{5248B228-3E49-3C33-AC01-85BBAC2163C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r="36291"/>
          <a:stretch/>
        </p:blipFill>
        <p:spPr>
          <a:xfrm flipH="1">
            <a:off x="9525000" y="5086239"/>
            <a:ext cx="2663649" cy="5460823"/>
          </a:xfrm>
          <a:prstGeom prst="rect">
            <a:avLst/>
          </a:prstGeom>
        </p:spPr>
      </p:pic>
      <p:pic>
        <p:nvPicPr>
          <p:cNvPr id="18" name="Picture 10">
            <a:extLst>
              <a:ext uri="{FF2B5EF4-FFF2-40B4-BE49-F238E27FC236}">
                <a16:creationId xmlns:a16="http://schemas.microsoft.com/office/drawing/2014/main" id="{86F2C013-C75F-B265-4B62-D0B1442B7E3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122206">
            <a:off x="2340080" y="5431338"/>
            <a:ext cx="7486020" cy="420383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2F37B98-4ADE-2E7D-3FC2-0D734C18956C}"/>
              </a:ext>
            </a:extLst>
          </p:cNvPr>
          <p:cNvSpPr txBox="1"/>
          <p:nvPr/>
        </p:nvSpPr>
        <p:spPr>
          <a:xfrm rot="21402127">
            <a:off x="2532352" y="5935126"/>
            <a:ext cx="7263584" cy="3080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500">
                <a:latin typeface="Arial" panose="020B0604020202020204" pitchFamily="34" charset="0"/>
                <a:cs typeface="Arial" panose="020B0604020202020204" pitchFamily="34" charset="0"/>
              </a:rPr>
              <a:t>Câu ca dao khuyên chúng ta kiên trì, bền bỉ, không nản chí khi gặp khó khăn. </a:t>
            </a:r>
          </a:p>
        </p:txBody>
      </p:sp>
    </p:spTree>
    <p:extLst>
      <p:ext uri="{BB962C8B-B14F-4D97-AF65-F5344CB8AC3E}">
        <p14:creationId xmlns:p14="http://schemas.microsoft.com/office/powerpoint/2010/main" val="707381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5" grpId="0"/>
      <p:bldP spid="1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62E68A-8740-A74E-B5AD-711217BD8A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A9700A2-6FC3-5AC7-0FE1-FCAE0301CD00}"/>
              </a:ext>
            </a:extLst>
          </p:cNvPr>
          <p:cNvSpPr txBox="1"/>
          <p:nvPr/>
        </p:nvSpPr>
        <p:spPr>
          <a:xfrm>
            <a:off x="2529840" y="1615275"/>
            <a:ext cx="121615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5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9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Còn nữa….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31FFEF-D322-A16B-E4B2-0E1F6BCE54A1}"/>
              </a:ext>
            </a:extLst>
          </p:cNvPr>
          <p:cNvSpPr txBox="1"/>
          <p:nvPr/>
        </p:nvSpPr>
        <p:spPr>
          <a:xfrm>
            <a:off x="3047999" y="3692770"/>
            <a:ext cx="14166980" cy="3283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56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Có đủ bộ </a:t>
            </a:r>
            <a:r>
              <a:rPr kumimoji="0" lang="vi-VN" sz="48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word và powerpoint </a:t>
            </a:r>
            <a:r>
              <a:rPr kumimoji="0" lang="en-US" sz="48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đồng bộ nội dung </a:t>
            </a:r>
            <a:r>
              <a:rPr kumimoji="0" lang="vi-VN" sz="48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tất cả các bài môn: </a:t>
            </a:r>
            <a:r>
              <a:rPr kumimoji="0" lang="en-US" sz="48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Tiếng việt 3 Cánh diều</a:t>
            </a:r>
          </a:p>
          <a:p>
            <a:pPr marL="0" marR="0" lvl="0" indent="0" algn="l" defTabSz="137156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LH </a:t>
            </a:r>
            <a:r>
              <a:rPr kumimoji="0" lang="en-US" sz="48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Zalo 0969 325 896</a:t>
            </a:r>
            <a:endParaRPr kumimoji="0" lang="vi-VN" sz="4800" b="1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D64F459-99BE-6AD3-AFD2-EA8E1ADFB0FB}"/>
              </a:ext>
            </a:extLst>
          </p:cNvPr>
          <p:cNvSpPr txBox="1"/>
          <p:nvPr/>
        </p:nvSpPr>
        <p:spPr>
          <a:xfrm>
            <a:off x="2844863" y="7791648"/>
            <a:ext cx="1457325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2"/>
              </a:rPr>
              <a:t>https://tailieugiaovien.edu.vn/subject_lesson/canh-dieu-3/</a:t>
            </a: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89013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7E996-B643-FEA0-C36B-20861A9F8F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38D3238-44D3-019D-7F58-AB16F283E8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528" y="0"/>
            <a:ext cx="16606944" cy="9976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3962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3292" b="3719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736489">
            <a:off x="15777092" y="245271"/>
            <a:ext cx="2585337" cy="258533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0060" y="6182058"/>
            <a:ext cx="2765161" cy="388961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18591279">
            <a:off x="-690329" y="319510"/>
            <a:ext cx="2387782" cy="79882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626684" y="503916"/>
            <a:ext cx="1429353" cy="179485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16355085" y="8062164"/>
            <a:ext cx="1429353" cy="1794850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2820094" y="931179"/>
            <a:ext cx="12647812" cy="10378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</a:pPr>
            <a:r>
              <a:rPr lang="vi-VN" sz="6999" b="1"/>
              <a:t>Nội dung bài học</a:t>
            </a:r>
            <a:endParaRPr lang="en-US" sz="6999" b="1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1B733A1-AC24-620D-C5C4-38213EB26016}"/>
              </a:ext>
            </a:extLst>
          </p:cNvPr>
          <p:cNvSpPr txBox="1"/>
          <p:nvPr/>
        </p:nvSpPr>
        <p:spPr>
          <a:xfrm>
            <a:off x="3048000" y="2900206"/>
            <a:ext cx="10486877" cy="64556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8721D2F-D23C-D4DD-9EFE-C5E8DAAF4B56}"/>
              </a:ext>
            </a:extLst>
          </p:cNvPr>
          <p:cNvSpPr/>
          <p:nvPr/>
        </p:nvSpPr>
        <p:spPr>
          <a:xfrm>
            <a:off x="3165556" y="2861035"/>
            <a:ext cx="1345269" cy="1217533"/>
          </a:xfrm>
          <a:prstGeom prst="ellipse">
            <a:avLst/>
          </a:prstGeom>
          <a:solidFill>
            <a:srgbClr val="5C67B6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500" b="1">
                <a:solidFill>
                  <a:sysClr val="windowText" lastClr="000000"/>
                </a:solidFill>
              </a:rPr>
              <a:t>1</a:t>
            </a:r>
            <a:endParaRPr lang="en-US" sz="5500" b="1">
              <a:solidFill>
                <a:sysClr val="windowText" lastClr="000000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20F9DEC-2BE2-10F4-9FE3-416ACAAAB6A9}"/>
              </a:ext>
            </a:extLst>
          </p:cNvPr>
          <p:cNvSpPr/>
          <p:nvPr/>
        </p:nvSpPr>
        <p:spPr>
          <a:xfrm>
            <a:off x="3165556" y="5243522"/>
            <a:ext cx="1345269" cy="1217533"/>
          </a:xfrm>
          <a:prstGeom prst="ellipse">
            <a:avLst/>
          </a:prstGeom>
          <a:solidFill>
            <a:srgbClr val="5C67B6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500" b="1">
                <a:solidFill>
                  <a:sysClr val="windowText" lastClr="000000"/>
                </a:solidFill>
              </a:rPr>
              <a:t>1</a:t>
            </a:r>
            <a:endParaRPr lang="en-US" sz="5500" b="1">
              <a:solidFill>
                <a:sysClr val="windowText" lastClr="000000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5C183FD-75D7-3F66-74B6-3C57E3E1F2A4}"/>
              </a:ext>
            </a:extLst>
          </p:cNvPr>
          <p:cNvSpPr/>
          <p:nvPr/>
        </p:nvSpPr>
        <p:spPr>
          <a:xfrm>
            <a:off x="3165555" y="7604046"/>
            <a:ext cx="1345269" cy="1217533"/>
          </a:xfrm>
          <a:prstGeom prst="ellipse">
            <a:avLst/>
          </a:prstGeom>
          <a:solidFill>
            <a:srgbClr val="5C67B6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500" b="1">
                <a:solidFill>
                  <a:sysClr val="windowText" lastClr="000000"/>
                </a:solidFill>
              </a:rPr>
              <a:t>1</a:t>
            </a:r>
            <a:endParaRPr lang="en-US" sz="5500" b="1">
              <a:solidFill>
                <a:sysClr val="windowText" lastClr="00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811EDEA-F87E-B1D6-5084-6F5237B4CA0E}"/>
              </a:ext>
            </a:extLst>
          </p:cNvPr>
          <p:cNvSpPr txBox="1"/>
          <p:nvPr/>
        </p:nvSpPr>
        <p:spPr>
          <a:xfrm>
            <a:off x="5168861" y="3041719"/>
            <a:ext cx="89916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000"/>
              <a:t>Bài đọc 1: Ngày khai trường</a:t>
            </a:r>
            <a:endParaRPr lang="en-US" sz="500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5846786-F714-1478-E777-16D0DE550D63}"/>
              </a:ext>
            </a:extLst>
          </p:cNvPr>
          <p:cNvSpPr txBox="1"/>
          <p:nvPr/>
        </p:nvSpPr>
        <p:spPr>
          <a:xfrm>
            <a:off x="5168861" y="5546794"/>
            <a:ext cx="89916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000"/>
              <a:t>Bài đọc 1: Ôn viết chữ A, Ă, Â</a:t>
            </a:r>
            <a:endParaRPr lang="en-US" sz="500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FFBC98E-A8C0-8BCA-F45C-D7B9B5445F3E}"/>
              </a:ext>
            </a:extLst>
          </p:cNvPr>
          <p:cNvSpPr txBox="1"/>
          <p:nvPr/>
        </p:nvSpPr>
        <p:spPr>
          <a:xfrm>
            <a:off x="5168861" y="7781925"/>
            <a:ext cx="89916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000"/>
              <a:t>Nói và nghe</a:t>
            </a:r>
            <a:endParaRPr lang="en-US" sz="50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6852217">
            <a:off x="14477790" y="1289249"/>
            <a:ext cx="2187598" cy="210009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327263">
            <a:off x="6248532" y="-1883245"/>
            <a:ext cx="5790935" cy="1300438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04800" y="8488919"/>
            <a:ext cx="3344085" cy="155043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251704" y="5626399"/>
            <a:ext cx="3344085" cy="155043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119707"/>
            <a:ext cx="3344085" cy="1550439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3165810" y="2813572"/>
            <a:ext cx="11569684" cy="32252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200"/>
              </a:lnSpc>
            </a:pPr>
            <a:r>
              <a:rPr lang="en-US" sz="8000" b="1">
                <a:solidFill>
                  <a:srgbClr val="2B31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ĐỌC 1:</a:t>
            </a:r>
            <a:endParaRPr lang="vi-VN" sz="8000" b="1">
              <a:solidFill>
                <a:srgbClr val="2B31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ts val="13200"/>
              </a:lnSpc>
            </a:pPr>
            <a:r>
              <a:rPr lang="vi-VN" sz="8000" b="1">
                <a:solidFill>
                  <a:srgbClr val="2B315B"/>
                </a:solidFill>
              </a:rPr>
              <a:t>NGÀY KHAI TRƯỜNG</a:t>
            </a:r>
            <a:endParaRPr lang="en-US" sz="8000" b="1">
              <a:solidFill>
                <a:srgbClr val="2B315B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6D0EBF0-B3D5-7449-97A1-5C7CF4C05AB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9988" y="6038814"/>
            <a:ext cx="4308240" cy="430824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C67F827-43BD-CA90-BF8A-A404B00D4B3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042" y="6379207"/>
            <a:ext cx="3864274" cy="3864274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57133" y="652446"/>
            <a:ext cx="17073667" cy="911443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467986">
            <a:off x="16365510" y="819845"/>
            <a:ext cx="944701" cy="127038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B57934E-A213-A4CC-ED4E-799C9C9478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2049571" cy="20495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0452A99-5145-E56C-0AD6-6D10CCD657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137577" y="8237429"/>
            <a:ext cx="2049571" cy="204957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EE489F7-C79B-C434-4539-B59BF62B4594}"/>
              </a:ext>
            </a:extLst>
          </p:cNvPr>
          <p:cNvSpPr txBox="1"/>
          <p:nvPr/>
        </p:nvSpPr>
        <p:spPr>
          <a:xfrm>
            <a:off x="2049571" y="1207846"/>
            <a:ext cx="648482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>
                <a:latin typeface="Arial" panose="020B0604020202020204" pitchFamily="34" charset="0"/>
                <a:cs typeface="Arial" panose="020B0604020202020204" pitchFamily="34" charset="0"/>
              </a:rPr>
              <a:t>ĐỌC THÀNH TIẾNG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9CB27AD-79F8-99FE-5F81-02DB9ACB339F}"/>
              </a:ext>
            </a:extLst>
          </p:cNvPr>
          <p:cNvSpPr txBox="1"/>
          <p:nvPr/>
        </p:nvSpPr>
        <p:spPr>
          <a:xfrm>
            <a:off x="1002483" y="2604971"/>
            <a:ext cx="64008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Wingdings" panose="05000000000000000000" pitchFamily="2" charset="2"/>
              <a:buChar char="Ø"/>
            </a:pPr>
            <a:r>
              <a:rPr lang="en-US" sz="45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 khó trong bài: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C003559-EFEF-0BC0-7FF4-97ED3D8F796F}"/>
              </a:ext>
            </a:extLst>
          </p:cNvPr>
          <p:cNvSpPr txBox="1"/>
          <p:nvPr/>
        </p:nvSpPr>
        <p:spPr>
          <a:xfrm>
            <a:off x="1256150" y="3958623"/>
            <a:ext cx="5153328" cy="784830"/>
          </a:xfrm>
          <a:prstGeom prst="rect">
            <a:avLst/>
          </a:prstGeom>
          <a:solidFill>
            <a:srgbClr val="ADC96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500">
                <a:latin typeface="Arial" panose="020B0604020202020204" pitchFamily="34" charset="0"/>
                <a:cs typeface="Arial" panose="020B0604020202020204" pitchFamily="34" charset="0"/>
              </a:rPr>
              <a:t>Hớn hở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3C9BB23-56BE-EADB-B2D9-BA1BCC2DFE4B}"/>
              </a:ext>
            </a:extLst>
          </p:cNvPr>
          <p:cNvSpPr txBox="1"/>
          <p:nvPr/>
        </p:nvSpPr>
        <p:spPr>
          <a:xfrm>
            <a:off x="1256150" y="5298687"/>
            <a:ext cx="5153327" cy="784830"/>
          </a:xfrm>
          <a:prstGeom prst="rect">
            <a:avLst/>
          </a:prstGeom>
          <a:solidFill>
            <a:srgbClr val="89D5C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500">
                <a:latin typeface="Arial" panose="020B0604020202020204" pitchFamily="34" charset="0"/>
                <a:cs typeface="Arial" panose="020B0604020202020204" pitchFamily="34" charset="0"/>
              </a:rPr>
              <a:t>Tay bắt mặt mừng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BE8F2AE-857F-DF15-C815-51512D762AB2}"/>
              </a:ext>
            </a:extLst>
          </p:cNvPr>
          <p:cNvSpPr txBox="1"/>
          <p:nvPr/>
        </p:nvSpPr>
        <p:spPr>
          <a:xfrm>
            <a:off x="1286844" y="6694332"/>
            <a:ext cx="5123591" cy="784830"/>
          </a:xfrm>
          <a:prstGeom prst="rect">
            <a:avLst/>
          </a:prstGeom>
          <a:solidFill>
            <a:srgbClr val="FAC17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500">
                <a:latin typeface="Arial" panose="020B0604020202020204" pitchFamily="34" charset="0"/>
                <a:cs typeface="Arial" panose="020B0604020202020204" pitchFamily="34" charset="0"/>
              </a:rPr>
              <a:t>Ôm vai bá cổ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5E4C79F-D098-AA77-90C6-7E5081FAB8A4}"/>
              </a:ext>
            </a:extLst>
          </p:cNvPr>
          <p:cNvSpPr txBox="1"/>
          <p:nvPr/>
        </p:nvSpPr>
        <p:spPr>
          <a:xfrm>
            <a:off x="1256150" y="8089977"/>
            <a:ext cx="5123590" cy="784830"/>
          </a:xfrm>
          <a:prstGeom prst="rect">
            <a:avLst/>
          </a:prstGeom>
          <a:solidFill>
            <a:srgbClr val="FF8357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500">
                <a:latin typeface="Arial" panose="020B0604020202020204" pitchFamily="34" charset="0"/>
                <a:cs typeface="Arial" panose="020B0604020202020204" pitchFamily="34" charset="0"/>
              </a:rPr>
              <a:t>Gióng giả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62C6BC44-DDBD-7954-F948-770B5007486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13" t="39177" r="22114" b="35259"/>
          <a:stretch/>
        </p:blipFill>
        <p:spPr>
          <a:xfrm>
            <a:off x="6392750" y="3520775"/>
            <a:ext cx="1386013" cy="1619875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AE66F923-0086-20ED-8B08-AE85AB957486}"/>
              </a:ext>
            </a:extLst>
          </p:cNvPr>
          <p:cNvSpPr txBox="1"/>
          <p:nvPr/>
        </p:nvSpPr>
        <p:spPr>
          <a:xfrm>
            <a:off x="8005867" y="3900241"/>
            <a:ext cx="10053533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NL" sz="40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vui mừng, lộ rõ nét mặt tươi tỉnh.</a:t>
            </a:r>
            <a:endParaRPr lang="en-US" sz="40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E09AE9FC-F3D4-AC76-4565-759942EE3E3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13" t="39177" r="22114" b="35259"/>
          <a:stretch/>
        </p:blipFill>
        <p:spPr>
          <a:xfrm>
            <a:off x="6373005" y="4868611"/>
            <a:ext cx="1386013" cy="1619875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273BFC1A-39FE-2D5B-B857-4CB37AF59ED3}"/>
              </a:ext>
            </a:extLst>
          </p:cNvPr>
          <p:cNvSpPr txBox="1"/>
          <p:nvPr/>
        </p:nvSpPr>
        <p:spPr>
          <a:xfrm>
            <a:off x="7974980" y="5221957"/>
            <a:ext cx="10053533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NL" sz="40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hành động thể hiện niềm vui khi gặp. </a:t>
            </a:r>
            <a:endParaRPr lang="en-US" sz="40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63699A6B-415C-8EA7-E0C1-2571AD0768D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13" t="39177" r="22114" b="35259"/>
          <a:stretch/>
        </p:blipFill>
        <p:spPr>
          <a:xfrm>
            <a:off x="6423289" y="6330994"/>
            <a:ext cx="1386013" cy="1619875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A933BE17-B856-831A-60B1-FC3880DA8812}"/>
              </a:ext>
            </a:extLst>
          </p:cNvPr>
          <p:cNvSpPr txBox="1"/>
          <p:nvPr/>
        </p:nvSpPr>
        <p:spPr>
          <a:xfrm>
            <a:off x="8001000" y="6536639"/>
            <a:ext cx="10494445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NL" sz="40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hành động thể hiện sự thân thiện với bạn. </a:t>
            </a:r>
            <a:endParaRPr lang="en-US" sz="40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0EBC05B1-35C6-671C-3409-62501DCD46C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13" t="39177" r="22114" b="35259"/>
          <a:stretch/>
        </p:blipFill>
        <p:spPr>
          <a:xfrm>
            <a:off x="6423288" y="7621475"/>
            <a:ext cx="1386013" cy="1619875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3E3E63E4-0924-739C-009F-886ADC92F2D6}"/>
              </a:ext>
            </a:extLst>
          </p:cNvPr>
          <p:cNvSpPr txBox="1"/>
          <p:nvPr/>
        </p:nvSpPr>
        <p:spPr>
          <a:xfrm>
            <a:off x="7971729" y="7849027"/>
            <a:ext cx="10494445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0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vang lên liên tục như giục giã.</a:t>
            </a:r>
            <a:endParaRPr lang="en-US" sz="40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57133" y="652446"/>
            <a:ext cx="17073667" cy="911443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467986">
            <a:off x="16365510" y="819845"/>
            <a:ext cx="944701" cy="127038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B57934E-A213-A4CC-ED4E-799C9C9478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2049571" cy="204957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EE489F7-C79B-C434-4539-B59BF62B4594}"/>
              </a:ext>
            </a:extLst>
          </p:cNvPr>
          <p:cNvSpPr txBox="1"/>
          <p:nvPr/>
        </p:nvSpPr>
        <p:spPr>
          <a:xfrm>
            <a:off x="2049571" y="1207846"/>
            <a:ext cx="648482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>
                <a:latin typeface="Arial" panose="020B0604020202020204" pitchFamily="34" charset="0"/>
                <a:cs typeface="Arial" panose="020B0604020202020204" pitchFamily="34" charset="0"/>
              </a:rPr>
              <a:t>ĐỌC THÀNH TIẾNG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9CB27AD-79F8-99FE-5F81-02DB9ACB339F}"/>
              </a:ext>
            </a:extLst>
          </p:cNvPr>
          <p:cNvSpPr txBox="1"/>
          <p:nvPr/>
        </p:nvSpPr>
        <p:spPr>
          <a:xfrm>
            <a:off x="1002482" y="2604971"/>
            <a:ext cx="897971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Wingdings" panose="05000000000000000000" pitchFamily="2" charset="2"/>
              <a:buChar char="Ø"/>
            </a:pPr>
            <a:r>
              <a:rPr lang="en-US" sz="45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 ngắt nhịp một số câu thơ: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E66F923-0086-20ED-8B08-AE85AB957486}"/>
              </a:ext>
            </a:extLst>
          </p:cNvPr>
          <p:cNvSpPr txBox="1"/>
          <p:nvPr/>
        </p:nvSpPr>
        <p:spPr>
          <a:xfrm>
            <a:off x="1181100" y="4068390"/>
            <a:ext cx="6172200" cy="36715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0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Sáng đầu thu trong xanh</a:t>
            </a:r>
            <a:r>
              <a:rPr lang="vi-VN" sz="400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</a:t>
            </a:r>
          </a:p>
          <a:p>
            <a:pPr>
              <a:lnSpc>
                <a:spcPct val="150000"/>
              </a:lnSpc>
            </a:pPr>
            <a:r>
              <a:rPr lang="vi-VN" sz="40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 mặc quần áo mới</a:t>
            </a:r>
            <a:r>
              <a:rPr lang="vi-VN" sz="400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</a:t>
            </a:r>
          </a:p>
          <a:p>
            <a:pPr>
              <a:lnSpc>
                <a:spcPct val="150000"/>
              </a:lnSpc>
            </a:pPr>
            <a:r>
              <a:rPr lang="vi-VN" sz="40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 đón ngày khai trường</a:t>
            </a:r>
            <a:r>
              <a:rPr lang="vi-VN" sz="400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</a:t>
            </a:r>
          </a:p>
          <a:p>
            <a:pPr>
              <a:lnSpc>
                <a:spcPct val="150000"/>
              </a:lnSpc>
            </a:pPr>
            <a:r>
              <a:rPr lang="vi-VN" sz="40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Vui như là đi hội</a:t>
            </a:r>
            <a:r>
              <a:rPr lang="vi-VN" sz="400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.//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30101F-13AC-718B-C267-5D4B470161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840024" y="2926057"/>
            <a:ext cx="4501296" cy="5863757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2F40927C-FB65-A383-CAC5-206126134ADE}"/>
              </a:ext>
            </a:extLst>
          </p:cNvPr>
          <p:cNvSpPr txBox="1"/>
          <p:nvPr/>
        </p:nvSpPr>
        <p:spPr>
          <a:xfrm>
            <a:off x="7684665" y="5407571"/>
            <a:ext cx="6172200" cy="36715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0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Gặp bạn,</a:t>
            </a:r>
            <a:r>
              <a:rPr lang="vi-VN" sz="400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</a:t>
            </a:r>
            <a:r>
              <a:rPr lang="vi-VN" sz="40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cười hớn hở</a:t>
            </a:r>
            <a:r>
              <a:rPr lang="vi-VN" sz="400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</a:t>
            </a:r>
          </a:p>
          <a:p>
            <a:pPr>
              <a:lnSpc>
                <a:spcPct val="150000"/>
              </a:lnSpc>
            </a:pPr>
            <a:r>
              <a:rPr lang="vi-VN" sz="40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Đứa</a:t>
            </a:r>
            <a:r>
              <a:rPr lang="vi-VN" sz="400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</a:t>
            </a:r>
            <a:r>
              <a:rPr lang="vi-VN" sz="40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tay bắt mặt mừng</a:t>
            </a:r>
            <a:r>
              <a:rPr lang="vi-VN" sz="400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</a:t>
            </a:r>
          </a:p>
          <a:p>
            <a:pPr>
              <a:lnSpc>
                <a:spcPct val="150000"/>
              </a:lnSpc>
            </a:pPr>
            <a:r>
              <a:rPr lang="vi-VN" sz="40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Đứa</a:t>
            </a:r>
            <a:r>
              <a:rPr lang="vi-VN" sz="400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</a:t>
            </a:r>
            <a:r>
              <a:rPr lang="vi-VN" sz="40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ôm vai bá cổ</a:t>
            </a:r>
          </a:p>
          <a:p>
            <a:pPr>
              <a:lnSpc>
                <a:spcPct val="150000"/>
              </a:lnSpc>
            </a:pPr>
            <a:r>
              <a:rPr lang="vi-VN" sz="40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Cặp sách đùa trên lưng</a:t>
            </a:r>
            <a:r>
              <a:rPr lang="vi-VN" sz="400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.//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0452A99-5145-E56C-0AD6-6D10CCD657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137577" y="8237429"/>
            <a:ext cx="2049571" cy="2049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542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57133" y="652446"/>
            <a:ext cx="17073667" cy="911443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467986">
            <a:off x="16365510" y="819845"/>
            <a:ext cx="944701" cy="127038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B57934E-A213-A4CC-ED4E-799C9C9478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2049571" cy="204957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EE489F7-C79B-C434-4539-B59BF62B4594}"/>
              </a:ext>
            </a:extLst>
          </p:cNvPr>
          <p:cNvSpPr txBox="1"/>
          <p:nvPr/>
        </p:nvSpPr>
        <p:spPr>
          <a:xfrm>
            <a:off x="2049571" y="1207846"/>
            <a:ext cx="648482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>
                <a:latin typeface="Arial" panose="020B0604020202020204" pitchFamily="34" charset="0"/>
                <a:cs typeface="Arial" panose="020B0604020202020204" pitchFamily="34" charset="0"/>
              </a:rPr>
              <a:t>ĐỌC THÀNH TIẾNG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F40927C-FB65-A383-CAC5-206126134ADE}"/>
              </a:ext>
            </a:extLst>
          </p:cNvPr>
          <p:cNvSpPr txBox="1"/>
          <p:nvPr/>
        </p:nvSpPr>
        <p:spPr>
          <a:xfrm>
            <a:off x="1600200" y="2228818"/>
            <a:ext cx="14188306" cy="2041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4500" b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Lưu ý:</a:t>
            </a:r>
          </a:p>
          <a:p>
            <a:pPr>
              <a:lnSpc>
                <a:spcPct val="150000"/>
              </a:lnSpc>
            </a:pPr>
            <a:r>
              <a:rPr lang="en-US" sz="45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Khi đọc bài các con chú ý đọc đúng các tiếng, thanh…</a:t>
            </a:r>
            <a:endParaRPr lang="vi-VN" sz="4500">
              <a:solidFill>
                <a:srgbClr val="FF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0452A99-5145-E56C-0AD6-6D10CCD657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137577" y="8237429"/>
            <a:ext cx="2049571" cy="204957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1CE71AF-22FC-664D-4232-390A33D819E0}"/>
              </a:ext>
            </a:extLst>
          </p:cNvPr>
          <p:cNvSpPr txBox="1"/>
          <p:nvPr/>
        </p:nvSpPr>
        <p:spPr>
          <a:xfrm>
            <a:off x="1600200" y="4922720"/>
            <a:ext cx="40386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4500">
                <a:latin typeface="Arial" panose="020B0604020202020204" pitchFamily="34" charset="0"/>
                <a:cs typeface="Arial" panose="020B0604020202020204" pitchFamily="34" charset="0"/>
              </a:rPr>
              <a:t>Ví dụ: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BD8A8D3-33C5-C1F6-4AA3-C34ECEB2042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126" y="5500539"/>
            <a:ext cx="4118714" cy="411871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EB20815-A2F6-C703-7F7D-32649A3A62B6}"/>
              </a:ext>
            </a:extLst>
          </p:cNvPr>
          <p:cNvSpPr txBox="1"/>
          <p:nvPr/>
        </p:nvSpPr>
        <p:spPr>
          <a:xfrm>
            <a:off x="2379950" y="7172107"/>
            <a:ext cx="308184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>
                <a:latin typeface="Arial" panose="020B0604020202020204" pitchFamily="34" charset="0"/>
                <a:cs typeface="Arial" panose="020B0604020202020204" pitchFamily="34" charset="0"/>
              </a:rPr>
              <a:t>Nắng mới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4D168ED-842C-E9E2-E546-7F898B4FBF2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1414" y="5324090"/>
            <a:ext cx="4944858" cy="411871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265A7C0-FE5D-1D0F-A141-DD2F3E26CB70}"/>
              </a:ext>
            </a:extLst>
          </p:cNvPr>
          <p:cNvSpPr txBox="1"/>
          <p:nvPr/>
        </p:nvSpPr>
        <p:spPr>
          <a:xfrm>
            <a:off x="7475217" y="6982077"/>
            <a:ext cx="375725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>
                <a:latin typeface="Arial" panose="020B0604020202020204" pitchFamily="34" charset="0"/>
                <a:cs typeface="Arial" panose="020B0604020202020204" pitchFamily="34" charset="0"/>
              </a:rPr>
              <a:t>Trống trường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7F13ABF-D9D1-2D0D-87C1-5D67327B522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8274" y="5203320"/>
            <a:ext cx="4038600" cy="411871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AC9CC59-AF73-27D2-1E4E-7F2E7BD633C0}"/>
              </a:ext>
            </a:extLst>
          </p:cNvPr>
          <p:cNvSpPr txBox="1"/>
          <p:nvPr/>
        </p:nvSpPr>
        <p:spPr>
          <a:xfrm>
            <a:off x="13353261" y="6779692"/>
            <a:ext cx="306421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>
                <a:latin typeface="Arial" panose="020B0604020202020204" pitchFamily="34" charset="0"/>
                <a:cs typeface="Arial" panose="020B0604020202020204" pitchFamily="34" charset="0"/>
              </a:rPr>
              <a:t>Hớn hở</a:t>
            </a:r>
          </a:p>
        </p:txBody>
      </p:sp>
    </p:spTree>
    <p:extLst>
      <p:ext uri="{BB962C8B-B14F-4D97-AF65-F5344CB8AC3E}">
        <p14:creationId xmlns:p14="http://schemas.microsoft.com/office/powerpoint/2010/main" val="1567398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57133" y="652446"/>
            <a:ext cx="17073667" cy="911443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467986">
            <a:off x="16365510" y="819845"/>
            <a:ext cx="944701" cy="127038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B57934E-A213-A4CC-ED4E-799C9C9478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2049571" cy="204957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EE489F7-C79B-C434-4539-B59BF62B4594}"/>
              </a:ext>
            </a:extLst>
          </p:cNvPr>
          <p:cNvSpPr txBox="1"/>
          <p:nvPr/>
        </p:nvSpPr>
        <p:spPr>
          <a:xfrm>
            <a:off x="2049571" y="1207846"/>
            <a:ext cx="648482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>
                <a:latin typeface="Arial" panose="020B0604020202020204" pitchFamily="34" charset="0"/>
                <a:cs typeface="Arial" panose="020B0604020202020204" pitchFamily="34" charset="0"/>
              </a:rPr>
              <a:t>ĐỌC HIỂU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0452A99-5145-E56C-0AD6-6D10CCD657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137577" y="8237429"/>
            <a:ext cx="2049571" cy="2049571"/>
          </a:xfrm>
          <a:prstGeom prst="rect">
            <a:avLst/>
          </a:prstGeom>
        </p:spPr>
      </p:pic>
      <p:sp>
        <p:nvSpPr>
          <p:cNvPr id="5" name="Flowchart: Terminator 4">
            <a:extLst>
              <a:ext uri="{FF2B5EF4-FFF2-40B4-BE49-F238E27FC236}">
                <a16:creationId xmlns:a16="http://schemas.microsoft.com/office/drawing/2014/main" id="{D02D3CA2-211E-16B2-5380-55BA6D860C64}"/>
              </a:ext>
            </a:extLst>
          </p:cNvPr>
          <p:cNvSpPr/>
          <p:nvPr/>
        </p:nvSpPr>
        <p:spPr>
          <a:xfrm>
            <a:off x="1295400" y="2228818"/>
            <a:ext cx="5494229" cy="1066800"/>
          </a:xfrm>
          <a:prstGeom prst="flowChartTerminator">
            <a:avLst/>
          </a:prstGeom>
          <a:solidFill>
            <a:srgbClr val="FAC17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 việc theo cặp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A98B7F1-1519-7F17-A63C-69603C5C9781}"/>
              </a:ext>
            </a:extLst>
          </p:cNvPr>
          <p:cNvSpPr txBox="1"/>
          <p:nvPr/>
        </p:nvSpPr>
        <p:spPr>
          <a:xfrm>
            <a:off x="1583965" y="3474865"/>
            <a:ext cx="15120069" cy="55951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marR="0" indent="-74295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AutoNum type="arabicPeriod"/>
            </a:pPr>
            <a:r>
              <a:rPr lang="nl-NL" sz="40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Bạn học sinh trong bài thơ chuẩn bị đi khai giảng như thế nào?</a:t>
            </a:r>
            <a:endParaRPr lang="en-US" sz="400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marR="0" indent="-74295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AutoNum type="arabicPeriod"/>
            </a:pPr>
            <a:r>
              <a:rPr lang="nl-NL" sz="40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Tìm những hình ảnh ở các khổ thơ 2 và 3 thể hiện niềm vui của các bạn học sinh khi gặp lại bạn bè, thầy cô. </a:t>
            </a:r>
            <a:endParaRPr lang="en-US" sz="400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marR="0" indent="-74295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AutoNum type="arabicPeriod"/>
            </a:pPr>
            <a:r>
              <a:rPr lang="nl-NL" sz="40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Khổ thơ 4 thể hiện niềm vui của các bạn học sinh về điều gì?</a:t>
            </a:r>
          </a:p>
          <a:p>
            <a:pPr marL="742950" marR="0" indent="-74295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AutoNum type="arabicPeriod"/>
            </a:pPr>
            <a:r>
              <a:rPr lang="nl-NL" sz="40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 âm thanh và hình ảnh nào báo hiệu năm học mới đã bắt đầu?</a:t>
            </a:r>
            <a:endParaRPr lang="en-US" sz="40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B91F444-C3A1-0960-52FC-DF3B03BFAAD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9550" y="8334302"/>
            <a:ext cx="1692636" cy="1692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213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57133" y="652446"/>
            <a:ext cx="17073667" cy="911443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467986">
            <a:off x="16607813" y="640598"/>
            <a:ext cx="944701" cy="127038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B57934E-A213-A4CC-ED4E-799C9C9478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2049571" cy="2049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B91F444-C3A1-0960-52FC-DF3B03BFAAD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9550" y="8334302"/>
            <a:ext cx="1692636" cy="169263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2D37C5A-0320-9140-A55B-FA3A5F27639F}"/>
              </a:ext>
            </a:extLst>
          </p:cNvPr>
          <p:cNvSpPr/>
          <p:nvPr/>
        </p:nvSpPr>
        <p:spPr>
          <a:xfrm>
            <a:off x="2074607" y="1156346"/>
            <a:ext cx="13838623" cy="2049571"/>
          </a:xfrm>
          <a:prstGeom prst="rect">
            <a:avLst/>
          </a:prstGeom>
          <a:solidFill>
            <a:srgbClr val="ADC965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B7E49BC-B575-519D-6873-5EEC814349DA}"/>
              </a:ext>
            </a:extLst>
          </p:cNvPr>
          <p:cNvSpPr txBox="1"/>
          <p:nvPr/>
        </p:nvSpPr>
        <p:spPr>
          <a:xfrm>
            <a:off x="3183993" y="4946295"/>
            <a:ext cx="7788807" cy="3080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nl-NL" sz="45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Bạn học sinh dậy sớm, mặc quần áo mới, với niềm vui như là được đi hội.</a:t>
            </a:r>
            <a:endParaRPr lang="en-US" sz="450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A98B7F1-1519-7F17-A63C-69603C5C9781}"/>
              </a:ext>
            </a:extLst>
          </p:cNvPr>
          <p:cNvSpPr txBox="1"/>
          <p:nvPr/>
        </p:nvSpPr>
        <p:spPr>
          <a:xfrm>
            <a:off x="2226511" y="1156346"/>
            <a:ext cx="13534814" cy="2041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marR="0" indent="-74295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AutoNum type="arabicPeriod"/>
            </a:pPr>
            <a:r>
              <a:rPr lang="nl-NL" sz="45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Bạn học sinh trong bài thơ chuẩn bị đi khai giảng như thế nào?</a:t>
            </a:r>
            <a:endParaRPr lang="en-US" sz="450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0452A99-5145-E56C-0AD6-6D10CCD657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137577" y="8237429"/>
            <a:ext cx="2049571" cy="204957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031D62E-EF32-B223-6407-30AE4B59884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14" t="23173" r="16886" b="22427"/>
          <a:stretch/>
        </p:blipFill>
        <p:spPr>
          <a:xfrm>
            <a:off x="1051320" y="5748559"/>
            <a:ext cx="1996501" cy="1475674"/>
          </a:xfrm>
          <a:prstGeom prst="rect">
            <a:avLst/>
          </a:prstGeom>
        </p:spPr>
      </p:pic>
      <p:pic>
        <p:nvPicPr>
          <p:cNvPr id="1026" name="Picture 2" descr="Vui Vẻ, Trẻ Em, Mầm Non, Đi Học, Tải hình PNG 271 - Free.Vector6.com">
            <a:extLst>
              <a:ext uri="{FF2B5EF4-FFF2-40B4-BE49-F238E27FC236}">
                <a16:creationId xmlns:a16="http://schemas.microsoft.com/office/drawing/2014/main" id="{616BF28D-6C05-2A92-B92F-A3D29D9179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8131" y="3220824"/>
            <a:ext cx="7525821" cy="5983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7890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281</TotalTime>
  <Words>1094</Words>
  <Application>Microsoft Office PowerPoint</Application>
  <PresentationFormat>Custom</PresentationFormat>
  <Paragraphs>139</Paragraphs>
  <Slides>29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35" baseType="lpstr">
      <vt:lpstr>Arial</vt:lpstr>
      <vt:lpstr>Wingdings</vt:lpstr>
      <vt:lpstr>Times New Roman</vt:lpstr>
      <vt:lpstr>Calibri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Colorful Illustrative Handwritten Book Report Education Presentation</dc:title>
  <cp:lastModifiedBy>a2527</cp:lastModifiedBy>
  <cp:revision>7</cp:revision>
  <dcterms:created xsi:type="dcterms:W3CDTF">2006-08-16T00:00:00Z</dcterms:created>
  <dcterms:modified xsi:type="dcterms:W3CDTF">2025-08-25T10:24:39Z</dcterms:modified>
  <dc:identifier>DAFHaWY8OxE</dc:identifier>
</cp:coreProperties>
</file>