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4" r:id="rId8"/>
    <p:sldId id="265" r:id="rId9"/>
  </p:sldIdLst>
  <p:sldSz cx="18288000" cy="10287000"/>
  <p:notesSz cx="6858000" cy="9144000"/>
  <p:embeddedFontLst>
    <p:embeddedFont>
      <p:font typeface="Bara TH" panose="020B0604020202020204" charset="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2" d="100"/>
          <a:sy n="32" d="100"/>
        </p:scale>
        <p:origin x="883"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16.svg"/><Relationship Id="rId4" Type="http://schemas.openxmlformats.org/officeDocument/2006/relationships/image" Target="../media/image27.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451478">
            <a:off x="1728997" y="491974"/>
            <a:ext cx="14830005" cy="9732191"/>
          </a:xfrm>
          <a:custGeom>
            <a:avLst/>
            <a:gdLst/>
            <a:ahLst/>
            <a:cxnLst/>
            <a:rect l="l" t="t" r="r" b="b"/>
            <a:pathLst>
              <a:path w="14830005" h="9732191">
                <a:moveTo>
                  <a:pt x="0" y="0"/>
                </a:moveTo>
                <a:lnTo>
                  <a:pt x="14830006" y="0"/>
                </a:lnTo>
                <a:lnTo>
                  <a:pt x="14830006" y="9732191"/>
                </a:lnTo>
                <a:lnTo>
                  <a:pt x="0" y="9732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063862" y="-64869"/>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4"/>
            <a:stretch>
              <a:fillRect/>
            </a:stretch>
          </a:blipFill>
        </p:spPr>
      </p:sp>
      <p:sp>
        <p:nvSpPr>
          <p:cNvPr id="4" name="Freeform 4"/>
          <p:cNvSpPr/>
          <p:nvPr/>
        </p:nvSpPr>
        <p:spPr>
          <a:xfrm rot="-2331782">
            <a:off x="2622439" y="-786131"/>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4"/>
            <a:stretch>
              <a:fillRect/>
            </a:stretch>
          </a:blipFill>
        </p:spPr>
      </p:sp>
      <p:sp>
        <p:nvSpPr>
          <p:cNvPr id="5" name="Freeform 5"/>
          <p:cNvSpPr/>
          <p:nvPr/>
        </p:nvSpPr>
        <p:spPr>
          <a:xfrm rot="-2331782">
            <a:off x="41150" y="480040"/>
            <a:ext cx="2156412" cy="2197617"/>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4"/>
            <a:stretch>
              <a:fillRect/>
            </a:stretch>
          </a:blipFill>
        </p:spPr>
      </p:sp>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5"/>
            <a:stretch>
              <a:fillRect/>
            </a:stretch>
          </a:blipFill>
        </p:spPr>
      </p:sp>
      <p:sp>
        <p:nvSpPr>
          <p:cNvPr id="7" name="Freeform 7"/>
          <p:cNvSpPr/>
          <p:nvPr/>
        </p:nvSpPr>
        <p:spPr>
          <a:xfrm>
            <a:off x="440869" y="5143500"/>
            <a:ext cx="3960697" cy="4786341"/>
          </a:xfrm>
          <a:custGeom>
            <a:avLst/>
            <a:gdLst/>
            <a:ahLst/>
            <a:cxnLst/>
            <a:rect l="l" t="t" r="r" b="b"/>
            <a:pathLst>
              <a:path w="3960697" h="4786341">
                <a:moveTo>
                  <a:pt x="0" y="0"/>
                </a:moveTo>
                <a:lnTo>
                  <a:pt x="3960697" y="0"/>
                </a:lnTo>
                <a:lnTo>
                  <a:pt x="3960697" y="4786341"/>
                </a:lnTo>
                <a:lnTo>
                  <a:pt x="0" y="4786341"/>
                </a:lnTo>
                <a:lnTo>
                  <a:pt x="0" y="0"/>
                </a:lnTo>
                <a:close/>
              </a:path>
            </a:pathLst>
          </a:custGeom>
          <a:blipFill>
            <a:blip r:embed="rId6"/>
            <a:stretch>
              <a:fillRect/>
            </a:stretch>
          </a:blipFill>
        </p:spPr>
      </p:sp>
      <p:sp>
        <p:nvSpPr>
          <p:cNvPr id="8" name="Freeform 8"/>
          <p:cNvSpPr/>
          <p:nvPr/>
        </p:nvSpPr>
        <p:spPr>
          <a:xfrm>
            <a:off x="8484252" y="1150346"/>
            <a:ext cx="1533792" cy="857006"/>
          </a:xfrm>
          <a:custGeom>
            <a:avLst/>
            <a:gdLst/>
            <a:ahLst/>
            <a:cxnLst/>
            <a:rect l="l" t="t" r="r" b="b"/>
            <a:pathLst>
              <a:path w="1533792" h="857006">
                <a:moveTo>
                  <a:pt x="0" y="0"/>
                </a:moveTo>
                <a:lnTo>
                  <a:pt x="1533793" y="0"/>
                </a:lnTo>
                <a:lnTo>
                  <a:pt x="1533793" y="857006"/>
                </a:lnTo>
                <a:lnTo>
                  <a:pt x="0" y="8570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38909">
            <a:off x="7053328" y="7944960"/>
            <a:ext cx="1350547" cy="1348859"/>
          </a:xfrm>
          <a:custGeom>
            <a:avLst/>
            <a:gdLst/>
            <a:ahLst/>
            <a:cxnLst/>
            <a:rect l="l" t="t" r="r" b="b"/>
            <a:pathLst>
              <a:path w="1350547" h="1348859">
                <a:moveTo>
                  <a:pt x="0" y="0"/>
                </a:moveTo>
                <a:lnTo>
                  <a:pt x="1350547" y="0"/>
                </a:lnTo>
                <a:lnTo>
                  <a:pt x="1350547" y="1348859"/>
                </a:lnTo>
                <a:lnTo>
                  <a:pt x="0" y="1348859"/>
                </a:lnTo>
                <a:lnTo>
                  <a:pt x="0" y="0"/>
                </a:lnTo>
                <a:close/>
              </a:path>
            </a:pathLst>
          </a:custGeom>
          <a:blipFill>
            <a:blip r:embed="rId9"/>
            <a:stretch>
              <a:fillRect/>
            </a:stretch>
          </a:blipFill>
        </p:spPr>
      </p:sp>
      <p:sp>
        <p:nvSpPr>
          <p:cNvPr id="10" name="Freeform 10"/>
          <p:cNvSpPr/>
          <p:nvPr/>
        </p:nvSpPr>
        <p:spPr>
          <a:xfrm flipH="1">
            <a:off x="14439774" y="2605700"/>
            <a:ext cx="5417864" cy="7409044"/>
          </a:xfrm>
          <a:custGeom>
            <a:avLst/>
            <a:gdLst/>
            <a:ahLst/>
            <a:cxnLst/>
            <a:rect l="l" t="t" r="r" b="b"/>
            <a:pathLst>
              <a:path w="5417864" h="7409044">
                <a:moveTo>
                  <a:pt x="5417863" y="0"/>
                </a:moveTo>
                <a:lnTo>
                  <a:pt x="0" y="0"/>
                </a:lnTo>
                <a:lnTo>
                  <a:pt x="0" y="7409045"/>
                </a:lnTo>
                <a:lnTo>
                  <a:pt x="5417863" y="7409045"/>
                </a:lnTo>
                <a:lnTo>
                  <a:pt x="5417863" y="0"/>
                </a:lnTo>
                <a:close/>
              </a:path>
            </a:pathLst>
          </a:custGeom>
          <a:blipFill>
            <a:blip r:embed="rId10"/>
            <a:stretch>
              <a:fillRect/>
            </a:stretch>
          </a:blipFill>
        </p:spPr>
      </p:sp>
      <p:sp>
        <p:nvSpPr>
          <p:cNvPr id="11" name="Freeform 11"/>
          <p:cNvSpPr/>
          <p:nvPr/>
        </p:nvSpPr>
        <p:spPr>
          <a:xfrm rot="421683">
            <a:off x="9031255" y="8323048"/>
            <a:ext cx="1605384" cy="1601370"/>
          </a:xfrm>
          <a:custGeom>
            <a:avLst/>
            <a:gdLst/>
            <a:ahLst/>
            <a:cxnLst/>
            <a:rect l="l" t="t" r="r" b="b"/>
            <a:pathLst>
              <a:path w="1605384" h="1601370">
                <a:moveTo>
                  <a:pt x="0" y="0"/>
                </a:moveTo>
                <a:lnTo>
                  <a:pt x="1605384" y="0"/>
                </a:lnTo>
                <a:lnTo>
                  <a:pt x="1605384" y="1601370"/>
                </a:lnTo>
                <a:lnTo>
                  <a:pt x="0" y="1601370"/>
                </a:lnTo>
                <a:lnTo>
                  <a:pt x="0" y="0"/>
                </a:lnTo>
                <a:close/>
              </a:path>
            </a:pathLst>
          </a:custGeom>
          <a:blipFill>
            <a:blip r:embed="rId11"/>
            <a:stretch>
              <a:fillRect/>
            </a:stretch>
          </a:blipFill>
        </p:spPr>
      </p:sp>
      <p:sp>
        <p:nvSpPr>
          <p:cNvPr id="12" name="TextBox 12"/>
          <p:cNvSpPr txBox="1"/>
          <p:nvPr/>
        </p:nvSpPr>
        <p:spPr>
          <a:xfrm>
            <a:off x="4149535" y="2503560"/>
            <a:ext cx="9988930" cy="1737335"/>
          </a:xfrm>
          <a:prstGeom prst="rect">
            <a:avLst/>
          </a:prstGeom>
        </p:spPr>
        <p:txBody>
          <a:bodyPr lIns="0" tIns="0" rIns="0" bIns="0" rtlCol="0" anchor="t">
            <a:spAutoFit/>
          </a:bodyPr>
          <a:lstStyle/>
          <a:p>
            <a:pPr algn="ctr">
              <a:lnSpc>
                <a:spcPts val="14521"/>
              </a:lnSpc>
            </a:pPr>
            <a:r>
              <a:rPr lang="en-US" sz="10372" dirty="0">
                <a:solidFill>
                  <a:srgbClr val="2B5796"/>
                </a:solidFill>
                <a:latin typeface="Bara TH"/>
                <a:ea typeface="Bara TH"/>
                <a:cs typeface="Bara TH"/>
                <a:sym typeface="Bara TH"/>
              </a:rPr>
              <a:t>CHUYÊN MỤC</a:t>
            </a:r>
          </a:p>
        </p:txBody>
      </p:sp>
      <p:sp>
        <p:nvSpPr>
          <p:cNvPr id="13" name="TextBox 13"/>
          <p:cNvSpPr txBox="1"/>
          <p:nvPr/>
        </p:nvSpPr>
        <p:spPr>
          <a:xfrm>
            <a:off x="2617579" y="3987070"/>
            <a:ext cx="13606183" cy="1346459"/>
          </a:xfrm>
          <a:prstGeom prst="rect">
            <a:avLst/>
          </a:prstGeom>
        </p:spPr>
        <p:txBody>
          <a:bodyPr wrap="square" lIns="0" tIns="0" rIns="0" bIns="0" rtlCol="0" anchor="t">
            <a:spAutoFit/>
          </a:bodyPr>
          <a:lstStyle/>
          <a:p>
            <a:pPr algn="ctr">
              <a:lnSpc>
                <a:spcPts val="11277"/>
              </a:lnSpc>
            </a:pPr>
            <a:r>
              <a:rPr lang="en-US" sz="8055" dirty="0">
                <a:solidFill>
                  <a:srgbClr val="00857D"/>
                </a:solidFill>
                <a:latin typeface="Bara TH"/>
                <a:ea typeface="Bara TH"/>
                <a:cs typeface="Bara TH"/>
                <a:sym typeface="Bara TH"/>
              </a:rPr>
              <a:t>MỖI TUẦN MỘT CUỐN SÁCH HAY</a:t>
            </a:r>
          </a:p>
        </p:txBody>
      </p:sp>
      <p:sp>
        <p:nvSpPr>
          <p:cNvPr id="14" name="TextBox 14"/>
          <p:cNvSpPr txBox="1"/>
          <p:nvPr/>
        </p:nvSpPr>
        <p:spPr>
          <a:xfrm>
            <a:off x="5173195" y="2177035"/>
            <a:ext cx="8989333" cy="448841"/>
          </a:xfrm>
          <a:prstGeom prst="rect">
            <a:avLst/>
          </a:prstGeom>
        </p:spPr>
        <p:txBody>
          <a:bodyPr wrap="square" lIns="0" tIns="0" rIns="0" bIns="0" rtlCol="0" anchor="t">
            <a:spAutoFit/>
          </a:bodyPr>
          <a:lstStyle/>
          <a:p>
            <a:pPr algn="ctr">
              <a:lnSpc>
                <a:spcPts val="3486"/>
              </a:lnSpc>
            </a:pPr>
            <a:r>
              <a:rPr lang="en-US" sz="3600" dirty="0">
                <a:solidFill>
                  <a:srgbClr val="2B5796"/>
                </a:solidFill>
                <a:latin typeface="Times New Roman" panose="02020603050405020304" pitchFamily="18" charset="0"/>
                <a:ea typeface="Bara TH"/>
                <a:cs typeface="Times New Roman" panose="02020603050405020304" pitchFamily="18" charset="0"/>
                <a:sym typeface="Bara TH"/>
              </a:rPr>
              <a:t>THƯ VIỆN TRƯỜNG TH KHÁNH VĨNH YÊN</a:t>
            </a:r>
          </a:p>
        </p:txBody>
      </p:sp>
      <p:sp>
        <p:nvSpPr>
          <p:cNvPr id="15" name="TextBox 15"/>
          <p:cNvSpPr txBox="1"/>
          <p:nvPr/>
        </p:nvSpPr>
        <p:spPr>
          <a:xfrm>
            <a:off x="6954137" y="6531126"/>
            <a:ext cx="4379725" cy="758160"/>
          </a:xfrm>
          <a:prstGeom prst="rect">
            <a:avLst/>
          </a:prstGeom>
        </p:spPr>
        <p:txBody>
          <a:bodyPr lIns="0" tIns="0" rIns="0" bIns="0" rtlCol="0" anchor="t">
            <a:spAutoFit/>
          </a:bodyPr>
          <a:lstStyle/>
          <a:p>
            <a:pPr algn="ctr">
              <a:lnSpc>
                <a:spcPts val="4200"/>
              </a:lnSpc>
            </a:pPr>
            <a:r>
              <a:rPr lang="en-US" sz="3000">
                <a:solidFill>
                  <a:srgbClr val="FFFFFF"/>
                </a:solidFill>
                <a:latin typeface="Bara TH"/>
                <a:ea typeface="Bara TH"/>
                <a:cs typeface="Bara TH"/>
                <a:sym typeface="Bara TH"/>
              </a:rPr>
              <a:t>Pedro Fernandes | Librarian</a:t>
            </a:r>
          </a:p>
        </p:txBody>
      </p:sp>
      <p:sp>
        <p:nvSpPr>
          <p:cNvPr id="16" name="Freeform 16"/>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559862" flipH="1">
            <a:off x="2264675" y="177116"/>
            <a:ext cx="18380434" cy="12062160"/>
          </a:xfrm>
          <a:custGeom>
            <a:avLst/>
            <a:gdLst/>
            <a:ahLst/>
            <a:cxnLst/>
            <a:rect l="l" t="t" r="r" b="b"/>
            <a:pathLst>
              <a:path w="18380434" h="12062160">
                <a:moveTo>
                  <a:pt x="18380434" y="0"/>
                </a:moveTo>
                <a:lnTo>
                  <a:pt x="0" y="0"/>
                </a:lnTo>
                <a:lnTo>
                  <a:pt x="0" y="12062160"/>
                </a:lnTo>
                <a:lnTo>
                  <a:pt x="18380434" y="12062160"/>
                </a:lnTo>
                <a:lnTo>
                  <a:pt x="183804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331782">
            <a:off x="30802" y="-237903"/>
            <a:ext cx="1995795" cy="2033931"/>
          </a:xfrm>
          <a:custGeom>
            <a:avLst/>
            <a:gdLst/>
            <a:ahLst/>
            <a:cxnLst/>
            <a:rect l="l" t="t" r="r" b="b"/>
            <a:pathLst>
              <a:path w="1995795" h="2033931">
                <a:moveTo>
                  <a:pt x="0" y="0"/>
                </a:moveTo>
                <a:lnTo>
                  <a:pt x="1995796" y="0"/>
                </a:lnTo>
                <a:lnTo>
                  <a:pt x="1995796" y="2033931"/>
                </a:lnTo>
                <a:lnTo>
                  <a:pt x="0" y="2033931"/>
                </a:lnTo>
                <a:lnTo>
                  <a:pt x="0" y="0"/>
                </a:lnTo>
                <a:close/>
              </a:path>
            </a:pathLst>
          </a:custGeom>
          <a:blipFill>
            <a:blip r:embed="rId4"/>
            <a:stretch>
              <a:fillRect/>
            </a:stretch>
          </a:blipFill>
        </p:spPr>
      </p:sp>
      <p:sp>
        <p:nvSpPr>
          <p:cNvPr id="6" name="Freeform 6"/>
          <p:cNvSpPr/>
          <p:nvPr/>
        </p:nvSpPr>
        <p:spPr>
          <a:xfrm>
            <a:off x="2443817" y="1633204"/>
            <a:ext cx="1362573" cy="1388610"/>
          </a:xfrm>
          <a:custGeom>
            <a:avLst/>
            <a:gdLst/>
            <a:ahLst/>
            <a:cxnLst/>
            <a:rect l="l" t="t" r="r" b="b"/>
            <a:pathLst>
              <a:path w="1362573" h="1388610">
                <a:moveTo>
                  <a:pt x="0" y="0"/>
                </a:moveTo>
                <a:lnTo>
                  <a:pt x="1362574" y="0"/>
                </a:lnTo>
                <a:lnTo>
                  <a:pt x="1362574" y="1388610"/>
                </a:lnTo>
                <a:lnTo>
                  <a:pt x="0" y="1388610"/>
                </a:lnTo>
                <a:lnTo>
                  <a:pt x="0" y="0"/>
                </a:lnTo>
                <a:close/>
              </a:path>
            </a:pathLst>
          </a:custGeom>
          <a:blipFill>
            <a:blip r:embed="rId4"/>
            <a:stretch>
              <a:fillRect/>
            </a:stretch>
          </a:blipFill>
        </p:spPr>
      </p:sp>
      <p:sp>
        <p:nvSpPr>
          <p:cNvPr id="7" name="Freeform 7"/>
          <p:cNvSpPr/>
          <p:nvPr/>
        </p:nvSpPr>
        <p:spPr>
          <a:xfrm rot="-1455053">
            <a:off x="347413" y="8380457"/>
            <a:ext cx="1362573" cy="1388610"/>
          </a:xfrm>
          <a:custGeom>
            <a:avLst/>
            <a:gdLst/>
            <a:ahLst/>
            <a:cxnLst/>
            <a:rect l="l" t="t" r="r" b="b"/>
            <a:pathLst>
              <a:path w="1362573" h="1388610">
                <a:moveTo>
                  <a:pt x="0" y="0"/>
                </a:moveTo>
                <a:lnTo>
                  <a:pt x="1362574" y="0"/>
                </a:lnTo>
                <a:lnTo>
                  <a:pt x="1362574" y="1388610"/>
                </a:lnTo>
                <a:lnTo>
                  <a:pt x="0" y="1388610"/>
                </a:lnTo>
                <a:lnTo>
                  <a:pt x="0" y="0"/>
                </a:lnTo>
                <a:close/>
              </a:path>
            </a:pathLst>
          </a:custGeom>
          <a:blipFill>
            <a:blip r:embed="rId4"/>
            <a:stretch>
              <a:fillRect/>
            </a:stretch>
          </a:blipFill>
        </p:spPr>
      </p:sp>
      <p:sp>
        <p:nvSpPr>
          <p:cNvPr id="8" name="Freeform 8"/>
          <p:cNvSpPr/>
          <p:nvPr/>
        </p:nvSpPr>
        <p:spPr>
          <a:xfrm>
            <a:off x="14633250" y="7624246"/>
            <a:ext cx="3462103" cy="1908484"/>
          </a:xfrm>
          <a:custGeom>
            <a:avLst/>
            <a:gdLst/>
            <a:ahLst/>
            <a:cxnLst/>
            <a:rect l="l" t="t" r="r" b="b"/>
            <a:pathLst>
              <a:path w="3462103" h="1908484">
                <a:moveTo>
                  <a:pt x="0" y="0"/>
                </a:moveTo>
                <a:lnTo>
                  <a:pt x="3462102" y="0"/>
                </a:lnTo>
                <a:lnTo>
                  <a:pt x="3462102" y="1908484"/>
                </a:lnTo>
                <a:lnTo>
                  <a:pt x="0" y="1908484"/>
                </a:lnTo>
                <a:lnTo>
                  <a:pt x="0" y="0"/>
                </a:lnTo>
                <a:close/>
              </a:path>
            </a:pathLst>
          </a:custGeom>
          <a:blipFill>
            <a:blip r:embed="rId5"/>
            <a:stretch>
              <a:fillRect/>
            </a:stretch>
          </a:blipFill>
        </p:spPr>
      </p:sp>
      <p:sp>
        <p:nvSpPr>
          <p:cNvPr id="9" name="TextBox 9"/>
          <p:cNvSpPr txBox="1"/>
          <p:nvPr/>
        </p:nvSpPr>
        <p:spPr>
          <a:xfrm>
            <a:off x="8765498" y="1045241"/>
            <a:ext cx="7121183" cy="1095375"/>
          </a:xfrm>
          <a:prstGeom prst="rect">
            <a:avLst/>
          </a:prstGeom>
        </p:spPr>
        <p:txBody>
          <a:bodyPr lIns="0" tIns="0" rIns="0" bIns="0" rtlCol="0" anchor="t">
            <a:spAutoFit/>
          </a:bodyPr>
          <a:lstStyle/>
          <a:p>
            <a:pPr algn="ctr">
              <a:lnSpc>
                <a:spcPts val="8400"/>
              </a:lnSpc>
            </a:pPr>
            <a:r>
              <a:rPr lang="en-US" sz="6000" dirty="0">
                <a:solidFill>
                  <a:srgbClr val="2B5796"/>
                </a:solidFill>
                <a:latin typeface="Bara TH"/>
                <a:ea typeface="Bara TH"/>
                <a:cs typeface="Bara TH"/>
                <a:sym typeface="Bara TH"/>
              </a:rPr>
              <a:t>Hello, Students!</a:t>
            </a:r>
          </a:p>
        </p:txBody>
      </p:sp>
      <p:sp>
        <p:nvSpPr>
          <p:cNvPr id="10" name="TextBox 10"/>
          <p:cNvSpPr txBox="1"/>
          <p:nvPr/>
        </p:nvSpPr>
        <p:spPr>
          <a:xfrm>
            <a:off x="8101668" y="2399133"/>
            <a:ext cx="9652547" cy="602729"/>
          </a:xfrm>
          <a:prstGeom prst="rect">
            <a:avLst/>
          </a:prstGeom>
        </p:spPr>
        <p:txBody>
          <a:bodyPr wrap="square" lIns="0" tIns="0" rIns="0" bIns="0" rtlCol="0" anchor="t">
            <a:spAutoFit/>
          </a:bodyPr>
          <a:lstStyle/>
          <a:p>
            <a:pPr algn="ctr">
              <a:lnSpc>
                <a:spcPts val="4900"/>
              </a:lnSpc>
            </a:pPr>
            <a:r>
              <a:rPr lang="en-US" sz="4000" b="1" i="1" dirty="0">
                <a:solidFill>
                  <a:srgbClr val="FF0000"/>
                </a:solidFill>
              </a:rPr>
              <a:t>T</a:t>
            </a:r>
            <a:r>
              <a:rPr lang="vi-VN" sz="4000" b="1" i="1" dirty="0">
                <a:solidFill>
                  <a:srgbClr val="FF0000"/>
                </a:solidFill>
              </a:rPr>
              <a:t>hư viện trường Tiểu học Nguyễn Du </a:t>
            </a:r>
            <a:endParaRPr lang="en-US" sz="4000" b="1" dirty="0">
              <a:solidFill>
                <a:srgbClr val="FF0000"/>
              </a:solidFill>
              <a:latin typeface="Bara TH"/>
              <a:ea typeface="Bara TH"/>
              <a:cs typeface="Bara TH"/>
              <a:sym typeface="Bara TH"/>
            </a:endParaRPr>
          </a:p>
        </p:txBody>
      </p:sp>
      <p:sp>
        <p:nvSpPr>
          <p:cNvPr id="11" name="TextBox 11"/>
          <p:cNvSpPr txBox="1"/>
          <p:nvPr/>
        </p:nvSpPr>
        <p:spPr>
          <a:xfrm>
            <a:off x="8101667" y="3908561"/>
            <a:ext cx="9652547" cy="2161617"/>
          </a:xfrm>
          <a:prstGeom prst="rect">
            <a:avLst/>
          </a:prstGeom>
        </p:spPr>
        <p:txBody>
          <a:bodyPr wrap="square" lIns="0" tIns="0" rIns="0" bIns="0" rtlCol="0" anchor="t">
            <a:spAutoFit/>
          </a:bodyPr>
          <a:lstStyle/>
          <a:p>
            <a:pPr algn="ctr">
              <a:lnSpc>
                <a:spcPts val="4200"/>
              </a:lnSpc>
            </a:pPr>
            <a:r>
              <a:rPr lang="en-US" sz="4400" i="1" dirty="0"/>
              <a:t>T</a:t>
            </a:r>
            <a:r>
              <a:rPr lang="vi-VN" sz="4400" i="1" dirty="0"/>
              <a:t>rân trọng giới thiệu cuốn sách “ Xin đừng làm mẹ khóc” do công ty First News  -Trí Việt tuyển chọn và giới thiệu.</a:t>
            </a:r>
            <a:endParaRPr lang="en-US" sz="4400" dirty="0">
              <a:solidFill>
                <a:srgbClr val="00857D"/>
              </a:solidFill>
              <a:latin typeface="Bara TH"/>
              <a:ea typeface="Bara TH"/>
              <a:cs typeface="Bara TH"/>
              <a:sym typeface="Bara TH"/>
            </a:endParaRPr>
          </a:p>
        </p:txBody>
      </p:sp>
      <p:pic>
        <p:nvPicPr>
          <p:cNvPr id="13" name="Picture 12">
            <a:extLst>
              <a:ext uri="{FF2B5EF4-FFF2-40B4-BE49-F238E27FC236}">
                <a16:creationId xmlns:a16="http://schemas.microsoft.com/office/drawing/2014/main" id="{90E482E7-15BD-CDF8-FD79-B5D2CE1E8C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7316"/>
            <a:ext cx="7715250"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2597329" flipH="1">
            <a:off x="-1113290" y="-591683"/>
            <a:ext cx="17259300" cy="11326416"/>
          </a:xfrm>
          <a:custGeom>
            <a:avLst/>
            <a:gdLst/>
            <a:ahLst/>
            <a:cxnLst/>
            <a:rect l="l" t="t" r="r" b="b"/>
            <a:pathLst>
              <a:path w="17259300" h="11326416">
                <a:moveTo>
                  <a:pt x="17259300" y="0"/>
                </a:moveTo>
                <a:lnTo>
                  <a:pt x="0" y="0"/>
                </a:lnTo>
                <a:lnTo>
                  <a:pt x="0" y="11326415"/>
                </a:lnTo>
                <a:lnTo>
                  <a:pt x="17259300" y="11326415"/>
                </a:lnTo>
                <a:lnTo>
                  <a:pt x="1725930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529231" y="5264286"/>
            <a:ext cx="4674278" cy="4317864"/>
          </a:xfrm>
          <a:custGeom>
            <a:avLst/>
            <a:gdLst/>
            <a:ahLst/>
            <a:cxnLst/>
            <a:rect l="l" t="t" r="r" b="b"/>
            <a:pathLst>
              <a:path w="4674278" h="4317864">
                <a:moveTo>
                  <a:pt x="0" y="0"/>
                </a:moveTo>
                <a:lnTo>
                  <a:pt x="4674277" y="0"/>
                </a:lnTo>
                <a:lnTo>
                  <a:pt x="4674277" y="4317864"/>
                </a:lnTo>
                <a:lnTo>
                  <a:pt x="0" y="4317864"/>
                </a:lnTo>
                <a:lnTo>
                  <a:pt x="0" y="0"/>
                </a:lnTo>
                <a:close/>
              </a:path>
            </a:pathLst>
          </a:custGeom>
          <a:blipFill>
            <a:blip r:embed="rId4"/>
            <a:stretch>
              <a:fillRect/>
            </a:stretch>
          </a:blipFill>
        </p:spPr>
      </p:sp>
      <p:sp>
        <p:nvSpPr>
          <p:cNvPr id="4" name="Freeform 4"/>
          <p:cNvSpPr/>
          <p:nvPr/>
        </p:nvSpPr>
        <p:spPr>
          <a:xfrm rot="820737">
            <a:off x="1385415" y="5533989"/>
            <a:ext cx="3576761" cy="4126229"/>
          </a:xfrm>
          <a:custGeom>
            <a:avLst/>
            <a:gdLst/>
            <a:ahLst/>
            <a:cxnLst/>
            <a:rect l="l" t="t" r="r" b="b"/>
            <a:pathLst>
              <a:path w="3576761" h="4126229">
                <a:moveTo>
                  <a:pt x="0" y="0"/>
                </a:moveTo>
                <a:lnTo>
                  <a:pt x="3576762" y="0"/>
                </a:lnTo>
                <a:lnTo>
                  <a:pt x="3576762" y="4126229"/>
                </a:lnTo>
                <a:lnTo>
                  <a:pt x="0" y="4126229"/>
                </a:lnTo>
                <a:lnTo>
                  <a:pt x="0" y="0"/>
                </a:lnTo>
                <a:close/>
              </a:path>
            </a:pathLst>
          </a:custGeom>
          <a:blipFill>
            <a:blip r:embed="rId5"/>
            <a:stretch>
              <a:fillRect/>
            </a:stretch>
          </a:blipFill>
        </p:spPr>
      </p:sp>
      <p:sp>
        <p:nvSpPr>
          <p:cNvPr id="5" name="Freeform 5"/>
          <p:cNvSpPr/>
          <p:nvPr/>
        </p:nvSpPr>
        <p:spPr>
          <a:xfrm rot="-950775">
            <a:off x="1228729" y="1890663"/>
            <a:ext cx="1294507" cy="1203325"/>
          </a:xfrm>
          <a:custGeom>
            <a:avLst/>
            <a:gdLst/>
            <a:ahLst/>
            <a:cxnLst/>
            <a:rect l="l" t="t" r="r" b="b"/>
            <a:pathLst>
              <a:path w="1294507" h="1203325">
                <a:moveTo>
                  <a:pt x="0" y="0"/>
                </a:moveTo>
                <a:lnTo>
                  <a:pt x="1294507" y="0"/>
                </a:lnTo>
                <a:lnTo>
                  <a:pt x="1294507" y="1203325"/>
                </a:lnTo>
                <a:lnTo>
                  <a:pt x="0" y="12033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792417">
            <a:off x="15348341" y="2986409"/>
            <a:ext cx="2324524" cy="2318712"/>
          </a:xfrm>
          <a:custGeom>
            <a:avLst/>
            <a:gdLst/>
            <a:ahLst/>
            <a:cxnLst/>
            <a:rect l="l" t="t" r="r" b="b"/>
            <a:pathLst>
              <a:path w="2324524" h="2318712">
                <a:moveTo>
                  <a:pt x="0" y="0"/>
                </a:moveTo>
                <a:lnTo>
                  <a:pt x="2324523" y="0"/>
                </a:lnTo>
                <a:lnTo>
                  <a:pt x="2324523" y="2318712"/>
                </a:lnTo>
                <a:lnTo>
                  <a:pt x="0" y="2318712"/>
                </a:lnTo>
                <a:lnTo>
                  <a:pt x="0" y="0"/>
                </a:lnTo>
                <a:close/>
              </a:path>
            </a:pathLst>
          </a:custGeom>
          <a:blipFill>
            <a:blip r:embed="rId8"/>
            <a:stretch>
              <a:fillRect/>
            </a:stretch>
          </a:blipFill>
        </p:spPr>
      </p:sp>
      <p:pic>
        <p:nvPicPr>
          <p:cNvPr id="15" name="Picture 14">
            <a:extLst>
              <a:ext uri="{FF2B5EF4-FFF2-40B4-BE49-F238E27FC236}">
                <a16:creationId xmlns:a16="http://schemas.microsoft.com/office/drawing/2014/main" id="{38A9D586-CB32-A59D-0E2C-1CFE1E07CC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529231" cy="98679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559862" flipH="1">
            <a:off x="1153040" y="-746085"/>
            <a:ext cx="15981921" cy="10488135"/>
          </a:xfrm>
          <a:custGeom>
            <a:avLst/>
            <a:gdLst/>
            <a:ahLst/>
            <a:cxnLst/>
            <a:rect l="l" t="t" r="r" b="b"/>
            <a:pathLst>
              <a:path w="15981921" h="10488135">
                <a:moveTo>
                  <a:pt x="15981920" y="0"/>
                </a:moveTo>
                <a:lnTo>
                  <a:pt x="0" y="0"/>
                </a:lnTo>
                <a:lnTo>
                  <a:pt x="0" y="10488135"/>
                </a:lnTo>
                <a:lnTo>
                  <a:pt x="15981920" y="10488135"/>
                </a:lnTo>
                <a:lnTo>
                  <a:pt x="1598192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6913511"/>
            <a:ext cx="6215099" cy="3988022"/>
          </a:xfrm>
          <a:custGeom>
            <a:avLst/>
            <a:gdLst/>
            <a:ahLst/>
            <a:cxnLst/>
            <a:rect l="l" t="t" r="r" b="b"/>
            <a:pathLst>
              <a:path w="6215099" h="3988022">
                <a:moveTo>
                  <a:pt x="0" y="0"/>
                </a:moveTo>
                <a:lnTo>
                  <a:pt x="6215099" y="0"/>
                </a:lnTo>
                <a:lnTo>
                  <a:pt x="6215099" y="3988022"/>
                </a:lnTo>
                <a:lnTo>
                  <a:pt x="0" y="3988022"/>
                </a:lnTo>
                <a:lnTo>
                  <a:pt x="0" y="0"/>
                </a:lnTo>
                <a:close/>
              </a:path>
            </a:pathLst>
          </a:custGeom>
          <a:blipFill>
            <a:blip r:embed="rId4"/>
            <a:stretch>
              <a:fillRect/>
            </a:stretch>
          </a:blipFill>
        </p:spPr>
      </p:sp>
      <p:sp>
        <p:nvSpPr>
          <p:cNvPr id="4" name="Freeform 4"/>
          <p:cNvSpPr/>
          <p:nvPr/>
        </p:nvSpPr>
        <p:spPr>
          <a:xfrm rot="930694">
            <a:off x="14966411" y="608858"/>
            <a:ext cx="3029758" cy="3436398"/>
          </a:xfrm>
          <a:custGeom>
            <a:avLst/>
            <a:gdLst/>
            <a:ahLst/>
            <a:cxnLst/>
            <a:rect l="l" t="t" r="r" b="b"/>
            <a:pathLst>
              <a:path w="3029758" h="3436398">
                <a:moveTo>
                  <a:pt x="0" y="0"/>
                </a:moveTo>
                <a:lnTo>
                  <a:pt x="3029758" y="0"/>
                </a:lnTo>
                <a:lnTo>
                  <a:pt x="3029758" y="3436398"/>
                </a:lnTo>
                <a:lnTo>
                  <a:pt x="0" y="3436398"/>
                </a:lnTo>
                <a:lnTo>
                  <a:pt x="0" y="0"/>
                </a:lnTo>
                <a:close/>
              </a:path>
            </a:pathLst>
          </a:custGeom>
          <a:blipFill>
            <a:blip r:embed="rId5"/>
            <a:stretch>
              <a:fillRect/>
            </a:stretch>
          </a:blipFill>
        </p:spPr>
      </p:sp>
      <p:sp>
        <p:nvSpPr>
          <p:cNvPr id="6" name="TextBox 6"/>
          <p:cNvSpPr txBox="1"/>
          <p:nvPr/>
        </p:nvSpPr>
        <p:spPr>
          <a:xfrm>
            <a:off x="1828800" y="2074241"/>
            <a:ext cx="13106399" cy="4847481"/>
          </a:xfrm>
          <a:prstGeom prst="rect">
            <a:avLst/>
          </a:prstGeom>
        </p:spPr>
        <p:txBody>
          <a:bodyPr wrap="square" lIns="0" tIns="0" rIns="0" bIns="0" rtlCol="0" anchor="t">
            <a:spAutoFit/>
          </a:bodyPr>
          <a:lstStyle/>
          <a:p>
            <a:pPr algn="just">
              <a:lnSpc>
                <a:spcPts val="4200"/>
              </a:lnSpc>
            </a:pPr>
            <a:r>
              <a:rPr lang="en-US" sz="3600" dirty="0"/>
              <a:t>	</a:t>
            </a:r>
            <a:r>
              <a:rPr lang="vi-VN" sz="3600" dirty="0"/>
              <a:t>Cuốn sách do công ty First News -Trí Việt tuyển chọn và giới thiệu, Nhà xuất bản Tổng hợp Thành phố Hồ Chí Minh phát hành năm 2015. Cuốn sách tuyển chọn những câu chuyện hay nhất trong bộ sách</a:t>
            </a:r>
            <a:r>
              <a:rPr lang="vi-VN" sz="3600" i="1" dirty="0"/>
              <a:t> “</a:t>
            </a:r>
            <a:r>
              <a:rPr lang="vi-VN" sz="3600" dirty="0"/>
              <a:t>Hạt giống tâm hồn</a:t>
            </a:r>
            <a:r>
              <a:rPr lang="vi-VN" sz="3600" i="1" dirty="0"/>
              <a:t>”,</a:t>
            </a:r>
            <a:r>
              <a:rPr lang="vi-VN" sz="3600" dirty="0"/>
              <a:t> với 207 trang, khổ 14,5cm x 20,5cm. Nổi bật trên bìa sách là dòng chữ màu đỏ trên nền trắng tinh khiết, bên dưới là hình ảnh hai mẹ con đang thân mật bên nhau như muốn nói với tất cả chúng ta rằng: </a:t>
            </a:r>
            <a:r>
              <a:rPr lang="vi-VN" sz="3600" i="1" dirty="0"/>
              <a:t>“</a:t>
            </a:r>
            <a:r>
              <a:rPr lang="vi-VN" sz="3600" dirty="0"/>
              <a:t>Cuộc sống thực sự hạnh phúc, tròn đầy, viên mãn khi ta có mẹ ở bên!”</a:t>
            </a:r>
            <a:endParaRPr lang="en-US" sz="3600" dirty="0">
              <a:solidFill>
                <a:srgbClr val="00857D"/>
              </a:solidFill>
              <a:latin typeface="Bara TH"/>
              <a:ea typeface="Bara TH"/>
              <a:cs typeface="Bara TH"/>
              <a:sym typeface="Bara TH"/>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flipH="1">
            <a:off x="307902" y="-2298980"/>
            <a:ext cx="19178637" cy="12585980"/>
          </a:xfrm>
          <a:custGeom>
            <a:avLst/>
            <a:gdLst/>
            <a:ahLst/>
            <a:cxnLst/>
            <a:rect l="l" t="t" r="r" b="b"/>
            <a:pathLst>
              <a:path w="19178637" h="12585980">
                <a:moveTo>
                  <a:pt x="19178637" y="0"/>
                </a:moveTo>
                <a:lnTo>
                  <a:pt x="0" y="0"/>
                </a:lnTo>
                <a:lnTo>
                  <a:pt x="0" y="12585980"/>
                </a:lnTo>
                <a:lnTo>
                  <a:pt x="19178637" y="12585980"/>
                </a:lnTo>
                <a:lnTo>
                  <a:pt x="1917863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434198">
            <a:off x="15246650" y="516523"/>
            <a:ext cx="2668110" cy="2646987"/>
          </a:xfrm>
          <a:custGeom>
            <a:avLst/>
            <a:gdLst/>
            <a:ahLst/>
            <a:cxnLst/>
            <a:rect l="l" t="t" r="r" b="b"/>
            <a:pathLst>
              <a:path w="2668110" h="2646987">
                <a:moveTo>
                  <a:pt x="0" y="0"/>
                </a:moveTo>
                <a:lnTo>
                  <a:pt x="2668110" y="0"/>
                </a:lnTo>
                <a:lnTo>
                  <a:pt x="2668110" y="2646987"/>
                </a:lnTo>
                <a:lnTo>
                  <a:pt x="0" y="2646987"/>
                </a:lnTo>
                <a:lnTo>
                  <a:pt x="0" y="0"/>
                </a:lnTo>
                <a:close/>
              </a:path>
            </a:pathLst>
          </a:custGeom>
          <a:blipFill>
            <a:blip r:embed="rId4"/>
            <a:stretch>
              <a:fillRect/>
            </a:stretch>
          </a:blipFill>
        </p:spPr>
      </p:sp>
      <p:sp>
        <p:nvSpPr>
          <p:cNvPr id="13" name="Freeform 13"/>
          <p:cNvSpPr/>
          <p:nvPr/>
        </p:nvSpPr>
        <p:spPr>
          <a:xfrm rot="-1082040">
            <a:off x="404180" y="7662493"/>
            <a:ext cx="2443092" cy="2353350"/>
          </a:xfrm>
          <a:custGeom>
            <a:avLst/>
            <a:gdLst/>
            <a:ahLst/>
            <a:cxnLst/>
            <a:rect l="l" t="t" r="r" b="b"/>
            <a:pathLst>
              <a:path w="2443092" h="2353350">
                <a:moveTo>
                  <a:pt x="0" y="0"/>
                </a:moveTo>
                <a:lnTo>
                  <a:pt x="2443093" y="0"/>
                </a:lnTo>
                <a:lnTo>
                  <a:pt x="2443093" y="2353350"/>
                </a:lnTo>
                <a:lnTo>
                  <a:pt x="0" y="2353350"/>
                </a:lnTo>
                <a:lnTo>
                  <a:pt x="0" y="0"/>
                </a:lnTo>
                <a:close/>
              </a:path>
            </a:pathLst>
          </a:custGeom>
          <a:blipFill>
            <a:blip r:embed="rId5"/>
            <a:stretch>
              <a:fillRect/>
            </a:stretch>
          </a:blipFill>
        </p:spPr>
      </p:sp>
      <p:sp>
        <p:nvSpPr>
          <p:cNvPr id="21" name="Freeform 21"/>
          <p:cNvSpPr/>
          <p:nvPr/>
        </p:nvSpPr>
        <p:spPr>
          <a:xfrm rot="1584130">
            <a:off x="16230728" y="8098381"/>
            <a:ext cx="1593840" cy="1481574"/>
          </a:xfrm>
          <a:custGeom>
            <a:avLst/>
            <a:gdLst/>
            <a:ahLst/>
            <a:cxnLst/>
            <a:rect l="l" t="t" r="r" b="b"/>
            <a:pathLst>
              <a:path w="1593840" h="1481574">
                <a:moveTo>
                  <a:pt x="0" y="0"/>
                </a:moveTo>
                <a:lnTo>
                  <a:pt x="1593840" y="0"/>
                </a:lnTo>
                <a:lnTo>
                  <a:pt x="1593840" y="1481574"/>
                </a:lnTo>
                <a:lnTo>
                  <a:pt x="0" y="14815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432573">
            <a:off x="565288" y="1746421"/>
            <a:ext cx="1005749" cy="934907"/>
          </a:xfrm>
          <a:custGeom>
            <a:avLst/>
            <a:gdLst/>
            <a:ahLst/>
            <a:cxnLst/>
            <a:rect l="l" t="t" r="r" b="b"/>
            <a:pathLst>
              <a:path w="1005749" h="934907">
                <a:moveTo>
                  <a:pt x="0" y="0"/>
                </a:moveTo>
                <a:lnTo>
                  <a:pt x="1005750" y="0"/>
                </a:lnTo>
                <a:lnTo>
                  <a:pt x="1005750" y="934907"/>
                </a:lnTo>
                <a:lnTo>
                  <a:pt x="0" y="934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6" name="Picture 25">
            <a:extLst>
              <a:ext uri="{FF2B5EF4-FFF2-40B4-BE49-F238E27FC236}">
                <a16:creationId xmlns:a16="http://schemas.microsoft.com/office/drawing/2014/main" id="{12A2A5BC-35BB-B78B-0785-BD11C3C5C0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7783" y="30078"/>
            <a:ext cx="11388871" cy="999022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559862" flipH="1">
            <a:off x="1153040" y="-746085"/>
            <a:ext cx="15981921" cy="10488135"/>
          </a:xfrm>
          <a:custGeom>
            <a:avLst/>
            <a:gdLst/>
            <a:ahLst/>
            <a:cxnLst/>
            <a:rect l="l" t="t" r="r" b="b"/>
            <a:pathLst>
              <a:path w="15981921" h="10488135">
                <a:moveTo>
                  <a:pt x="15981920" y="0"/>
                </a:moveTo>
                <a:lnTo>
                  <a:pt x="0" y="0"/>
                </a:lnTo>
                <a:lnTo>
                  <a:pt x="0" y="10488135"/>
                </a:lnTo>
                <a:lnTo>
                  <a:pt x="15981920" y="10488135"/>
                </a:lnTo>
                <a:lnTo>
                  <a:pt x="1598192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79432" y="7367440"/>
            <a:ext cx="4787432" cy="3177658"/>
          </a:xfrm>
          <a:custGeom>
            <a:avLst/>
            <a:gdLst/>
            <a:ahLst/>
            <a:cxnLst/>
            <a:rect l="l" t="t" r="r" b="b"/>
            <a:pathLst>
              <a:path w="4787432" h="3177658">
                <a:moveTo>
                  <a:pt x="0" y="0"/>
                </a:moveTo>
                <a:lnTo>
                  <a:pt x="4787432" y="0"/>
                </a:lnTo>
                <a:lnTo>
                  <a:pt x="4787432" y="3177658"/>
                </a:lnTo>
                <a:lnTo>
                  <a:pt x="0" y="3177658"/>
                </a:lnTo>
                <a:lnTo>
                  <a:pt x="0" y="0"/>
                </a:lnTo>
                <a:close/>
              </a:path>
            </a:pathLst>
          </a:custGeom>
          <a:blipFill>
            <a:blip r:embed="rId4"/>
            <a:stretch>
              <a:fillRect/>
            </a:stretch>
          </a:blipFill>
        </p:spPr>
      </p:sp>
      <p:sp>
        <p:nvSpPr>
          <p:cNvPr id="4" name="Freeform 4"/>
          <p:cNvSpPr/>
          <p:nvPr/>
        </p:nvSpPr>
        <p:spPr>
          <a:xfrm flipH="1">
            <a:off x="14335522" y="6271844"/>
            <a:ext cx="6291934" cy="4852654"/>
          </a:xfrm>
          <a:custGeom>
            <a:avLst/>
            <a:gdLst/>
            <a:ahLst/>
            <a:cxnLst/>
            <a:rect l="l" t="t" r="r" b="b"/>
            <a:pathLst>
              <a:path w="6291934" h="4852654">
                <a:moveTo>
                  <a:pt x="6291933" y="0"/>
                </a:moveTo>
                <a:lnTo>
                  <a:pt x="0" y="0"/>
                </a:lnTo>
                <a:lnTo>
                  <a:pt x="0" y="4852654"/>
                </a:lnTo>
                <a:lnTo>
                  <a:pt x="6291933" y="4852654"/>
                </a:lnTo>
                <a:lnTo>
                  <a:pt x="6291933" y="0"/>
                </a:lnTo>
                <a:close/>
              </a:path>
            </a:pathLst>
          </a:custGeom>
          <a:blipFill>
            <a:blip r:embed="rId5"/>
            <a:stretch>
              <a:fillRect/>
            </a:stretch>
          </a:blipFill>
        </p:spPr>
      </p:sp>
      <p:sp>
        <p:nvSpPr>
          <p:cNvPr id="5" name="Freeform 5"/>
          <p:cNvSpPr/>
          <p:nvPr/>
        </p:nvSpPr>
        <p:spPr>
          <a:xfrm>
            <a:off x="4049833" y="7954146"/>
            <a:ext cx="2343587" cy="2862396"/>
          </a:xfrm>
          <a:custGeom>
            <a:avLst/>
            <a:gdLst/>
            <a:ahLst/>
            <a:cxnLst/>
            <a:rect l="l" t="t" r="r" b="b"/>
            <a:pathLst>
              <a:path w="2343587" h="2862396">
                <a:moveTo>
                  <a:pt x="0" y="0"/>
                </a:moveTo>
                <a:lnTo>
                  <a:pt x="2343587" y="0"/>
                </a:lnTo>
                <a:lnTo>
                  <a:pt x="2343587" y="2862396"/>
                </a:lnTo>
                <a:lnTo>
                  <a:pt x="0" y="2862396"/>
                </a:lnTo>
                <a:lnTo>
                  <a:pt x="0" y="0"/>
                </a:lnTo>
                <a:close/>
              </a:path>
            </a:pathLst>
          </a:custGeom>
          <a:blipFill>
            <a:blip r:embed="rId6"/>
            <a:stretch>
              <a:fillRect/>
            </a:stretch>
          </a:blipFill>
        </p:spPr>
      </p:sp>
      <p:sp>
        <p:nvSpPr>
          <p:cNvPr id="6" name="Freeform 6"/>
          <p:cNvSpPr/>
          <p:nvPr/>
        </p:nvSpPr>
        <p:spPr>
          <a:xfrm rot="560457">
            <a:off x="16373394" y="415767"/>
            <a:ext cx="1283274" cy="2659634"/>
          </a:xfrm>
          <a:custGeom>
            <a:avLst/>
            <a:gdLst/>
            <a:ahLst/>
            <a:cxnLst/>
            <a:rect l="l" t="t" r="r" b="b"/>
            <a:pathLst>
              <a:path w="1283274" h="2659634">
                <a:moveTo>
                  <a:pt x="0" y="0"/>
                </a:moveTo>
                <a:lnTo>
                  <a:pt x="1283274" y="0"/>
                </a:lnTo>
                <a:lnTo>
                  <a:pt x="1283274" y="2659634"/>
                </a:lnTo>
                <a:lnTo>
                  <a:pt x="0" y="2659634"/>
                </a:lnTo>
                <a:lnTo>
                  <a:pt x="0" y="0"/>
                </a:lnTo>
                <a:close/>
              </a:path>
            </a:pathLst>
          </a:custGeom>
          <a:blipFill>
            <a:blip r:embed="rId7"/>
            <a:stretch>
              <a:fillRect/>
            </a:stretch>
          </a:blipFill>
        </p:spPr>
      </p:sp>
      <p:sp>
        <p:nvSpPr>
          <p:cNvPr id="10" name="TextBox 10"/>
          <p:cNvSpPr txBox="1"/>
          <p:nvPr/>
        </p:nvSpPr>
        <p:spPr>
          <a:xfrm>
            <a:off x="1600200" y="2986842"/>
            <a:ext cx="14902351" cy="3590727"/>
          </a:xfrm>
          <a:prstGeom prst="rect">
            <a:avLst/>
          </a:prstGeom>
        </p:spPr>
        <p:txBody>
          <a:bodyPr wrap="square" lIns="0" tIns="0" rIns="0" bIns="0" rtlCol="0" anchor="t">
            <a:spAutoFit/>
          </a:bodyPr>
          <a:lstStyle/>
          <a:p>
            <a:pPr algn="ctr">
              <a:lnSpc>
                <a:spcPts val="3499"/>
              </a:lnSpc>
            </a:pPr>
            <a:r>
              <a:rPr lang="vi-VN" sz="3200" dirty="0"/>
              <a:t>“Xin đừng làm mẹ khóc” không chỉ chạm đến trái tim của người đọc bằng những mẩu chuyện gần gũi, qua những câu chữ dung dị mà nhẹ nhàng, cứ lặng lẽ đặt vào tâm khảm của những người con trên thế gian này bằng chính những phút giây ân hận vì đã làm mẹ bật khóc. Với 207 trang cùng hơn 60 câu chuyện, cuốn sách </a:t>
            </a:r>
            <a:r>
              <a:rPr lang="vi-VN" sz="3200" i="1" dirty="0"/>
              <a:t>"</a:t>
            </a:r>
            <a:r>
              <a:rPr lang="vi-VN" sz="3200" dirty="0"/>
              <a:t>Xin đừng làm mẹ khóc" như một sự tri ân tới tất cả những người mẹ trên toàn thế giới. Thông qua cuốn sách, đây chính là dịp để chúng ta suy ngẫm về công sinh thành dưỡng dục của mẹ cha, người luôn dõi theo ta từng nhịp bước chân đi trong suốt những năm tháng của cuộc đời.</a:t>
            </a:r>
            <a:endParaRPr lang="en-US" sz="3200" dirty="0">
              <a:solidFill>
                <a:srgbClr val="00857D"/>
              </a:solidFill>
              <a:latin typeface="Bara TH"/>
              <a:ea typeface="Bara TH"/>
              <a:cs typeface="Bara TH"/>
              <a:sym typeface="Bara TH"/>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993931" flipH="1">
            <a:off x="1918279" y="-1044100"/>
            <a:ext cx="19692151" cy="12922974"/>
          </a:xfrm>
          <a:custGeom>
            <a:avLst/>
            <a:gdLst/>
            <a:ahLst/>
            <a:cxnLst/>
            <a:rect l="l" t="t" r="r" b="b"/>
            <a:pathLst>
              <a:path w="19692151" h="12922974">
                <a:moveTo>
                  <a:pt x="19692151" y="0"/>
                </a:moveTo>
                <a:lnTo>
                  <a:pt x="0" y="0"/>
                </a:lnTo>
                <a:lnTo>
                  <a:pt x="0" y="12922974"/>
                </a:lnTo>
                <a:lnTo>
                  <a:pt x="19692151" y="12922974"/>
                </a:lnTo>
                <a:lnTo>
                  <a:pt x="19692151"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764355" y="2679271"/>
            <a:ext cx="5246370" cy="2998966"/>
            <a:chOff x="0" y="0"/>
            <a:chExt cx="812800" cy="464618"/>
          </a:xfrm>
        </p:grpSpPr>
        <p:sp>
          <p:nvSpPr>
            <p:cNvPr id="4" name="Freeform 4"/>
            <p:cNvSpPr/>
            <p:nvPr/>
          </p:nvSpPr>
          <p:spPr>
            <a:xfrm>
              <a:off x="0" y="0"/>
              <a:ext cx="812800" cy="464618"/>
            </a:xfrm>
            <a:custGeom>
              <a:avLst/>
              <a:gdLst/>
              <a:ahLst/>
              <a:cxnLst/>
              <a:rect l="l" t="t" r="r" b="b"/>
              <a:pathLst>
                <a:path w="812800" h="464618">
                  <a:moveTo>
                    <a:pt x="33940" y="0"/>
                  </a:moveTo>
                  <a:lnTo>
                    <a:pt x="778860" y="0"/>
                  </a:lnTo>
                  <a:cubicBezTo>
                    <a:pt x="797604" y="0"/>
                    <a:pt x="812800" y="15196"/>
                    <a:pt x="812800" y="33940"/>
                  </a:cubicBezTo>
                  <a:lnTo>
                    <a:pt x="812800" y="430678"/>
                  </a:lnTo>
                  <a:cubicBezTo>
                    <a:pt x="812800" y="449423"/>
                    <a:pt x="797604" y="464618"/>
                    <a:pt x="778860" y="464618"/>
                  </a:cubicBezTo>
                  <a:lnTo>
                    <a:pt x="33940" y="464618"/>
                  </a:lnTo>
                  <a:cubicBezTo>
                    <a:pt x="15196" y="464618"/>
                    <a:pt x="0" y="449423"/>
                    <a:pt x="0" y="430678"/>
                  </a:cubicBezTo>
                  <a:lnTo>
                    <a:pt x="0" y="33940"/>
                  </a:lnTo>
                  <a:cubicBezTo>
                    <a:pt x="0" y="15196"/>
                    <a:pt x="15196" y="0"/>
                    <a:pt x="33940" y="0"/>
                  </a:cubicBezTo>
                  <a:close/>
                </a:path>
              </a:pathLst>
            </a:custGeom>
            <a:blipFill>
              <a:blip r:embed="rId4"/>
              <a:stretch>
                <a:fillRect t="-8276" b="-8276"/>
              </a:stretch>
            </a:blipFill>
            <a:ln w="66675" cap="rnd">
              <a:solidFill>
                <a:srgbClr val="A1E2E6"/>
              </a:solidFill>
              <a:prstDash val="solid"/>
              <a:round/>
            </a:ln>
          </p:spPr>
        </p:sp>
      </p:grpSp>
      <p:grpSp>
        <p:nvGrpSpPr>
          <p:cNvPr id="5" name="Group 5"/>
          <p:cNvGrpSpPr/>
          <p:nvPr/>
        </p:nvGrpSpPr>
        <p:grpSpPr>
          <a:xfrm>
            <a:off x="6158162" y="2679271"/>
            <a:ext cx="5246370" cy="2998966"/>
            <a:chOff x="0" y="0"/>
            <a:chExt cx="812800" cy="464618"/>
          </a:xfrm>
        </p:grpSpPr>
        <p:sp>
          <p:nvSpPr>
            <p:cNvPr id="6" name="Freeform 6"/>
            <p:cNvSpPr/>
            <p:nvPr/>
          </p:nvSpPr>
          <p:spPr>
            <a:xfrm>
              <a:off x="0" y="0"/>
              <a:ext cx="812800" cy="464618"/>
            </a:xfrm>
            <a:custGeom>
              <a:avLst/>
              <a:gdLst/>
              <a:ahLst/>
              <a:cxnLst/>
              <a:rect l="l" t="t" r="r" b="b"/>
              <a:pathLst>
                <a:path w="812800" h="464618">
                  <a:moveTo>
                    <a:pt x="33940" y="0"/>
                  </a:moveTo>
                  <a:lnTo>
                    <a:pt x="778860" y="0"/>
                  </a:lnTo>
                  <a:cubicBezTo>
                    <a:pt x="797604" y="0"/>
                    <a:pt x="812800" y="15196"/>
                    <a:pt x="812800" y="33940"/>
                  </a:cubicBezTo>
                  <a:lnTo>
                    <a:pt x="812800" y="430678"/>
                  </a:lnTo>
                  <a:cubicBezTo>
                    <a:pt x="812800" y="449423"/>
                    <a:pt x="797604" y="464618"/>
                    <a:pt x="778860" y="464618"/>
                  </a:cubicBezTo>
                  <a:lnTo>
                    <a:pt x="33940" y="464618"/>
                  </a:lnTo>
                  <a:cubicBezTo>
                    <a:pt x="15196" y="464618"/>
                    <a:pt x="0" y="449423"/>
                    <a:pt x="0" y="430678"/>
                  </a:cubicBezTo>
                  <a:lnTo>
                    <a:pt x="0" y="33940"/>
                  </a:lnTo>
                  <a:cubicBezTo>
                    <a:pt x="0" y="15196"/>
                    <a:pt x="15196" y="0"/>
                    <a:pt x="33940" y="0"/>
                  </a:cubicBezTo>
                  <a:close/>
                </a:path>
              </a:pathLst>
            </a:custGeom>
            <a:blipFill>
              <a:blip r:embed="rId5"/>
              <a:stretch>
                <a:fillRect t="-8313" b="-8313"/>
              </a:stretch>
            </a:blipFill>
            <a:ln w="66675" cap="rnd">
              <a:solidFill>
                <a:srgbClr val="A1E2E6"/>
              </a:solidFill>
              <a:prstDash val="solid"/>
              <a:round/>
            </a:ln>
          </p:spPr>
        </p:sp>
      </p:grpSp>
      <p:grpSp>
        <p:nvGrpSpPr>
          <p:cNvPr id="7" name="Group 7"/>
          <p:cNvGrpSpPr/>
          <p:nvPr/>
        </p:nvGrpSpPr>
        <p:grpSpPr>
          <a:xfrm>
            <a:off x="6158162" y="5988230"/>
            <a:ext cx="5246370" cy="2998966"/>
            <a:chOff x="0" y="0"/>
            <a:chExt cx="812800" cy="464618"/>
          </a:xfrm>
        </p:grpSpPr>
        <p:sp>
          <p:nvSpPr>
            <p:cNvPr id="8" name="Freeform 8"/>
            <p:cNvSpPr/>
            <p:nvPr/>
          </p:nvSpPr>
          <p:spPr>
            <a:xfrm>
              <a:off x="0" y="0"/>
              <a:ext cx="812800" cy="464618"/>
            </a:xfrm>
            <a:custGeom>
              <a:avLst/>
              <a:gdLst/>
              <a:ahLst/>
              <a:cxnLst/>
              <a:rect l="l" t="t" r="r" b="b"/>
              <a:pathLst>
                <a:path w="812800" h="464618">
                  <a:moveTo>
                    <a:pt x="33940" y="0"/>
                  </a:moveTo>
                  <a:lnTo>
                    <a:pt x="778860" y="0"/>
                  </a:lnTo>
                  <a:cubicBezTo>
                    <a:pt x="797604" y="0"/>
                    <a:pt x="812800" y="15196"/>
                    <a:pt x="812800" y="33940"/>
                  </a:cubicBezTo>
                  <a:lnTo>
                    <a:pt x="812800" y="430678"/>
                  </a:lnTo>
                  <a:cubicBezTo>
                    <a:pt x="812800" y="449423"/>
                    <a:pt x="797604" y="464618"/>
                    <a:pt x="778860" y="464618"/>
                  </a:cubicBezTo>
                  <a:lnTo>
                    <a:pt x="33940" y="464618"/>
                  </a:lnTo>
                  <a:cubicBezTo>
                    <a:pt x="15196" y="464618"/>
                    <a:pt x="0" y="449423"/>
                    <a:pt x="0" y="430678"/>
                  </a:cubicBezTo>
                  <a:lnTo>
                    <a:pt x="0" y="33940"/>
                  </a:lnTo>
                  <a:cubicBezTo>
                    <a:pt x="0" y="15196"/>
                    <a:pt x="15196" y="0"/>
                    <a:pt x="33940" y="0"/>
                  </a:cubicBezTo>
                  <a:close/>
                </a:path>
              </a:pathLst>
            </a:custGeom>
            <a:blipFill>
              <a:blip r:embed="rId6"/>
              <a:stretch>
                <a:fillRect l="-811" r="-811"/>
              </a:stretch>
            </a:blipFill>
            <a:ln w="66675" cap="rnd">
              <a:solidFill>
                <a:srgbClr val="A1E2E6"/>
              </a:solidFill>
              <a:prstDash val="solid"/>
              <a:round/>
            </a:ln>
          </p:spPr>
        </p:sp>
      </p:grpSp>
      <p:grpSp>
        <p:nvGrpSpPr>
          <p:cNvPr id="9" name="Group 9"/>
          <p:cNvGrpSpPr/>
          <p:nvPr/>
        </p:nvGrpSpPr>
        <p:grpSpPr>
          <a:xfrm>
            <a:off x="11764355" y="5988230"/>
            <a:ext cx="5246370" cy="2998966"/>
            <a:chOff x="0" y="0"/>
            <a:chExt cx="812800" cy="464618"/>
          </a:xfrm>
        </p:grpSpPr>
        <p:sp>
          <p:nvSpPr>
            <p:cNvPr id="10" name="Freeform 10"/>
            <p:cNvSpPr/>
            <p:nvPr/>
          </p:nvSpPr>
          <p:spPr>
            <a:xfrm>
              <a:off x="0" y="0"/>
              <a:ext cx="812800" cy="464618"/>
            </a:xfrm>
            <a:custGeom>
              <a:avLst/>
              <a:gdLst/>
              <a:ahLst/>
              <a:cxnLst/>
              <a:rect l="l" t="t" r="r" b="b"/>
              <a:pathLst>
                <a:path w="812800" h="464618">
                  <a:moveTo>
                    <a:pt x="33940" y="0"/>
                  </a:moveTo>
                  <a:lnTo>
                    <a:pt x="778860" y="0"/>
                  </a:lnTo>
                  <a:cubicBezTo>
                    <a:pt x="797604" y="0"/>
                    <a:pt x="812800" y="15196"/>
                    <a:pt x="812800" y="33940"/>
                  </a:cubicBezTo>
                  <a:lnTo>
                    <a:pt x="812800" y="430678"/>
                  </a:lnTo>
                  <a:cubicBezTo>
                    <a:pt x="812800" y="449423"/>
                    <a:pt x="797604" y="464618"/>
                    <a:pt x="778860" y="464618"/>
                  </a:cubicBezTo>
                  <a:lnTo>
                    <a:pt x="33940" y="464618"/>
                  </a:lnTo>
                  <a:cubicBezTo>
                    <a:pt x="15196" y="464618"/>
                    <a:pt x="0" y="449423"/>
                    <a:pt x="0" y="430678"/>
                  </a:cubicBezTo>
                  <a:lnTo>
                    <a:pt x="0" y="33940"/>
                  </a:lnTo>
                  <a:cubicBezTo>
                    <a:pt x="0" y="15196"/>
                    <a:pt x="15196" y="0"/>
                    <a:pt x="33940" y="0"/>
                  </a:cubicBezTo>
                  <a:close/>
                </a:path>
              </a:pathLst>
            </a:custGeom>
            <a:blipFill>
              <a:blip r:embed="rId7"/>
              <a:stretch>
                <a:fillRect t="-8276" b="-8276"/>
              </a:stretch>
            </a:blipFill>
            <a:ln w="66675" cap="rnd">
              <a:solidFill>
                <a:srgbClr val="A1E2E6"/>
              </a:solidFill>
              <a:prstDash val="solid"/>
              <a:round/>
            </a:ln>
          </p:spPr>
        </p:sp>
      </p:grpSp>
      <p:sp>
        <p:nvSpPr>
          <p:cNvPr id="11" name="Freeform 11"/>
          <p:cNvSpPr/>
          <p:nvPr/>
        </p:nvSpPr>
        <p:spPr>
          <a:xfrm>
            <a:off x="1028700" y="3607911"/>
            <a:ext cx="3879636" cy="6958989"/>
          </a:xfrm>
          <a:custGeom>
            <a:avLst/>
            <a:gdLst/>
            <a:ahLst/>
            <a:cxnLst/>
            <a:rect l="l" t="t" r="r" b="b"/>
            <a:pathLst>
              <a:path w="3879636" h="6958989">
                <a:moveTo>
                  <a:pt x="0" y="0"/>
                </a:moveTo>
                <a:lnTo>
                  <a:pt x="3879636" y="0"/>
                </a:lnTo>
                <a:lnTo>
                  <a:pt x="3879636" y="6958989"/>
                </a:lnTo>
                <a:lnTo>
                  <a:pt x="0" y="6958989"/>
                </a:lnTo>
                <a:lnTo>
                  <a:pt x="0" y="0"/>
                </a:lnTo>
                <a:close/>
              </a:path>
            </a:pathLst>
          </a:custGeom>
          <a:blipFill>
            <a:blip r:embed="rId8"/>
            <a:stretch>
              <a:fillRect/>
            </a:stretch>
          </a:blipFill>
        </p:spPr>
      </p:sp>
      <p:sp>
        <p:nvSpPr>
          <p:cNvPr id="12" name="Freeform 12"/>
          <p:cNvSpPr/>
          <p:nvPr/>
        </p:nvSpPr>
        <p:spPr>
          <a:xfrm>
            <a:off x="1541674" y="1238812"/>
            <a:ext cx="1549610" cy="1440459"/>
          </a:xfrm>
          <a:custGeom>
            <a:avLst/>
            <a:gdLst/>
            <a:ahLst/>
            <a:cxnLst/>
            <a:rect l="l" t="t" r="r" b="b"/>
            <a:pathLst>
              <a:path w="1549610" h="1440459">
                <a:moveTo>
                  <a:pt x="0" y="0"/>
                </a:moveTo>
                <a:lnTo>
                  <a:pt x="1549610" y="0"/>
                </a:lnTo>
                <a:lnTo>
                  <a:pt x="1549610" y="1440459"/>
                </a:lnTo>
                <a:lnTo>
                  <a:pt x="0" y="14404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8059368" y="847725"/>
            <a:ext cx="7121183" cy="1006173"/>
          </a:xfrm>
          <a:prstGeom prst="rect">
            <a:avLst/>
          </a:prstGeom>
        </p:spPr>
        <p:txBody>
          <a:bodyPr lIns="0" tIns="0" rIns="0" bIns="0" rtlCol="0" anchor="t">
            <a:spAutoFit/>
          </a:bodyPr>
          <a:lstStyle/>
          <a:p>
            <a:pPr algn="ctr">
              <a:lnSpc>
                <a:spcPts val="8400"/>
              </a:lnSpc>
            </a:pPr>
            <a:r>
              <a:rPr lang="en-US" sz="6000" dirty="0">
                <a:solidFill>
                  <a:srgbClr val="2B5796"/>
                </a:solidFill>
                <a:latin typeface="Bara TH"/>
                <a:ea typeface="Bara TH"/>
                <a:cs typeface="Bara TH"/>
                <a:sym typeface="Bara TH"/>
              </a:rPr>
              <a:t>THƯ VIỆN</a:t>
            </a:r>
          </a:p>
        </p:txBody>
      </p:sp>
      <p:sp>
        <p:nvSpPr>
          <p:cNvPr id="14" name="Freeform 14"/>
          <p:cNvSpPr/>
          <p:nvPr/>
        </p:nvSpPr>
        <p:spPr>
          <a:xfrm rot="955099">
            <a:off x="3620517" y="522708"/>
            <a:ext cx="682737" cy="634646"/>
          </a:xfrm>
          <a:custGeom>
            <a:avLst/>
            <a:gdLst/>
            <a:ahLst/>
            <a:cxnLst/>
            <a:rect l="l" t="t" r="r" b="b"/>
            <a:pathLst>
              <a:path w="682737" h="634646">
                <a:moveTo>
                  <a:pt x="0" y="0"/>
                </a:moveTo>
                <a:lnTo>
                  <a:pt x="682737" y="0"/>
                </a:lnTo>
                <a:lnTo>
                  <a:pt x="682737" y="634646"/>
                </a:lnTo>
                <a:lnTo>
                  <a:pt x="0" y="6346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451478">
            <a:off x="2791841" y="1487212"/>
            <a:ext cx="12095549" cy="7937704"/>
          </a:xfrm>
          <a:custGeom>
            <a:avLst/>
            <a:gdLst/>
            <a:ahLst/>
            <a:cxnLst/>
            <a:rect l="l" t="t" r="r" b="b"/>
            <a:pathLst>
              <a:path w="12095549" h="7937704">
                <a:moveTo>
                  <a:pt x="0" y="0"/>
                </a:moveTo>
                <a:lnTo>
                  <a:pt x="12095548" y="0"/>
                </a:lnTo>
                <a:lnTo>
                  <a:pt x="12095548" y="7937704"/>
                </a:lnTo>
                <a:lnTo>
                  <a:pt x="0" y="7937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959169" y="257463"/>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4"/>
            <a:stretch>
              <a:fillRect/>
            </a:stretch>
          </a:blipFill>
        </p:spPr>
      </p:sp>
      <p:sp>
        <p:nvSpPr>
          <p:cNvPr id="4" name="Freeform 4"/>
          <p:cNvSpPr/>
          <p:nvPr/>
        </p:nvSpPr>
        <p:spPr>
          <a:xfrm rot="-2331782">
            <a:off x="79667" y="908279"/>
            <a:ext cx="1542783" cy="1572263"/>
          </a:xfrm>
          <a:custGeom>
            <a:avLst/>
            <a:gdLst/>
            <a:ahLst/>
            <a:cxnLst/>
            <a:rect l="l" t="t" r="r" b="b"/>
            <a:pathLst>
              <a:path w="1542783" h="1572263">
                <a:moveTo>
                  <a:pt x="0" y="0"/>
                </a:moveTo>
                <a:lnTo>
                  <a:pt x="1542783" y="0"/>
                </a:lnTo>
                <a:lnTo>
                  <a:pt x="1542783" y="1572263"/>
                </a:lnTo>
                <a:lnTo>
                  <a:pt x="0" y="1572263"/>
                </a:lnTo>
                <a:lnTo>
                  <a:pt x="0" y="0"/>
                </a:lnTo>
                <a:close/>
              </a:path>
            </a:pathLst>
          </a:custGeom>
          <a:blipFill>
            <a:blip r:embed="rId4"/>
            <a:stretch>
              <a:fillRect/>
            </a:stretch>
          </a:blipFill>
        </p:spPr>
      </p:sp>
      <p:sp>
        <p:nvSpPr>
          <p:cNvPr id="5" name="Freeform 5"/>
          <p:cNvSpPr/>
          <p:nvPr/>
        </p:nvSpPr>
        <p:spPr>
          <a:xfrm rot="-2331782">
            <a:off x="2872014" y="1462009"/>
            <a:ext cx="2156412" cy="2197617"/>
          </a:xfrm>
          <a:custGeom>
            <a:avLst/>
            <a:gdLst/>
            <a:ahLst/>
            <a:cxnLst/>
            <a:rect l="l" t="t" r="r" b="b"/>
            <a:pathLst>
              <a:path w="2156412" h="2197617">
                <a:moveTo>
                  <a:pt x="0" y="0"/>
                </a:moveTo>
                <a:lnTo>
                  <a:pt x="2156412" y="0"/>
                </a:lnTo>
                <a:lnTo>
                  <a:pt x="2156412" y="2197617"/>
                </a:lnTo>
                <a:lnTo>
                  <a:pt x="0" y="2197617"/>
                </a:lnTo>
                <a:lnTo>
                  <a:pt x="0" y="0"/>
                </a:lnTo>
                <a:close/>
              </a:path>
            </a:pathLst>
          </a:custGeom>
          <a:blipFill>
            <a:blip r:embed="rId4"/>
            <a:stretch>
              <a:fillRect/>
            </a:stretch>
          </a:blipFill>
        </p:spPr>
      </p:sp>
      <p:sp>
        <p:nvSpPr>
          <p:cNvPr id="6" name="Freeform 6"/>
          <p:cNvSpPr/>
          <p:nvPr/>
        </p:nvSpPr>
        <p:spPr>
          <a:xfrm>
            <a:off x="1357136" y="4176758"/>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5"/>
            <a:stretch>
              <a:fillRect/>
            </a:stretch>
          </a:blipFill>
        </p:spPr>
      </p:sp>
      <p:sp>
        <p:nvSpPr>
          <p:cNvPr id="7" name="Freeform 7"/>
          <p:cNvSpPr/>
          <p:nvPr/>
        </p:nvSpPr>
        <p:spPr>
          <a:xfrm rot="-180276">
            <a:off x="1830874" y="5143500"/>
            <a:ext cx="3960697" cy="4786341"/>
          </a:xfrm>
          <a:custGeom>
            <a:avLst/>
            <a:gdLst/>
            <a:ahLst/>
            <a:cxnLst/>
            <a:rect l="l" t="t" r="r" b="b"/>
            <a:pathLst>
              <a:path w="3960697" h="4786341">
                <a:moveTo>
                  <a:pt x="0" y="0"/>
                </a:moveTo>
                <a:lnTo>
                  <a:pt x="3960697" y="0"/>
                </a:lnTo>
                <a:lnTo>
                  <a:pt x="3960697" y="4786341"/>
                </a:lnTo>
                <a:lnTo>
                  <a:pt x="0" y="4786341"/>
                </a:lnTo>
                <a:lnTo>
                  <a:pt x="0" y="0"/>
                </a:lnTo>
                <a:close/>
              </a:path>
            </a:pathLst>
          </a:custGeom>
          <a:blipFill>
            <a:blip r:embed="rId6"/>
            <a:stretch>
              <a:fillRect/>
            </a:stretch>
          </a:blipFill>
        </p:spPr>
      </p:sp>
      <p:sp>
        <p:nvSpPr>
          <p:cNvPr id="8" name="Freeform 8"/>
          <p:cNvSpPr/>
          <p:nvPr/>
        </p:nvSpPr>
        <p:spPr>
          <a:xfrm rot="-438909">
            <a:off x="6394419" y="7617162"/>
            <a:ext cx="1350547" cy="1348859"/>
          </a:xfrm>
          <a:custGeom>
            <a:avLst/>
            <a:gdLst/>
            <a:ahLst/>
            <a:cxnLst/>
            <a:rect l="l" t="t" r="r" b="b"/>
            <a:pathLst>
              <a:path w="1350547" h="1348859">
                <a:moveTo>
                  <a:pt x="0" y="0"/>
                </a:moveTo>
                <a:lnTo>
                  <a:pt x="1350547" y="0"/>
                </a:lnTo>
                <a:lnTo>
                  <a:pt x="1350547" y="1348859"/>
                </a:lnTo>
                <a:lnTo>
                  <a:pt x="0" y="1348859"/>
                </a:lnTo>
                <a:lnTo>
                  <a:pt x="0" y="0"/>
                </a:lnTo>
                <a:close/>
              </a:path>
            </a:pathLst>
          </a:custGeom>
          <a:blipFill>
            <a:blip r:embed="rId7"/>
            <a:stretch>
              <a:fillRect/>
            </a:stretch>
          </a:blipFill>
        </p:spPr>
      </p:sp>
      <p:sp>
        <p:nvSpPr>
          <p:cNvPr id="9" name="Freeform 9"/>
          <p:cNvSpPr/>
          <p:nvPr/>
        </p:nvSpPr>
        <p:spPr>
          <a:xfrm rot="574128" flipH="1">
            <a:off x="12790667" y="3109762"/>
            <a:ext cx="4337003" cy="5930944"/>
          </a:xfrm>
          <a:custGeom>
            <a:avLst/>
            <a:gdLst/>
            <a:ahLst/>
            <a:cxnLst/>
            <a:rect l="l" t="t" r="r" b="b"/>
            <a:pathLst>
              <a:path w="4337003" h="5930944">
                <a:moveTo>
                  <a:pt x="4337003" y="0"/>
                </a:moveTo>
                <a:lnTo>
                  <a:pt x="0" y="0"/>
                </a:lnTo>
                <a:lnTo>
                  <a:pt x="0" y="5930945"/>
                </a:lnTo>
                <a:lnTo>
                  <a:pt x="4337003" y="5930945"/>
                </a:lnTo>
                <a:lnTo>
                  <a:pt x="4337003" y="0"/>
                </a:lnTo>
                <a:close/>
              </a:path>
            </a:pathLst>
          </a:custGeom>
          <a:blipFill>
            <a:blip r:embed="rId8"/>
            <a:stretch>
              <a:fillRect/>
            </a:stretch>
          </a:blipFill>
        </p:spPr>
      </p:sp>
      <p:sp>
        <p:nvSpPr>
          <p:cNvPr id="10" name="Freeform 10"/>
          <p:cNvSpPr/>
          <p:nvPr/>
        </p:nvSpPr>
        <p:spPr>
          <a:xfrm rot="981960">
            <a:off x="12419820" y="1564875"/>
            <a:ext cx="1605384" cy="1601370"/>
          </a:xfrm>
          <a:custGeom>
            <a:avLst/>
            <a:gdLst/>
            <a:ahLst/>
            <a:cxnLst/>
            <a:rect l="l" t="t" r="r" b="b"/>
            <a:pathLst>
              <a:path w="1605384" h="1601370">
                <a:moveTo>
                  <a:pt x="0" y="0"/>
                </a:moveTo>
                <a:lnTo>
                  <a:pt x="1605384" y="0"/>
                </a:lnTo>
                <a:lnTo>
                  <a:pt x="1605384" y="1601371"/>
                </a:lnTo>
                <a:lnTo>
                  <a:pt x="0" y="1601371"/>
                </a:lnTo>
                <a:lnTo>
                  <a:pt x="0" y="0"/>
                </a:lnTo>
                <a:close/>
              </a:path>
            </a:pathLst>
          </a:custGeom>
          <a:blipFill>
            <a:blip r:embed="rId9"/>
            <a:stretch>
              <a:fillRect/>
            </a:stretch>
          </a:blipFill>
        </p:spPr>
      </p:sp>
      <p:sp>
        <p:nvSpPr>
          <p:cNvPr id="11" name="TextBox 11"/>
          <p:cNvSpPr txBox="1"/>
          <p:nvPr/>
        </p:nvSpPr>
        <p:spPr>
          <a:xfrm>
            <a:off x="5065488" y="3255204"/>
            <a:ext cx="8157023" cy="3070435"/>
          </a:xfrm>
          <a:prstGeom prst="rect">
            <a:avLst/>
          </a:prstGeom>
        </p:spPr>
        <p:txBody>
          <a:bodyPr lIns="0" tIns="0" rIns="0" bIns="0" rtlCol="0" anchor="t">
            <a:spAutoFit/>
          </a:bodyPr>
          <a:lstStyle/>
          <a:p>
            <a:pPr algn="ctr">
              <a:lnSpc>
                <a:spcPts val="21577"/>
              </a:lnSpc>
            </a:pPr>
            <a:r>
              <a:rPr lang="en-US" sz="15412">
                <a:solidFill>
                  <a:srgbClr val="2B5796"/>
                </a:solidFill>
                <a:latin typeface="Bara TH"/>
                <a:ea typeface="Bara TH"/>
                <a:cs typeface="Bara TH"/>
                <a:sym typeface="Bara TH"/>
              </a:rPr>
              <a:t>Thank You</a:t>
            </a:r>
          </a:p>
        </p:txBody>
      </p:sp>
      <p:sp>
        <p:nvSpPr>
          <p:cNvPr id="12" name="Freeform 12"/>
          <p:cNvSpPr/>
          <p:nvPr/>
        </p:nvSpPr>
        <p:spPr>
          <a:xfrm>
            <a:off x="16681230" y="3799386"/>
            <a:ext cx="587831" cy="587096"/>
          </a:xfrm>
          <a:custGeom>
            <a:avLst/>
            <a:gdLst/>
            <a:ahLst/>
            <a:cxnLst/>
            <a:rect l="l" t="t" r="r" b="b"/>
            <a:pathLst>
              <a:path w="587831" h="587096">
                <a:moveTo>
                  <a:pt x="0" y="0"/>
                </a:moveTo>
                <a:lnTo>
                  <a:pt x="587831" y="0"/>
                </a:lnTo>
                <a:lnTo>
                  <a:pt x="587831" y="587097"/>
                </a:lnTo>
                <a:lnTo>
                  <a:pt x="0" y="587097"/>
                </a:lnTo>
                <a:lnTo>
                  <a:pt x="0" y="0"/>
                </a:lnTo>
                <a:close/>
              </a:path>
            </a:pathLst>
          </a:custGeom>
          <a:blipFill>
            <a:blip r:embed="rId5"/>
            <a:stretch>
              <a:fillRect/>
            </a:stretch>
          </a:blipFill>
        </p:spPr>
      </p:sp>
      <p:sp>
        <p:nvSpPr>
          <p:cNvPr id="13" name="Freeform 13"/>
          <p:cNvSpPr/>
          <p:nvPr/>
        </p:nvSpPr>
        <p:spPr>
          <a:xfrm>
            <a:off x="5326458" y="441604"/>
            <a:ext cx="587831" cy="587096"/>
          </a:xfrm>
          <a:custGeom>
            <a:avLst/>
            <a:gdLst/>
            <a:ahLst/>
            <a:cxnLst/>
            <a:rect l="l" t="t" r="r" b="b"/>
            <a:pathLst>
              <a:path w="587831" h="587096">
                <a:moveTo>
                  <a:pt x="0" y="0"/>
                </a:moveTo>
                <a:lnTo>
                  <a:pt x="587832" y="0"/>
                </a:lnTo>
                <a:lnTo>
                  <a:pt x="587832" y="587096"/>
                </a:lnTo>
                <a:lnTo>
                  <a:pt x="0" y="587096"/>
                </a:lnTo>
                <a:lnTo>
                  <a:pt x="0" y="0"/>
                </a:lnTo>
                <a:close/>
              </a:path>
            </a:pathLst>
          </a:custGeom>
          <a:blipFill>
            <a:blip r:embed="rId5"/>
            <a:stretch>
              <a:fillRect/>
            </a:stretch>
          </a:blipFill>
        </p:spPr>
      </p:sp>
      <p:sp>
        <p:nvSpPr>
          <p:cNvPr id="14" name="Freeform 14"/>
          <p:cNvSpPr/>
          <p:nvPr/>
        </p:nvSpPr>
        <p:spPr>
          <a:xfrm>
            <a:off x="10895951" y="1472678"/>
            <a:ext cx="587831" cy="587096"/>
          </a:xfrm>
          <a:custGeom>
            <a:avLst/>
            <a:gdLst/>
            <a:ahLst/>
            <a:cxnLst/>
            <a:rect l="l" t="t" r="r" b="b"/>
            <a:pathLst>
              <a:path w="587831" h="587096">
                <a:moveTo>
                  <a:pt x="0" y="0"/>
                </a:moveTo>
                <a:lnTo>
                  <a:pt x="587832" y="0"/>
                </a:lnTo>
                <a:lnTo>
                  <a:pt x="587832" y="587096"/>
                </a:lnTo>
                <a:lnTo>
                  <a:pt x="0" y="587096"/>
                </a:lnTo>
                <a:lnTo>
                  <a:pt x="0" y="0"/>
                </a:lnTo>
                <a:close/>
              </a:path>
            </a:pathLst>
          </a:custGeom>
          <a:blipFill>
            <a:blip r:embed="rId5"/>
            <a:stretch>
              <a:fillRect/>
            </a:stretch>
          </a:blipFill>
        </p:spPr>
      </p:sp>
      <p:sp>
        <p:nvSpPr>
          <p:cNvPr id="15" name="Freeform 15"/>
          <p:cNvSpPr/>
          <p:nvPr/>
        </p:nvSpPr>
        <p:spPr>
          <a:xfrm rot="-2331782">
            <a:off x="16203754" y="7846677"/>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4"/>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320</Words>
  <Application>Microsoft Office PowerPoint</Application>
  <PresentationFormat>Custom</PresentationFormat>
  <Paragraphs>11</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Times New Roman</vt:lpstr>
      <vt:lpstr>Arial</vt:lpstr>
      <vt:lpstr>Calibri</vt:lpstr>
      <vt:lpstr>Bara 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THƯ VIỆN TRƯỜNG TH KHÁNH VĨNH YÊN</dc:title>
  <cp:lastModifiedBy>Admin</cp:lastModifiedBy>
  <cp:revision>8</cp:revision>
  <dcterms:created xsi:type="dcterms:W3CDTF">2006-08-16T00:00:00Z</dcterms:created>
  <dcterms:modified xsi:type="dcterms:W3CDTF">2025-09-18T08:22:02Z</dcterms:modified>
  <dc:identifier>DAGzUFD29kQ</dc:identifier>
</cp:coreProperties>
</file>