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</p:sldMasterIdLst>
  <p:notesMasterIdLst>
    <p:notesMasterId r:id="rId36"/>
  </p:notesMasterIdLst>
  <p:sldIdLst>
    <p:sldId id="4152" r:id="rId3"/>
    <p:sldId id="4154" r:id="rId4"/>
    <p:sldId id="4207" r:id="rId5"/>
    <p:sldId id="4153" r:id="rId6"/>
    <p:sldId id="4223" r:id="rId7"/>
    <p:sldId id="4208" r:id="rId8"/>
    <p:sldId id="4209" r:id="rId9"/>
    <p:sldId id="4210" r:id="rId10"/>
    <p:sldId id="4224" r:id="rId11"/>
    <p:sldId id="4215" r:id="rId12"/>
    <p:sldId id="4201" r:id="rId13"/>
    <p:sldId id="4211" r:id="rId14"/>
    <p:sldId id="4212" r:id="rId15"/>
    <p:sldId id="4213" r:id="rId16"/>
    <p:sldId id="4222" r:id="rId17"/>
    <p:sldId id="4214" r:id="rId18"/>
    <p:sldId id="4216" r:id="rId19"/>
    <p:sldId id="4217" r:id="rId20"/>
    <p:sldId id="4190" r:id="rId21"/>
    <p:sldId id="4166" r:id="rId22"/>
    <p:sldId id="4168" r:id="rId23"/>
    <p:sldId id="4218" r:id="rId24"/>
    <p:sldId id="4192" r:id="rId25"/>
    <p:sldId id="4193" r:id="rId26"/>
    <p:sldId id="4194" r:id="rId27"/>
    <p:sldId id="4195" r:id="rId28"/>
    <p:sldId id="4196" r:id="rId29"/>
    <p:sldId id="4197" r:id="rId30"/>
    <p:sldId id="4198" r:id="rId31"/>
    <p:sldId id="4221" r:id="rId32"/>
    <p:sldId id="4204" r:id="rId33"/>
    <p:sldId id="4205" r:id="rId34"/>
    <p:sldId id="4206" r:id="rId35"/>
  </p:sldIdLst>
  <p:sldSz cx="12192000" cy="6858000"/>
  <p:notesSz cx="6858000" cy="9144000"/>
  <p:embeddedFontLs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harm" panose="00000500000000000000" pitchFamily="2" charset="-34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Roboto Black" panose="02000000000000000000" pitchFamily="2" charset="0"/>
      <p:regular r:id="rId49"/>
      <p:bold r:id="rId50"/>
      <p:boldItalic r:id="rId5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6366"/>
    <a:srgbClr val="636F6D"/>
    <a:srgbClr val="8F9216"/>
    <a:srgbClr val="C1C51D"/>
    <a:srgbClr val="DCE02D"/>
    <a:srgbClr val="F4FCFE"/>
    <a:srgbClr val="B9E4FB"/>
    <a:srgbClr val="CFD9FE"/>
    <a:srgbClr val="CC5D12"/>
    <a:srgbClr val="9C5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424" autoAdjust="0"/>
  </p:normalViewPr>
  <p:slideViewPr>
    <p:cSldViewPr snapToGrid="0">
      <p:cViewPr varScale="1">
        <p:scale>
          <a:sx n="97" d="100"/>
          <a:sy n="97" d="100"/>
        </p:scale>
        <p:origin x="2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02/09/2023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ngựa</a:t>
            </a:r>
            <a:r>
              <a:rPr lang="en-US" baseline="0" dirty="0"/>
              <a:t>, </a:t>
            </a:r>
            <a:r>
              <a:rPr lang="en-US" baseline="0" dirty="0" err="1"/>
              <a:t>bò</a:t>
            </a:r>
            <a:r>
              <a:rPr lang="en-US" baseline="0" dirty="0"/>
              <a:t>, </a:t>
            </a:r>
            <a:r>
              <a:rPr lang="en-US" baseline="0" dirty="0" err="1"/>
              <a:t>cừu</a:t>
            </a:r>
            <a:r>
              <a:rPr lang="en-US" baseline="0" dirty="0"/>
              <a:t>, </a:t>
            </a:r>
            <a:r>
              <a:rPr lang="en-US" baseline="0" dirty="0" err="1"/>
              <a:t>vịt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tây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45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như cách thực hành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tính 8+5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07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761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89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618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baseline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46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HS lựa chọn đám mây màu sắc và thực hiện phép tính trên đám mây đó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. Chọn đám mây nào, đọc kết quả của phép tính trên đó.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bấm chính xác vào các đám mây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166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học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84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41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thanh cộng</a:t>
            </a:r>
            <a:r>
              <a:rPr lang="vi-VN" baseline="0"/>
              <a:t> trong phạm vi 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 có hình dạng như thế nào? Có những số nào trên 2 thanh? Có thể làm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4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nấm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,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, </a:t>
            </a:r>
            <a:r>
              <a:rPr lang="en-US" baseline="0" dirty="0" err="1"/>
              <a:t>sên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, </a:t>
            </a:r>
            <a:r>
              <a:rPr lang="en-US" baseline="0" dirty="0" err="1"/>
              <a:t>mây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ở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ống</a:t>
            </a:r>
            <a:r>
              <a:rPr lang="en-US" baseline="0" dirty="0"/>
              <a:t> </a:t>
            </a:r>
            <a:r>
              <a:rPr lang="en-US" baseline="0" dirty="0" err="1"/>
              <a:t>nhòm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xách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116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err="1"/>
              <a:t>có</a:t>
            </a:r>
            <a:r>
              <a:rPr lang="en-US" baseline="0"/>
              <a:t> thể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err="1"/>
              <a:t>cắt</a:t>
            </a:r>
            <a:r>
              <a:rPr lang="en-US" baseline="0"/>
              <a:t> dán</a:t>
            </a:r>
            <a:r>
              <a:rPr lang="vi-VN" baseline="0"/>
              <a:t>. Lưu ý sản phẩm ko bị rách, rời, phải di chuyển được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00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00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88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95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 ô vuông trên giấy ô li rồi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34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/>
              <a:t>HS </a:t>
            </a:r>
            <a:r>
              <a:rPr lang="vi-VN"/>
              <a:t>ghi số</a:t>
            </a:r>
            <a:r>
              <a:rPr lang="vi-VN" baseline="0"/>
              <a:t> trên 2 thanh, thanh ngắn ghi số từ 1-9, thanh dài ghi số từ 1-18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6722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Làm</a:t>
            </a:r>
            <a:r>
              <a:rPr lang="vi-VN" baseline="0"/>
              <a:t> nẹp giữ băng giấy bằng cách cắt và dán 2 mảnh giấy vào nhau ở mép trên, mép dưới và ở giữa để tạo khoảng trống cho 2 thanh cộng di chuyển. Trên mảnh trước khoét 2 ô vuông để hiển thị các số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77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21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31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</a:p>
          <a:p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Bấm vào dấu hỏi để hiện kết quả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2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en-US" baseline="0" smtClean="0"/>
              <a:t>dẫn dắt HS vào bài học, cho HS mở sách quan sát tranh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0392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bằng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cách, 1 học sinh đọc to phép tính, các HS khác dùng thanh cộng để tính. 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oặc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10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err="1"/>
              <a:t>mẫu</a:t>
            </a:r>
            <a:r>
              <a:rPr lang="en-US"/>
              <a:t> 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4670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39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</a:t>
            </a:r>
            <a:r>
              <a:rPr lang="en-US" baseline="0" smtClean="0"/>
              <a:t>HS </a:t>
            </a:r>
            <a:r>
              <a:rPr lang="en-US" baseline="0"/>
              <a:t>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093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HS,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6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HS,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663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vấn đề: theo em kết quả phép tính 8 + 7 bằng mấy? Em đã dùng cách gì để thực hiện phép tính trên?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7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GV hỏi một vài bạn và đặt câu hỏi có cách nào để tìm kết quả phép cộng nhanh và chính xác không nhỉ?</a:t>
            </a:r>
          </a:p>
          <a:p>
            <a:r>
              <a:rPr lang="en-US" baseline="0" smtClean="0"/>
              <a:t>Sau </a:t>
            </a:r>
            <a:r>
              <a:rPr lang="en-US" baseline="0"/>
              <a:t>đó giới thiệu công cụ thanh cộng trong phạm vi 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871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 smtClean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7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00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2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9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4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2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0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7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713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01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3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5" y="105174"/>
            <a:ext cx="2179893" cy="1594314"/>
          </a:xfrm>
          <a:prstGeom prst="rect">
            <a:avLst/>
          </a:prstGeom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013860" y="1407101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1756955" y="6216222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165" y="2163181"/>
            <a:ext cx="610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THANH CỘNG</a:t>
            </a:r>
          </a:p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TRONG PHẠM VI </a:t>
            </a:r>
            <a:r>
              <a:rPr lang="en-US" altLang="zh-CN" sz="96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74" y="632175"/>
            <a:ext cx="5012504" cy="52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23345" y="728528"/>
            <a:ext cx="5671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TẬP SỐ </a:t>
            </a:r>
            <a:r>
              <a:rPr kumimoji="0" lang="en-US" altLang="zh-CN" sz="32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9B3B0F-7376-B5E9-2D75-11349C5D6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189" y="1737673"/>
            <a:ext cx="8717057" cy="43917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1450D3-D8CC-FE66-A4A7-6938D7651EA3}"/>
              </a:ext>
            </a:extLst>
          </p:cNvPr>
          <p:cNvSpPr/>
          <p:nvPr/>
        </p:nvSpPr>
        <p:spPr>
          <a:xfrm>
            <a:off x="6830836" y="3529264"/>
            <a:ext cx="468322" cy="2918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37CD1-8E61-905E-D484-AC1E0E4B95C6}"/>
              </a:ext>
            </a:extLst>
          </p:cNvPr>
          <p:cNvSpPr/>
          <p:nvPr/>
        </p:nvSpPr>
        <p:spPr>
          <a:xfrm>
            <a:off x="5893456" y="4614223"/>
            <a:ext cx="462116" cy="2918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0DAA4-FC83-9E5E-134A-E50F2E9200E4}"/>
              </a:ext>
            </a:extLst>
          </p:cNvPr>
          <p:cNvSpPr/>
          <p:nvPr/>
        </p:nvSpPr>
        <p:spPr>
          <a:xfrm>
            <a:off x="6365096" y="5685939"/>
            <a:ext cx="465739" cy="2918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0800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2050537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979784" y="1957446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+ 5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210385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821531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432678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043825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14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301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5888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00475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5062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9649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0423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38823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73410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7997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2584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77171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11758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6345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80932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15519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5010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8468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898655" y="3651258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37634" y="3638676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13</a:t>
              </a:r>
            </a:p>
          </p:txBody>
        </p:sp>
      </p:grpSp>
      <p:sp>
        <p:nvSpPr>
          <p:cNvPr id="37" name="Freeform 36"/>
          <p:cNvSpPr/>
          <p:nvPr/>
        </p:nvSpPr>
        <p:spPr>
          <a:xfrm>
            <a:off x="7654971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957446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61561" y="1954446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9CFAA-14E1-1504-2D74-EFBAEABB450D}"/>
              </a:ext>
            </a:extLst>
          </p:cNvPr>
          <p:cNvSpPr txBox="1"/>
          <p:nvPr/>
        </p:nvSpPr>
        <p:spPr>
          <a:xfrm>
            <a:off x="1160167" y="4608362"/>
            <a:ext cx="102821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hực hiện phép tính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phía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phải,</a:t>
            </a:r>
            <a:endParaRPr lang="en-US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dừng 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đó là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tính.</a:t>
            </a:r>
            <a:endParaRPr lang="vi-V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53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8" grpId="0" animBg="1"/>
      <p:bldP spid="20" grpId="0" animBg="1"/>
      <p:bldP spid="23" grpId="0" animBg="1"/>
      <p:bldP spid="24" grpId="0" animBg="1"/>
      <p:bldP spid="14" grpId="0" animBg="1"/>
      <p:bldP spid="14" grpId="1" animBg="1"/>
      <p:bldP spid="37" grpId="0" animBg="1"/>
      <p:bldP spid="38" grpId="0"/>
      <p:bldP spid="39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03534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+ 4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800015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411162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022309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19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978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4437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7895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1354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4813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8272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1730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5189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8648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2106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5565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99024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2482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5941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89400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2859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6317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5499591" y="3563170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16118" y="3577032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13</a:t>
              </a:r>
            </a:p>
          </p:txBody>
        </p:sp>
      </p:grpSp>
      <p:sp>
        <p:nvSpPr>
          <p:cNvPr id="37" name="Freeform 36"/>
          <p:cNvSpPr/>
          <p:nvPr/>
        </p:nvSpPr>
        <p:spPr>
          <a:xfrm>
            <a:off x="7633455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61561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7" grpId="0" animBg="1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62909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+ 3 =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174262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85409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396556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1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30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588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0047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506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964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0423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3882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7341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799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258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7717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1175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634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8093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1551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5010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8468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898655" y="3547835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76211" y="3577032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11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57813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1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8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22868" y="1988893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062909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+ 5 =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185020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96167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407314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47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205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64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1123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4582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8040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1499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4958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8416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1875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5334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8792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2251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5710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9169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2627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6086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9544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274826" y="3563170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48764" y="3563169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12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157813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73873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018461" y="3171853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2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8" grpId="0"/>
      <p:bldP spid="39" grpId="0" animBg="1"/>
      <p:bldP spid="37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103681" y="2626154"/>
            <a:ext cx="567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</a:t>
            </a:r>
            <a:r>
              <a:rPr kumimoji="0" lang="en-US" altLang="zh-CN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TẬP SỐ </a:t>
            </a:r>
            <a:r>
              <a:rPr kumimoji="0" lang="en-US" altLang="zh-CN" sz="40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3781196"/>
            <a:ext cx="1613580" cy="229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2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43263" y="2471064"/>
            <a:ext cx="1933029" cy="1560822"/>
            <a:chOff x="843263" y="2471064"/>
            <a:chExt cx="1933029" cy="1560822"/>
          </a:xfrm>
        </p:grpSpPr>
        <p:sp>
          <p:nvSpPr>
            <p:cNvPr id="49" name="Freeform 48"/>
            <p:cNvSpPr/>
            <p:nvPr/>
          </p:nvSpPr>
          <p:spPr>
            <a:xfrm>
              <a:off x="843263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55C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403646" y="3112154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 + 2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36983" y="2114365"/>
            <a:ext cx="1933029" cy="1560822"/>
            <a:chOff x="6299076" y="2471064"/>
            <a:chExt cx="1933029" cy="1560822"/>
          </a:xfrm>
        </p:grpSpPr>
        <p:sp>
          <p:nvSpPr>
            <p:cNvPr id="52" name="Freeform 51"/>
            <p:cNvSpPr/>
            <p:nvPr/>
          </p:nvSpPr>
          <p:spPr>
            <a:xfrm>
              <a:off x="6299076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9C5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782704" y="3107236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 + 4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672876" y="4031886"/>
            <a:ext cx="1933029" cy="1560822"/>
            <a:chOff x="2984617" y="2575529"/>
            <a:chExt cx="1933029" cy="1560822"/>
          </a:xfrm>
        </p:grpSpPr>
        <p:sp>
          <p:nvSpPr>
            <p:cNvPr id="51" name="Freeform 50"/>
            <p:cNvSpPr/>
            <p:nvPr/>
          </p:nvSpPr>
          <p:spPr>
            <a:xfrm>
              <a:off x="2984617" y="2575529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604467" y="317011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 + 4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205190" y="3265794"/>
            <a:ext cx="1933029" cy="1560822"/>
            <a:chOff x="1709465" y="4240816"/>
            <a:chExt cx="1933029" cy="1560822"/>
          </a:xfrm>
        </p:grpSpPr>
        <p:sp>
          <p:nvSpPr>
            <p:cNvPr id="50" name="Freeform 49"/>
            <p:cNvSpPr/>
            <p:nvPr/>
          </p:nvSpPr>
          <p:spPr>
            <a:xfrm>
              <a:off x="1709465" y="4240816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DD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2365238" y="483352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 + 7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1376893" y="5243402"/>
            <a:ext cx="1933029" cy="1560822"/>
            <a:chOff x="9226193" y="2471064"/>
            <a:chExt cx="1933029" cy="1560822"/>
          </a:xfrm>
        </p:grpSpPr>
        <p:sp>
          <p:nvSpPr>
            <p:cNvPr id="53" name="Freeform 52"/>
            <p:cNvSpPr/>
            <p:nvPr/>
          </p:nvSpPr>
          <p:spPr>
            <a:xfrm>
              <a:off x="9226193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CC5D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841393" y="3107235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 + 8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431920" y="4879309"/>
            <a:ext cx="1933029" cy="1560822"/>
            <a:chOff x="6648410" y="4883686"/>
            <a:chExt cx="1933029" cy="1560822"/>
          </a:xfrm>
        </p:grpSpPr>
        <p:sp>
          <p:nvSpPr>
            <p:cNvPr id="54" name="Freeform 53"/>
            <p:cNvSpPr/>
            <p:nvPr/>
          </p:nvSpPr>
          <p:spPr>
            <a:xfrm>
              <a:off x="6648410" y="4883686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132040" y="537075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 + 6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2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79 0.01065 L 0.94961 -0.06134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64" y="-3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654 -0.03241 L 1.11354 0.2375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97" y="1349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58333E-6 4.44444E-6 L 1.02252 0.02338 " pathEditMode="relative" rAng="0" ptsTypes="AA">
                                      <p:cBhvr>
                                        <p:cTn id="31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25" y="9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8646 -0.03032 L 1.10234 -0.05092 " pathEditMode="relative" rAng="0" ptsTypes="AA">
                                      <p:cBhvr>
                                        <p:cTn id="33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40" y="-104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75E-6 -7.40741E-7 L 1.0776 -0.35255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176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3.7037E-6 L 1.01563 -0.58472 " pathEditMode="relative" rAng="0" ptsTypes="AA">
                                      <p:cBhvr>
                                        <p:cTn id="37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0" y="-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241960" y="566232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36296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819" y="2507790"/>
            <a:ext cx="8229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trắng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hoặc giấy màu (dây, bìa), bút chì, tẩy, thước kẻ, kéo, keo, thẻ số (nếu có)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390" y="3962435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134982" y="419082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801" y="3777056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8798648" y="350630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036911" y="2871004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0" y="346526"/>
            <a:ext cx="2521417" cy="184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5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3.33333E-6 L -2.708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0" y="-120887"/>
            <a:ext cx="2574732" cy="1883089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7382599" y="6083093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7173367" y="759837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01332" y="1868567"/>
            <a:ext cx="610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THANH CỘNG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TRONG PHẠM VI </a:t>
            </a: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20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2" y="2389666"/>
            <a:ext cx="1845773" cy="3213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02" y="3772983"/>
            <a:ext cx="1695450" cy="2771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2" y="514427"/>
            <a:ext cx="16287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18850" y="83812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458" r="1354" b="2162"/>
          <a:stretch/>
        </p:blipFill>
        <p:spPr>
          <a:xfrm>
            <a:off x="0" y="2376070"/>
            <a:ext cx="6109397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423" r="1416" b="933"/>
          <a:stretch/>
        </p:blipFill>
        <p:spPr>
          <a:xfrm>
            <a:off x="6142616" y="2358066"/>
            <a:ext cx="6049384" cy="3780865"/>
          </a:xfrm>
          <a:prstGeom prst="roundRect">
            <a:avLst>
              <a:gd name="adj" fmla="val 104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ừ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667" y="3863913"/>
            <a:ext cx="732532" cy="606004"/>
          </a:xfrm>
          <a:prstGeom prst="rect">
            <a:avLst/>
          </a:prstGeom>
        </p:spPr>
      </p:pic>
      <p:pic>
        <p:nvPicPr>
          <p:cNvPr id="7" name="gà tâ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30" y="4748704"/>
            <a:ext cx="1202253" cy="1159315"/>
          </a:xfrm>
          <a:prstGeom prst="rect">
            <a:avLst/>
          </a:prstGeom>
        </p:spPr>
      </p:pic>
      <p:pic>
        <p:nvPicPr>
          <p:cNvPr id="9" name="ngự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11" y="2721764"/>
            <a:ext cx="713898" cy="876469"/>
          </a:xfrm>
          <a:prstGeom prst="rect">
            <a:avLst/>
          </a:prstGeom>
        </p:spPr>
      </p:pic>
      <p:pic>
        <p:nvPicPr>
          <p:cNvPr id="10" name="vị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85" y="4973742"/>
            <a:ext cx="519954" cy="552451"/>
          </a:xfrm>
          <a:prstGeom prst="rect">
            <a:avLst/>
          </a:prstGeom>
        </p:spPr>
      </p:pic>
      <p:pic>
        <p:nvPicPr>
          <p:cNvPr id="11" name="gà mẹ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4944" y="4479889"/>
            <a:ext cx="643931" cy="823069"/>
          </a:xfrm>
          <a:prstGeom prst="rect">
            <a:avLst/>
          </a:prstGeom>
        </p:spPr>
      </p:pic>
      <p:pic>
        <p:nvPicPr>
          <p:cNvPr id="12" name="gà c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0948" y="4947384"/>
            <a:ext cx="578005" cy="45944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017997" y="4424287"/>
            <a:ext cx="757823" cy="788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630797" y="2907974"/>
            <a:ext cx="1166663" cy="1166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65898" y="4920028"/>
            <a:ext cx="659878" cy="6598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107554" y="3689538"/>
            <a:ext cx="790141" cy="790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170011" y="4666381"/>
            <a:ext cx="1235472" cy="1241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76236" y="4904695"/>
            <a:ext cx="599941" cy="5999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ò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45" y="2972172"/>
            <a:ext cx="1103615" cy="103826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0328" y="2591496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214431" y="152800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điểm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biệt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bức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4698" y="214472"/>
            <a:ext cx="5808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mtClean="0">
                <a:solidFill>
                  <a:srgbClr val="7030A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KHỞI ĐỘNG TIẾT HỌC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1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  <p:bldP spid="44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09200" y="1881718"/>
            <a:ext cx="910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 và chia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sẻ ý tưởng làm thanh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trong phạm vi 20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95489" y="585817"/>
            <a:ext cx="7855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/>
        </p:blipFill>
        <p:spPr>
          <a:xfrm rot="16200000">
            <a:off x="8316534" y="2430820"/>
            <a:ext cx="1179188" cy="5550950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498" r="14194"/>
          <a:stretch/>
        </p:blipFill>
        <p:spPr>
          <a:xfrm>
            <a:off x="1532974" y="3368717"/>
            <a:ext cx="3653365" cy="10143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/>
        </p:blipFill>
        <p:spPr>
          <a:xfrm rot="16200000">
            <a:off x="9263205" y="2934769"/>
            <a:ext cx="1179188" cy="2780574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09" y="2570986"/>
            <a:ext cx="7490460" cy="85206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66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3" name="Hexagon 2"/>
          <p:cNvSpPr/>
          <p:nvPr/>
        </p:nvSpPr>
        <p:spPr>
          <a:xfrm>
            <a:off x="582032" y="1826348"/>
            <a:ext cx="3651063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784" y="2155382"/>
            <a:ext cx="2886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4573699" y="2371279"/>
            <a:ext cx="3584939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8547" y="2743666"/>
            <a:ext cx="2675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8261085" y="3385121"/>
            <a:ext cx="3594664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3486" y="4217455"/>
            <a:ext cx="3034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 chắc chắn, có thể sử dụng được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4" y="5181593"/>
            <a:ext cx="8212832" cy="123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1" grpId="0" animBg="1"/>
      <p:bldP spid="10" grpId="0"/>
      <p:bldP spid="13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82375" y="1931901"/>
            <a:ext cx="375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ý tưởng của nhóm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/>
        </p:blipFill>
        <p:spPr>
          <a:xfrm rot="16200000">
            <a:off x="2574244" y="2129223"/>
            <a:ext cx="1074527" cy="5058263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/>
        </p:blipFill>
        <p:spPr>
          <a:xfrm rot="16200000">
            <a:off x="1744705" y="2063582"/>
            <a:ext cx="1100901" cy="259596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822" y="1589881"/>
            <a:ext cx="55525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đồ dùng?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 để trang trí?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đặc điểm gì?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Sản phẩm có thể thực hiện phép tính gì? Nêu cách sử dụng của sản phẩm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……………………………………………………………………………………………………............................…………………………………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02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583166" y="2469099"/>
            <a:ext cx="93896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bút màu, bút chì, keo dán, kéo, thước kẻ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5013062" y="3315273"/>
            <a:ext cx="3528509" cy="2915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870" y="3552903"/>
            <a:ext cx="1584457" cy="2449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4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19067" y="1897879"/>
            <a:ext cx="92408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" t="8972" r="2" b="14525"/>
          <a:stretch/>
        </p:blipFill>
        <p:spPr>
          <a:xfrm rot="16200000">
            <a:off x="4222907" y="1520670"/>
            <a:ext cx="1275415" cy="843767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0623" r="13120"/>
          <a:stretch/>
        </p:blipFill>
        <p:spPr>
          <a:xfrm>
            <a:off x="742278" y="4495390"/>
            <a:ext cx="4001844" cy="91568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66850" y="3139321"/>
            <a:ext cx="6497620" cy="1356069"/>
            <a:chOff x="5066851" y="3560176"/>
            <a:chExt cx="5852159" cy="9444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3" t="26391" r="9563" b="21153"/>
            <a:stretch/>
          </p:blipFill>
          <p:spPr>
            <a:xfrm>
              <a:off x="5066851" y="3560176"/>
              <a:ext cx="4012603" cy="944464"/>
            </a:xfrm>
            <a:prstGeom prst="rect">
              <a:avLst/>
            </a:prstGeom>
            <a:effectLst/>
          </p:spPr>
        </p:pic>
        <p:grpSp>
          <p:nvGrpSpPr>
            <p:cNvPr id="10" name="Group 9"/>
            <p:cNvGrpSpPr/>
            <p:nvPr/>
          </p:nvGrpSpPr>
          <p:grpSpPr>
            <a:xfrm>
              <a:off x="9025664" y="3587916"/>
              <a:ext cx="1893346" cy="802925"/>
              <a:chOff x="3757381" y="2333374"/>
              <a:chExt cx="2922183" cy="2194975"/>
            </a:xfrm>
            <a:effectLst/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14" t="27931" r="10599" b="24107"/>
              <a:stretch/>
            </p:blipFill>
            <p:spPr>
              <a:xfrm>
                <a:off x="3757381" y="2333374"/>
                <a:ext cx="2922183" cy="2194975"/>
              </a:xfrm>
              <a:prstGeom prst="rect">
                <a:avLst/>
              </a:prstGeom>
              <a:effectLst/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925019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15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75517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16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408763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17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111815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18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20088" r="15940" b="28905"/>
          <a:stretch/>
        </p:blipFill>
        <p:spPr>
          <a:xfrm>
            <a:off x="6578162" y="2652050"/>
            <a:ext cx="3738422" cy="81170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89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7" b="27029"/>
          <a:stretch/>
        </p:blipFill>
        <p:spPr>
          <a:xfrm>
            <a:off x="2448264" y="3551091"/>
            <a:ext cx="7623703" cy="2010056"/>
          </a:xfrm>
          <a:prstGeom prst="roundRect">
            <a:avLst>
              <a:gd name="adj" fmla="val 116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003198" y="2444892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130436" y="2637468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070231" y="2141935"/>
            <a:ext cx="3967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Ghi số lên 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9" b="20608"/>
          <a:stretch/>
        </p:blipFill>
        <p:spPr>
          <a:xfrm>
            <a:off x="2076226" y="3391271"/>
            <a:ext cx="8874307" cy="190869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2218387" y="2051568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83756" y="1909733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nẹp giữ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16176" y="1630160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3" name="Frame 22"/>
          <p:cNvSpPr/>
          <p:nvPr/>
        </p:nvSpPr>
        <p:spPr>
          <a:xfrm>
            <a:off x="9635802" y="320756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61760" y="3207562"/>
            <a:ext cx="1447060" cy="2853770"/>
            <a:chOff x="8495930" y="3107184"/>
            <a:chExt cx="1447060" cy="2853770"/>
          </a:xfrm>
        </p:grpSpPr>
        <p:sp>
          <p:nvSpPr>
            <p:cNvPr id="21" name="Frame 20"/>
            <p:cNvSpPr/>
            <p:nvPr/>
          </p:nvSpPr>
          <p:spPr>
            <a:xfrm>
              <a:off x="8495930" y="310718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rame 18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60059" y="2900949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2 mảnh giấy bằng nhau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24226" y="3465857"/>
            <a:ext cx="39204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mảnh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trước khoét 2 ô vuông để hiển thị các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24227" y="4730329"/>
            <a:ext cx="39204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Dán 2 mảnh giấy vào nhau ở mép trên, mép dưới và ở giữa để tạo khoảng trống cho 2 thanh cộng di chuyển</a:t>
            </a:r>
          </a:p>
        </p:txBody>
      </p:sp>
      <p:sp>
        <p:nvSpPr>
          <p:cNvPr id="28" name="Frame 27"/>
          <p:cNvSpPr/>
          <p:nvPr/>
        </p:nvSpPr>
        <p:spPr>
          <a:xfrm>
            <a:off x="5882431" y="322205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31211 0.005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  <p:bldP spid="23" grpId="0" animBg="1"/>
      <p:bldP spid="25" grpId="0"/>
      <p:bldP spid="26" grpId="0"/>
      <p:bldP spid="27" grpId="0"/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36336" y="4934523"/>
            <a:ext cx="33023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 thiện sản phẩm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/>
        </p:blipFill>
        <p:spPr>
          <a:xfrm>
            <a:off x="1548449" y="2398955"/>
            <a:ext cx="9606184" cy="194713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64598" y="4762495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137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526431" y="2319802"/>
            <a:ext cx="350768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67947" y="1484822"/>
            <a:ext cx="80726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60082" y="2357659"/>
            <a:ext cx="313849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74442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543869" y="2430584"/>
            <a:ext cx="313436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427156" y="2551623"/>
            <a:ext cx="307441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350005" y="2329100"/>
            <a:ext cx="3503072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nip Diagonal Corner Rectangle 15"/>
          <p:cNvSpPr/>
          <p:nvPr/>
        </p:nvSpPr>
        <p:spPr>
          <a:xfrm>
            <a:off x="8163349" y="2354870"/>
            <a:ext cx="343607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/>
        </p:blipFill>
        <p:spPr>
          <a:xfrm>
            <a:off x="1231948" y="4287304"/>
            <a:ext cx="9606184" cy="166064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6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6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63412" y="24320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" y="1884456"/>
            <a:ext cx="5958596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110328" y="102658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7 điểm khác biệt trong 2 bức tranh</a:t>
            </a:r>
            <a:endParaRPr kumimoji="0" lang="en-US" altLang="zh-CN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141" y="1884456"/>
            <a:ext cx="5756859" cy="3726892"/>
          </a:xfrm>
          <a:prstGeom prst="roundRect">
            <a:avLst>
              <a:gd name="adj" fmla="val 9420"/>
            </a:avLst>
          </a:prstGeom>
        </p:spPr>
      </p:pic>
      <p:pic>
        <p:nvPicPr>
          <p:cNvPr id="13" name="ống nhò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412" y="2566140"/>
            <a:ext cx="1200000" cy="495238"/>
          </a:xfrm>
          <a:prstGeom prst="rect">
            <a:avLst/>
          </a:prstGeom>
        </p:spPr>
      </p:pic>
      <p:pic>
        <p:nvPicPr>
          <p:cNvPr id="14" name="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677" y="3088295"/>
            <a:ext cx="733333" cy="533333"/>
          </a:xfrm>
          <a:prstGeom prst="rect">
            <a:avLst/>
          </a:prstGeom>
        </p:spPr>
      </p:pic>
      <p:pic>
        <p:nvPicPr>
          <p:cNvPr id="15" name="ong cầm gi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498" y="2908313"/>
            <a:ext cx="590476" cy="657143"/>
          </a:xfrm>
          <a:prstGeom prst="rect">
            <a:avLst/>
          </a:prstGeom>
        </p:spPr>
      </p:pic>
      <p:pic>
        <p:nvPicPr>
          <p:cNvPr id="16" name="ốc sê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998" y="3937396"/>
            <a:ext cx="657143" cy="647619"/>
          </a:xfrm>
          <a:prstGeom prst="rect">
            <a:avLst/>
          </a:prstGeom>
        </p:spPr>
      </p:pic>
      <p:pic>
        <p:nvPicPr>
          <p:cNvPr id="17" name="mâ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2284" y="3174980"/>
            <a:ext cx="542857" cy="390476"/>
          </a:xfrm>
          <a:prstGeom prst="rect">
            <a:avLst/>
          </a:prstGeom>
        </p:spPr>
      </p:pic>
      <p:pic>
        <p:nvPicPr>
          <p:cNvPr id="18" name="sâu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9585" y="4236735"/>
            <a:ext cx="666667" cy="457143"/>
          </a:xfrm>
          <a:prstGeom prst="rect">
            <a:avLst/>
          </a:prstGeom>
        </p:spPr>
      </p:pic>
      <p:pic>
        <p:nvPicPr>
          <p:cNvPr id="19" name="nấ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334" y="4352729"/>
            <a:ext cx="952381" cy="885714"/>
          </a:xfrm>
          <a:prstGeom prst="rect">
            <a:avLst/>
          </a:prstGeom>
        </p:spPr>
      </p:pic>
      <p:sp>
        <p:nvSpPr>
          <p:cNvPr id="32" name="Oval ống nhòm"/>
          <p:cNvSpPr/>
          <p:nvPr/>
        </p:nvSpPr>
        <p:spPr>
          <a:xfrm>
            <a:off x="3219187" y="2463715"/>
            <a:ext cx="574763" cy="597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ong"/>
          <p:cNvSpPr/>
          <p:nvPr/>
        </p:nvSpPr>
        <p:spPr>
          <a:xfrm>
            <a:off x="4280677" y="2921338"/>
            <a:ext cx="807413" cy="8074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mây"/>
          <p:cNvSpPr/>
          <p:nvPr/>
        </p:nvSpPr>
        <p:spPr>
          <a:xfrm>
            <a:off x="3262217" y="3108910"/>
            <a:ext cx="512718" cy="512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giỏ"/>
          <p:cNvSpPr/>
          <p:nvPr/>
        </p:nvSpPr>
        <p:spPr>
          <a:xfrm>
            <a:off x="1722068" y="3065729"/>
            <a:ext cx="578464" cy="578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sên"/>
          <p:cNvSpPr/>
          <p:nvPr/>
        </p:nvSpPr>
        <p:spPr>
          <a:xfrm>
            <a:off x="3124096" y="3888319"/>
            <a:ext cx="650839" cy="654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sâu"/>
          <p:cNvSpPr/>
          <p:nvPr/>
        </p:nvSpPr>
        <p:spPr>
          <a:xfrm>
            <a:off x="2028251" y="4149247"/>
            <a:ext cx="688001" cy="6796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nấm"/>
          <p:cNvSpPr/>
          <p:nvPr/>
        </p:nvSpPr>
        <p:spPr>
          <a:xfrm>
            <a:off x="699813" y="4278097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/>
      <p:bldP spid="44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54" y="591608"/>
            <a:ext cx="9086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25598" y="1700900"/>
            <a:ext cx="22204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sử dụng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02705" y="2889818"/>
            <a:ext cx="359527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 chuyển băng giấy ngắn sao cho số 1 trên băng giấy ngắn nối tiếp số 7 trên băng giấy dài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5645" y="1511840"/>
            <a:ext cx="156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7420" y="1511841"/>
            <a:ext cx="33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7 + 4 =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88" y="1287875"/>
            <a:ext cx="1409700" cy="17240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812938" y="3074484"/>
            <a:ext cx="346640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thấy số 4 trên băng giấy ngắn thẳng số 11 trên băng giấy dài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9610" y="5331266"/>
            <a:ext cx="11248913" cy="514776"/>
            <a:chOff x="502705" y="5436835"/>
            <a:chExt cx="11248913" cy="514776"/>
          </a:xfrm>
        </p:grpSpPr>
        <p:grpSp>
          <p:nvGrpSpPr>
            <p:cNvPr id="18" name="Group 17"/>
            <p:cNvGrpSpPr/>
            <p:nvPr/>
          </p:nvGrpSpPr>
          <p:grpSpPr>
            <a:xfrm>
              <a:off x="502705" y="5436835"/>
              <a:ext cx="11248913" cy="514776"/>
              <a:chOff x="761999" y="5204705"/>
              <a:chExt cx="11797553" cy="60063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/>
            </p:blipFill>
            <p:spPr>
              <a:xfrm>
                <a:off x="761999" y="5204706"/>
                <a:ext cx="5898777" cy="60063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/>
            </p:blipFill>
            <p:spPr>
              <a:xfrm>
                <a:off x="6660775" y="5204705"/>
                <a:ext cx="5898777" cy="600637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4029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26426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88823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251220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13617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76014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38412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008091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632062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256033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10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8000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50397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12794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75191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37588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99985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062383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124780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2705" y="4614027"/>
            <a:ext cx="5624457" cy="572705"/>
            <a:chOff x="3448816" y="4468407"/>
            <a:chExt cx="5624457" cy="5727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55" t="2694" r="718" b="7210"/>
            <a:stretch/>
          </p:blipFill>
          <p:spPr>
            <a:xfrm>
              <a:off x="3448816" y="4468407"/>
              <a:ext cx="5624457" cy="5727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598183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222154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846125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470096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094067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718038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342009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965980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589951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93863" y="4388427"/>
            <a:ext cx="950789" cy="1689974"/>
            <a:chOff x="8495930" y="3277974"/>
            <a:chExt cx="1447060" cy="2682980"/>
          </a:xfrm>
          <a:solidFill>
            <a:srgbClr val="FF0000"/>
          </a:solidFill>
        </p:grpSpPr>
        <p:sp>
          <p:nvSpPr>
            <p:cNvPr id="55" name="Frame 54"/>
            <p:cNvSpPr/>
            <p:nvPr/>
          </p:nvSpPr>
          <p:spPr>
            <a:xfrm>
              <a:off x="8495930" y="3277974"/>
              <a:ext cx="1447060" cy="1464631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ame 52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5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1.85185E-6 L 0.35456 0.014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9" grpId="0"/>
      <p:bldP spid="10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06" t="4246" r="746" b="2767"/>
          <a:stretch/>
        </p:blipFill>
        <p:spPr>
          <a:xfrm>
            <a:off x="968189" y="870548"/>
            <a:ext cx="10155220" cy="5561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257249" y="501216"/>
            <a:ext cx="92667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de-DE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 để tìm kết quả các phép tính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08433" y="276809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326472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3734656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17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429089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276537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325574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373873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276537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325575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372568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2599" y="425704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34891" y="278753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65140" y="327790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65140" y="3745055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34891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85" y="1348186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581462" y="1417430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247286" y="3468799"/>
            <a:ext cx="868595" cy="868595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429856" y="4474492"/>
            <a:ext cx="848933" cy="848933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8687786" y="5440570"/>
            <a:ext cx="878797" cy="878797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DE824D-7BC5-90F3-C07C-456ED61796A8}"/>
              </a:ext>
            </a:extLst>
          </p:cNvPr>
          <p:cNvSpPr txBox="1"/>
          <p:nvPr/>
        </p:nvSpPr>
        <p:spPr>
          <a:xfrm>
            <a:off x="2453982" y="3487599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20A34-3DE0-D059-6C74-E9F5B756E90A}"/>
              </a:ext>
            </a:extLst>
          </p:cNvPr>
          <p:cNvSpPr txBox="1"/>
          <p:nvPr/>
        </p:nvSpPr>
        <p:spPr>
          <a:xfrm>
            <a:off x="2453981" y="4457782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C17956-BDE0-F28F-9531-BBBF0E15912E}"/>
              </a:ext>
            </a:extLst>
          </p:cNvPr>
          <p:cNvSpPr txBox="1"/>
          <p:nvPr/>
        </p:nvSpPr>
        <p:spPr>
          <a:xfrm>
            <a:off x="2516379" y="5619965"/>
            <a:ext cx="32033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135464" y="647741"/>
            <a:ext cx="392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46612" y="1666935"/>
            <a:ext cx="317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35659" y="2128600"/>
            <a:ext cx="6431943" cy="4294981"/>
            <a:chOff x="3246472" y="1561288"/>
            <a:chExt cx="6431943" cy="4294981"/>
          </a:xfrm>
        </p:grpSpPr>
        <p:sp>
          <p:nvSpPr>
            <p:cNvPr id="3" name="Rectangle 2"/>
            <p:cNvSpPr/>
            <p:nvPr/>
          </p:nvSpPr>
          <p:spPr>
            <a:xfrm>
              <a:off x="3246472" y="4058292"/>
              <a:ext cx="6359864" cy="1592494"/>
            </a:xfrm>
            <a:prstGeom prst="rect">
              <a:avLst/>
            </a:prstGeom>
            <a:solidFill>
              <a:srgbClr val="F8C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472" y="1561288"/>
              <a:ext cx="6431943" cy="429498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8397433" y="2797092"/>
            <a:ext cx="31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bạn đang thực hiện phép tính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AB906A-1694-05DB-A671-51D0AA73C0B5}"/>
              </a:ext>
            </a:extLst>
          </p:cNvPr>
          <p:cNvSpPr txBox="1"/>
          <p:nvPr/>
        </p:nvSpPr>
        <p:spPr>
          <a:xfrm>
            <a:off x="400623" y="2793851"/>
            <a:ext cx="2144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toán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9E8DA-A4E0-9607-0151-96FCC7898F57}"/>
              </a:ext>
            </a:extLst>
          </p:cNvPr>
          <p:cNvSpPr txBox="1"/>
          <p:nvPr/>
        </p:nvSpPr>
        <p:spPr>
          <a:xfrm>
            <a:off x="9148290" y="3881082"/>
            <a:ext cx="260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6" grpId="0"/>
      <p:bldP spid="11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6065078" y="2809512"/>
            <a:ext cx="3919192" cy="1576572"/>
          </a:xfrm>
          <a:custGeom>
            <a:avLst/>
            <a:gdLst>
              <a:gd name="connsiteX0" fmla="*/ 187438 w 2070538"/>
              <a:gd name="connsiteY0" fmla="*/ 0 h 1124607"/>
              <a:gd name="connsiteX1" fmla="*/ 2070538 w 2070538"/>
              <a:gd name="connsiteY1" fmla="*/ 0 h 1124607"/>
              <a:gd name="connsiteX2" fmla="*/ 2070538 w 2070538"/>
              <a:gd name="connsiteY2" fmla="*/ 0 h 1124607"/>
              <a:gd name="connsiteX3" fmla="*/ 2070538 w 2070538"/>
              <a:gd name="connsiteY3" fmla="*/ 937169 h 1124607"/>
              <a:gd name="connsiteX4" fmla="*/ 1883100 w 2070538"/>
              <a:gd name="connsiteY4" fmla="*/ 1124607 h 1124607"/>
              <a:gd name="connsiteX5" fmla="*/ 0 w 2070538"/>
              <a:gd name="connsiteY5" fmla="*/ 1124607 h 1124607"/>
              <a:gd name="connsiteX6" fmla="*/ 0 w 2070538"/>
              <a:gd name="connsiteY6" fmla="*/ 1124607 h 1124607"/>
              <a:gd name="connsiteX7" fmla="*/ 0 w 2070538"/>
              <a:gd name="connsiteY7" fmla="*/ 187438 h 1124607"/>
              <a:gd name="connsiteX8" fmla="*/ 187438 w 2070538"/>
              <a:gd name="connsiteY8" fmla="*/ 0 h 1124607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285765"/>
              <a:gd name="connsiteX1" fmla="*/ 2070538 w 2638097"/>
              <a:gd name="connsiteY1" fmla="*/ 63062 h 1285765"/>
              <a:gd name="connsiteX2" fmla="*/ 2638097 w 2638097"/>
              <a:gd name="connsiteY2" fmla="*/ 0 h 1285765"/>
              <a:gd name="connsiteX3" fmla="*/ 2070538 w 2638097"/>
              <a:gd name="connsiteY3" fmla="*/ 1000231 h 1285765"/>
              <a:gd name="connsiteX4" fmla="*/ 1883100 w 2638097"/>
              <a:gd name="connsiteY4" fmla="*/ 1187669 h 1285765"/>
              <a:gd name="connsiteX5" fmla="*/ 0 w 2638097"/>
              <a:gd name="connsiteY5" fmla="*/ 1187669 h 1285765"/>
              <a:gd name="connsiteX6" fmla="*/ 0 w 2638097"/>
              <a:gd name="connsiteY6" fmla="*/ 1187669 h 1285765"/>
              <a:gd name="connsiteX7" fmla="*/ 0 w 2638097"/>
              <a:gd name="connsiteY7" fmla="*/ 250500 h 1285765"/>
              <a:gd name="connsiteX8" fmla="*/ 187438 w 2638097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6892" h="1269416">
                <a:moveTo>
                  <a:pt x="238822" y="46713"/>
                </a:moveTo>
                <a:cubicBezTo>
                  <a:pt x="1118770" y="-58391"/>
                  <a:pt x="1494222" y="46713"/>
                  <a:pt x="2121922" y="46713"/>
                </a:cubicBezTo>
                <a:cubicBezTo>
                  <a:pt x="2306376" y="59543"/>
                  <a:pt x="2554717" y="-88417"/>
                  <a:pt x="2646892" y="212143"/>
                </a:cubicBezTo>
                <a:cubicBezTo>
                  <a:pt x="2298010" y="71644"/>
                  <a:pt x="2015447" y="180658"/>
                  <a:pt x="2121922" y="983882"/>
                </a:cubicBezTo>
                <a:cubicBezTo>
                  <a:pt x="2121922" y="1087401"/>
                  <a:pt x="2038003" y="1171320"/>
                  <a:pt x="1934484" y="1171320"/>
                </a:cubicBezTo>
                <a:cubicBezTo>
                  <a:pt x="1306784" y="1171320"/>
                  <a:pt x="700105" y="1392037"/>
                  <a:pt x="51384" y="1171320"/>
                </a:cubicBezTo>
                <a:lnTo>
                  <a:pt x="51384" y="1171320"/>
                </a:lnTo>
                <a:cubicBezTo>
                  <a:pt x="51384" y="858930"/>
                  <a:pt x="-64230" y="830320"/>
                  <a:pt x="51384" y="234151"/>
                </a:cubicBezTo>
                <a:cubicBezTo>
                  <a:pt x="51384" y="130632"/>
                  <a:pt x="135303" y="46713"/>
                  <a:pt x="238822" y="46713"/>
                </a:cubicBezTo>
                <a:close/>
              </a:path>
            </a:pathLst>
          </a:custGeom>
          <a:solidFill>
            <a:srgbClr val="E5A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6311487" y="3022313"/>
            <a:ext cx="279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cách đếm ngón tay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21459" r="54425"/>
          <a:stretch/>
        </p:blipFill>
        <p:spPr>
          <a:xfrm>
            <a:off x="1244944" y="1356332"/>
            <a:ext cx="3148380" cy="5038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2751" y="2992000"/>
            <a:ext cx="1905675" cy="2788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2436" y="1491204"/>
            <a:ext cx="620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công cụ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270" y="-10771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4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6" grpId="0"/>
      <p:bldP spid="11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 flipH="1">
            <a:off x="2820606" y="2970861"/>
            <a:ext cx="3919192" cy="1576572"/>
          </a:xfrm>
          <a:custGeom>
            <a:avLst/>
            <a:gdLst>
              <a:gd name="connsiteX0" fmla="*/ 187438 w 2070538"/>
              <a:gd name="connsiteY0" fmla="*/ 0 h 1124607"/>
              <a:gd name="connsiteX1" fmla="*/ 2070538 w 2070538"/>
              <a:gd name="connsiteY1" fmla="*/ 0 h 1124607"/>
              <a:gd name="connsiteX2" fmla="*/ 2070538 w 2070538"/>
              <a:gd name="connsiteY2" fmla="*/ 0 h 1124607"/>
              <a:gd name="connsiteX3" fmla="*/ 2070538 w 2070538"/>
              <a:gd name="connsiteY3" fmla="*/ 937169 h 1124607"/>
              <a:gd name="connsiteX4" fmla="*/ 1883100 w 2070538"/>
              <a:gd name="connsiteY4" fmla="*/ 1124607 h 1124607"/>
              <a:gd name="connsiteX5" fmla="*/ 0 w 2070538"/>
              <a:gd name="connsiteY5" fmla="*/ 1124607 h 1124607"/>
              <a:gd name="connsiteX6" fmla="*/ 0 w 2070538"/>
              <a:gd name="connsiteY6" fmla="*/ 1124607 h 1124607"/>
              <a:gd name="connsiteX7" fmla="*/ 0 w 2070538"/>
              <a:gd name="connsiteY7" fmla="*/ 187438 h 1124607"/>
              <a:gd name="connsiteX8" fmla="*/ 187438 w 2070538"/>
              <a:gd name="connsiteY8" fmla="*/ 0 h 1124607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187669"/>
              <a:gd name="connsiteX1" fmla="*/ 2070538 w 2638097"/>
              <a:gd name="connsiteY1" fmla="*/ 63062 h 1187669"/>
              <a:gd name="connsiteX2" fmla="*/ 2638097 w 2638097"/>
              <a:gd name="connsiteY2" fmla="*/ 0 h 1187669"/>
              <a:gd name="connsiteX3" fmla="*/ 2070538 w 2638097"/>
              <a:gd name="connsiteY3" fmla="*/ 1000231 h 1187669"/>
              <a:gd name="connsiteX4" fmla="*/ 1883100 w 2638097"/>
              <a:gd name="connsiteY4" fmla="*/ 1187669 h 1187669"/>
              <a:gd name="connsiteX5" fmla="*/ 0 w 2638097"/>
              <a:gd name="connsiteY5" fmla="*/ 1187669 h 1187669"/>
              <a:gd name="connsiteX6" fmla="*/ 0 w 2638097"/>
              <a:gd name="connsiteY6" fmla="*/ 1187669 h 1187669"/>
              <a:gd name="connsiteX7" fmla="*/ 0 w 2638097"/>
              <a:gd name="connsiteY7" fmla="*/ 250500 h 1187669"/>
              <a:gd name="connsiteX8" fmla="*/ 187438 w 2638097"/>
              <a:gd name="connsiteY8" fmla="*/ 63062 h 1187669"/>
              <a:gd name="connsiteX0" fmla="*/ 187438 w 2638097"/>
              <a:gd name="connsiteY0" fmla="*/ 63062 h 1285765"/>
              <a:gd name="connsiteX1" fmla="*/ 2070538 w 2638097"/>
              <a:gd name="connsiteY1" fmla="*/ 63062 h 1285765"/>
              <a:gd name="connsiteX2" fmla="*/ 2638097 w 2638097"/>
              <a:gd name="connsiteY2" fmla="*/ 0 h 1285765"/>
              <a:gd name="connsiteX3" fmla="*/ 2070538 w 2638097"/>
              <a:gd name="connsiteY3" fmla="*/ 1000231 h 1285765"/>
              <a:gd name="connsiteX4" fmla="*/ 1883100 w 2638097"/>
              <a:gd name="connsiteY4" fmla="*/ 1187669 h 1285765"/>
              <a:gd name="connsiteX5" fmla="*/ 0 w 2638097"/>
              <a:gd name="connsiteY5" fmla="*/ 1187669 h 1285765"/>
              <a:gd name="connsiteX6" fmla="*/ 0 w 2638097"/>
              <a:gd name="connsiteY6" fmla="*/ 1187669 h 1285765"/>
              <a:gd name="connsiteX7" fmla="*/ 0 w 2638097"/>
              <a:gd name="connsiteY7" fmla="*/ 250500 h 1285765"/>
              <a:gd name="connsiteX8" fmla="*/ 187438 w 2638097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89481"/>
              <a:gd name="connsiteY0" fmla="*/ 63062 h 1285765"/>
              <a:gd name="connsiteX1" fmla="*/ 2121922 w 2689481"/>
              <a:gd name="connsiteY1" fmla="*/ 63062 h 1285765"/>
              <a:gd name="connsiteX2" fmla="*/ 2689481 w 2689481"/>
              <a:gd name="connsiteY2" fmla="*/ 0 h 1285765"/>
              <a:gd name="connsiteX3" fmla="*/ 2121922 w 2689481"/>
              <a:gd name="connsiteY3" fmla="*/ 1000231 h 1285765"/>
              <a:gd name="connsiteX4" fmla="*/ 1934484 w 2689481"/>
              <a:gd name="connsiteY4" fmla="*/ 1187669 h 1285765"/>
              <a:gd name="connsiteX5" fmla="*/ 51384 w 2689481"/>
              <a:gd name="connsiteY5" fmla="*/ 1187669 h 1285765"/>
              <a:gd name="connsiteX6" fmla="*/ 51384 w 2689481"/>
              <a:gd name="connsiteY6" fmla="*/ 1187669 h 1285765"/>
              <a:gd name="connsiteX7" fmla="*/ 51384 w 2689481"/>
              <a:gd name="connsiteY7" fmla="*/ 250500 h 1285765"/>
              <a:gd name="connsiteX8" fmla="*/ 238822 w 2689481"/>
              <a:gd name="connsiteY8" fmla="*/ 63062 h 1285765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75285"/>
              <a:gd name="connsiteY0" fmla="*/ 46713 h 1269416"/>
              <a:gd name="connsiteX1" fmla="*/ 2121922 w 2675285"/>
              <a:gd name="connsiteY1" fmla="*/ 46713 h 1269416"/>
              <a:gd name="connsiteX2" fmla="*/ 2675285 w 2675285"/>
              <a:gd name="connsiteY2" fmla="*/ 85203 h 1269416"/>
              <a:gd name="connsiteX3" fmla="*/ 2121922 w 2675285"/>
              <a:gd name="connsiteY3" fmla="*/ 983882 h 1269416"/>
              <a:gd name="connsiteX4" fmla="*/ 1934484 w 2675285"/>
              <a:gd name="connsiteY4" fmla="*/ 1171320 h 1269416"/>
              <a:gd name="connsiteX5" fmla="*/ 51384 w 2675285"/>
              <a:gd name="connsiteY5" fmla="*/ 1171320 h 1269416"/>
              <a:gd name="connsiteX6" fmla="*/ 51384 w 2675285"/>
              <a:gd name="connsiteY6" fmla="*/ 1171320 h 1269416"/>
              <a:gd name="connsiteX7" fmla="*/ 51384 w 2675285"/>
              <a:gd name="connsiteY7" fmla="*/ 234151 h 1269416"/>
              <a:gd name="connsiteX8" fmla="*/ 238822 w 2675285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  <a:gd name="connsiteX0" fmla="*/ 238822 w 2646892"/>
              <a:gd name="connsiteY0" fmla="*/ 46713 h 1269416"/>
              <a:gd name="connsiteX1" fmla="*/ 2121922 w 2646892"/>
              <a:gd name="connsiteY1" fmla="*/ 46713 h 1269416"/>
              <a:gd name="connsiteX2" fmla="*/ 2646892 w 2646892"/>
              <a:gd name="connsiteY2" fmla="*/ 212143 h 1269416"/>
              <a:gd name="connsiteX3" fmla="*/ 2121922 w 2646892"/>
              <a:gd name="connsiteY3" fmla="*/ 983882 h 1269416"/>
              <a:gd name="connsiteX4" fmla="*/ 1934484 w 2646892"/>
              <a:gd name="connsiteY4" fmla="*/ 1171320 h 1269416"/>
              <a:gd name="connsiteX5" fmla="*/ 51384 w 2646892"/>
              <a:gd name="connsiteY5" fmla="*/ 1171320 h 1269416"/>
              <a:gd name="connsiteX6" fmla="*/ 51384 w 2646892"/>
              <a:gd name="connsiteY6" fmla="*/ 1171320 h 1269416"/>
              <a:gd name="connsiteX7" fmla="*/ 51384 w 2646892"/>
              <a:gd name="connsiteY7" fmla="*/ 234151 h 1269416"/>
              <a:gd name="connsiteX8" fmla="*/ 238822 w 2646892"/>
              <a:gd name="connsiteY8" fmla="*/ 46713 h 126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6892" h="1269416">
                <a:moveTo>
                  <a:pt x="238822" y="46713"/>
                </a:moveTo>
                <a:cubicBezTo>
                  <a:pt x="1118770" y="-58391"/>
                  <a:pt x="1494222" y="46713"/>
                  <a:pt x="2121922" y="46713"/>
                </a:cubicBezTo>
                <a:cubicBezTo>
                  <a:pt x="2306376" y="59543"/>
                  <a:pt x="2554717" y="-88417"/>
                  <a:pt x="2646892" y="212143"/>
                </a:cubicBezTo>
                <a:cubicBezTo>
                  <a:pt x="2298010" y="71644"/>
                  <a:pt x="2015447" y="180658"/>
                  <a:pt x="2121922" y="983882"/>
                </a:cubicBezTo>
                <a:cubicBezTo>
                  <a:pt x="2121922" y="1087401"/>
                  <a:pt x="2038003" y="1171320"/>
                  <a:pt x="1934484" y="1171320"/>
                </a:cubicBezTo>
                <a:cubicBezTo>
                  <a:pt x="1306784" y="1171320"/>
                  <a:pt x="700105" y="1392037"/>
                  <a:pt x="51384" y="1171320"/>
                </a:cubicBezTo>
                <a:lnTo>
                  <a:pt x="51384" y="1171320"/>
                </a:lnTo>
                <a:cubicBezTo>
                  <a:pt x="51384" y="858930"/>
                  <a:pt x="-64230" y="830320"/>
                  <a:pt x="51384" y="234151"/>
                </a:cubicBezTo>
                <a:cubicBezTo>
                  <a:pt x="51384" y="130632"/>
                  <a:pt x="135303" y="46713"/>
                  <a:pt x="238822" y="46713"/>
                </a:cubicBezTo>
                <a:close/>
              </a:path>
            </a:pathLst>
          </a:custGeom>
          <a:solidFill>
            <a:srgbClr val="E5A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822241" y="3158982"/>
            <a:ext cx="2798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cách đếm que tính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t="22100" r="10726" b="12215"/>
          <a:stretch/>
        </p:blipFill>
        <p:spPr>
          <a:xfrm>
            <a:off x="7381729" y="1232516"/>
            <a:ext cx="3560247" cy="47654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01" y="2703732"/>
            <a:ext cx="1951071" cy="2854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7252" y="1462013"/>
            <a:ext cx="620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công cụ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6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6" grpId="0"/>
      <p:bldP spid="117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043031" y="3169622"/>
            <a:ext cx="156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15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169751" y="1685467"/>
            <a:ext cx="420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phép tính: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343961" y="636719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4806" y="3169623"/>
            <a:ext cx="33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8 + 7 =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17" y="2890364"/>
            <a:ext cx="1409700" cy="17240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76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16" grpId="0"/>
      <p:bldP spid="117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01278" y="19390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NHIỆM</a:t>
            </a:r>
            <a:r>
              <a:rPr kumimoji="0" lang="en-US" altLang="zh-CN" sz="32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 flipH="1">
            <a:off x="600361" y="3571582"/>
            <a:ext cx="3529850" cy="2667175"/>
            <a:chOff x="666882" y="3290668"/>
            <a:chExt cx="3315580" cy="2667175"/>
          </a:xfrm>
        </p:grpSpPr>
        <p:sp>
          <p:nvSpPr>
            <p:cNvPr id="6" name="Rectangle 5"/>
            <p:cNvSpPr/>
            <p:nvPr/>
          </p:nvSpPr>
          <p:spPr>
            <a:xfrm>
              <a:off x="666882" y="3290668"/>
              <a:ext cx="3315580" cy="2168323"/>
            </a:xfrm>
            <a:custGeom>
              <a:avLst/>
              <a:gdLst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0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450769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8577"/>
                <a:gd name="connsiteY0" fmla="*/ 344306 h 2133374"/>
                <a:gd name="connsiteX1" fmla="*/ 2985963 w 2988577"/>
                <a:gd name="connsiteY1" fmla="*/ 344306 h 2133374"/>
                <a:gd name="connsiteX2" fmla="*/ 2708561 w 2988577"/>
                <a:gd name="connsiteY2" fmla="*/ 2133374 h 2133374"/>
                <a:gd name="connsiteX3" fmla="*/ 391356 w 2988577"/>
                <a:gd name="connsiteY3" fmla="*/ 2133374 h 2133374"/>
                <a:gd name="connsiteX4" fmla="*/ 257792 w 2988577"/>
                <a:gd name="connsiteY4" fmla="*/ 344306 h 2133374"/>
                <a:gd name="connsiteX0" fmla="*/ 257792 w 3324578"/>
                <a:gd name="connsiteY0" fmla="*/ 267773 h 2056841"/>
                <a:gd name="connsiteX1" fmla="*/ 2985963 w 3324578"/>
                <a:gd name="connsiteY1" fmla="*/ 267773 h 2056841"/>
                <a:gd name="connsiteX2" fmla="*/ 2708561 w 3324578"/>
                <a:gd name="connsiteY2" fmla="*/ 2056841 h 2056841"/>
                <a:gd name="connsiteX3" fmla="*/ 391356 w 3324578"/>
                <a:gd name="connsiteY3" fmla="*/ 2056841 h 2056841"/>
                <a:gd name="connsiteX4" fmla="*/ 257792 w 3324578"/>
                <a:gd name="connsiteY4" fmla="*/ 267773 h 2056841"/>
                <a:gd name="connsiteX0" fmla="*/ 257792 w 3002763"/>
                <a:gd name="connsiteY0" fmla="*/ 322693 h 2111761"/>
                <a:gd name="connsiteX1" fmla="*/ 2985963 w 3002763"/>
                <a:gd name="connsiteY1" fmla="*/ 322693 h 2111761"/>
                <a:gd name="connsiteX2" fmla="*/ 2708561 w 3002763"/>
                <a:gd name="connsiteY2" fmla="*/ 2111761 h 2111761"/>
                <a:gd name="connsiteX3" fmla="*/ 391356 w 3002763"/>
                <a:gd name="connsiteY3" fmla="*/ 2111761 h 2111761"/>
                <a:gd name="connsiteX4" fmla="*/ 257792 w 3002763"/>
                <a:gd name="connsiteY4" fmla="*/ 322693 h 2111761"/>
                <a:gd name="connsiteX0" fmla="*/ 257792 w 3252785"/>
                <a:gd name="connsiteY0" fmla="*/ 339967 h 2129035"/>
                <a:gd name="connsiteX1" fmla="*/ 2985963 w 3252785"/>
                <a:gd name="connsiteY1" fmla="*/ 339967 h 2129035"/>
                <a:gd name="connsiteX2" fmla="*/ 2708561 w 3252785"/>
                <a:gd name="connsiteY2" fmla="*/ 2129035 h 2129035"/>
                <a:gd name="connsiteX3" fmla="*/ 391356 w 3252785"/>
                <a:gd name="connsiteY3" fmla="*/ 2129035 h 2129035"/>
                <a:gd name="connsiteX4" fmla="*/ 257792 w 3252785"/>
                <a:gd name="connsiteY4" fmla="*/ 339967 h 2129035"/>
                <a:gd name="connsiteX0" fmla="*/ 257792 w 3306589"/>
                <a:gd name="connsiteY0" fmla="*/ 344306 h 2133374"/>
                <a:gd name="connsiteX1" fmla="*/ 2985963 w 3306589"/>
                <a:gd name="connsiteY1" fmla="*/ 344306 h 2133374"/>
                <a:gd name="connsiteX2" fmla="*/ 2708561 w 3306589"/>
                <a:gd name="connsiteY2" fmla="*/ 2133374 h 2133374"/>
                <a:gd name="connsiteX3" fmla="*/ 391356 w 3306589"/>
                <a:gd name="connsiteY3" fmla="*/ 2133374 h 2133374"/>
                <a:gd name="connsiteX4" fmla="*/ 257792 w 3306589"/>
                <a:gd name="connsiteY4" fmla="*/ 344306 h 2133374"/>
                <a:gd name="connsiteX0" fmla="*/ 257792 w 3040950"/>
                <a:gd name="connsiteY0" fmla="*/ 441158 h 2230226"/>
                <a:gd name="connsiteX1" fmla="*/ 2985963 w 3040950"/>
                <a:gd name="connsiteY1" fmla="*/ 441158 h 2230226"/>
                <a:gd name="connsiteX2" fmla="*/ 2708561 w 3040950"/>
                <a:gd name="connsiteY2" fmla="*/ 2230226 h 2230226"/>
                <a:gd name="connsiteX3" fmla="*/ 391356 w 3040950"/>
                <a:gd name="connsiteY3" fmla="*/ 2230226 h 2230226"/>
                <a:gd name="connsiteX4" fmla="*/ 257792 w 3040950"/>
                <a:gd name="connsiteY4" fmla="*/ 441158 h 2230226"/>
                <a:gd name="connsiteX0" fmla="*/ 257792 w 3315580"/>
                <a:gd name="connsiteY0" fmla="*/ 379255 h 2168323"/>
                <a:gd name="connsiteX1" fmla="*/ 2985963 w 3315580"/>
                <a:gd name="connsiteY1" fmla="*/ 379255 h 2168323"/>
                <a:gd name="connsiteX2" fmla="*/ 2708561 w 3315580"/>
                <a:gd name="connsiteY2" fmla="*/ 2168323 h 2168323"/>
                <a:gd name="connsiteX3" fmla="*/ 391356 w 3315580"/>
                <a:gd name="connsiteY3" fmla="*/ 2168323 h 2168323"/>
                <a:gd name="connsiteX4" fmla="*/ 257792 w 3315580"/>
                <a:gd name="connsiteY4" fmla="*/ 379255 h 216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5580" h="2168323">
                  <a:moveTo>
                    <a:pt x="257792" y="379255"/>
                  </a:moveTo>
                  <a:cubicBezTo>
                    <a:pt x="690226" y="81077"/>
                    <a:pt x="2143482" y="-299295"/>
                    <a:pt x="2985963" y="379255"/>
                  </a:cubicBezTo>
                  <a:cubicBezTo>
                    <a:pt x="3828444" y="1057805"/>
                    <a:pt x="2801028" y="1571967"/>
                    <a:pt x="2708561" y="2168323"/>
                  </a:cubicBezTo>
                  <a:lnTo>
                    <a:pt x="391356" y="2168323"/>
                  </a:lnTo>
                  <a:cubicBezTo>
                    <a:pt x="-17105" y="1870145"/>
                    <a:pt x="-174642" y="677433"/>
                    <a:pt x="257792" y="379255"/>
                  </a:cubicBezTo>
                  <a:close/>
                </a:path>
              </a:pathLst>
            </a:custGeom>
            <a:solidFill>
              <a:srgbClr val="E5A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3990348">
              <a:off x="2759515" y="5245703"/>
              <a:ext cx="997705" cy="426576"/>
            </a:xfrm>
            <a:custGeom>
              <a:avLst/>
              <a:gdLst>
                <a:gd name="connsiteX0" fmla="*/ 371705 w 997705"/>
                <a:gd name="connsiteY0" fmla="*/ 60 h 426576"/>
                <a:gd name="connsiteX1" fmla="*/ 997705 w 997705"/>
                <a:gd name="connsiteY1" fmla="*/ 184535 h 426576"/>
                <a:gd name="connsiteX2" fmla="*/ 407083 w 997705"/>
                <a:gd name="connsiteY2" fmla="*/ 423392 h 426576"/>
                <a:gd name="connsiteX3" fmla="*/ 406465 w 997705"/>
                <a:gd name="connsiteY3" fmla="*/ 426576 h 426576"/>
                <a:gd name="connsiteX4" fmla="*/ 126028 w 997705"/>
                <a:gd name="connsiteY4" fmla="*/ 426576 h 426576"/>
                <a:gd name="connsiteX5" fmla="*/ 0 w 997705"/>
                <a:gd name="connsiteY5" fmla="*/ 26433 h 426576"/>
                <a:gd name="connsiteX6" fmla="*/ 371705 w 997705"/>
                <a:gd name="connsiteY6" fmla="*/ 60 h 42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705" h="426576">
                  <a:moveTo>
                    <a:pt x="371705" y="60"/>
                  </a:moveTo>
                  <a:cubicBezTo>
                    <a:pt x="482110" y="1763"/>
                    <a:pt x="652564" y="40004"/>
                    <a:pt x="997705" y="184535"/>
                  </a:cubicBezTo>
                  <a:cubicBezTo>
                    <a:pt x="573723" y="152353"/>
                    <a:pt x="452552" y="269239"/>
                    <a:pt x="407083" y="423392"/>
                  </a:cubicBezTo>
                  <a:lnTo>
                    <a:pt x="406465" y="426576"/>
                  </a:lnTo>
                  <a:lnTo>
                    <a:pt x="126028" y="426576"/>
                  </a:lnTo>
                  <a:lnTo>
                    <a:pt x="0" y="26433"/>
                  </a:lnTo>
                  <a:cubicBezTo>
                    <a:pt x="187070" y="56077"/>
                    <a:pt x="229755" y="-2131"/>
                    <a:pt x="371705" y="60"/>
                  </a:cubicBezTo>
                  <a:close/>
                </a:path>
              </a:pathLst>
            </a:custGeom>
            <a:solidFill>
              <a:srgbClr val="E5A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46396" y="3956495"/>
            <a:ext cx="2949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cách nào để tìm kết quả phép cộng nhanh và chính xác không nhỉ?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55" y="3826987"/>
            <a:ext cx="1732998" cy="2460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9011">
            <a:off x="8028253" y="4216179"/>
            <a:ext cx="2266284" cy="4283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V="1">
            <a:off x="5087013" y="4014474"/>
            <a:ext cx="4177654" cy="2182021"/>
            <a:chOff x="666882" y="3290668"/>
            <a:chExt cx="3924060" cy="2182021"/>
          </a:xfrm>
          <a:solidFill>
            <a:srgbClr val="CFD9FE"/>
          </a:solidFill>
        </p:grpSpPr>
        <p:sp>
          <p:nvSpPr>
            <p:cNvPr id="22" name="Rectangle 5"/>
            <p:cNvSpPr/>
            <p:nvPr/>
          </p:nvSpPr>
          <p:spPr>
            <a:xfrm>
              <a:off x="666882" y="3290668"/>
              <a:ext cx="3361627" cy="2182021"/>
            </a:xfrm>
            <a:custGeom>
              <a:avLst/>
              <a:gdLst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0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450769 w 2728171"/>
                <a:gd name="connsiteY2" fmla="*/ 1789068 h 1789068"/>
                <a:gd name="connsiteX3" fmla="*/ 133564 w 2728171"/>
                <a:gd name="connsiteY3" fmla="*/ 1789068 h 1789068"/>
                <a:gd name="connsiteX4" fmla="*/ 0 w 2728171"/>
                <a:gd name="connsiteY4" fmla="*/ 0 h 1789068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5963"/>
                <a:gd name="connsiteY0" fmla="*/ 223633 h 2012701"/>
                <a:gd name="connsiteX1" fmla="*/ 2985963 w 2985963"/>
                <a:gd name="connsiteY1" fmla="*/ 223633 h 2012701"/>
                <a:gd name="connsiteX2" fmla="*/ 2708561 w 2985963"/>
                <a:gd name="connsiteY2" fmla="*/ 2012701 h 2012701"/>
                <a:gd name="connsiteX3" fmla="*/ 391356 w 2985963"/>
                <a:gd name="connsiteY3" fmla="*/ 2012701 h 2012701"/>
                <a:gd name="connsiteX4" fmla="*/ 257792 w 2985963"/>
                <a:gd name="connsiteY4" fmla="*/ 223633 h 2012701"/>
                <a:gd name="connsiteX0" fmla="*/ 257792 w 2988577"/>
                <a:gd name="connsiteY0" fmla="*/ 344306 h 2133374"/>
                <a:gd name="connsiteX1" fmla="*/ 2985963 w 2988577"/>
                <a:gd name="connsiteY1" fmla="*/ 344306 h 2133374"/>
                <a:gd name="connsiteX2" fmla="*/ 2708561 w 2988577"/>
                <a:gd name="connsiteY2" fmla="*/ 2133374 h 2133374"/>
                <a:gd name="connsiteX3" fmla="*/ 391356 w 2988577"/>
                <a:gd name="connsiteY3" fmla="*/ 2133374 h 2133374"/>
                <a:gd name="connsiteX4" fmla="*/ 257792 w 2988577"/>
                <a:gd name="connsiteY4" fmla="*/ 344306 h 2133374"/>
                <a:gd name="connsiteX0" fmla="*/ 257792 w 3324578"/>
                <a:gd name="connsiteY0" fmla="*/ 267773 h 2056841"/>
                <a:gd name="connsiteX1" fmla="*/ 2985963 w 3324578"/>
                <a:gd name="connsiteY1" fmla="*/ 267773 h 2056841"/>
                <a:gd name="connsiteX2" fmla="*/ 2708561 w 3324578"/>
                <a:gd name="connsiteY2" fmla="*/ 2056841 h 2056841"/>
                <a:gd name="connsiteX3" fmla="*/ 391356 w 3324578"/>
                <a:gd name="connsiteY3" fmla="*/ 2056841 h 2056841"/>
                <a:gd name="connsiteX4" fmla="*/ 257792 w 3324578"/>
                <a:gd name="connsiteY4" fmla="*/ 267773 h 2056841"/>
                <a:gd name="connsiteX0" fmla="*/ 257792 w 3002763"/>
                <a:gd name="connsiteY0" fmla="*/ 322693 h 2111761"/>
                <a:gd name="connsiteX1" fmla="*/ 2985963 w 3002763"/>
                <a:gd name="connsiteY1" fmla="*/ 322693 h 2111761"/>
                <a:gd name="connsiteX2" fmla="*/ 2708561 w 3002763"/>
                <a:gd name="connsiteY2" fmla="*/ 2111761 h 2111761"/>
                <a:gd name="connsiteX3" fmla="*/ 391356 w 3002763"/>
                <a:gd name="connsiteY3" fmla="*/ 2111761 h 2111761"/>
                <a:gd name="connsiteX4" fmla="*/ 257792 w 3002763"/>
                <a:gd name="connsiteY4" fmla="*/ 322693 h 2111761"/>
                <a:gd name="connsiteX0" fmla="*/ 257792 w 3252785"/>
                <a:gd name="connsiteY0" fmla="*/ 339967 h 2129035"/>
                <a:gd name="connsiteX1" fmla="*/ 2985963 w 3252785"/>
                <a:gd name="connsiteY1" fmla="*/ 339967 h 2129035"/>
                <a:gd name="connsiteX2" fmla="*/ 2708561 w 3252785"/>
                <a:gd name="connsiteY2" fmla="*/ 2129035 h 2129035"/>
                <a:gd name="connsiteX3" fmla="*/ 391356 w 3252785"/>
                <a:gd name="connsiteY3" fmla="*/ 2129035 h 2129035"/>
                <a:gd name="connsiteX4" fmla="*/ 257792 w 3252785"/>
                <a:gd name="connsiteY4" fmla="*/ 339967 h 2129035"/>
                <a:gd name="connsiteX0" fmla="*/ 257792 w 3306589"/>
                <a:gd name="connsiteY0" fmla="*/ 344306 h 2133374"/>
                <a:gd name="connsiteX1" fmla="*/ 2985963 w 3306589"/>
                <a:gd name="connsiteY1" fmla="*/ 344306 h 2133374"/>
                <a:gd name="connsiteX2" fmla="*/ 2708561 w 3306589"/>
                <a:gd name="connsiteY2" fmla="*/ 2133374 h 2133374"/>
                <a:gd name="connsiteX3" fmla="*/ 391356 w 3306589"/>
                <a:gd name="connsiteY3" fmla="*/ 2133374 h 2133374"/>
                <a:gd name="connsiteX4" fmla="*/ 257792 w 3306589"/>
                <a:gd name="connsiteY4" fmla="*/ 344306 h 2133374"/>
                <a:gd name="connsiteX0" fmla="*/ 257792 w 3040950"/>
                <a:gd name="connsiteY0" fmla="*/ 441158 h 2230226"/>
                <a:gd name="connsiteX1" fmla="*/ 2985963 w 3040950"/>
                <a:gd name="connsiteY1" fmla="*/ 441158 h 2230226"/>
                <a:gd name="connsiteX2" fmla="*/ 2708561 w 3040950"/>
                <a:gd name="connsiteY2" fmla="*/ 2230226 h 2230226"/>
                <a:gd name="connsiteX3" fmla="*/ 391356 w 3040950"/>
                <a:gd name="connsiteY3" fmla="*/ 2230226 h 2230226"/>
                <a:gd name="connsiteX4" fmla="*/ 257792 w 3040950"/>
                <a:gd name="connsiteY4" fmla="*/ 441158 h 2230226"/>
                <a:gd name="connsiteX0" fmla="*/ 257792 w 3315580"/>
                <a:gd name="connsiteY0" fmla="*/ 379255 h 2168323"/>
                <a:gd name="connsiteX1" fmla="*/ 2985963 w 3315580"/>
                <a:gd name="connsiteY1" fmla="*/ 379255 h 2168323"/>
                <a:gd name="connsiteX2" fmla="*/ 2708561 w 3315580"/>
                <a:gd name="connsiteY2" fmla="*/ 2168323 h 2168323"/>
                <a:gd name="connsiteX3" fmla="*/ 391356 w 3315580"/>
                <a:gd name="connsiteY3" fmla="*/ 2168323 h 2168323"/>
                <a:gd name="connsiteX4" fmla="*/ 257792 w 3315580"/>
                <a:gd name="connsiteY4" fmla="*/ 379255 h 2168323"/>
                <a:gd name="connsiteX0" fmla="*/ 257792 w 3474862"/>
                <a:gd name="connsiteY0" fmla="*/ 379255 h 2168323"/>
                <a:gd name="connsiteX1" fmla="*/ 2985963 w 3474862"/>
                <a:gd name="connsiteY1" fmla="*/ 379255 h 2168323"/>
                <a:gd name="connsiteX2" fmla="*/ 2708561 w 3474862"/>
                <a:gd name="connsiteY2" fmla="*/ 2168323 h 2168323"/>
                <a:gd name="connsiteX3" fmla="*/ 391356 w 3474862"/>
                <a:gd name="connsiteY3" fmla="*/ 2168323 h 2168323"/>
                <a:gd name="connsiteX4" fmla="*/ 257792 w 3474862"/>
                <a:gd name="connsiteY4" fmla="*/ 379255 h 2168323"/>
                <a:gd name="connsiteX0" fmla="*/ 257792 w 3361627"/>
                <a:gd name="connsiteY0" fmla="*/ 379255 h 2182021"/>
                <a:gd name="connsiteX1" fmla="*/ 2985963 w 3361627"/>
                <a:gd name="connsiteY1" fmla="*/ 379255 h 2182021"/>
                <a:gd name="connsiteX2" fmla="*/ 2708561 w 3361627"/>
                <a:gd name="connsiteY2" fmla="*/ 2168323 h 2182021"/>
                <a:gd name="connsiteX3" fmla="*/ 391356 w 3361627"/>
                <a:gd name="connsiteY3" fmla="*/ 2168323 h 2182021"/>
                <a:gd name="connsiteX4" fmla="*/ 257792 w 3361627"/>
                <a:gd name="connsiteY4" fmla="*/ 379255 h 21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1627" h="2182021">
                  <a:moveTo>
                    <a:pt x="257792" y="379255"/>
                  </a:moveTo>
                  <a:cubicBezTo>
                    <a:pt x="690226" y="81077"/>
                    <a:pt x="2143482" y="-299295"/>
                    <a:pt x="2985963" y="379255"/>
                  </a:cubicBezTo>
                  <a:cubicBezTo>
                    <a:pt x="3828444" y="1057805"/>
                    <a:pt x="3037040" y="2137501"/>
                    <a:pt x="2708561" y="2168323"/>
                  </a:cubicBezTo>
                  <a:cubicBezTo>
                    <a:pt x="2380082" y="2199145"/>
                    <a:pt x="1163758" y="2168323"/>
                    <a:pt x="391356" y="2168323"/>
                  </a:cubicBezTo>
                  <a:cubicBezTo>
                    <a:pt x="-17105" y="1870145"/>
                    <a:pt x="-174642" y="677433"/>
                    <a:pt x="257792" y="37925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1630801">
              <a:off x="3653800" y="3950053"/>
              <a:ext cx="937142" cy="454144"/>
            </a:xfrm>
            <a:custGeom>
              <a:avLst/>
              <a:gdLst>
                <a:gd name="connsiteX0" fmla="*/ 371705 w 997705"/>
                <a:gd name="connsiteY0" fmla="*/ 60 h 426576"/>
                <a:gd name="connsiteX1" fmla="*/ 997705 w 997705"/>
                <a:gd name="connsiteY1" fmla="*/ 184535 h 426576"/>
                <a:gd name="connsiteX2" fmla="*/ 407083 w 997705"/>
                <a:gd name="connsiteY2" fmla="*/ 423392 h 426576"/>
                <a:gd name="connsiteX3" fmla="*/ 406465 w 997705"/>
                <a:gd name="connsiteY3" fmla="*/ 426576 h 426576"/>
                <a:gd name="connsiteX4" fmla="*/ 126028 w 997705"/>
                <a:gd name="connsiteY4" fmla="*/ 426576 h 426576"/>
                <a:gd name="connsiteX5" fmla="*/ 0 w 997705"/>
                <a:gd name="connsiteY5" fmla="*/ 26433 h 426576"/>
                <a:gd name="connsiteX6" fmla="*/ 371705 w 997705"/>
                <a:gd name="connsiteY6" fmla="*/ 60 h 42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705" h="426576">
                  <a:moveTo>
                    <a:pt x="371705" y="60"/>
                  </a:moveTo>
                  <a:cubicBezTo>
                    <a:pt x="482110" y="1763"/>
                    <a:pt x="652564" y="40004"/>
                    <a:pt x="997705" y="184535"/>
                  </a:cubicBezTo>
                  <a:cubicBezTo>
                    <a:pt x="573723" y="152353"/>
                    <a:pt x="452552" y="269239"/>
                    <a:pt x="407083" y="423392"/>
                  </a:cubicBezTo>
                  <a:lnTo>
                    <a:pt x="406465" y="426576"/>
                  </a:lnTo>
                  <a:lnTo>
                    <a:pt x="126028" y="426576"/>
                  </a:lnTo>
                  <a:lnTo>
                    <a:pt x="0" y="26433"/>
                  </a:lnTo>
                  <a:cubicBezTo>
                    <a:pt x="187070" y="56077"/>
                    <a:pt x="229755" y="-2131"/>
                    <a:pt x="371705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453327" y="4087961"/>
            <a:ext cx="2949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 còn một cách thực hiện phép tính này rất hay, đó là dùng thanh cộng trong phạm vi 20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4130209" y="853735"/>
            <a:ext cx="396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717" y="1473995"/>
            <a:ext cx="3249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5184" y="1473995"/>
            <a:ext cx="3516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18323" y="1473995"/>
            <a:ext cx="3034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 chắc chắn, có thể sử dụng được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2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/>
      <p:bldP spid="24" grpId="0"/>
      <p:bldP spid="18" grpId="0"/>
      <p:bldP spid="19" grpId="0"/>
      <p:bldP spid="20" grpId="0"/>
      <p:bldP spid="2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</TotalTime>
  <Words>2196</Words>
  <Application>Microsoft Office PowerPoint</Application>
  <PresentationFormat>Widescreen</PresentationFormat>
  <Paragraphs>325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Roboto</vt:lpstr>
      <vt:lpstr>Calibri Light</vt:lpstr>
      <vt:lpstr>Charm</vt:lpstr>
      <vt:lpstr>Calibri</vt:lpstr>
      <vt:lpstr>Roboto Black</vt:lpstr>
      <vt:lpstr>Times New Roman</vt:lpstr>
      <vt:lpstr>Arial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130</cp:revision>
  <dcterms:created xsi:type="dcterms:W3CDTF">2023-04-01T23:44:56Z</dcterms:created>
  <dcterms:modified xsi:type="dcterms:W3CDTF">2023-09-02T02:52:39Z</dcterms:modified>
</cp:coreProperties>
</file>