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37.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Lst>
  <p:notesMasterIdLst>
    <p:notesMasterId r:id="rId33"/>
  </p:notesMasterIdLst>
  <p:sldIdLst>
    <p:sldId id="4152" r:id="rId4"/>
    <p:sldId id="4208" r:id="rId5"/>
    <p:sldId id="4244" r:id="rId6"/>
    <p:sldId id="4245" r:id="rId7"/>
    <p:sldId id="4246" r:id="rId8"/>
    <p:sldId id="4229" r:id="rId9"/>
    <p:sldId id="4247" r:id="rId10"/>
    <p:sldId id="4230" r:id="rId11"/>
    <p:sldId id="4248" r:id="rId12"/>
    <p:sldId id="4249" r:id="rId13"/>
    <p:sldId id="4254" r:id="rId14"/>
    <p:sldId id="4251" r:id="rId15"/>
    <p:sldId id="4250" r:id="rId16"/>
    <p:sldId id="4252" r:id="rId17"/>
    <p:sldId id="4253" r:id="rId18"/>
    <p:sldId id="4216" r:id="rId19"/>
    <p:sldId id="4217" r:id="rId20"/>
    <p:sldId id="4231" r:id="rId21"/>
    <p:sldId id="4233" r:id="rId22"/>
    <p:sldId id="4234" r:id="rId23"/>
    <p:sldId id="4235" r:id="rId24"/>
    <p:sldId id="4236" r:id="rId25"/>
    <p:sldId id="4237" r:id="rId26"/>
    <p:sldId id="4238" r:id="rId27"/>
    <p:sldId id="4239" r:id="rId28"/>
    <p:sldId id="4240" r:id="rId29"/>
    <p:sldId id="4241" r:id="rId30"/>
    <p:sldId id="4242" r:id="rId31"/>
    <p:sldId id="4243" r:id="rId32"/>
  </p:sldIdLst>
  <p:sldSz cx="12192000" cy="6858000"/>
  <p:notesSz cx="6858000" cy="9144000"/>
  <p:embeddedFontLst>
    <p:embeddedFont>
      <p:font typeface="Roboto" panose="020B0604020202020204" charset="0"/>
      <p:regular r:id="rId34"/>
      <p:bold r:id="rId35"/>
      <p:italic r:id="rId36"/>
      <p:boldItalic r:id="rId37"/>
    </p:embeddedFont>
    <p:embeddedFont>
      <p:font typeface="Roboto Black" panose="020B0604020202020204" charset="0"/>
      <p:regular r:id="rId38"/>
      <p:bold r:id="rId39"/>
      <p:boldItalic r:id="rId40"/>
    </p:embeddedFon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Pangolin" panose="020B0604020202020204" charset="0"/>
      <p:regular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0EB"/>
    <a:srgbClr val="F5CC1A"/>
    <a:srgbClr val="71BDCB"/>
    <a:srgbClr val="F7CB9E"/>
    <a:srgbClr val="706366"/>
    <a:srgbClr val="636F6D"/>
    <a:srgbClr val="8F9216"/>
    <a:srgbClr val="C1C51D"/>
    <a:srgbClr val="DCE02D"/>
    <a:srgbClr val="F4F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424"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notesViewPr>
    <p:cSldViewPr snapToGrid="0">
      <p:cViewPr varScale="1">
        <p:scale>
          <a:sx n="47" d="100"/>
          <a:sy n="47"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24/11/2024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nháy chuột vào khung hoa để phát tiếng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186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757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hoặc muốn góp ý</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9389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giải</a:t>
            </a:r>
            <a:r>
              <a:rPr lang="en-US" baseline="0" dirty="0"/>
              <a:t> </a:t>
            </a:r>
            <a:r>
              <a:rPr lang="en-US" baseline="0" dirty="0" err="1"/>
              <a:t>thích</a:t>
            </a:r>
            <a:r>
              <a:rPr lang="en-US" baseline="0" dirty="0"/>
              <a:t> </a:t>
            </a:r>
            <a:r>
              <a:rPr lang="en-US" baseline="0" dirty="0" err="1"/>
              <a:t>về</a:t>
            </a:r>
            <a:r>
              <a:rPr lang="en-US" baseline="0" dirty="0"/>
              <a:t> </a:t>
            </a:r>
            <a:r>
              <a:rPr lang="en-US" baseline="0" dirty="0" err="1"/>
              <a:t>công</a:t>
            </a:r>
            <a:r>
              <a:rPr lang="en-US" baseline="0" dirty="0"/>
              <a:t> dung </a:t>
            </a:r>
            <a:r>
              <a:rPr lang="en-US" baseline="0" dirty="0" err="1"/>
              <a:t>của</a:t>
            </a:r>
            <a:r>
              <a:rPr lang="en-US" baseline="0" dirty="0"/>
              <a:t> </a:t>
            </a:r>
            <a:r>
              <a:rPr lang="en-US" baseline="0" dirty="0" err="1"/>
              <a:t>các</a:t>
            </a:r>
            <a:r>
              <a:rPr lang="en-US" baseline="0" dirty="0"/>
              <a:t> </a:t>
            </a:r>
            <a:r>
              <a:rPr lang="en-US" baseline="0" dirty="0" err="1"/>
              <a:t>phương</a:t>
            </a:r>
            <a:r>
              <a:rPr lang="en-US" baseline="0" dirty="0"/>
              <a:t> </a:t>
            </a:r>
            <a:r>
              <a:rPr lang="en-US" baseline="0" dirty="0" err="1"/>
              <a:t>tiện</a:t>
            </a:r>
            <a:r>
              <a:rPr lang="en-US" baseline="0" dirty="0"/>
              <a:t> </a:t>
            </a:r>
            <a:r>
              <a:rPr lang="en-US" baseline="0" dirty="0" err="1"/>
              <a:t>trên</a:t>
            </a:r>
            <a:r>
              <a:rPr lang="en-US" baseline="0" dirty="0"/>
              <a:t> </a:t>
            </a:r>
            <a:r>
              <a:rPr lang="en-US" baseline="0" dirty="0" err="1"/>
              <a:t>hình</a:t>
            </a:r>
            <a:r>
              <a:rPr lang="en-US" baseline="0" dirty="0"/>
              <a:t>: </a:t>
            </a:r>
            <a:r>
              <a:rPr lang="en-US" baseline="0" dirty="0" err="1"/>
              <a:t>ví</a:t>
            </a:r>
            <a:r>
              <a:rPr lang="en-US" baseline="0" dirty="0"/>
              <a:t> </a:t>
            </a:r>
            <a:r>
              <a:rPr lang="en-US" baseline="0" dirty="0" err="1"/>
              <a:t>dụ</a:t>
            </a:r>
            <a:r>
              <a:rPr lang="en-US" baseline="0" dirty="0"/>
              <a:t>: </a:t>
            </a:r>
            <a:r>
              <a:rPr lang="en-US" baseline="0" dirty="0" err="1"/>
              <a:t>Xe</a:t>
            </a:r>
            <a:r>
              <a:rPr lang="en-US" baseline="0" dirty="0"/>
              <a:t> </a:t>
            </a:r>
            <a:r>
              <a:rPr lang="en-US" baseline="0" dirty="0" err="1"/>
              <a:t>đạp</a:t>
            </a:r>
            <a:r>
              <a:rPr lang="en-US" baseline="0" dirty="0"/>
              <a:t> </a:t>
            </a:r>
            <a:r>
              <a:rPr lang="en-US" baseline="0" dirty="0" err="1"/>
              <a:t>chở</a:t>
            </a:r>
            <a:r>
              <a:rPr lang="en-US" baseline="0" dirty="0"/>
              <a:t> </a:t>
            </a:r>
            <a:r>
              <a:rPr lang="en-US" baseline="0" dirty="0" err="1"/>
              <a:t>người</a:t>
            </a:r>
            <a:r>
              <a:rPr lang="en-US" baseline="0" dirty="0"/>
              <a:t> </a:t>
            </a:r>
            <a:r>
              <a:rPr lang="en-US" baseline="0" dirty="0" err="1"/>
              <a:t>và</a:t>
            </a:r>
            <a:r>
              <a:rPr lang="en-US" baseline="0" dirty="0"/>
              <a:t> </a:t>
            </a:r>
            <a:r>
              <a:rPr lang="en-US" baseline="0" dirty="0" err="1"/>
              <a:t>một</a:t>
            </a:r>
            <a:r>
              <a:rPr lang="en-US" baseline="0" dirty="0"/>
              <a:t> </a:t>
            </a:r>
            <a:r>
              <a:rPr lang="en-US" baseline="0" dirty="0" err="1"/>
              <a:t>số</a:t>
            </a:r>
            <a:r>
              <a:rPr lang="en-US" baseline="0" dirty="0"/>
              <a:t> </a:t>
            </a:r>
            <a:r>
              <a:rPr lang="en-US" baseline="0" dirty="0" err="1"/>
              <a:t>hàng</a:t>
            </a:r>
            <a:r>
              <a:rPr lang="en-US" baseline="0" dirty="0"/>
              <a:t> </a:t>
            </a:r>
            <a:r>
              <a:rPr lang="en-US" baseline="0" dirty="0" err="1"/>
              <a:t>hóa</a:t>
            </a:r>
            <a:r>
              <a:rPr lang="en-US" baseline="0" dirty="0"/>
              <a:t> </a:t>
            </a:r>
            <a:r>
              <a:rPr lang="en-US" baseline="0" dirty="0" err="1"/>
              <a:t>gọn</a:t>
            </a:r>
            <a:r>
              <a:rPr lang="en-US" baseline="0" dirty="0"/>
              <a:t> </a:t>
            </a:r>
            <a:r>
              <a:rPr lang="en-US" baseline="0" dirty="0" err="1"/>
              <a:t>nhẹ</a:t>
            </a:r>
            <a:r>
              <a:rPr lang="en-US" baseline="0" dirty="0"/>
              <a:t>; </a:t>
            </a:r>
            <a:r>
              <a:rPr lang="en-US" baseline="0" dirty="0" err="1"/>
              <a:t>tàu</a:t>
            </a:r>
            <a:r>
              <a:rPr lang="en-US" baseline="0" dirty="0"/>
              <a:t> </a:t>
            </a:r>
            <a:r>
              <a:rPr lang="en-US" baseline="0" dirty="0" err="1"/>
              <a:t>điện</a:t>
            </a:r>
            <a:r>
              <a:rPr lang="en-US" baseline="0" dirty="0"/>
              <a:t> </a:t>
            </a:r>
            <a:r>
              <a:rPr lang="en-US" baseline="0" dirty="0" err="1"/>
              <a:t>chở</a:t>
            </a:r>
            <a:r>
              <a:rPr lang="en-US" baseline="0" dirty="0"/>
              <a:t> </a:t>
            </a:r>
            <a:r>
              <a:rPr lang="en-US" baseline="0" dirty="0" err="1"/>
              <a:t>được</a:t>
            </a:r>
            <a:r>
              <a:rPr lang="en-US" baseline="0" dirty="0"/>
              <a:t> </a:t>
            </a:r>
            <a:r>
              <a:rPr lang="en-US" baseline="0" dirty="0" err="1"/>
              <a:t>rất</a:t>
            </a:r>
            <a:r>
              <a:rPr lang="en-US" baseline="0" dirty="0"/>
              <a:t> </a:t>
            </a:r>
            <a:r>
              <a:rPr lang="en-US" baseline="0" dirty="0" err="1"/>
              <a:t>nhiều</a:t>
            </a:r>
            <a:r>
              <a:rPr lang="en-US" baseline="0" dirty="0"/>
              <a:t> </a:t>
            </a:r>
            <a:r>
              <a:rPr lang="en-US" baseline="0" dirty="0" err="1"/>
              <a:t>người</a:t>
            </a:r>
            <a:r>
              <a:rPr lang="en-US" baseline="0" dirty="0"/>
              <a:t> </a:t>
            </a:r>
            <a:r>
              <a:rPr lang="en-US" baseline="0" dirty="0" err="1"/>
              <a:t>và</a:t>
            </a:r>
            <a:r>
              <a:rPr lang="en-US" baseline="0" dirty="0"/>
              <a:t> </a:t>
            </a:r>
            <a:r>
              <a:rPr lang="en-US" baseline="0" dirty="0" err="1"/>
              <a:t>hàng</a:t>
            </a:r>
            <a:r>
              <a:rPr lang="en-US" baseline="0" dirty="0"/>
              <a:t> </a:t>
            </a:r>
            <a:r>
              <a:rPr lang="en-US" baseline="0" dirty="0" err="1"/>
              <a:t>hóa</a:t>
            </a:r>
            <a:r>
              <a:rPr lang="en-US" baseline="0" dirty="0"/>
              <a:t>; </a:t>
            </a:r>
            <a:r>
              <a:rPr lang="en-US" baseline="0" dirty="0" err="1"/>
              <a:t>xe</a:t>
            </a:r>
            <a:r>
              <a:rPr lang="en-US" baseline="0" dirty="0"/>
              <a:t> </a:t>
            </a:r>
            <a:r>
              <a:rPr lang="en-US" baseline="0" dirty="0" err="1"/>
              <a:t>cứu</a:t>
            </a:r>
            <a:r>
              <a:rPr lang="en-US" baseline="0" dirty="0"/>
              <a:t> </a:t>
            </a:r>
            <a:r>
              <a:rPr lang="en-US" baseline="0" dirty="0" err="1"/>
              <a:t>thương</a:t>
            </a:r>
            <a:r>
              <a:rPr lang="en-US" baseline="0" dirty="0"/>
              <a:t> </a:t>
            </a:r>
            <a:r>
              <a:rPr lang="en-US" baseline="0" dirty="0" err="1"/>
              <a:t>và</a:t>
            </a:r>
            <a:r>
              <a:rPr lang="en-US" baseline="0" dirty="0"/>
              <a:t> </a:t>
            </a:r>
            <a:r>
              <a:rPr lang="en-US" baseline="0" dirty="0" err="1"/>
              <a:t>cứu</a:t>
            </a:r>
            <a:r>
              <a:rPr lang="en-US" baseline="0" dirty="0"/>
              <a:t> </a:t>
            </a:r>
            <a:r>
              <a:rPr lang="en-US" baseline="0" dirty="0" err="1"/>
              <a:t>hỏa</a:t>
            </a:r>
            <a:r>
              <a:rPr lang="en-US" baseline="0" dirty="0"/>
              <a:t> </a:t>
            </a:r>
            <a:r>
              <a:rPr lang="en-US" baseline="0" dirty="0" err="1"/>
              <a:t>là</a:t>
            </a:r>
            <a:r>
              <a:rPr lang="en-US" baseline="0" dirty="0"/>
              <a:t> </a:t>
            </a:r>
            <a:r>
              <a:rPr lang="en-US" baseline="0" dirty="0" err="1"/>
              <a:t>các</a:t>
            </a:r>
            <a:r>
              <a:rPr lang="en-US" baseline="0" dirty="0"/>
              <a:t> </a:t>
            </a:r>
            <a:r>
              <a:rPr lang="en-US" baseline="0" dirty="0" err="1"/>
              <a:t>xe</a:t>
            </a:r>
            <a:r>
              <a:rPr lang="en-US" baseline="0" dirty="0"/>
              <a:t> </a:t>
            </a:r>
            <a:r>
              <a:rPr lang="en-US" baseline="0" dirty="0" err="1"/>
              <a:t>ưu</a:t>
            </a:r>
            <a:r>
              <a:rPr lang="en-US" baseline="0" dirty="0"/>
              <a:t> </a:t>
            </a:r>
            <a:r>
              <a:rPr lang="en-US" baseline="0" dirty="0" err="1"/>
              <a:t>tiên</a:t>
            </a:r>
            <a:r>
              <a:rPr lang="en-US" baseline="0" dirty="0"/>
              <a:t> </a:t>
            </a:r>
            <a:r>
              <a:rPr lang="en-US" baseline="0" dirty="0" err="1"/>
              <a:t>phục</a:t>
            </a:r>
            <a:r>
              <a:rPr lang="en-US" baseline="0" dirty="0"/>
              <a:t> </a:t>
            </a:r>
            <a:r>
              <a:rPr lang="en-US" baseline="0" dirty="0" err="1"/>
              <a:t>vụ</a:t>
            </a:r>
            <a:r>
              <a:rPr lang="en-US" baseline="0" dirty="0"/>
              <a:t> </a:t>
            </a:r>
            <a:r>
              <a:rPr lang="en-US" baseline="0" dirty="0" err="1"/>
              <a:t>cứu</a:t>
            </a:r>
            <a:r>
              <a:rPr lang="en-US" baseline="0" dirty="0"/>
              <a:t> </a:t>
            </a:r>
            <a:r>
              <a:rPr lang="en-US" baseline="0" dirty="0" err="1"/>
              <a:t>người</a:t>
            </a:r>
            <a:r>
              <a:rPr lang="en-US" baseline="0" dirty="0"/>
              <a:t>, </a:t>
            </a:r>
            <a:r>
              <a:rPr lang="en-US" baseline="0" dirty="0" err="1"/>
              <a:t>tài</a:t>
            </a:r>
            <a:r>
              <a:rPr lang="en-US" baseline="0" dirty="0"/>
              <a:t> </a:t>
            </a:r>
            <a:r>
              <a:rPr lang="en-US" baseline="0" dirty="0" err="1"/>
              <a:t>sản</a:t>
            </a:r>
            <a:r>
              <a:rPr lang="en-US" baseline="0" dirty="0"/>
              <a:t> do </a:t>
            </a:r>
            <a:r>
              <a:rPr lang="en-US" baseline="0" dirty="0" err="1"/>
              <a:t>vậy</a:t>
            </a:r>
            <a:r>
              <a:rPr lang="en-US" baseline="0" dirty="0"/>
              <a:t> </a:t>
            </a:r>
            <a:r>
              <a:rPr lang="en-US" baseline="0" dirty="0" err="1"/>
              <a:t>được</a:t>
            </a:r>
            <a:r>
              <a:rPr lang="en-US" baseline="0" dirty="0"/>
              <a:t> </a:t>
            </a:r>
            <a:r>
              <a:rPr lang="en-US" baseline="0" dirty="0" err="1"/>
              <a:t>phép</a:t>
            </a:r>
            <a:r>
              <a:rPr lang="en-US" baseline="0" dirty="0"/>
              <a:t> di </a:t>
            </a:r>
            <a:r>
              <a:rPr lang="en-US" baseline="0" dirty="0" err="1"/>
              <a:t>chuyển</a:t>
            </a:r>
            <a:r>
              <a:rPr lang="en-US" baseline="0" dirty="0"/>
              <a:t> </a:t>
            </a:r>
            <a:r>
              <a:rPr lang="en-US" baseline="0" dirty="0" err="1"/>
              <a:t>nhanh</a:t>
            </a:r>
            <a:r>
              <a:rPr lang="en-US" baseline="0" dirty="0"/>
              <a:t> </a:t>
            </a:r>
            <a:r>
              <a:rPr lang="en-US" baseline="0" dirty="0" err="1"/>
              <a:t>trên</a:t>
            </a:r>
            <a:r>
              <a:rPr lang="en-US" baseline="0" dirty="0"/>
              <a:t> </a:t>
            </a:r>
            <a:r>
              <a:rPr lang="en-US" baseline="0" dirty="0" err="1"/>
              <a:t>đường</a:t>
            </a:r>
            <a:r>
              <a:rPr lang="en-US" baseline="0" dirty="0"/>
              <a:t>, </a:t>
            </a:r>
            <a:r>
              <a:rPr lang="en-US" baseline="0" dirty="0" err="1"/>
              <a:t>xe</a:t>
            </a:r>
            <a:r>
              <a:rPr lang="en-US" baseline="0" dirty="0"/>
              <a:t> </a:t>
            </a:r>
            <a:r>
              <a:rPr lang="en-US" baseline="0" dirty="0" err="1"/>
              <a:t>máy</a:t>
            </a:r>
            <a:r>
              <a:rPr lang="en-US" baseline="0" dirty="0"/>
              <a:t> </a:t>
            </a:r>
            <a:r>
              <a:rPr lang="en-US" baseline="0" dirty="0" err="1"/>
              <a:t>là</a:t>
            </a:r>
            <a:r>
              <a:rPr lang="en-US" baseline="0" dirty="0"/>
              <a:t> </a:t>
            </a:r>
            <a:r>
              <a:rPr lang="en-US" baseline="0" dirty="0" err="1"/>
              <a:t>phương</a:t>
            </a:r>
            <a:r>
              <a:rPr lang="en-US" baseline="0" dirty="0"/>
              <a:t> </a:t>
            </a:r>
            <a:r>
              <a:rPr lang="en-US" baseline="0" dirty="0" err="1"/>
              <a:t>tiện</a:t>
            </a:r>
            <a:r>
              <a:rPr lang="en-US" baseline="0" dirty="0"/>
              <a:t> </a:t>
            </a:r>
            <a:r>
              <a:rPr lang="en-US" baseline="0" dirty="0" err="1"/>
              <a:t>nhỏ</a:t>
            </a:r>
            <a:r>
              <a:rPr lang="en-US" baseline="0" dirty="0"/>
              <a:t> </a:t>
            </a:r>
            <a:r>
              <a:rPr lang="en-US" baseline="0" dirty="0" err="1"/>
              <a:t>gọn</a:t>
            </a:r>
            <a:r>
              <a:rPr lang="en-US" baseline="0" dirty="0"/>
              <a:t>, </a:t>
            </a:r>
            <a:r>
              <a:rPr lang="en-US" baseline="0" dirty="0" err="1"/>
              <a:t>có</a:t>
            </a:r>
            <a:r>
              <a:rPr lang="en-US" baseline="0" dirty="0"/>
              <a:t> </a:t>
            </a:r>
            <a:r>
              <a:rPr lang="en-US" baseline="0" dirty="0" err="1"/>
              <a:t>thể</a:t>
            </a:r>
            <a:r>
              <a:rPr lang="en-US" baseline="0" dirty="0"/>
              <a:t> </a:t>
            </a:r>
            <a:r>
              <a:rPr lang="en-US" baseline="0" dirty="0" err="1"/>
              <a:t>luồn</a:t>
            </a:r>
            <a:r>
              <a:rPr lang="en-US" baseline="0" dirty="0"/>
              <a:t> </a:t>
            </a:r>
            <a:r>
              <a:rPr lang="en-US" baseline="0" dirty="0" err="1"/>
              <a:t>lách</a:t>
            </a:r>
            <a:r>
              <a:rPr lang="en-US" baseline="0" dirty="0"/>
              <a:t> </a:t>
            </a:r>
            <a:r>
              <a:rPr lang="en-US" baseline="0" dirty="0" err="1"/>
              <a:t>trên</a:t>
            </a:r>
            <a:r>
              <a:rPr lang="en-US" baseline="0" dirty="0"/>
              <a:t> </a:t>
            </a:r>
            <a:r>
              <a:rPr lang="en-US" baseline="0" dirty="0" err="1"/>
              <a:t>đường</a:t>
            </a:r>
            <a:r>
              <a:rPr lang="en-US" baseline="0" dirty="0"/>
              <a:t> </a:t>
            </a:r>
            <a:r>
              <a:rPr lang="en-US" baseline="0" dirty="0" err="1"/>
              <a:t>phố</a:t>
            </a:r>
            <a:r>
              <a:rPr lang="en-US" baseline="0" dirty="0"/>
              <a:t> </a:t>
            </a:r>
            <a:r>
              <a:rPr lang="en-US" baseline="0" dirty="0" err="1"/>
              <a:t>đông</a:t>
            </a:r>
            <a:r>
              <a:rPr lang="en-US" baseline="0" dirty="0"/>
              <a:t> </a:t>
            </a:r>
            <a:r>
              <a:rPr lang="en-US" baseline="0" dirty="0" err="1"/>
              <a:t>đúc</a:t>
            </a:r>
            <a:r>
              <a:rPr lang="en-US" baseline="0" dirty="0"/>
              <a:t>; ca </a:t>
            </a:r>
            <a:r>
              <a:rPr lang="en-US" baseline="0" dirty="0" err="1"/>
              <a:t>nô</a:t>
            </a:r>
            <a:r>
              <a:rPr lang="en-US" baseline="0" dirty="0"/>
              <a:t> </a:t>
            </a:r>
            <a:r>
              <a:rPr lang="en-US" baseline="0" dirty="0" err="1"/>
              <a:t>và</a:t>
            </a:r>
            <a:r>
              <a:rPr lang="en-US" baseline="0" dirty="0"/>
              <a:t> </a:t>
            </a:r>
            <a:r>
              <a:rPr lang="en-US" baseline="0" dirty="0" err="1"/>
              <a:t>tàu</a:t>
            </a:r>
            <a:r>
              <a:rPr lang="en-US" baseline="0" dirty="0"/>
              <a:t> </a:t>
            </a:r>
            <a:r>
              <a:rPr lang="en-US" baseline="0" dirty="0" err="1"/>
              <a:t>thủy</a:t>
            </a:r>
            <a:r>
              <a:rPr lang="en-US" baseline="0" dirty="0"/>
              <a:t> </a:t>
            </a:r>
            <a:r>
              <a:rPr lang="en-US" baseline="0" dirty="0" err="1"/>
              <a:t>chỉ</a:t>
            </a:r>
            <a:r>
              <a:rPr lang="en-US" baseline="0" dirty="0"/>
              <a:t> di </a:t>
            </a:r>
            <a:r>
              <a:rPr lang="en-US" baseline="0" dirty="0" err="1"/>
              <a:t>chuyển</a:t>
            </a:r>
            <a:r>
              <a:rPr lang="en-US" baseline="0" dirty="0"/>
              <a:t> </a:t>
            </a:r>
            <a:r>
              <a:rPr lang="en-US" baseline="0" dirty="0" err="1"/>
              <a:t>trên</a:t>
            </a:r>
            <a:r>
              <a:rPr lang="en-US" baseline="0" dirty="0"/>
              <a:t> </a:t>
            </a:r>
            <a:r>
              <a:rPr lang="en-US" baseline="0" dirty="0" err="1"/>
              <a:t>sông</a:t>
            </a:r>
            <a:r>
              <a:rPr lang="en-US" baseline="0" dirty="0"/>
              <a:t>, </a:t>
            </a:r>
            <a:r>
              <a:rPr lang="en-US" baseline="0" dirty="0" err="1"/>
              <a:t>biển</a:t>
            </a:r>
            <a:r>
              <a:rPr lang="en-US" baseline="0" dirty="0"/>
              <a:t>; </a:t>
            </a:r>
            <a:r>
              <a:rPr lang="en-US" baseline="0" dirty="0" err="1"/>
              <a:t>cáp</a:t>
            </a:r>
            <a:r>
              <a:rPr lang="en-US" baseline="0" dirty="0"/>
              <a:t> </a:t>
            </a:r>
            <a:r>
              <a:rPr lang="en-US" baseline="0" dirty="0" err="1"/>
              <a:t>treo</a:t>
            </a:r>
            <a:r>
              <a:rPr lang="en-US" baseline="0" dirty="0"/>
              <a:t> </a:t>
            </a:r>
            <a:r>
              <a:rPr lang="en-US" baseline="0" dirty="0" err="1"/>
              <a:t>thường</a:t>
            </a:r>
            <a:r>
              <a:rPr lang="en-US" baseline="0" dirty="0"/>
              <a:t> </a:t>
            </a:r>
            <a:r>
              <a:rPr lang="en-US" baseline="0" dirty="0" err="1"/>
              <a:t>dùng</a:t>
            </a:r>
            <a:r>
              <a:rPr lang="en-US" baseline="0" dirty="0"/>
              <a:t> </a:t>
            </a:r>
            <a:r>
              <a:rPr lang="en-US" baseline="0" dirty="0" err="1"/>
              <a:t>để</a:t>
            </a:r>
            <a:r>
              <a:rPr lang="en-US" baseline="0" dirty="0"/>
              <a:t> </a:t>
            </a:r>
            <a:r>
              <a:rPr lang="en-US" baseline="0" dirty="0" err="1"/>
              <a:t>chở</a:t>
            </a:r>
            <a:r>
              <a:rPr lang="en-US" baseline="0" dirty="0"/>
              <a:t> </a:t>
            </a:r>
            <a:r>
              <a:rPr lang="en-US" baseline="0" dirty="0" err="1"/>
              <a:t>người</a:t>
            </a:r>
            <a:r>
              <a:rPr lang="en-US" baseline="0" dirty="0"/>
              <a:t> </a:t>
            </a:r>
            <a:r>
              <a:rPr lang="en-US" baseline="0" dirty="0" err="1"/>
              <a:t>tham</a:t>
            </a:r>
            <a:r>
              <a:rPr lang="en-US" baseline="0" dirty="0"/>
              <a:t> </a:t>
            </a:r>
            <a:r>
              <a:rPr lang="en-US" baseline="0" dirty="0" err="1"/>
              <a:t>quan</a:t>
            </a:r>
            <a:r>
              <a:rPr lang="en-US" baseline="0" dirty="0"/>
              <a:t>, du </a:t>
            </a:r>
            <a:r>
              <a:rPr lang="en-US" baseline="0" dirty="0" err="1"/>
              <a:t>lịch</a:t>
            </a:r>
            <a:r>
              <a:rPr lang="en-US" baseline="0" dirty="0"/>
              <a:t>; </a:t>
            </a:r>
            <a:r>
              <a:rPr lang="en-US" baseline="0" dirty="0" err="1"/>
              <a:t>xe</a:t>
            </a:r>
            <a:r>
              <a:rPr lang="en-US" baseline="0" dirty="0"/>
              <a:t> con </a:t>
            </a:r>
            <a:r>
              <a:rPr lang="en-US" baseline="0" dirty="0" err="1"/>
              <a:t>rất</a:t>
            </a:r>
            <a:r>
              <a:rPr lang="en-US" baseline="0" dirty="0"/>
              <a:t> </a:t>
            </a:r>
            <a:r>
              <a:rPr lang="en-US" baseline="0" dirty="0" err="1"/>
              <a:t>phổ</a:t>
            </a:r>
            <a:r>
              <a:rPr lang="en-US" baseline="0" dirty="0"/>
              <a:t> </a:t>
            </a:r>
            <a:r>
              <a:rPr lang="en-US" baseline="0" dirty="0" err="1"/>
              <a:t>biến</a:t>
            </a:r>
            <a:r>
              <a:rPr lang="en-US" baseline="0" dirty="0"/>
              <a:t> ở </a:t>
            </a:r>
            <a:r>
              <a:rPr lang="en-US" baseline="0" dirty="0" err="1"/>
              <a:t>thành</a:t>
            </a:r>
            <a:r>
              <a:rPr lang="en-US" baseline="0" dirty="0"/>
              <a:t> </a:t>
            </a:r>
            <a:r>
              <a:rPr lang="en-US" baseline="0" dirty="0" err="1"/>
              <a:t>thị</a:t>
            </a:r>
            <a:r>
              <a:rPr lang="en-US" baseline="0" dirty="0"/>
              <a:t> </a:t>
            </a:r>
            <a:r>
              <a:rPr lang="en-US" baseline="0" dirty="0" err="1"/>
              <a:t>giúp</a:t>
            </a:r>
            <a:r>
              <a:rPr lang="en-US" baseline="0" dirty="0"/>
              <a:t> di </a:t>
            </a:r>
            <a:r>
              <a:rPr lang="en-US" baseline="0" dirty="0" err="1"/>
              <a:t>chuyển</a:t>
            </a:r>
            <a:r>
              <a:rPr lang="en-US" baseline="0" dirty="0"/>
              <a:t> </a:t>
            </a:r>
            <a:r>
              <a:rPr lang="en-US" baseline="0" dirty="0" err="1"/>
              <a:t>nhanh</a:t>
            </a:r>
            <a:r>
              <a:rPr lang="en-US" baseline="0" dirty="0"/>
              <a:t> </a:t>
            </a:r>
            <a:r>
              <a:rPr lang="en-US" baseline="0" dirty="0" err="1"/>
              <a:t>chóng</a:t>
            </a:r>
            <a:r>
              <a:rPr lang="en-US" baseline="0" dirty="0"/>
              <a:t>, </a:t>
            </a:r>
            <a:r>
              <a:rPr lang="en-US" baseline="0" dirty="0" err="1"/>
              <a:t>tiện</a:t>
            </a:r>
            <a:r>
              <a:rPr lang="en-US" baseline="0" dirty="0"/>
              <a:t> </a:t>
            </a:r>
            <a:r>
              <a:rPr lang="en-US" baseline="0" dirty="0" err="1"/>
              <a:t>lợi</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gia</a:t>
            </a:r>
            <a:r>
              <a:rPr lang="en-US" baseline="0" dirty="0"/>
              <a:t> </a:t>
            </a:r>
            <a:r>
              <a:rPr lang="en-US" baseline="0" dirty="0" err="1"/>
              <a:t>đình</a:t>
            </a:r>
            <a:r>
              <a:rPr lang="en-US" baseline="0" dirty="0"/>
              <a:t> </a:t>
            </a:r>
            <a:r>
              <a:rPr lang="en-US" baseline="0" dirty="0" err="1"/>
              <a:t>muốn</a:t>
            </a:r>
            <a:r>
              <a:rPr lang="en-US" baseline="0" dirty="0"/>
              <a:t> </a:t>
            </a:r>
            <a:r>
              <a:rPr lang="en-US" baseline="0" dirty="0" err="1"/>
              <a:t>về</a:t>
            </a:r>
            <a:r>
              <a:rPr lang="en-US" baseline="0" dirty="0"/>
              <a:t> </a:t>
            </a:r>
            <a:r>
              <a:rPr lang="en-US" baseline="0" dirty="0" err="1"/>
              <a:t>quê</a:t>
            </a:r>
            <a:r>
              <a:rPr lang="en-US" baseline="0" dirty="0"/>
              <a:t> </a:t>
            </a:r>
            <a:r>
              <a:rPr lang="en-US" baseline="0" dirty="0" err="1"/>
              <a:t>hoặc</a:t>
            </a:r>
            <a:r>
              <a:rPr lang="en-US" baseline="0" dirty="0"/>
              <a:t> </a:t>
            </a:r>
            <a:r>
              <a:rPr lang="en-US" baseline="0" dirty="0" err="1"/>
              <a:t>đi</a:t>
            </a:r>
            <a:r>
              <a:rPr lang="en-US" baseline="0" dirty="0"/>
              <a:t> du </a:t>
            </a:r>
            <a:r>
              <a:rPr lang="en-US" baseline="0" dirty="0" err="1"/>
              <a:t>lịch</a:t>
            </a:r>
            <a:r>
              <a:rPr lang="en-US" baseline="0" dirty="0"/>
              <a:t> </a:t>
            </a:r>
            <a:r>
              <a:rPr lang="en-US" baseline="0" dirty="0" err="1"/>
              <a:t>cả</a:t>
            </a:r>
            <a:r>
              <a:rPr lang="en-US" baseline="0" dirty="0"/>
              <a:t> </a:t>
            </a:r>
            <a:r>
              <a:rPr lang="en-US" baseline="0" dirty="0" err="1"/>
              <a:t>nhà</a:t>
            </a:r>
            <a:r>
              <a:rPr lang="en-US" baseline="0" dirty="0"/>
              <a:t> </a:t>
            </a:r>
            <a:r>
              <a:rPr lang="en-US" baseline="0" dirty="0" err="1"/>
              <a:t>thì</a:t>
            </a:r>
            <a:r>
              <a:rPr lang="en-US" baseline="0" dirty="0"/>
              <a:t> </a:t>
            </a:r>
            <a:r>
              <a:rPr lang="en-US" baseline="0" dirty="0" err="1"/>
              <a:t>xe</a:t>
            </a:r>
            <a:r>
              <a:rPr lang="en-US" baseline="0" dirty="0"/>
              <a:t> con </a:t>
            </a:r>
            <a:r>
              <a:rPr lang="en-US" baseline="0" dirty="0" err="1"/>
              <a:t>là</a:t>
            </a:r>
            <a:r>
              <a:rPr lang="en-US" baseline="0" dirty="0"/>
              <a:t> </a:t>
            </a:r>
            <a:r>
              <a:rPr lang="en-US" baseline="0" dirty="0" err="1"/>
              <a:t>lựa</a:t>
            </a:r>
            <a:r>
              <a:rPr lang="en-US" baseline="0" dirty="0"/>
              <a:t> </a:t>
            </a:r>
            <a:r>
              <a:rPr lang="en-US" baseline="0" dirty="0" err="1"/>
              <a:t>chọn</a:t>
            </a:r>
            <a:r>
              <a:rPr lang="en-US" baseline="0" dirty="0"/>
              <a:t> </a:t>
            </a:r>
            <a:r>
              <a:rPr lang="en-US" baseline="0" dirty="0" err="1"/>
              <a:t>tối</a:t>
            </a:r>
            <a:r>
              <a:rPr lang="en-US" baseline="0" dirty="0"/>
              <a:t> </a:t>
            </a:r>
            <a:r>
              <a:rPr lang="en-US" baseline="0" dirty="0" err="1"/>
              <a:t>ưu</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102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trình bày về phương tiện giao thông đã từng đi: em đi đâu? Đi cùng ai? Em có cảm giác gì khi ngồi trên phương tiện đó? Kỉ niệm đáng nhớ nhất của em với phương tiện đó là gì?</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4240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3. Cho HS thảo luận nhóm, sau đó đại diện HS lên trình bày phiếu học tập của nhóm. Các nhóm khác đặt câu hỏi nếu có thắc mắc học muốn góp ý</a:t>
            </a:r>
            <a:endParaRPr lang="en-US"/>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194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6984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394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3252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r>
              <a:rPr lang="vi-VN" baseline="0"/>
              <a:t>, </a:t>
            </a:r>
            <a:r>
              <a:rPr lang="en-US" baseline="0"/>
              <a:t>khuyến khích HS thảo luận, đưa ra những ý tưởng sáng tạo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208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474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đọc, kể tên phương tiện và đường giao thông: </a:t>
            </a:r>
            <a:r>
              <a:rPr lang="vi-VN" baseline="0"/>
              <a:t>Máy bay – bay đường không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0568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0137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9005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7858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học sinh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3088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học sinh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6260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7131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59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33440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28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cho HS đọc, kể tên phương tiện và đường giao thông: </a:t>
            </a:r>
            <a:r>
              <a:rPr lang="vi-VN" baseline="0"/>
              <a:t>Ô tô chạy đường bộ</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997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spcBef>
                <a:spcPts val="600"/>
              </a:spcBef>
              <a:defRPr/>
            </a:pPr>
            <a:r>
              <a:rPr lang="en-US"/>
              <a:t>GV</a:t>
            </a:r>
            <a:r>
              <a:rPr lang="en-US" baseline="0"/>
              <a:t> cho HS đọc, kể tên phương tiện và đường giao thông: </a:t>
            </a:r>
            <a:r>
              <a:rPr lang="vi-VN" altLang="zh-CN" sz="1200">
                <a:solidFill>
                  <a:srgbClr val="002060"/>
                </a:solidFill>
                <a:latin typeface="Roboto" panose="02000000000000000000" pitchFamily="2" charset="0"/>
                <a:ea typeface="Roboto" panose="02000000000000000000" pitchFamily="2" charset="0"/>
              </a:rPr>
              <a:t>Tàu thuyền, ca-nô đó</a:t>
            </a:r>
            <a:r>
              <a:rPr lang="en-US" altLang="zh-CN" sz="1200">
                <a:solidFill>
                  <a:srgbClr val="002060"/>
                </a:solidFill>
                <a:latin typeface="Roboto" panose="02000000000000000000" pitchFamily="2" charset="0"/>
                <a:ea typeface="Roboto" panose="02000000000000000000" pitchFamily="2" charset="0"/>
              </a:rPr>
              <a:t>, c</a:t>
            </a:r>
            <a:r>
              <a:rPr lang="vi-VN" altLang="zh-CN" sz="1200">
                <a:solidFill>
                  <a:srgbClr val="002060"/>
                </a:solidFill>
                <a:latin typeface="Roboto" panose="02000000000000000000" pitchFamily="2" charset="0"/>
                <a:ea typeface="Roboto" panose="02000000000000000000" pitchFamily="2" charset="0"/>
              </a:rPr>
              <a:t>hạy đường thuỷ mẹ ơi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1562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vấn đề làm mô hình các loại phương tiện quen thuộc và đường giao thông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6692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baseline="0" dirty="0"/>
              <a:t> </a:t>
            </a:r>
            <a:r>
              <a:rPr lang="en-US" baseline="0" dirty="0" err="1"/>
              <a:t>dẫn</a:t>
            </a:r>
            <a:r>
              <a:rPr lang="en-US" baseline="0" dirty="0"/>
              <a:t> HS </a:t>
            </a:r>
            <a:r>
              <a:rPr lang="en-US" baseline="0" dirty="0" err="1"/>
              <a:t>hoàn</a:t>
            </a:r>
            <a:r>
              <a:rPr lang="en-US" baseline="0" dirty="0"/>
              <a:t> </a:t>
            </a:r>
            <a:r>
              <a:rPr lang="en-US" baseline="0" dirty="0" err="1"/>
              <a:t>thiện</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số</a:t>
            </a:r>
            <a:r>
              <a:rPr lang="en-US" baseline="0" dirty="0"/>
              <a:t> 1. Cho HS </a:t>
            </a:r>
            <a:r>
              <a:rPr lang="en-US" baseline="0" dirty="0" err="1"/>
              <a:t>thảo</a:t>
            </a:r>
            <a:r>
              <a:rPr lang="en-US" baseline="0" dirty="0"/>
              <a:t> </a:t>
            </a:r>
            <a:r>
              <a:rPr lang="en-US" baseline="0" dirty="0" err="1"/>
              <a:t>luận</a:t>
            </a:r>
            <a:r>
              <a:rPr lang="en-US" baseline="0" dirty="0"/>
              <a:t> </a:t>
            </a:r>
            <a:r>
              <a:rPr lang="en-US" baseline="0" dirty="0" err="1"/>
              <a:t>nhóm</a:t>
            </a:r>
            <a:r>
              <a:rPr lang="en-US" baseline="0" dirty="0"/>
              <a:t>, </a:t>
            </a:r>
            <a:r>
              <a:rPr lang="en-US" baseline="0" dirty="0" err="1"/>
              <a:t>sau</a:t>
            </a:r>
            <a:r>
              <a:rPr lang="en-US" baseline="0" dirty="0"/>
              <a:t> </a:t>
            </a:r>
            <a:r>
              <a:rPr lang="en-US" baseline="0" dirty="0" err="1"/>
              <a:t>đó</a:t>
            </a:r>
            <a:r>
              <a:rPr lang="en-US" baseline="0" dirty="0"/>
              <a:t> </a:t>
            </a:r>
            <a:r>
              <a:rPr lang="en-US" baseline="0" dirty="0" err="1"/>
              <a:t>đại</a:t>
            </a:r>
            <a:r>
              <a:rPr lang="en-US" baseline="0" dirty="0"/>
              <a:t> </a:t>
            </a:r>
            <a:r>
              <a:rPr lang="en-US" baseline="0" dirty="0" err="1"/>
              <a:t>diện</a:t>
            </a:r>
            <a:r>
              <a:rPr lang="en-US" baseline="0" dirty="0"/>
              <a:t> HS </a:t>
            </a:r>
            <a:r>
              <a:rPr lang="en-US" baseline="0" dirty="0" err="1"/>
              <a:t>lên</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phiếu</a:t>
            </a:r>
            <a:r>
              <a:rPr lang="en-US" baseline="0" dirty="0"/>
              <a:t> </a:t>
            </a:r>
            <a:r>
              <a:rPr lang="en-US" baseline="0" dirty="0" err="1"/>
              <a:t>học</a:t>
            </a:r>
            <a:r>
              <a:rPr lang="en-US" baseline="0" dirty="0"/>
              <a:t> </a:t>
            </a:r>
            <a:r>
              <a:rPr lang="en-US" baseline="0" dirty="0" err="1"/>
              <a:t>tập</a:t>
            </a:r>
            <a:r>
              <a:rPr lang="en-US" baseline="0" dirty="0"/>
              <a:t> </a:t>
            </a:r>
            <a:r>
              <a:rPr lang="en-US" baseline="0" dirty="0" err="1"/>
              <a:t>của</a:t>
            </a:r>
            <a:r>
              <a:rPr lang="en-US" baseline="0" dirty="0"/>
              <a:t> </a:t>
            </a:r>
            <a:r>
              <a:rPr lang="en-US" baseline="0" dirty="0" err="1"/>
              <a:t>nhóm</a:t>
            </a:r>
            <a:r>
              <a:rPr lang="en-US" baseline="0" dirty="0"/>
              <a:t>. </a:t>
            </a:r>
            <a:r>
              <a:rPr lang="en-US" baseline="0" dirty="0" err="1"/>
              <a:t>Các</a:t>
            </a:r>
            <a:r>
              <a:rPr lang="en-US" baseline="0" dirty="0"/>
              <a:t> </a:t>
            </a:r>
            <a:r>
              <a:rPr lang="en-US" baseline="0" dirty="0" err="1"/>
              <a:t>nhóm</a:t>
            </a:r>
            <a:r>
              <a:rPr lang="en-US" baseline="0" dirty="0"/>
              <a:t> </a:t>
            </a:r>
            <a:r>
              <a:rPr lang="en-US" baseline="0" dirty="0" err="1"/>
              <a:t>khác</a:t>
            </a:r>
            <a:r>
              <a:rPr lang="en-US" baseline="0" dirty="0"/>
              <a:t> </a:t>
            </a:r>
            <a:r>
              <a:rPr lang="en-US" baseline="0"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nếu</a:t>
            </a:r>
            <a:r>
              <a:rPr lang="en-US" baseline="0" dirty="0"/>
              <a:t> </a:t>
            </a:r>
            <a:r>
              <a:rPr lang="en-US" baseline="0" dirty="0" err="1"/>
              <a:t>có</a:t>
            </a:r>
            <a:r>
              <a:rPr lang="en-US" baseline="0" dirty="0"/>
              <a:t> </a:t>
            </a:r>
            <a:r>
              <a:rPr lang="en-US" baseline="0" dirty="0" err="1"/>
              <a:t>thắc</a:t>
            </a:r>
            <a:r>
              <a:rPr lang="en-US" baseline="0" dirty="0"/>
              <a:t> </a:t>
            </a:r>
            <a:r>
              <a:rPr lang="en-US" baseline="0" dirty="0" err="1"/>
              <a:t>mắc</a:t>
            </a:r>
            <a:r>
              <a:rPr lang="en-US" baseline="0" dirty="0"/>
              <a:t> </a:t>
            </a:r>
            <a:r>
              <a:rPr lang="en-US" baseline="0" dirty="0" err="1"/>
              <a:t>hoặc</a:t>
            </a:r>
            <a:r>
              <a:rPr lang="en-US" baseline="0" dirty="0"/>
              <a:t> </a:t>
            </a:r>
            <a:r>
              <a:rPr lang="en-US" baseline="0" dirty="0" err="1"/>
              <a:t>muốn</a:t>
            </a:r>
            <a:r>
              <a:rPr lang="en-US" baseline="0" dirty="0"/>
              <a:t> </a:t>
            </a:r>
            <a:r>
              <a:rPr lang="en-US" baseline="0" dirty="0" err="1"/>
              <a:t>góp</a:t>
            </a:r>
            <a:r>
              <a:rPr lang="en-US" baseline="0" dirty="0"/>
              <a:t> ý</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809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959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918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en-US" baseline="0"/>
              <a:t> đặt câu hỏi và gợi ý HS trả lời</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9753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200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2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89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4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46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721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0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7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71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801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931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3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57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520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09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9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435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602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59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422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836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49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5213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4B90F32-1300-4AFF-8BCB-FA99F3C00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BB08AF-2141-4B4F-A33D-2ACBF5FBEA9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72597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16.png"/><Relationship Id="rId1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8.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9.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0494"/>
            <a:ext cx="12191999" cy="6928494"/>
          </a:xfrm>
          <a:prstGeom prst="rect">
            <a:avLst/>
          </a:prstGeom>
        </p:spPr>
      </p:pic>
      <p:grpSp>
        <p:nvGrpSpPr>
          <p:cNvPr id="6" name="Group 5"/>
          <p:cNvGrpSpPr/>
          <p:nvPr/>
        </p:nvGrpSpPr>
        <p:grpSpPr>
          <a:xfrm>
            <a:off x="0" y="-70494"/>
            <a:ext cx="2179893" cy="1594314"/>
            <a:chOff x="223610" y="-30871"/>
            <a:chExt cx="2179893" cy="1594314"/>
          </a:xfrm>
        </p:grpSpPr>
        <p:sp>
          <p:nvSpPr>
            <p:cNvPr id="4" name="Oval 3"/>
            <p:cNvSpPr/>
            <p:nvPr/>
          </p:nvSpPr>
          <p:spPr>
            <a:xfrm>
              <a:off x="426720" y="152426"/>
              <a:ext cx="1859280" cy="12546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610" y="-30871"/>
              <a:ext cx="2179893" cy="1594314"/>
            </a:xfrm>
            <a:prstGeom prst="rect">
              <a:avLst/>
            </a:prstGeom>
            <a:ln>
              <a:noFill/>
            </a:ln>
          </p:spPr>
        </p:pic>
      </p:grpSp>
      <p:sp>
        <p:nvSpPr>
          <p:cNvPr id="40" name="TextBox 39">
            <a:extLst>
              <a:ext uri="{FF2B5EF4-FFF2-40B4-BE49-F238E27FC236}">
                <a16:creationId xmlns:a16="http://schemas.microsoft.com/office/drawing/2014/main" id="{DA14CBFD-2C6F-E4A0-F468-3C5C731B2275}"/>
              </a:ext>
            </a:extLst>
          </p:cNvPr>
          <p:cNvSpPr txBox="1"/>
          <p:nvPr/>
        </p:nvSpPr>
        <p:spPr>
          <a:xfrm>
            <a:off x="6291205" y="132905"/>
            <a:ext cx="2246398"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Roboto Black" panose="02000000000000000000" pitchFamily="2" charset="0"/>
                <a:ea typeface="Roboto Black" panose="02000000000000000000" pitchFamily="2" charset="0"/>
                <a:cs typeface="+mn-cs"/>
              </a:rPr>
              <a:t>BÀI</a:t>
            </a: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 13</a:t>
            </a:r>
          </a:p>
        </p:txBody>
      </p:sp>
      <p:sp>
        <p:nvSpPr>
          <p:cNvPr id="43" name="TextBox 42">
            <a:extLst>
              <a:ext uri="{FF2B5EF4-FFF2-40B4-BE49-F238E27FC236}">
                <a16:creationId xmlns:a16="http://schemas.microsoft.com/office/drawing/2014/main" id="{5B1500B4-2A13-B105-884B-9C3A22343CC6}"/>
              </a:ext>
            </a:extLst>
          </p:cNvPr>
          <p:cNvSpPr txBox="1"/>
          <p:nvPr/>
        </p:nvSpPr>
        <p:spPr>
          <a:xfrm>
            <a:off x="6063484" y="6304713"/>
            <a:ext cx="1058090" cy="461665"/>
          </a:xfrm>
          <a:prstGeom prst="rect">
            <a:avLst/>
          </a:prstGeom>
          <a:solidFill>
            <a:schemeClr val="bg1"/>
          </a:solid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2555568" y="1213365"/>
            <a:ext cx="9132012" cy="1938992"/>
          </a:xfrm>
          <a:prstGeom prst="rect">
            <a:avLst/>
          </a:prstGeom>
          <a:noFill/>
        </p:spPr>
        <p:txBody>
          <a:bodyPr wrap="square" rtlCol="0">
            <a:spAutoFit/>
          </a:bodyPr>
          <a:lstStyle/>
          <a:p>
            <a:pPr lvl="0" algn="ctr">
              <a:defRPr/>
            </a:pPr>
            <a:r>
              <a:rPr lang="vi-VN" altLang="zh-CN" sz="6000" b="1">
                <a:ln>
                  <a:solidFill>
                    <a:srgbClr val="002060"/>
                  </a:solidFill>
                </a:ln>
                <a:solidFill>
                  <a:srgbClr val="FFC000"/>
                </a:solidFill>
                <a:latin typeface="Roboto Black" panose="02000000000000000000" pitchFamily="2" charset="0"/>
                <a:ea typeface="Roboto Black" panose="02000000000000000000" pitchFamily="2" charset="0"/>
              </a:rPr>
              <a:t>CÁC LOẠI PHƯƠNG TIỆN</a:t>
            </a:r>
            <a:r>
              <a:rPr lang="en-US" altLang="zh-CN" sz="6000" b="1">
                <a:ln>
                  <a:solidFill>
                    <a:srgbClr val="002060"/>
                  </a:solidFill>
                </a:ln>
                <a:solidFill>
                  <a:srgbClr val="FFC000"/>
                </a:solidFill>
                <a:latin typeface="Roboto Black" panose="02000000000000000000" pitchFamily="2" charset="0"/>
                <a:ea typeface="Roboto Black" panose="02000000000000000000" pitchFamily="2" charset="0"/>
              </a:rPr>
              <a:t> </a:t>
            </a:r>
            <a:r>
              <a:rPr lang="vi-VN" altLang="zh-CN" sz="6000" b="1">
                <a:ln>
                  <a:solidFill>
                    <a:srgbClr val="002060"/>
                  </a:solidFill>
                </a:ln>
                <a:solidFill>
                  <a:srgbClr val="FFC000"/>
                </a:solidFill>
                <a:latin typeface="Roboto Black" panose="02000000000000000000" pitchFamily="2" charset="0"/>
                <a:ea typeface="Roboto Black" panose="02000000000000000000" pitchFamily="2" charset="0"/>
              </a:rPr>
              <a:t>VÀ ĐƯỜNG GIAO THÔNG</a:t>
            </a:r>
            <a:endParaRPr kumimoji="0" lang="en-US" altLang="zh-CN" sz="9600" b="1" i="0" u="none" strike="noStrike" kern="1200" cap="none" spc="0" normalizeH="0" baseline="0" noProof="0" dirty="0">
              <a:ln>
                <a:solidFill>
                  <a:srgbClr val="002060"/>
                </a:solidFill>
              </a:ln>
              <a:solidFill>
                <a:srgbClr val="FFC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581857" y="1428068"/>
            <a:ext cx="424943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1" y="295345"/>
            <a:ext cx="7399111"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2294661" y="5980295"/>
            <a:ext cx="17124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Tàu hỏa</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4910" y="2851972"/>
            <a:ext cx="4418869" cy="2676766"/>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170774" y="2086379"/>
            <a:ext cx="455019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Tên phương tiện giao thông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452063" y="3047332"/>
            <a:ext cx="394352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Tàu hỏa đi trên đường sắt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7079227" y="2058279"/>
            <a:ext cx="4168877"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Tàu hỏa </a:t>
            </a:r>
            <a:r>
              <a:rPr lang="vi-VN" altLang="zh-CN" sz="2400">
                <a:solidFill>
                  <a:srgbClr val="002060"/>
                </a:solidFill>
                <a:latin typeface="Roboto" panose="02000000000000000000" pitchFamily="2" charset="0"/>
                <a:ea typeface="Roboto" panose="02000000000000000000" pitchFamily="2" charset="0"/>
              </a:rPr>
              <a:t>đi trên loại </a:t>
            </a:r>
            <a:endParaRPr lang="en-US" altLang="zh-CN" sz="2400">
              <a:solidFill>
                <a:srgbClr val="002060"/>
              </a:solidFill>
              <a:latin typeface="Roboto" panose="02000000000000000000" pitchFamily="2" charset="0"/>
              <a:ea typeface="Roboto" panose="02000000000000000000" pitchFamily="2" charset="0"/>
            </a:endParaRPr>
          </a:p>
          <a:p>
            <a:pPr lvl="0" algn="ctr">
              <a:defRPr/>
            </a:pPr>
            <a:r>
              <a:rPr lang="vi-VN" altLang="zh-CN" sz="2400">
                <a:solidFill>
                  <a:srgbClr val="002060"/>
                </a:solidFill>
                <a:latin typeface="Roboto" panose="02000000000000000000" pitchFamily="2" charset="0"/>
                <a:ea typeface="Roboto" panose="02000000000000000000" pitchFamily="2" charset="0"/>
              </a:rPr>
              <a:t>đường giao thông nào</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5"/>
          <a:stretch>
            <a:fillRect/>
          </a:stretch>
        </p:blipFill>
        <p:spPr>
          <a:xfrm>
            <a:off x="7452063" y="3574992"/>
            <a:ext cx="3943525" cy="29358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072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0"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581857" y="1428068"/>
            <a:ext cx="424943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1" y="295345"/>
            <a:ext cx="7399111"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2294661" y="5980295"/>
            <a:ext cx="17124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Tàu thủy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2393" y="2851972"/>
            <a:ext cx="4243903" cy="2676766"/>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170774" y="2086379"/>
            <a:ext cx="455019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Tên phương tiện giao thông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737989" y="3047332"/>
            <a:ext cx="3510115"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Tàu thủy đi đường thủy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7079227" y="2058279"/>
            <a:ext cx="4168877"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Tàu thủy </a:t>
            </a:r>
            <a:r>
              <a:rPr lang="vi-VN" altLang="zh-CN" sz="2400">
                <a:solidFill>
                  <a:srgbClr val="002060"/>
                </a:solidFill>
                <a:latin typeface="Roboto" panose="02000000000000000000" pitchFamily="2" charset="0"/>
                <a:ea typeface="Roboto" panose="02000000000000000000" pitchFamily="2" charset="0"/>
              </a:rPr>
              <a:t>đi trên loại </a:t>
            </a:r>
            <a:endParaRPr lang="en-US" altLang="zh-CN" sz="2400">
              <a:solidFill>
                <a:srgbClr val="002060"/>
              </a:solidFill>
              <a:latin typeface="Roboto" panose="02000000000000000000" pitchFamily="2" charset="0"/>
              <a:ea typeface="Roboto" panose="02000000000000000000" pitchFamily="2" charset="0"/>
            </a:endParaRPr>
          </a:p>
          <a:p>
            <a:pPr lvl="0" algn="ctr">
              <a:defRPr/>
            </a:pPr>
            <a:r>
              <a:rPr lang="vi-VN" altLang="zh-CN" sz="2400">
                <a:solidFill>
                  <a:srgbClr val="002060"/>
                </a:solidFill>
                <a:latin typeface="Roboto" panose="02000000000000000000" pitchFamily="2" charset="0"/>
                <a:ea typeface="Roboto" panose="02000000000000000000" pitchFamily="2" charset="0"/>
              </a:rPr>
              <a:t>đường giao thông nào</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a:stretch>
            <a:fillRect/>
          </a:stretch>
        </p:blipFill>
        <p:spPr>
          <a:xfrm>
            <a:off x="7066942" y="3768174"/>
            <a:ext cx="4310602" cy="26748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511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0" grpId="0"/>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sp>
        <p:nvSpPr>
          <p:cNvPr id="11" name="TextBox 10"/>
          <p:cNvSpPr txBox="1"/>
          <p:nvPr/>
        </p:nvSpPr>
        <p:spPr>
          <a:xfrm>
            <a:off x="4557637" y="53599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335350"/>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C50EEADF-F242-4F8F-96FE-76601BA8159E}"/>
              </a:ext>
            </a:extLst>
          </p:cNvPr>
          <p:cNvSpPr txBox="1"/>
          <p:nvPr/>
        </p:nvSpPr>
        <p:spPr>
          <a:xfrm>
            <a:off x="1602658" y="2008063"/>
            <a:ext cx="8711381" cy="1846659"/>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1. Em hãy kể tên các phương tiện giao thông mà em đã được đi</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2. Kể tên các loại phương tiện giao thông tương ứng với các loại đường dưới đây</a:t>
            </a:r>
          </a:p>
        </p:txBody>
      </p:sp>
      <p:sp>
        <p:nvSpPr>
          <p:cNvPr id="6" name="TextBox 5">
            <a:extLst>
              <a:ext uri="{FF2B5EF4-FFF2-40B4-BE49-F238E27FC236}">
                <a16:creationId xmlns:a16="http://schemas.microsoft.com/office/drawing/2014/main" id="{C50EEADF-F242-4F8F-96FE-76601BA8159E}"/>
              </a:ext>
            </a:extLst>
          </p:cNvPr>
          <p:cNvSpPr txBox="1"/>
          <p:nvPr/>
        </p:nvSpPr>
        <p:spPr>
          <a:xfrm>
            <a:off x="2029820" y="2284295"/>
            <a:ext cx="738402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Xe đạp,</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xe máy, xe ô tô</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469992053"/>
              </p:ext>
            </p:extLst>
          </p:nvPr>
        </p:nvGraphicFramePr>
        <p:xfrm>
          <a:off x="1725019" y="3969368"/>
          <a:ext cx="8278764" cy="1710813"/>
        </p:xfrm>
        <a:graphic>
          <a:graphicData uri="http://schemas.openxmlformats.org/drawingml/2006/table">
            <a:tbl>
              <a:tblPr firstRow="1" firstCol="1" bandRow="1">
                <a:tableStyleId>{5C22544A-7EE6-4342-B048-85BDC9FD1C3A}</a:tableStyleId>
              </a:tblPr>
              <a:tblGrid>
                <a:gridCol w="2069691">
                  <a:extLst>
                    <a:ext uri="{9D8B030D-6E8A-4147-A177-3AD203B41FA5}">
                      <a16:colId xmlns:a16="http://schemas.microsoft.com/office/drawing/2014/main" val="1815309646"/>
                    </a:ext>
                  </a:extLst>
                </a:gridCol>
                <a:gridCol w="2069691">
                  <a:extLst>
                    <a:ext uri="{9D8B030D-6E8A-4147-A177-3AD203B41FA5}">
                      <a16:colId xmlns:a16="http://schemas.microsoft.com/office/drawing/2014/main" val="2642481170"/>
                    </a:ext>
                  </a:extLst>
                </a:gridCol>
                <a:gridCol w="2069691">
                  <a:extLst>
                    <a:ext uri="{9D8B030D-6E8A-4147-A177-3AD203B41FA5}">
                      <a16:colId xmlns:a16="http://schemas.microsoft.com/office/drawing/2014/main" val="1470320739"/>
                    </a:ext>
                  </a:extLst>
                </a:gridCol>
                <a:gridCol w="2069691">
                  <a:extLst>
                    <a:ext uri="{9D8B030D-6E8A-4147-A177-3AD203B41FA5}">
                      <a16:colId xmlns:a16="http://schemas.microsoft.com/office/drawing/2014/main" val="3515018465"/>
                    </a:ext>
                  </a:extLst>
                </a:gridCol>
              </a:tblGrid>
              <a:tr h="491613">
                <a:tc>
                  <a:txBody>
                    <a:bodyPr/>
                    <a:lstStyle/>
                    <a:p>
                      <a:pPr algn="ctr">
                        <a:spcBef>
                          <a:spcPts val="600"/>
                        </a:spcBef>
                        <a:spcAft>
                          <a:spcPts val="600"/>
                        </a:spcAft>
                        <a:tabLst>
                          <a:tab pos="4055745" algn="l"/>
                        </a:tabLst>
                      </a:pPr>
                      <a:r>
                        <a:rPr lang="en-US" sz="2400" b="0">
                          <a:solidFill>
                            <a:schemeClr val="tx1"/>
                          </a:solidFill>
                          <a:effectLst/>
                          <a:latin typeface="Roboto" panose="02000000000000000000" pitchFamily="2" charset="0"/>
                          <a:ea typeface="Roboto" panose="02000000000000000000" pitchFamily="2" charset="0"/>
                        </a:rPr>
                        <a:t>Đường bộ</a:t>
                      </a:r>
                      <a:endParaRPr lang="en-US" sz="24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400" b="0">
                          <a:solidFill>
                            <a:schemeClr val="tx1"/>
                          </a:solidFill>
                          <a:effectLst/>
                          <a:latin typeface="Roboto" panose="02000000000000000000" pitchFamily="2" charset="0"/>
                          <a:ea typeface="Roboto" panose="02000000000000000000" pitchFamily="2" charset="0"/>
                        </a:rPr>
                        <a:t>Đường thuỷ</a:t>
                      </a:r>
                      <a:endParaRPr lang="en-US" sz="24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400" b="0">
                          <a:solidFill>
                            <a:schemeClr val="tx1"/>
                          </a:solidFill>
                          <a:effectLst/>
                          <a:latin typeface="Roboto" panose="02000000000000000000" pitchFamily="2" charset="0"/>
                          <a:ea typeface="Roboto" panose="02000000000000000000" pitchFamily="2" charset="0"/>
                        </a:rPr>
                        <a:t>Đường sắt</a:t>
                      </a:r>
                      <a:endParaRPr lang="en-US" sz="24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400" b="0">
                          <a:solidFill>
                            <a:schemeClr val="tx1"/>
                          </a:solidFill>
                          <a:effectLst/>
                          <a:latin typeface="Roboto" panose="02000000000000000000" pitchFamily="2" charset="0"/>
                          <a:ea typeface="Roboto" panose="02000000000000000000" pitchFamily="2" charset="0"/>
                        </a:rPr>
                        <a:t>Đường không</a:t>
                      </a:r>
                      <a:endParaRPr lang="en-US" sz="24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41605174"/>
                  </a:ext>
                </a:extLst>
              </a:tr>
              <a:tr h="0">
                <a:tc>
                  <a:txBody>
                    <a:bodyPr/>
                    <a:lstStyle/>
                    <a:p>
                      <a:pPr algn="ctr">
                        <a:spcBef>
                          <a:spcPts val="12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endParaRPr lang="en-US" sz="20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endParaRPr lang="en-US" sz="20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endParaRPr lang="en-US" sz="20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tc>
                  <a:txBody>
                    <a:bodyPr/>
                    <a:lstStyle/>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p>
                    <a:p>
                      <a:pPr algn="ctr">
                        <a:spcBef>
                          <a:spcPts val="600"/>
                        </a:spcBef>
                        <a:spcAft>
                          <a:spcPts val="600"/>
                        </a:spcAft>
                        <a:tabLst>
                          <a:tab pos="4055745" algn="l"/>
                        </a:tabLst>
                      </a:pPr>
                      <a:r>
                        <a:rPr lang="en-US" sz="2000" b="0">
                          <a:solidFill>
                            <a:schemeClr val="tx1"/>
                          </a:solidFill>
                          <a:effectLst/>
                          <a:latin typeface="Roboto" panose="02000000000000000000" pitchFamily="2" charset="0"/>
                          <a:ea typeface="Roboto" panose="02000000000000000000" pitchFamily="2" charset="0"/>
                        </a:rPr>
                        <a:t>…………………………</a:t>
                      </a:r>
                      <a:endParaRPr lang="en-US" sz="2000" b="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925390657"/>
                  </a:ext>
                </a:extLst>
              </a:tr>
            </a:tbl>
          </a:graphicData>
        </a:graphic>
      </p:graphicFrame>
      <p:sp>
        <p:nvSpPr>
          <p:cNvPr id="8" name="TextBox 7">
            <a:extLst>
              <a:ext uri="{FF2B5EF4-FFF2-40B4-BE49-F238E27FC236}">
                <a16:creationId xmlns:a16="http://schemas.microsoft.com/office/drawing/2014/main" id="{C50EEADF-F242-4F8F-96FE-76601BA8159E}"/>
              </a:ext>
            </a:extLst>
          </p:cNvPr>
          <p:cNvSpPr txBox="1"/>
          <p:nvPr/>
        </p:nvSpPr>
        <p:spPr>
          <a:xfrm>
            <a:off x="2029819" y="4415985"/>
            <a:ext cx="1573119" cy="126188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Xe đạp</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Xe tải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Xe cứu hỏa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C50EEADF-F242-4F8F-96FE-76601BA8159E}"/>
              </a:ext>
            </a:extLst>
          </p:cNvPr>
          <p:cNvSpPr txBox="1"/>
          <p:nvPr/>
        </p:nvSpPr>
        <p:spPr>
          <a:xfrm>
            <a:off x="4065098" y="4415985"/>
            <a:ext cx="1637612" cy="126188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Tàu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Thuyền </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Du thuyền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C50EEADF-F242-4F8F-96FE-76601BA8159E}"/>
              </a:ext>
            </a:extLst>
          </p:cNvPr>
          <p:cNvSpPr txBox="1"/>
          <p:nvPr/>
        </p:nvSpPr>
        <p:spPr>
          <a:xfrm>
            <a:off x="6157452" y="4415985"/>
            <a:ext cx="1637612" cy="126188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Tàu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hỏa</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Tàu điện</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Xe goòng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C50EEADF-F242-4F8F-96FE-76601BA8159E}"/>
              </a:ext>
            </a:extLst>
          </p:cNvPr>
          <p:cNvSpPr txBox="1"/>
          <p:nvPr/>
        </p:nvSpPr>
        <p:spPr>
          <a:xfrm>
            <a:off x="8249807" y="4415985"/>
            <a:ext cx="1906916" cy="126188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Máy</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bay</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Khinh khí cầu </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2400">
                <a:solidFill>
                  <a:srgbClr val="FF0000"/>
                </a:solidFill>
                <a:latin typeface="Roboto" panose="02000000000000000000" pitchFamily="2" charset="0"/>
                <a:ea typeface="Roboto" panose="02000000000000000000" pitchFamily="2" charset="0"/>
              </a:rPr>
              <a:t>Cáp treo</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49046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P spid="9" grpId="0"/>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458066" y="289773"/>
            <a:ext cx="8121444"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SẮP XẾP CÁC PHƯƠNG TIỆN GIAO THÔNG PHÙ HỢP VỚI ÍCH LỢI CỦA NÓ</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6433" b="89564" l="20616" r="79851">
                        <a14:foregroundMark x1="56996" y1="41176" x2="73041" y2="50854"/>
                        <a14:foregroundMark x1="55970" y1="68880" x2="70896" y2="81025"/>
                        <a14:foregroundMark x1="53918" y1="77609" x2="76586" y2="77989"/>
                        <a14:foregroundMark x1="25840" y1="77419" x2="45149" y2="82543"/>
                        <a14:foregroundMark x1="26493" y1="73435" x2="45149" y2="77799"/>
                        <a14:foregroundMark x1="54198" y1="47628" x2="68377" y2="53321"/>
                        <a14:foregroundMark x1="65672" y1="69070" x2="77239" y2="81025"/>
                        <a14:foregroundMark x1="61474" y1="85009" x2="69963" y2="84061"/>
                        <a14:foregroundMark x1="72388" y1="44023" x2="77146" y2="49715"/>
                      </a14:backgroundRemoval>
                    </a14:imgEffect>
                  </a14:imgLayer>
                </a14:imgProps>
              </a:ext>
            </a:extLst>
          </a:blip>
          <a:srcRect l="19974" t="36405" r="19580" b="6895"/>
          <a:stretch/>
        </p:blipFill>
        <p:spPr>
          <a:xfrm>
            <a:off x="3194613" y="3495554"/>
            <a:ext cx="6342926" cy="2997843"/>
          </a:xfrm>
          <a:prstGeom prst="rect">
            <a:avLst/>
          </a:prstGeom>
          <a:ln>
            <a:noFill/>
          </a:ln>
          <a:effectLst>
            <a:outerShdw blurRad="190500" dist="228600" dir="2700000" algn="ctr">
              <a:srgbClr val="000000">
                <a:alpha val="30000"/>
              </a:srgbClr>
            </a:outerShdw>
            <a:softEdge rad="127000"/>
          </a:effectLst>
          <a:scene3d>
            <a:camera prst="orthographicFront">
              <a:rot lat="0" lon="0" rev="0"/>
            </a:camera>
            <a:lightRig rig="glow" dir="t">
              <a:rot lat="0" lon="0" rev="4800000"/>
            </a:lightRig>
          </a:scene3d>
          <a:sp3d prstMaterial="matte">
            <a:bevelT w="127000" h="63500"/>
          </a:sp3d>
        </p:spPr>
      </p:pic>
      <p:cxnSp>
        <p:nvCxnSpPr>
          <p:cNvPr id="8" name="Straight Arrow Connector 7"/>
          <p:cNvCxnSpPr/>
          <p:nvPr/>
        </p:nvCxnSpPr>
        <p:spPr>
          <a:xfrm>
            <a:off x="3067665" y="2340077"/>
            <a:ext cx="1258529" cy="140601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772697" y="3166284"/>
            <a:ext cx="4306529" cy="471651"/>
          </a:xfrm>
          <a:custGeom>
            <a:avLst/>
            <a:gdLst>
              <a:gd name="connsiteX0" fmla="*/ 0 w 4306529"/>
              <a:gd name="connsiteY0" fmla="*/ 78361 h 471651"/>
              <a:gd name="connsiteX1" fmla="*/ 2340077 w 4306529"/>
              <a:gd name="connsiteY1" fmla="*/ 29200 h 471651"/>
              <a:gd name="connsiteX2" fmla="*/ 4306529 w 4306529"/>
              <a:gd name="connsiteY2" fmla="*/ 471651 h 471651"/>
            </a:gdLst>
            <a:ahLst/>
            <a:cxnLst>
              <a:cxn ang="0">
                <a:pos x="connsiteX0" y="connsiteY0"/>
              </a:cxn>
              <a:cxn ang="0">
                <a:pos x="connsiteX1" y="connsiteY1"/>
              </a:cxn>
              <a:cxn ang="0">
                <a:pos x="connsiteX2" y="connsiteY2"/>
              </a:cxn>
            </a:cxnLst>
            <a:rect l="l" t="t" r="r" b="b"/>
            <a:pathLst>
              <a:path w="4306529" h="471651">
                <a:moveTo>
                  <a:pt x="0" y="78361"/>
                </a:moveTo>
                <a:cubicBezTo>
                  <a:pt x="811161" y="21006"/>
                  <a:pt x="1622322" y="-36348"/>
                  <a:pt x="2340077" y="29200"/>
                </a:cubicBezTo>
                <a:cubicBezTo>
                  <a:pt x="3057832" y="94748"/>
                  <a:pt x="3682180" y="283199"/>
                  <a:pt x="4306529" y="471651"/>
                </a:cubicBezTo>
              </a:path>
            </a:pathLst>
          </a:custGeom>
          <a:noFill/>
          <a:ln w="38100">
            <a:solidFill>
              <a:srgbClr val="00B05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096000" y="4670323"/>
            <a:ext cx="4100052" cy="993058"/>
          </a:xfrm>
          <a:custGeom>
            <a:avLst/>
            <a:gdLst>
              <a:gd name="connsiteX0" fmla="*/ 4100052 w 4100052"/>
              <a:gd name="connsiteY0" fmla="*/ 993058 h 993058"/>
              <a:gd name="connsiteX1" fmla="*/ 3175819 w 4100052"/>
              <a:gd name="connsiteY1" fmla="*/ 235974 h 993058"/>
              <a:gd name="connsiteX2" fmla="*/ 0 w 4100052"/>
              <a:gd name="connsiteY2" fmla="*/ 0 h 993058"/>
            </a:gdLst>
            <a:ahLst/>
            <a:cxnLst>
              <a:cxn ang="0">
                <a:pos x="connsiteX0" y="connsiteY0"/>
              </a:cxn>
              <a:cxn ang="0">
                <a:pos x="connsiteX1" y="connsiteY1"/>
              </a:cxn>
              <a:cxn ang="0">
                <a:pos x="connsiteX2" y="connsiteY2"/>
              </a:cxn>
            </a:cxnLst>
            <a:rect l="l" t="t" r="r" b="b"/>
            <a:pathLst>
              <a:path w="4100052" h="993058">
                <a:moveTo>
                  <a:pt x="4100052" y="993058"/>
                </a:moveTo>
                <a:cubicBezTo>
                  <a:pt x="3979606" y="697271"/>
                  <a:pt x="3859161" y="401484"/>
                  <a:pt x="3175819" y="235974"/>
                </a:cubicBezTo>
                <a:cubicBezTo>
                  <a:pt x="2492477" y="70464"/>
                  <a:pt x="1246238" y="35232"/>
                  <a:pt x="0" y="0"/>
                </a:cubicBezTo>
              </a:path>
            </a:pathLst>
          </a:custGeom>
          <a:noFill/>
          <a:ln w="38100">
            <a:solidFill>
              <a:srgbClr val="00B0F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6096000" y="2497394"/>
            <a:ext cx="1406013" cy="124869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6037006" y="2399071"/>
            <a:ext cx="1268362" cy="3087329"/>
          </a:xfrm>
          <a:custGeom>
            <a:avLst/>
            <a:gdLst>
              <a:gd name="connsiteX0" fmla="*/ 1268362 w 1268362"/>
              <a:gd name="connsiteY0" fmla="*/ 0 h 3087329"/>
              <a:gd name="connsiteX1" fmla="*/ 442452 w 1268362"/>
              <a:gd name="connsiteY1" fmla="*/ 796413 h 3087329"/>
              <a:gd name="connsiteX2" fmla="*/ 353962 w 1268362"/>
              <a:gd name="connsiteY2" fmla="*/ 1907458 h 3087329"/>
              <a:gd name="connsiteX3" fmla="*/ 0 w 1268362"/>
              <a:gd name="connsiteY3" fmla="*/ 3087329 h 3087329"/>
            </a:gdLst>
            <a:ahLst/>
            <a:cxnLst>
              <a:cxn ang="0">
                <a:pos x="connsiteX0" y="connsiteY0"/>
              </a:cxn>
              <a:cxn ang="0">
                <a:pos x="connsiteX1" y="connsiteY1"/>
              </a:cxn>
              <a:cxn ang="0">
                <a:pos x="connsiteX2" y="connsiteY2"/>
              </a:cxn>
              <a:cxn ang="0">
                <a:pos x="connsiteX3" y="connsiteY3"/>
              </a:cxn>
            </a:cxnLst>
            <a:rect l="l" t="t" r="r" b="b"/>
            <a:pathLst>
              <a:path w="1268362" h="3087329">
                <a:moveTo>
                  <a:pt x="1268362" y="0"/>
                </a:moveTo>
                <a:cubicBezTo>
                  <a:pt x="931607" y="239251"/>
                  <a:pt x="594852" y="478503"/>
                  <a:pt x="442452" y="796413"/>
                </a:cubicBezTo>
                <a:cubicBezTo>
                  <a:pt x="290052" y="1114323"/>
                  <a:pt x="427704" y="1525639"/>
                  <a:pt x="353962" y="1907458"/>
                </a:cubicBezTo>
                <a:cubicBezTo>
                  <a:pt x="280220" y="2289277"/>
                  <a:pt x="140110" y="2688303"/>
                  <a:pt x="0" y="3087329"/>
                </a:cubicBezTo>
              </a:path>
            </a:pathLst>
          </a:custGeom>
          <a:noFill/>
          <a:ln w="38100">
            <a:solidFill>
              <a:srgbClr val="F5CC1A"/>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8600768" y="3470846"/>
            <a:ext cx="1467464" cy="2752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2959510" y="6243484"/>
            <a:ext cx="4257367" cy="334411"/>
          </a:xfrm>
          <a:custGeom>
            <a:avLst/>
            <a:gdLst>
              <a:gd name="connsiteX0" fmla="*/ 0 w 4257367"/>
              <a:gd name="connsiteY0" fmla="*/ 29497 h 334411"/>
              <a:gd name="connsiteX1" fmla="*/ 2359742 w 4257367"/>
              <a:gd name="connsiteY1" fmla="*/ 334297 h 334411"/>
              <a:gd name="connsiteX2" fmla="*/ 4257367 w 4257367"/>
              <a:gd name="connsiteY2" fmla="*/ 0 h 334411"/>
            </a:gdLst>
            <a:ahLst/>
            <a:cxnLst>
              <a:cxn ang="0">
                <a:pos x="connsiteX0" y="connsiteY0"/>
              </a:cxn>
              <a:cxn ang="0">
                <a:pos x="connsiteX1" y="connsiteY1"/>
              </a:cxn>
              <a:cxn ang="0">
                <a:pos x="connsiteX2" y="connsiteY2"/>
              </a:cxn>
            </a:cxnLst>
            <a:rect l="l" t="t" r="r" b="b"/>
            <a:pathLst>
              <a:path w="4257367" h="334411">
                <a:moveTo>
                  <a:pt x="0" y="29497"/>
                </a:moveTo>
                <a:cubicBezTo>
                  <a:pt x="825090" y="184355"/>
                  <a:pt x="1650181" y="339213"/>
                  <a:pt x="2359742" y="334297"/>
                </a:cubicBezTo>
                <a:cubicBezTo>
                  <a:pt x="3069303" y="329381"/>
                  <a:pt x="3663335" y="164690"/>
                  <a:pt x="4257367" y="0"/>
                </a:cubicBezTo>
              </a:path>
            </a:pathLst>
          </a:custGeom>
          <a:noFill/>
          <a:ln w="381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9438968" y="2467897"/>
            <a:ext cx="167251" cy="3077497"/>
          </a:xfrm>
          <a:custGeom>
            <a:avLst/>
            <a:gdLst>
              <a:gd name="connsiteX0" fmla="*/ 0 w 167251"/>
              <a:gd name="connsiteY0" fmla="*/ 0 h 3077497"/>
              <a:gd name="connsiteX1" fmla="*/ 167148 w 167251"/>
              <a:gd name="connsiteY1" fmla="*/ 1524000 h 3077497"/>
              <a:gd name="connsiteX2" fmla="*/ 19664 w 167251"/>
              <a:gd name="connsiteY2" fmla="*/ 3077497 h 3077497"/>
            </a:gdLst>
            <a:ahLst/>
            <a:cxnLst>
              <a:cxn ang="0">
                <a:pos x="connsiteX0" y="connsiteY0"/>
              </a:cxn>
              <a:cxn ang="0">
                <a:pos x="connsiteX1" y="connsiteY1"/>
              </a:cxn>
              <a:cxn ang="0">
                <a:pos x="connsiteX2" y="connsiteY2"/>
              </a:cxn>
            </a:cxnLst>
            <a:rect l="l" t="t" r="r" b="b"/>
            <a:pathLst>
              <a:path w="167251" h="3077497">
                <a:moveTo>
                  <a:pt x="0" y="0"/>
                </a:moveTo>
                <a:cubicBezTo>
                  <a:pt x="81935" y="505542"/>
                  <a:pt x="163871" y="1011084"/>
                  <a:pt x="167148" y="1524000"/>
                </a:cubicBezTo>
                <a:cubicBezTo>
                  <a:pt x="170425" y="2036916"/>
                  <a:pt x="95044" y="2557206"/>
                  <a:pt x="19664" y="3077497"/>
                </a:cubicBezTo>
              </a:path>
            </a:pathLst>
          </a:custGeom>
          <a:noFill/>
          <a:ln w="38100">
            <a:solidFill>
              <a:srgbClr val="FF0000"/>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8520" y="1709114"/>
            <a:ext cx="1688357" cy="947547"/>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1053" y="1824847"/>
            <a:ext cx="2019300" cy="895350"/>
          </a:xfrm>
          <a:prstGeom prst="rect">
            <a:avLst/>
          </a:prstGeom>
        </p:spPr>
      </p:pic>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4618" y="2841749"/>
            <a:ext cx="1733550" cy="1028700"/>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8179" y="5048751"/>
            <a:ext cx="2051562" cy="1194733"/>
          </a:xfrm>
          <a:prstGeom prst="rect">
            <a:avLst/>
          </a:prstGeom>
        </p:spPr>
      </p:pic>
      <p:pic>
        <p:nvPicPr>
          <p:cNvPr id="40" name="Picture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7790" y="1764053"/>
            <a:ext cx="3905250" cy="752475"/>
          </a:xfrm>
          <a:prstGeom prst="rect">
            <a:avLst/>
          </a:prstGeom>
        </p:spPr>
      </p:pic>
      <p:pic>
        <p:nvPicPr>
          <p:cNvPr id="42" name="Picture 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87181" y="2614499"/>
            <a:ext cx="1514475" cy="1714500"/>
          </a:xfrm>
          <a:prstGeom prst="rect">
            <a:avLst/>
          </a:prstGeom>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47961" y="4458731"/>
            <a:ext cx="1343025" cy="2228850"/>
          </a:xfrm>
          <a:prstGeom prst="rect">
            <a:avLst/>
          </a:prstGeom>
        </p:spPr>
      </p:pic>
      <p:pic>
        <p:nvPicPr>
          <p:cNvPr id="44" name="Picture 43"/>
          <p:cNvPicPr>
            <a:picLocks noChangeAspect="1"/>
          </p:cNvPicPr>
          <p:nvPr/>
        </p:nvPicPr>
        <p:blipFill>
          <a:blip r:embed="rId13">
            <a:extLst>
              <a:ext uri="{BEBA8EAE-BF5A-486C-A8C5-ECC9F3942E4B}">
                <a14:imgProps xmlns:a14="http://schemas.microsoft.com/office/drawing/2010/main">
                  <a14:imgLayer r:embed="rId14">
                    <a14:imgEffect>
                      <a14:backgroundRemoval t="5495" b="89011" l="2882" r="99424"/>
                    </a14:imgEffect>
                  </a14:imgLayer>
                </a14:imgProps>
              </a:ext>
            </a:extLst>
          </a:blip>
          <a:stretch>
            <a:fillRect/>
          </a:stretch>
        </p:blipFill>
        <p:spPr>
          <a:xfrm>
            <a:off x="1319596" y="1758834"/>
            <a:ext cx="3305175" cy="866775"/>
          </a:xfrm>
          <a:prstGeom prst="rect">
            <a:avLst/>
          </a:prstGeom>
        </p:spPr>
      </p:pic>
    </p:spTree>
    <p:extLst>
      <p:ext uri="{BB962C8B-B14F-4D97-AF65-F5344CB8AC3E}">
        <p14:creationId xmlns:p14="http://schemas.microsoft.com/office/powerpoint/2010/main" val="109324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 calcmode="lin" valueType="num">
                                      <p:cBhvr additive="base">
                                        <p:cTn id="10" dur="500" fill="hold"/>
                                        <p:tgtEl>
                                          <p:spTgt spid="39"/>
                                        </p:tgtEl>
                                        <p:attrNameLst>
                                          <p:attrName>ppt_x</p:attrName>
                                        </p:attrNameLst>
                                      </p:cBhvr>
                                      <p:tavLst>
                                        <p:tav tm="0">
                                          <p:val>
                                            <p:strVal val="#ppt_x"/>
                                          </p:val>
                                        </p:tav>
                                        <p:tav tm="100000">
                                          <p:val>
                                            <p:strVal val="#ppt_x"/>
                                          </p:val>
                                        </p:tav>
                                      </p:tavLst>
                                    </p:anim>
                                    <p:anim calcmode="lin" valueType="num">
                                      <p:cBhvr additive="base">
                                        <p:cTn id="11" dur="500" fill="hold"/>
                                        <p:tgtEl>
                                          <p:spTgt spid="3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500" fill="hold"/>
                                        <p:tgtEl>
                                          <p:spTgt spid="37"/>
                                        </p:tgtEl>
                                        <p:attrNameLst>
                                          <p:attrName>ppt_x</p:attrName>
                                        </p:attrNameLst>
                                      </p:cBhvr>
                                      <p:tavLst>
                                        <p:tav tm="0">
                                          <p:val>
                                            <p:strVal val="#ppt_x"/>
                                          </p:val>
                                        </p:tav>
                                        <p:tav tm="100000">
                                          <p:val>
                                            <p:strVal val="#ppt_x"/>
                                          </p:val>
                                        </p:tav>
                                      </p:tavLst>
                                    </p:anim>
                                    <p:anim calcmode="lin" valueType="num">
                                      <p:cBhvr additive="base">
                                        <p:cTn id="15" dur="500" fill="hold"/>
                                        <p:tgtEl>
                                          <p:spTgt spid="3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fill="hold"/>
                                        <p:tgtEl>
                                          <p:spTgt spid="35"/>
                                        </p:tgtEl>
                                        <p:attrNameLst>
                                          <p:attrName>ppt_x</p:attrName>
                                        </p:attrNameLst>
                                      </p:cBhvr>
                                      <p:tavLst>
                                        <p:tav tm="0">
                                          <p:val>
                                            <p:strVal val="#ppt_x"/>
                                          </p:val>
                                        </p:tav>
                                        <p:tav tm="100000">
                                          <p:val>
                                            <p:strVal val="#ppt_x"/>
                                          </p:val>
                                        </p:tav>
                                      </p:tavLst>
                                    </p:anim>
                                    <p:anim calcmode="lin" valueType="num">
                                      <p:cBhvr additive="base">
                                        <p:cTn id="23" dur="500" fill="hold"/>
                                        <p:tgtEl>
                                          <p:spTgt spid="3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ppt_x"/>
                                          </p:val>
                                        </p:tav>
                                        <p:tav tm="100000">
                                          <p:val>
                                            <p:strVal val="#ppt_x"/>
                                          </p:val>
                                        </p:tav>
                                      </p:tavLst>
                                    </p:anim>
                                    <p:anim calcmode="lin" valueType="num">
                                      <p:cBhvr additive="base">
                                        <p:cTn id="39" dur="500" fill="hold"/>
                                        <p:tgtEl>
                                          <p:spTgt spid="43"/>
                                        </p:tgtEl>
                                        <p:attrNameLst>
                                          <p:attrName>ppt_y</p:attrName>
                                        </p:attrNameLst>
                                      </p:cBhvr>
                                      <p:tavLst>
                                        <p:tav tm="0">
                                          <p:val>
                                            <p:strVal val="1+#ppt_h/2"/>
                                          </p:val>
                                        </p:tav>
                                        <p:tav tm="100000">
                                          <p:val>
                                            <p:strVal val="#ppt_y"/>
                                          </p:val>
                                        </p:tav>
                                      </p:tavLst>
                                    </p:anim>
                                  </p:childTnLst>
                                </p:cTn>
                              </p:par>
                              <p:par>
                                <p:cTn id="40" presetID="6" presetClass="entr" presetSubtype="32"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out)">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3"/>
                    </p:tgtEl>
                  </p:cond>
                </p:stCondLst>
                <p:endSync evt="end" delay="0">
                  <p:rtn val="all"/>
                </p:endSync>
                <p:childTnLst>
                  <p:par>
                    <p:cTn id="50" fill="hold">
                      <p:stCondLst>
                        <p:cond delay="0"/>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right)">
                                      <p:cBhvr>
                                        <p:cTn id="54" dur="500"/>
                                        <p:tgtEl>
                                          <p:spTgt spid="17"/>
                                        </p:tgtEl>
                                      </p:cBhvr>
                                    </p:animEffect>
                                  </p:childTnLst>
                                </p:cTn>
                              </p:par>
                            </p:childTnLst>
                          </p:cTn>
                        </p:par>
                      </p:childTnLst>
                    </p:cTn>
                  </p:par>
                </p:childTnLst>
              </p:cTn>
              <p:nextCondLst>
                <p:cond evt="onClick" delay="0">
                  <p:tgtEl>
                    <p:spTgt spid="43"/>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childTnLst>
              </p:cTn>
              <p:nextCondLst>
                <p:cond evt="onClick" delay="0">
                  <p:tgtEl>
                    <p:spTgt spid="39"/>
                  </p:tgtEl>
                </p:cond>
              </p:nextCondLst>
            </p:seq>
            <p:seq concurrent="1" nextAc="seek">
              <p:cTn id="61" restart="whenNotActive" fill="hold" evtFilter="cancelBubble" nodeType="interactiveSeq">
                <p:stCondLst>
                  <p:cond evt="onClick" delay="0">
                    <p:tgtEl>
                      <p:spTgt spid="40"/>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up)">
                                      <p:cBhvr>
                                        <p:cTn id="66" dur="500"/>
                                        <p:tgtEl>
                                          <p:spTgt spid="34"/>
                                        </p:tgtEl>
                                      </p:cBhvr>
                                    </p:animEffect>
                                  </p:childTnLst>
                                </p:cTn>
                              </p:par>
                            </p:childTnLst>
                          </p:cTn>
                        </p:par>
                      </p:childTnLst>
                    </p:cTn>
                  </p:par>
                </p:childTnLst>
              </p:cTn>
              <p:nextCondLst>
                <p:cond evt="onClick" delay="0">
                  <p:tgtEl>
                    <p:spTgt spid="40"/>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up)">
                                      <p:cBhvr>
                                        <p:cTn id="72" dur="500"/>
                                        <p:tgtEl>
                                          <p:spTgt spid="27"/>
                                        </p:tgtEl>
                                      </p:cBhvr>
                                    </p:animEffect>
                                  </p:childTnLst>
                                </p:cTn>
                              </p:par>
                            </p:childTnLst>
                          </p:cTn>
                        </p:par>
                      </p:childTnLst>
                    </p:cTn>
                  </p:par>
                </p:childTnLst>
              </p:cTn>
              <p:nextCondLst>
                <p:cond evt="onClick" delay="0">
                  <p:tgtEl>
                    <p:spTgt spid="36"/>
                  </p:tgtEl>
                </p:cond>
              </p:nextCondLst>
            </p:seq>
            <p:seq concurrent="1" nextAc="seek">
              <p:cTn id="73" restart="whenNotActive" fill="hold" evtFilter="cancelBubble" nodeType="interactiveSeq">
                <p:stCondLst>
                  <p:cond evt="onClick" delay="0">
                    <p:tgtEl>
                      <p:spTgt spid="35"/>
                    </p:tgtEl>
                  </p:cond>
                </p:stCondLst>
                <p:endSync evt="end" delay="0">
                  <p:rtn val="all"/>
                </p:endSync>
                <p:childTnLst>
                  <p:par>
                    <p:cTn id="74" fill="hold">
                      <p:stCondLst>
                        <p:cond delay="0"/>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childTnLst>
              </p:cTn>
              <p:nextCondLst>
                <p:cond evt="onClick" delay="0">
                  <p:tgtEl>
                    <p:spTgt spid="35"/>
                  </p:tgtEl>
                </p:cond>
              </p:nextCondLst>
            </p:seq>
            <p:seq concurrent="1" nextAc="seek">
              <p:cTn id="79" restart="whenNotActive" fill="hold" evtFilter="cancelBubble" nodeType="interactiveSeq">
                <p:stCondLst>
                  <p:cond evt="onClick" delay="0">
                    <p:tgtEl>
                      <p:spTgt spid="37"/>
                    </p:tgtEl>
                  </p:cond>
                </p:stCondLst>
                <p:endSync evt="end" delay="0">
                  <p:rtn val="all"/>
                </p:endSync>
                <p:childTnLst>
                  <p:par>
                    <p:cTn id="80" fill="hold">
                      <p:stCondLst>
                        <p:cond delay="0"/>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left)">
                                      <p:cBhvr>
                                        <p:cTn id="84" dur="500"/>
                                        <p:tgtEl>
                                          <p:spTgt spid="16"/>
                                        </p:tgtEl>
                                      </p:cBhvr>
                                    </p:animEffect>
                                  </p:childTnLst>
                                </p:cTn>
                              </p:par>
                            </p:childTnLst>
                          </p:cTn>
                        </p:par>
                      </p:childTnLst>
                    </p:cTn>
                  </p:par>
                </p:childTnLst>
              </p:cTn>
              <p:nextCondLst>
                <p:cond evt="onClick" delay="0">
                  <p:tgtEl>
                    <p:spTgt spid="37"/>
                  </p:tgtEl>
                </p:cond>
              </p:nextCondLst>
            </p:seq>
            <p:seq concurrent="1" nextAc="seek">
              <p:cTn id="85" restart="whenNotActive" fill="hold" evtFilter="cancelBubble" nodeType="interactiveSeq">
                <p:stCondLst>
                  <p:cond evt="onClick" delay="0">
                    <p:tgtEl>
                      <p:spTgt spid="42"/>
                    </p:tgtEl>
                  </p:cond>
                </p:stCondLst>
                <p:endSync evt="end" delay="0">
                  <p:rtn val="all"/>
                </p:endSync>
                <p:childTnLst>
                  <p:par>
                    <p:cTn id="86" fill="hold">
                      <p:stCondLst>
                        <p:cond delay="0"/>
                      </p:stCondLst>
                      <p:childTnLst>
                        <p:par>
                          <p:cTn id="87" fill="hold">
                            <p:stCondLst>
                              <p:cond delay="0"/>
                            </p:stCondLst>
                            <p:childTnLst>
                              <p:par>
                                <p:cTn id="88" presetID="22" presetClass="entr" presetSubtype="2"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right)">
                                      <p:cBhvr>
                                        <p:cTn id="90" dur="500"/>
                                        <p:tgtEl>
                                          <p:spTgt spid="32"/>
                                        </p:tgtEl>
                                      </p:cBhvr>
                                    </p:animEffect>
                                  </p:childTnLst>
                                </p:cTn>
                              </p:par>
                            </p:childTnLst>
                          </p:cTn>
                        </p:par>
                      </p:childTnLst>
                    </p:cTn>
                  </p:par>
                </p:childTnLst>
              </p:cTn>
              <p:nextCondLst>
                <p:cond evt="onClick" delay="0">
                  <p:tgtEl>
                    <p:spTgt spid="42"/>
                  </p:tgtEl>
                </p:cond>
              </p:nextCondLst>
            </p:seq>
          </p:childTnLst>
        </p:cTn>
      </p:par>
    </p:tnLst>
    <p:bldLst>
      <p:bldP spid="117" grpId="0"/>
      <p:bldP spid="16" grpId="0" animBg="1"/>
      <p:bldP spid="17" grpId="0" animBg="1"/>
      <p:bldP spid="27" grpId="0" animBg="1"/>
      <p:bldP spid="33" grpId="0" animBg="1"/>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89471" y="1642988"/>
            <a:ext cx="8731044" cy="1569660"/>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CÁC PHƯƠNG TIỆN GIAO THÔNG EM ĐÃ THAM GIA VÀ NHỮNG TIỆN ÍCH</a:t>
            </a:r>
            <a:r>
              <a:rPr lang="en-US" altLang="zh-CN" sz="3200" b="1">
                <a:solidFill>
                  <a:srgbClr val="002060"/>
                </a:solidFill>
                <a:latin typeface="Roboto Black" panose="02000000000000000000" pitchFamily="2" charset="0"/>
                <a:ea typeface="Roboto Black" panose="02000000000000000000" pitchFamily="2" charset="0"/>
              </a:rPr>
              <a:t> </a:t>
            </a:r>
            <a:r>
              <a:rPr lang="vi-VN" altLang="zh-CN" sz="3200" b="1">
                <a:solidFill>
                  <a:srgbClr val="002060"/>
                </a:solidFill>
                <a:latin typeface="Roboto Black" panose="02000000000000000000" pitchFamily="2" charset="0"/>
                <a:ea typeface="Roboto Black" panose="02000000000000000000" pitchFamily="2" charset="0"/>
              </a:rPr>
              <a:t>CỦA CÁC PHƯƠNG TIỆN ĐÓ</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4" name="Picture 3"/>
          <p:cNvPicPr>
            <a:picLocks noChangeAspect="1"/>
          </p:cNvPicPr>
          <p:nvPr/>
        </p:nvPicPr>
        <p:blipFill>
          <a:blip r:embed="rId4"/>
          <a:stretch>
            <a:fillRect/>
          </a:stretch>
        </p:blipFill>
        <p:spPr>
          <a:xfrm>
            <a:off x="2477730" y="3284976"/>
            <a:ext cx="7131724" cy="3036405"/>
          </a:xfrm>
          <a:prstGeom prst="rect">
            <a:avLst/>
          </a:prstGeom>
        </p:spPr>
      </p:pic>
    </p:spTree>
    <p:extLst>
      <p:ext uri="{BB962C8B-B14F-4D97-AF65-F5344CB8AC3E}">
        <p14:creationId xmlns:p14="http://schemas.microsoft.com/office/powerpoint/2010/main" val="40057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sp>
        <p:nvSpPr>
          <p:cNvPr id="11" name="TextBox 10"/>
          <p:cNvSpPr txBox="1"/>
          <p:nvPr/>
        </p:nvSpPr>
        <p:spPr>
          <a:xfrm>
            <a:off x="4557637" y="53599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794152"/>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C50EEADF-F242-4F8F-96FE-76601BA8159E}"/>
              </a:ext>
            </a:extLst>
          </p:cNvPr>
          <p:cNvSpPr txBox="1"/>
          <p:nvPr/>
        </p:nvSpPr>
        <p:spPr>
          <a:xfrm>
            <a:off x="1614451" y="1801585"/>
            <a:ext cx="8711381" cy="4431983"/>
          </a:xfrm>
          <a:prstGeom prst="rect">
            <a:avLst/>
          </a:prstGeom>
          <a:noFill/>
        </p:spPr>
        <p:txBody>
          <a:bodyPr wrap="square" lIns="0" tIns="0" rIns="0" bIns="0"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1. Hằng ngày em đến trường bằng phương tiện giao thông gì?</a:t>
            </a:r>
          </a:p>
          <a:p>
            <a:pPr lvl="0" algn="just">
              <a:defRPr/>
            </a:pPr>
            <a:r>
              <a:rPr lang="vi-VN" sz="2400">
                <a:solidFill>
                  <a:srgbClr val="002060"/>
                </a:solidFill>
                <a:latin typeface="Roboto" panose="02000000000000000000" pitchFamily="2" charset="0"/>
                <a:ea typeface="Roboto" panose="02000000000000000000" pitchFamily="2" charset="0"/>
              </a:rPr>
              <a:t>……………………………………………………………………………………………………………</a:t>
            </a:r>
            <a:endParaRPr lang="en-US" sz="2400">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2. Công dụng của phương tiện giao thông </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3. Công dụng của đường giao thông </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4. Khi tham gia giao thông </a:t>
            </a:r>
            <a:r>
              <a:rPr lang="en-US" sz="2400">
                <a:solidFill>
                  <a:srgbClr val="002060"/>
                </a:solidFill>
                <a:latin typeface="Roboto" panose="02000000000000000000" pitchFamily="2" charset="0"/>
                <a:ea typeface="Roboto" panose="02000000000000000000" pitchFamily="2" charset="0"/>
              </a:rPr>
              <a:t>em </a:t>
            </a:r>
            <a:r>
              <a:rPr lang="vi-VN" sz="2400">
                <a:solidFill>
                  <a:srgbClr val="002060"/>
                </a:solidFill>
                <a:latin typeface="Roboto" panose="02000000000000000000" pitchFamily="2" charset="0"/>
                <a:ea typeface="Roboto" panose="02000000000000000000" pitchFamily="2" charset="0"/>
              </a:rPr>
              <a:t>cần làm gì để đảm bảo an toàn cho mình và người khác?</a:t>
            </a:r>
          </a:p>
          <a:p>
            <a:pPr lvl="0" algn="just">
              <a:defRPr/>
            </a:pPr>
            <a:r>
              <a:rPr lang="vi-VN" sz="2400">
                <a:solidFill>
                  <a:srgbClr val="002060"/>
                </a:solidFill>
                <a:latin typeface="Roboto" panose="02000000000000000000" pitchFamily="2" charset="0"/>
                <a:ea typeface="Roboto" panose="02000000000000000000" pitchFamily="2" charset="0"/>
              </a:rPr>
              <a:t>………………………………………………………………………………………………………………</a:t>
            </a:r>
          </a:p>
          <a:p>
            <a:pPr lvl="0" algn="just">
              <a:defRPr/>
            </a:pPr>
            <a:r>
              <a:rPr lang="vi-VN" sz="2400">
                <a:solidFill>
                  <a:srgbClr val="002060"/>
                </a:solidFill>
                <a:latin typeface="Roboto" panose="02000000000000000000" pitchFamily="2" charset="0"/>
                <a:ea typeface="Roboto" panose="02000000000000000000" pitchFamily="2" charset="0"/>
              </a:rPr>
              <a:t>………………………………………………………………………………………………………………</a:t>
            </a:r>
          </a:p>
        </p:txBody>
      </p:sp>
      <p:sp>
        <p:nvSpPr>
          <p:cNvPr id="6" name="TextBox 5">
            <a:extLst>
              <a:ext uri="{FF2B5EF4-FFF2-40B4-BE49-F238E27FC236}">
                <a16:creationId xmlns:a16="http://schemas.microsoft.com/office/drawing/2014/main" id="{C50EEADF-F242-4F8F-96FE-76601BA8159E}"/>
              </a:ext>
            </a:extLst>
          </p:cNvPr>
          <p:cNvSpPr txBox="1"/>
          <p:nvPr/>
        </p:nvSpPr>
        <p:spPr>
          <a:xfrm>
            <a:off x="2029820" y="2135197"/>
            <a:ext cx="7384027" cy="369332"/>
          </a:xfrm>
          <a:prstGeom prst="rect">
            <a:avLst/>
          </a:prstGeom>
          <a:noFill/>
        </p:spPr>
        <p:txBody>
          <a:bodyPr wrap="square" lIns="0" tIns="0" rIns="0" bIns="0"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Hằng ngày em đến trường bằng</a:t>
            </a:r>
            <a:r>
              <a:rPr lang="en-US" sz="2400">
                <a:solidFill>
                  <a:srgbClr val="FF0000"/>
                </a:solidFill>
                <a:latin typeface="Roboto" panose="02000000000000000000" pitchFamily="2" charset="0"/>
                <a:ea typeface="Roboto" panose="02000000000000000000" pitchFamily="2" charset="0"/>
              </a:rPr>
              <a:t> xe máy</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C50EEADF-F242-4F8F-96FE-76601BA8159E}"/>
              </a:ext>
            </a:extLst>
          </p:cNvPr>
          <p:cNvSpPr txBox="1"/>
          <p:nvPr/>
        </p:nvSpPr>
        <p:spPr>
          <a:xfrm>
            <a:off x="1862671" y="2838141"/>
            <a:ext cx="7851600" cy="738664"/>
          </a:xfrm>
          <a:prstGeom prst="rect">
            <a:avLst/>
          </a:prstGeom>
          <a:noFill/>
        </p:spPr>
        <p:txBody>
          <a:bodyPr wrap="square" lIns="0" tIns="0" rIns="0" bIns="0"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P</a:t>
            </a:r>
            <a:r>
              <a:rPr lang="vi-VN" sz="2400">
                <a:solidFill>
                  <a:srgbClr val="FF0000"/>
                </a:solidFill>
                <a:latin typeface="Roboto" panose="02000000000000000000" pitchFamily="2" charset="0"/>
                <a:ea typeface="Roboto" panose="02000000000000000000" pitchFamily="2" charset="0"/>
              </a:rPr>
              <a:t>hương tiện giao thông</a:t>
            </a:r>
            <a:r>
              <a:rPr lang="en-US" sz="2400">
                <a:solidFill>
                  <a:srgbClr val="FF0000"/>
                </a:solidFill>
                <a:latin typeface="Roboto" panose="02000000000000000000" pitchFamily="2" charset="0"/>
                <a:ea typeface="Roboto" panose="02000000000000000000" pitchFamily="2" charset="0"/>
              </a:rPr>
              <a:t> giúp ta đến nơi cần đến nhanh chóng; giúp vận chuyển hàng hoá</a:t>
            </a:r>
            <a:r>
              <a:rPr lang="vi-VN" sz="2400">
                <a:solidFill>
                  <a:srgbClr val="FF0000"/>
                </a:solidFill>
                <a:latin typeface="Roboto" panose="02000000000000000000" pitchFamily="2" charset="0"/>
                <a:ea typeface="Roboto" panose="02000000000000000000" pitchFamily="2" charset="0"/>
              </a:rPr>
              <a:t> </a:t>
            </a:r>
            <a:r>
              <a:rPr lang="en-US" sz="2400">
                <a:solidFill>
                  <a:srgbClr val="FF0000"/>
                </a:solidFill>
                <a:latin typeface="Roboto" panose="02000000000000000000" pitchFamily="2" charset="0"/>
                <a:ea typeface="Roboto" panose="02000000000000000000" pitchFamily="2" charset="0"/>
              </a:rPr>
              <a:t>nhanh, nhiều</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C50EEADF-F242-4F8F-96FE-76601BA8159E}"/>
              </a:ext>
            </a:extLst>
          </p:cNvPr>
          <p:cNvSpPr txBox="1"/>
          <p:nvPr/>
        </p:nvSpPr>
        <p:spPr>
          <a:xfrm>
            <a:off x="1862670" y="3994530"/>
            <a:ext cx="8046643" cy="738664"/>
          </a:xfrm>
          <a:prstGeom prst="rect">
            <a:avLst/>
          </a:prstGeom>
          <a:noFill/>
        </p:spPr>
        <p:txBody>
          <a:bodyPr wrap="square" lIns="0" tIns="0" rIns="0" bIns="0" rtlCol="0">
            <a:spAutoFit/>
          </a:bodyPr>
          <a:lstStyle/>
          <a:p>
            <a:pPr lvl="0" algn="just">
              <a:defRPr/>
            </a:pPr>
            <a:r>
              <a:rPr lang="en-US" sz="2400" noProof="0">
                <a:solidFill>
                  <a:srgbClr val="FF0000"/>
                </a:solidFill>
                <a:latin typeface="Roboto" panose="02000000000000000000" pitchFamily="2" charset="0"/>
                <a:ea typeface="Roboto" panose="02000000000000000000" pitchFamily="2" charset="0"/>
              </a:rPr>
              <a:t>Đường giao thông giúp phương tiện giao thông di chuyển dễ dàng, thông suốt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a:extLst>
              <a:ext uri="{FF2B5EF4-FFF2-40B4-BE49-F238E27FC236}">
                <a16:creationId xmlns:a16="http://schemas.microsoft.com/office/drawing/2014/main" id="{C50EEADF-F242-4F8F-96FE-76601BA8159E}"/>
              </a:ext>
            </a:extLst>
          </p:cNvPr>
          <p:cNvSpPr txBox="1"/>
          <p:nvPr/>
        </p:nvSpPr>
        <p:spPr>
          <a:xfrm>
            <a:off x="1862669" y="5400418"/>
            <a:ext cx="8225228" cy="738664"/>
          </a:xfrm>
          <a:prstGeom prst="rect">
            <a:avLst/>
          </a:prstGeom>
          <a:noFill/>
        </p:spPr>
        <p:txBody>
          <a:bodyPr wrap="square" lIns="0" tIns="0" rIns="0" bIns="0" rtlCol="0">
            <a:spAutoFit/>
          </a:bodyPr>
          <a:lstStyle/>
          <a:p>
            <a:pPr lvl="0" algn="just">
              <a:defRPr/>
            </a:pPr>
            <a:r>
              <a:rPr lang="vi-VN" sz="2400">
                <a:solidFill>
                  <a:srgbClr val="FF0000"/>
                </a:solidFill>
                <a:latin typeface="Roboto" panose="02000000000000000000" pitchFamily="2" charset="0"/>
                <a:ea typeface="Roboto" panose="02000000000000000000" pitchFamily="2" charset="0"/>
              </a:rPr>
              <a:t>Khi tham gia giao thông </a:t>
            </a:r>
            <a:r>
              <a:rPr lang="en-US" sz="2400">
                <a:solidFill>
                  <a:srgbClr val="FF0000"/>
                </a:solidFill>
                <a:latin typeface="Roboto" panose="02000000000000000000" pitchFamily="2" charset="0"/>
                <a:ea typeface="Roboto" panose="02000000000000000000" pitchFamily="2" charset="0"/>
              </a:rPr>
              <a:t>em </a:t>
            </a:r>
            <a:r>
              <a:rPr lang="vi-VN" sz="2400">
                <a:solidFill>
                  <a:srgbClr val="FF0000"/>
                </a:solidFill>
                <a:latin typeface="Roboto" panose="02000000000000000000" pitchFamily="2" charset="0"/>
                <a:ea typeface="Roboto" panose="02000000000000000000" pitchFamily="2" charset="0"/>
              </a:rPr>
              <a:t>cần ngồi nghiêm túc, chấp hành luật lệ giao thông</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không chạy nhảy xô đẩy</a:t>
            </a:r>
            <a:r>
              <a:rPr lang="en-US" sz="2400">
                <a:solidFill>
                  <a:srgbClr val="FF0000"/>
                </a:solidFill>
                <a:latin typeface="Roboto" panose="02000000000000000000" pitchFamily="2" charset="0"/>
                <a:ea typeface="Roboto" panose="02000000000000000000" pitchFamily="2" charset="0"/>
              </a:rPr>
              <a:t>, đùa nghịch</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4713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241960" y="566232"/>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14692" y="1701809"/>
            <a:ext cx="8991600" cy="4080757"/>
          </a:xfrm>
          <a:prstGeom prst="roundRect">
            <a:avLst>
              <a:gd name="adj" fmla="val 9417"/>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617818" y="2507790"/>
            <a:ext cx="878847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giấy</a:t>
            </a:r>
            <a:r>
              <a:rPr kumimoji="0" lang="vi-V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li</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hoặc giấy màu, bút chì, tẩy, thước kẻ, kéo, keo</a:t>
            </a:r>
          </a:p>
        </p:txBody>
      </p:sp>
      <p:sp>
        <p:nvSpPr>
          <p:cNvPr id="18" name="Rectangle 17">
            <a:extLst>
              <a:ext uri="{FF2B5EF4-FFF2-40B4-BE49-F238E27FC236}">
                <a16:creationId xmlns:a16="http://schemas.microsoft.com/office/drawing/2014/main" id="{35EBBBBE-4F8E-9E78-565A-A45F4445CFC4}"/>
              </a:ext>
            </a:extLst>
          </p:cNvPr>
          <p:cNvSpPr/>
          <p:nvPr/>
        </p:nvSpPr>
        <p:spPr>
          <a:xfrm>
            <a:off x="1600200" y="3810000"/>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436390" y="3962435"/>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6663125" y="3440668"/>
            <a:ext cx="1827964" cy="301520"/>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5910492" y="3927799"/>
            <a:ext cx="1193099" cy="1229474"/>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8798648" y="3506301"/>
            <a:ext cx="1091108" cy="1412294"/>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55" y="23040"/>
            <a:ext cx="2029820" cy="1484555"/>
          </a:xfrm>
          <a:prstGeom prst="rect">
            <a:avLst/>
          </a:prstGeom>
          <a:ln>
            <a:noFill/>
          </a:ln>
        </p:spPr>
      </p:pic>
      <p:pic>
        <p:nvPicPr>
          <p:cNvPr id="13" name="Picture 12"/>
          <p:cNvPicPr>
            <a:picLocks noChangeAspect="1"/>
          </p:cNvPicPr>
          <p:nvPr/>
        </p:nvPicPr>
        <p:blipFill rotWithShape="1">
          <a:blip r:embed="rId8" cstate="hqprint">
            <a:extLst>
              <a:ext uri="{28A0092B-C50C-407E-A947-70E740481C1C}">
                <a14:useLocalDpi xmlns:a14="http://schemas.microsoft.com/office/drawing/2010/main" val="0"/>
              </a:ext>
            </a:extLst>
          </a:blip>
          <a:srcRect t="24941" b="13099"/>
          <a:stretch/>
        </p:blipFill>
        <p:spPr>
          <a:xfrm>
            <a:off x="3227531" y="3333518"/>
            <a:ext cx="2505088" cy="2069562"/>
          </a:xfrm>
          <a:prstGeom prst="rect">
            <a:avLst/>
          </a:prstGeom>
        </p:spPr>
      </p:pic>
    </p:spTree>
    <p:extLst>
      <p:ext uri="{BB962C8B-B14F-4D97-AF65-F5344CB8AC3E}">
        <p14:creationId xmlns:p14="http://schemas.microsoft.com/office/powerpoint/2010/main" val="15380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3034" y="2522362"/>
            <a:ext cx="2398474" cy="3929809"/>
          </a:xfrm>
          <a:prstGeom prst="rect">
            <a:avLst/>
          </a:prstGeom>
        </p:spPr>
      </p:pic>
      <p:sp>
        <p:nvSpPr>
          <p:cNvPr id="4" name="TextBox 3">
            <a:extLst>
              <a:ext uri="{FF2B5EF4-FFF2-40B4-BE49-F238E27FC236}">
                <a16:creationId xmlns:a16="http://schemas.microsoft.com/office/drawing/2014/main" id="{B725248E-A0D6-AD5A-5800-9A78FC7887FD}"/>
              </a:ext>
            </a:extLst>
          </p:cNvPr>
          <p:cNvSpPr txBox="1"/>
          <p:nvPr/>
        </p:nvSpPr>
        <p:spPr>
          <a:xfrm>
            <a:off x="3036911" y="287100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41" y="199042"/>
            <a:ext cx="2521417" cy="1844096"/>
          </a:xfrm>
          <a:prstGeom prst="rect">
            <a:avLst/>
          </a:prstGeom>
          <a:ln>
            <a:noFill/>
          </a:ln>
        </p:spPr>
      </p:pic>
    </p:spTree>
    <p:extLst>
      <p:ext uri="{BB962C8B-B14F-4D97-AF65-F5344CB8AC3E}">
        <p14:creationId xmlns:p14="http://schemas.microsoft.com/office/powerpoint/2010/main" val="11255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par>
                                <p:cTn id="18" presetID="34" presetClass="emph" presetSubtype="0" fill="hold" grpId="1" nodeType="withEffect">
                                  <p:stCondLst>
                                    <p:cond delay="0"/>
                                  </p:stCondLst>
                                  <p:iterate type="lt">
                                    <p:tmPct val="10000"/>
                                  </p:iterate>
                                  <p:childTnLst>
                                    <p:animMotion origin="layout" path="M -2.70833E-6 3.33333E-6 L -2.70833E-6 -0.07223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F1C07DEE-8892-24B9-69DB-4BC45E9619CB}"/>
              </a:ext>
            </a:extLst>
          </p:cNvPr>
          <p:cNvSpPr/>
          <p:nvPr/>
        </p:nvSpPr>
        <p:spPr>
          <a:xfrm>
            <a:off x="0" y="5834279"/>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0" y="609401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3" name="TextBox 12">
            <a:extLst>
              <a:ext uri="{FF2B5EF4-FFF2-40B4-BE49-F238E27FC236}">
                <a16:creationId xmlns:a16="http://schemas.microsoft.com/office/drawing/2014/main" id="{DA14CBFD-2C6F-E4A0-F468-3C5C731B2275}"/>
              </a:ext>
            </a:extLst>
          </p:cNvPr>
          <p:cNvSpPr txBox="1"/>
          <p:nvPr/>
        </p:nvSpPr>
        <p:spPr>
          <a:xfrm>
            <a:off x="4160519" y="566853"/>
            <a:ext cx="234588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p:cNvSpPr txBox="1"/>
          <p:nvPr/>
        </p:nvSpPr>
        <p:spPr>
          <a:xfrm>
            <a:off x="2001039" y="1632916"/>
            <a:ext cx="832103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 LOẠI PHƯƠNG TIỆN VÀ ĐƯỜNG GIAO THÔNG</a:t>
            </a:r>
            <a:endParaRPr kumimoji="0" lang="en-US" altLang="zh-CN" sz="54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2" name="Picture 2">
            <a:extLst>
              <a:ext uri="{FF2B5EF4-FFF2-40B4-BE49-F238E27FC236}">
                <a16:creationId xmlns:a16="http://schemas.microsoft.com/office/drawing/2014/main" id="{DFD46F09-67DD-A858-510B-3D962D76F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16" y="3651406"/>
            <a:ext cx="4389462" cy="26228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95C82C-34F5-2033-804D-8A6D5E5C0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294" y="4070091"/>
            <a:ext cx="4483417" cy="24855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B5C0344-224E-76CA-F90F-B4224CCF1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29769" y="2311783"/>
            <a:ext cx="3296602" cy="2051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748" y="28019"/>
            <a:ext cx="2521417" cy="1844096"/>
          </a:xfrm>
          <a:prstGeom prst="rect">
            <a:avLst/>
          </a:prstGeom>
          <a:ln>
            <a:noFill/>
          </a:ln>
        </p:spPr>
      </p:pic>
    </p:spTree>
    <p:extLst>
      <p:ext uri="{BB962C8B-B14F-4D97-AF65-F5344CB8AC3E}">
        <p14:creationId xmlns:p14="http://schemas.microsoft.com/office/powerpoint/2010/main" val="36970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169147" y="2456745"/>
            <a:ext cx="33263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3624618" y="3114563"/>
            <a:ext cx="491009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thể hiện được các loại giao thông: đường bộ, đường thuỷ, đường hàng không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D041B17E-0AD1-2A24-7983-C9803BEDA542}"/>
              </a:ext>
            </a:extLst>
          </p:cNvPr>
          <p:cNvSpPr txBox="1"/>
          <p:nvPr/>
        </p:nvSpPr>
        <p:spPr>
          <a:xfrm>
            <a:off x="3624618" y="4406280"/>
            <a:ext cx="469927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phương tiện tham gia trên các loại đường giao thông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BE56DEFB-CC67-BA03-0E68-DA24D8A42009}"/>
              </a:ext>
            </a:extLst>
          </p:cNvPr>
          <p:cNvSpPr txBox="1"/>
          <p:nvPr/>
        </p:nvSpPr>
        <p:spPr>
          <a:xfrm>
            <a:off x="3624618" y="5470518"/>
            <a:ext cx="4430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Màu sắc hài hoà, đẹp mắt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E368AABC-9898-33E9-9E11-E1A1275CF621}"/>
              </a:ext>
            </a:extLst>
          </p:cNvPr>
          <p:cNvPicPr>
            <a:picLocks noChangeAspect="1"/>
          </p:cNvPicPr>
          <p:nvPr/>
        </p:nvPicPr>
        <p:blipFill>
          <a:blip r:embed="rId3"/>
          <a:stretch>
            <a:fillRect/>
          </a:stretch>
        </p:blipFill>
        <p:spPr>
          <a:xfrm>
            <a:off x="176920" y="2327096"/>
            <a:ext cx="3273908" cy="32739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468659" y="1367913"/>
            <a:ext cx="80965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sản phẩm theo tiêu chí</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709419" y="233241"/>
            <a:ext cx="976026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1" name="Picture 6">
            <a:extLst>
              <a:ext uri="{FF2B5EF4-FFF2-40B4-BE49-F238E27FC236}">
                <a16:creationId xmlns:a16="http://schemas.microsoft.com/office/drawing/2014/main" id="{BD28C904-B612-2806-BAE7-BD5C769179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23" t="14642" r="273"/>
          <a:stretch/>
        </p:blipFill>
        <p:spPr bwMode="auto">
          <a:xfrm>
            <a:off x="8534712" y="2059741"/>
            <a:ext cx="3406601" cy="234653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77A8552-A9B8-969B-9F1F-A4D999E018D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303643" y="4649824"/>
            <a:ext cx="3868738" cy="21761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316707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21" presetClass="entr" presetSubtype="1"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22" presetClass="entr" presetSubtype="4"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6"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410024" y="650231"/>
            <a:ext cx="7195564"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CÙNG ĐỌC ĐOẠN THƠ “CÔ DẠY CON”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pic>
        <p:nvPicPr>
          <p:cNvPr id="3" name="Picture 2"/>
          <p:cNvPicPr>
            <a:picLocks noChangeAspect="1"/>
          </p:cNvPicPr>
          <p:nvPr/>
        </p:nvPicPr>
        <p:blipFill>
          <a:blip r:embed="rId6"/>
          <a:stretch>
            <a:fillRect/>
          </a:stretch>
        </p:blipFill>
        <p:spPr>
          <a:xfrm>
            <a:off x="4849630" y="1635760"/>
            <a:ext cx="7092203" cy="4693919"/>
          </a:xfrm>
          <a:prstGeom prst="rect">
            <a:avLst/>
          </a:prstGeom>
          <a:ln w="38100">
            <a:noFill/>
          </a:ln>
          <a:effectLst>
            <a:softEdge rad="127000"/>
          </a:effectLst>
        </p:spPr>
      </p:pic>
      <p:sp>
        <p:nvSpPr>
          <p:cNvPr id="116" name="TextBox 115"/>
          <p:cNvSpPr txBox="1"/>
          <p:nvPr/>
        </p:nvSpPr>
        <p:spPr>
          <a:xfrm>
            <a:off x="7007806" y="2725919"/>
            <a:ext cx="4070510" cy="3139321"/>
          </a:xfrm>
          <a:prstGeom prst="rect">
            <a:avLst/>
          </a:prstGeom>
          <a:noFill/>
        </p:spPr>
        <p:txBody>
          <a:bodyPr wrap="square" rtlCol="0">
            <a:spAutoFit/>
          </a:bodyPr>
          <a:lstStyle/>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Mẹ! Mẹ ơi cô dạy</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Bài phương tiện giao thông</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Máy bay – bay đường không</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Ô tô chạy đường bộ</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Tàu thuyền, ca-nô đó</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Chạy đường thuỷ mẹ ơi</a:t>
            </a:r>
          </a:p>
          <a:p>
            <a:pPr lvl="0" algn="just">
              <a:spcBef>
                <a:spcPts val="600"/>
              </a:spcBef>
              <a:defRPr/>
            </a:pPr>
            <a:r>
              <a:rPr lang="vi-VN" altLang="zh-CN" sz="2400" dirty="0">
                <a:solidFill>
                  <a:srgbClr val="002060"/>
                </a:solidFill>
                <a:latin typeface="Roboto" panose="02000000000000000000" pitchFamily="2" charset="0"/>
                <a:ea typeface="Roboto" panose="02000000000000000000" pitchFamily="2" charset="0"/>
              </a:rPr>
              <a:t>Con nhớ lời cô rồi</a:t>
            </a:r>
            <a:r>
              <a:rPr lang="en-US" altLang="zh-CN" sz="240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a:blip r:embed="rId7"/>
          <a:stretch>
            <a:fillRect/>
          </a:stretch>
        </p:blipFill>
        <p:spPr>
          <a:xfrm>
            <a:off x="160156" y="1840230"/>
            <a:ext cx="4689474" cy="4489449"/>
          </a:xfrm>
          <a:prstGeom prst="rect">
            <a:avLst/>
          </a:prstGeom>
          <a:effectLst>
            <a:softEdge rad="63500"/>
          </a:effectLst>
        </p:spPr>
      </p:pic>
      <p:pic>
        <p:nvPicPr>
          <p:cNvPr id="7" name="2-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59148" y="2116319"/>
            <a:ext cx="609600" cy="609600"/>
          </a:xfrm>
          <a:prstGeom prst="rect">
            <a:avLst/>
          </a:prstGeom>
        </p:spPr>
      </p:pic>
    </p:spTree>
    <p:extLst>
      <p:ext uri="{BB962C8B-B14F-4D97-AF65-F5344CB8AC3E}">
        <p14:creationId xmlns:p14="http://schemas.microsoft.com/office/powerpoint/2010/main" val="69348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down)">
                                      <p:cBhvr>
                                        <p:cTn id="10" dur="500"/>
                                        <p:tgtEl>
                                          <p:spTgt spid="116"/>
                                        </p:tgtEl>
                                      </p:cBhvr>
                                    </p:animEffect>
                                  </p:childTnLst>
                                </p:cTn>
                              </p:par>
                              <p:par>
                                <p:cTn id="11" presetID="42" presetClass="entr" presetSubtype="0" fill="hold" grpId="1"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1000"/>
                                        <p:tgtEl>
                                          <p:spTgt spid="116"/>
                                        </p:tgtEl>
                                      </p:cBhvr>
                                    </p:animEffect>
                                    <p:anim calcmode="lin" valueType="num">
                                      <p:cBhvr>
                                        <p:cTn id="14" dur="1000" fill="hold"/>
                                        <p:tgtEl>
                                          <p:spTgt spid="116"/>
                                        </p:tgtEl>
                                        <p:attrNameLst>
                                          <p:attrName>ppt_x</p:attrName>
                                        </p:attrNameLst>
                                      </p:cBhvr>
                                      <p:tavLst>
                                        <p:tav tm="0">
                                          <p:val>
                                            <p:strVal val="#ppt_x"/>
                                          </p:val>
                                        </p:tav>
                                        <p:tav tm="100000">
                                          <p:val>
                                            <p:strVal val="#ppt_x"/>
                                          </p:val>
                                        </p:tav>
                                      </p:tavLst>
                                    </p:anim>
                                    <p:anim calcmode="lin" valueType="num">
                                      <p:cBhvr>
                                        <p:cTn id="15" dur="1000" fill="hold"/>
                                        <p:tgtEl>
                                          <p:spTgt spid="1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475" fill="hold"/>
                                        <p:tgtEl>
                                          <p:spTgt spid="7"/>
                                        </p:tgtEl>
                                      </p:cBhvr>
                                    </p:cmd>
                                  </p:childTnLst>
                                </p:cTn>
                              </p:par>
                            </p:childTnLst>
                          </p:cTn>
                        </p:par>
                      </p:childTnLst>
                    </p:cTn>
                  </p:par>
                </p:childTnLst>
              </p:cTn>
              <p:nextCondLst>
                <p:cond evt="onClick" delay="0">
                  <p:tgtEl>
                    <p:spTgt spid="3"/>
                  </p:tgtEl>
                </p:cond>
              </p:nextCondLst>
            </p:seq>
          </p:childTnLst>
        </p:cTn>
      </p:par>
    </p:tnLst>
    <p:bldLst>
      <p:bldP spid="117" grpId="0"/>
      <p:bldP spid="116" grpId="0"/>
      <p:bldP spid="11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03"/>
            <a:ext cx="1921188" cy="1405105"/>
          </a:xfrm>
          <a:prstGeom prst="rect">
            <a:avLst/>
          </a:prstGeom>
          <a:ln>
            <a:noFill/>
          </a:ln>
        </p:spPr>
      </p:pic>
      <p:sp>
        <p:nvSpPr>
          <p:cNvPr id="10" name="TextBox 9"/>
          <p:cNvSpPr txBox="1"/>
          <p:nvPr/>
        </p:nvSpPr>
        <p:spPr>
          <a:xfrm>
            <a:off x="1503133" y="236884"/>
            <a:ext cx="1056104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 CHỌN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VÀ ĐỀ XUẤT CÁCH LÀM MÔ HÌNH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3074" name="Picture 2">
            <a:extLst>
              <a:ext uri="{FF2B5EF4-FFF2-40B4-BE49-F238E27FC236}">
                <a16:creationId xmlns:a16="http://schemas.microsoft.com/office/drawing/2014/main" id="{347B67D3-032B-6D1C-B7CB-89041682D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30" r="11123"/>
          <a:stretch/>
        </p:blipFill>
        <p:spPr bwMode="auto">
          <a:xfrm>
            <a:off x="979324" y="1687718"/>
            <a:ext cx="4247537" cy="2629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2243498-845A-F10C-1FAA-D5A0631DDC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676" b="19235"/>
          <a:stretch/>
        </p:blipFill>
        <p:spPr bwMode="auto">
          <a:xfrm>
            <a:off x="6139808" y="1899490"/>
            <a:ext cx="5611072" cy="20825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CA18F27-B44B-F19D-4930-0AB746A206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83" t="18302" b="11660"/>
          <a:stretch/>
        </p:blipFill>
        <p:spPr bwMode="auto">
          <a:xfrm>
            <a:off x="3229963" y="4690440"/>
            <a:ext cx="4247537" cy="1930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A545F202-9035-00A2-8924-952EDBE35B3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37" t="3249" r="1070" b="2694"/>
          <a:stretch/>
        </p:blipFill>
        <p:spPr bwMode="auto">
          <a:xfrm>
            <a:off x="8357440" y="4690440"/>
            <a:ext cx="3393440" cy="184912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par>
                                <p:cTn id="14" presetID="14" presetClass="entr" presetSubtype="10" fill="hold"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randombar(horizontal)">
                                      <p:cBhvr>
                                        <p:cTn id="16" dur="500"/>
                                        <p:tgtEl>
                                          <p:spTgt spid="307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rgbClr val="E7ED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359805" y="1586125"/>
            <a:ext cx="6038844" cy="4370427"/>
          </a:xfrm>
          <a:prstGeom prst="rect">
            <a:avLst/>
          </a:prstGeom>
          <a:noFill/>
        </p:spPr>
        <p:txBody>
          <a:bodyPr wrap="square" rtlCol="0">
            <a:spAutoFit/>
          </a:bodyPr>
          <a:lstStyle/>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1. Vật liệu làm mô hình</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2. Mô hình có phương tiện giao thông gì?</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3. Mô hình có đường giao thông gì?</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4. Cách ghép phương tiện giao thông vào mô hình</a:t>
            </a:r>
          </a:p>
          <a:p>
            <a:pPr lvl="0">
              <a:lnSpc>
                <a:spcPct val="130000"/>
              </a:lnSpc>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19101889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BDC5E5-E04A-A6EA-7594-DE45B70D8C28}"/>
              </a:ext>
            </a:extLst>
          </p:cNvPr>
          <p:cNvSpPr/>
          <p:nvPr/>
        </p:nvSpPr>
        <p:spPr>
          <a:xfrm>
            <a:off x="3854165" y="281011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AD1D027-FD7B-D1C8-B4FE-68F083682E95}"/>
              </a:ext>
            </a:extLst>
          </p:cNvPr>
          <p:cNvSpPr/>
          <p:nvPr/>
        </p:nvSpPr>
        <p:spPr>
          <a:xfrm rot="1565122">
            <a:off x="4274879" y="2786190"/>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924053" y="124200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C50EEADF-F242-4F8F-96FE-76601BA8159E}"/>
              </a:ext>
            </a:extLst>
          </p:cNvPr>
          <p:cNvSpPr txBox="1"/>
          <p:nvPr/>
        </p:nvSpPr>
        <p:spPr>
          <a:xfrm>
            <a:off x="2213088" y="1782271"/>
            <a:ext cx="691750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Ống hút, vải dạ, bìa cứng,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A4,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giấy</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kéo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keo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dán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màu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bút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chì</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825" y="2837950"/>
            <a:ext cx="1534400" cy="1534400"/>
          </a:xfrm>
          <a:prstGeom prst="rect">
            <a:avLst/>
          </a:prstGeom>
        </p:spPr>
      </p:pic>
      <p:pic>
        <p:nvPicPr>
          <p:cNvPr id="25" name="Picture 24"/>
          <p:cNvPicPr>
            <a:picLocks noChangeAspect="1"/>
          </p:cNvPicPr>
          <p:nvPr/>
        </p:nvPicPr>
        <p:blipFill>
          <a:blip r:embed="rId4"/>
          <a:stretch>
            <a:fillRect/>
          </a:stretch>
        </p:blipFill>
        <p:spPr>
          <a:xfrm>
            <a:off x="8461028" y="248565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374570" y="13962"/>
            <a:ext cx="76269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9" name="Picture 8">
            <a:extLst>
              <a:ext uri="{FF2B5EF4-FFF2-40B4-BE49-F238E27FC236}">
                <a16:creationId xmlns:a16="http://schemas.microsoft.com/office/drawing/2014/main" id="{77E3FE9C-3218-3295-B8AE-62698B4E0024}"/>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0000" l="9892" r="89954"/>
                    </a14:imgEffect>
                  </a14:imgLayer>
                </a14:imgProps>
              </a:ext>
              <a:ext uri="{28A0092B-C50C-407E-A947-70E740481C1C}">
                <a14:useLocalDpi xmlns:a14="http://schemas.microsoft.com/office/drawing/2010/main" val="0"/>
              </a:ext>
            </a:extLst>
          </a:blip>
          <a:stretch>
            <a:fillRect/>
          </a:stretch>
        </p:blipFill>
        <p:spPr>
          <a:xfrm>
            <a:off x="6576774" y="2866357"/>
            <a:ext cx="1792663" cy="1192933"/>
          </a:xfrm>
          <a:prstGeom prst="rect">
            <a:avLst/>
          </a:prstGeom>
        </p:spPr>
      </p:pic>
      <p:pic>
        <p:nvPicPr>
          <p:cNvPr id="16" name="Picture 15">
            <a:extLst>
              <a:ext uri="{FF2B5EF4-FFF2-40B4-BE49-F238E27FC236}">
                <a16:creationId xmlns:a16="http://schemas.microsoft.com/office/drawing/2014/main" id="{2F0B38A0-9C2A-CC9E-621D-1963F69D092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5660693" y="3210256"/>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4A2210E2-AFE1-878C-C378-54692377689D}"/>
              </a:ext>
            </a:extLst>
          </p:cNvPr>
          <p:cNvPicPr>
            <a:picLocks noChangeAspect="1"/>
          </p:cNvPicPr>
          <p:nvPr/>
        </p:nvPicPr>
        <p:blipFill rotWithShape="1">
          <a:blip r:embed="rId9">
            <a:extLst>
              <a:ext uri="{28A0092B-C50C-407E-A947-70E740481C1C}">
                <a14:useLocalDpi xmlns:a14="http://schemas.microsoft.com/office/drawing/2010/main" val="0"/>
              </a:ext>
            </a:extLst>
          </a:blip>
          <a:srcRect l="16228" r="13090"/>
          <a:stretch/>
        </p:blipFill>
        <p:spPr>
          <a:xfrm>
            <a:off x="3146794" y="4335617"/>
            <a:ext cx="1091108" cy="1412294"/>
          </a:xfrm>
          <a:prstGeom prst="rect">
            <a:avLst/>
          </a:prstGeom>
          <a:effectLst>
            <a:outerShdw blurRad="63500" sx="102000" sy="102000" algn="ctr" rotWithShape="0">
              <a:prstClr val="black">
                <a:alpha val="40000"/>
              </a:prstClr>
            </a:outerShdw>
          </a:effectLst>
        </p:spPr>
      </p:pic>
      <p:pic>
        <p:nvPicPr>
          <p:cNvPr id="5124" name="Picture 4">
            <a:extLst>
              <a:ext uri="{FF2B5EF4-FFF2-40B4-BE49-F238E27FC236}">
                <a16:creationId xmlns:a16="http://schemas.microsoft.com/office/drawing/2014/main" id="{FDEBBDAE-E51F-FAA1-515D-667946BE93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30411" y="4200353"/>
            <a:ext cx="3082856" cy="23134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E8390C7B-0182-AE26-B247-AF80C786B19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6836" y="4372350"/>
            <a:ext cx="2948384" cy="19849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21008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par>
                                <p:cTn id="28" presetID="3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par>
                                <p:cTn id="34" presetID="31"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1000" fill="hold"/>
                                        <p:tgtEl>
                                          <p:spTgt spid="25"/>
                                        </p:tgtEl>
                                        <p:attrNameLst>
                                          <p:attrName>ppt_w</p:attrName>
                                        </p:attrNameLst>
                                      </p:cBhvr>
                                      <p:tavLst>
                                        <p:tav tm="0">
                                          <p:val>
                                            <p:fltVal val="0"/>
                                          </p:val>
                                        </p:tav>
                                        <p:tav tm="100000">
                                          <p:val>
                                            <p:strVal val="#ppt_w"/>
                                          </p:val>
                                        </p:tav>
                                      </p:tavLst>
                                    </p:anim>
                                    <p:anim calcmode="lin" valueType="num">
                                      <p:cBhvr>
                                        <p:cTn id="37" dur="1000" fill="hold"/>
                                        <p:tgtEl>
                                          <p:spTgt spid="25"/>
                                        </p:tgtEl>
                                        <p:attrNameLst>
                                          <p:attrName>ppt_h</p:attrName>
                                        </p:attrNameLst>
                                      </p:cBhvr>
                                      <p:tavLst>
                                        <p:tav tm="0">
                                          <p:val>
                                            <p:fltVal val="0"/>
                                          </p:val>
                                        </p:tav>
                                        <p:tav tm="100000">
                                          <p:val>
                                            <p:strVal val="#ppt_h"/>
                                          </p:val>
                                        </p:tav>
                                      </p:tavLst>
                                    </p:anim>
                                    <p:anim calcmode="lin" valueType="num">
                                      <p:cBhvr>
                                        <p:cTn id="38" dur="1000" fill="hold"/>
                                        <p:tgtEl>
                                          <p:spTgt spid="25"/>
                                        </p:tgtEl>
                                        <p:attrNameLst>
                                          <p:attrName>style.rotation</p:attrName>
                                        </p:attrNameLst>
                                      </p:cBhvr>
                                      <p:tavLst>
                                        <p:tav tm="0">
                                          <p:val>
                                            <p:fltVal val="90"/>
                                          </p:val>
                                        </p:tav>
                                        <p:tav tm="100000">
                                          <p:val>
                                            <p:fltVal val="0"/>
                                          </p:val>
                                        </p:tav>
                                      </p:tavLst>
                                    </p:anim>
                                    <p:animEffect transition="in" filter="fade">
                                      <p:cBhvr>
                                        <p:cTn id="39" dur="1000"/>
                                        <p:tgtEl>
                                          <p:spTgt spid="25"/>
                                        </p:tgtEl>
                                      </p:cBhvr>
                                    </p:animEffect>
                                  </p:childTnLst>
                                </p:cTn>
                              </p:par>
                              <p:par>
                                <p:cTn id="40" presetID="3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par>
                                <p:cTn id="52" presetID="31"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fltVal val="0"/>
                                          </p:val>
                                        </p:tav>
                                        <p:tav tm="100000">
                                          <p:val>
                                            <p:strVal val="#ppt_w"/>
                                          </p:val>
                                        </p:tav>
                                      </p:tavLst>
                                    </p:anim>
                                    <p:anim calcmode="lin" valueType="num">
                                      <p:cBhvr>
                                        <p:cTn id="55" dur="1000" fill="hold"/>
                                        <p:tgtEl>
                                          <p:spTgt spid="20"/>
                                        </p:tgtEl>
                                        <p:attrNameLst>
                                          <p:attrName>ppt_h</p:attrName>
                                        </p:attrNameLst>
                                      </p:cBhvr>
                                      <p:tavLst>
                                        <p:tav tm="0">
                                          <p:val>
                                            <p:fltVal val="0"/>
                                          </p:val>
                                        </p:tav>
                                        <p:tav tm="100000">
                                          <p:val>
                                            <p:strVal val="#ppt_h"/>
                                          </p:val>
                                        </p:tav>
                                      </p:tavLst>
                                    </p:anim>
                                    <p:anim calcmode="lin" valueType="num">
                                      <p:cBhvr>
                                        <p:cTn id="56" dur="1000" fill="hold"/>
                                        <p:tgtEl>
                                          <p:spTgt spid="20"/>
                                        </p:tgtEl>
                                        <p:attrNameLst>
                                          <p:attrName>style.rotation</p:attrName>
                                        </p:attrNameLst>
                                      </p:cBhvr>
                                      <p:tavLst>
                                        <p:tav tm="0">
                                          <p:val>
                                            <p:fltVal val="90"/>
                                          </p:val>
                                        </p:tav>
                                        <p:tav tm="100000">
                                          <p:val>
                                            <p:fltVal val="0"/>
                                          </p:val>
                                        </p:tav>
                                      </p:tavLst>
                                    </p:anim>
                                    <p:animEffect transition="in" filter="fade">
                                      <p:cBhvr>
                                        <p:cTn id="57" dur="1000"/>
                                        <p:tgtEl>
                                          <p:spTgt spid="20"/>
                                        </p:tgtEl>
                                      </p:cBhvr>
                                    </p:animEffect>
                                  </p:childTnLst>
                                </p:cTn>
                              </p:par>
                              <p:par>
                                <p:cTn id="58" presetID="31" presetClass="entr" presetSubtype="0" fill="hold" nodeType="withEffect">
                                  <p:stCondLst>
                                    <p:cond delay="0"/>
                                  </p:stCondLst>
                                  <p:childTnLst>
                                    <p:set>
                                      <p:cBhvr>
                                        <p:cTn id="59" dur="1" fill="hold">
                                          <p:stCondLst>
                                            <p:cond delay="0"/>
                                          </p:stCondLst>
                                        </p:cTn>
                                        <p:tgtEl>
                                          <p:spTgt spid="5124"/>
                                        </p:tgtEl>
                                        <p:attrNameLst>
                                          <p:attrName>style.visibility</p:attrName>
                                        </p:attrNameLst>
                                      </p:cBhvr>
                                      <p:to>
                                        <p:strVal val="visible"/>
                                      </p:to>
                                    </p:set>
                                    <p:anim calcmode="lin" valueType="num">
                                      <p:cBhvr>
                                        <p:cTn id="60" dur="1000" fill="hold"/>
                                        <p:tgtEl>
                                          <p:spTgt spid="5124"/>
                                        </p:tgtEl>
                                        <p:attrNameLst>
                                          <p:attrName>ppt_w</p:attrName>
                                        </p:attrNameLst>
                                      </p:cBhvr>
                                      <p:tavLst>
                                        <p:tav tm="0">
                                          <p:val>
                                            <p:fltVal val="0"/>
                                          </p:val>
                                        </p:tav>
                                        <p:tav tm="100000">
                                          <p:val>
                                            <p:strVal val="#ppt_w"/>
                                          </p:val>
                                        </p:tav>
                                      </p:tavLst>
                                    </p:anim>
                                    <p:anim calcmode="lin" valueType="num">
                                      <p:cBhvr>
                                        <p:cTn id="61" dur="1000" fill="hold"/>
                                        <p:tgtEl>
                                          <p:spTgt spid="5124"/>
                                        </p:tgtEl>
                                        <p:attrNameLst>
                                          <p:attrName>ppt_h</p:attrName>
                                        </p:attrNameLst>
                                      </p:cBhvr>
                                      <p:tavLst>
                                        <p:tav tm="0">
                                          <p:val>
                                            <p:fltVal val="0"/>
                                          </p:val>
                                        </p:tav>
                                        <p:tav tm="100000">
                                          <p:val>
                                            <p:strVal val="#ppt_h"/>
                                          </p:val>
                                        </p:tav>
                                      </p:tavLst>
                                    </p:anim>
                                    <p:anim calcmode="lin" valueType="num">
                                      <p:cBhvr>
                                        <p:cTn id="62" dur="1000" fill="hold"/>
                                        <p:tgtEl>
                                          <p:spTgt spid="5124"/>
                                        </p:tgtEl>
                                        <p:attrNameLst>
                                          <p:attrName>style.rotation</p:attrName>
                                        </p:attrNameLst>
                                      </p:cBhvr>
                                      <p:tavLst>
                                        <p:tav tm="0">
                                          <p:val>
                                            <p:fltVal val="90"/>
                                          </p:val>
                                        </p:tav>
                                        <p:tav tm="100000">
                                          <p:val>
                                            <p:fltVal val="0"/>
                                          </p:val>
                                        </p:tav>
                                      </p:tavLst>
                                    </p:anim>
                                    <p:animEffect transition="in" filter="fade">
                                      <p:cBhvr>
                                        <p:cTn id="63" dur="1000"/>
                                        <p:tgtEl>
                                          <p:spTgt spid="5124"/>
                                        </p:tgtEl>
                                      </p:cBhvr>
                                    </p:animEffect>
                                  </p:childTnLst>
                                </p:cTn>
                              </p:par>
                              <p:par>
                                <p:cTn id="64" presetID="31" presetClass="entr" presetSubtype="0" fill="hold" nodeType="withEffect">
                                  <p:stCondLst>
                                    <p:cond delay="0"/>
                                  </p:stCondLst>
                                  <p:childTnLst>
                                    <p:set>
                                      <p:cBhvr>
                                        <p:cTn id="65" dur="1" fill="hold">
                                          <p:stCondLst>
                                            <p:cond delay="0"/>
                                          </p:stCondLst>
                                        </p:cTn>
                                        <p:tgtEl>
                                          <p:spTgt spid="5126"/>
                                        </p:tgtEl>
                                        <p:attrNameLst>
                                          <p:attrName>style.visibility</p:attrName>
                                        </p:attrNameLst>
                                      </p:cBhvr>
                                      <p:to>
                                        <p:strVal val="visible"/>
                                      </p:to>
                                    </p:set>
                                    <p:anim calcmode="lin" valueType="num">
                                      <p:cBhvr>
                                        <p:cTn id="66" dur="1000" fill="hold"/>
                                        <p:tgtEl>
                                          <p:spTgt spid="5126"/>
                                        </p:tgtEl>
                                        <p:attrNameLst>
                                          <p:attrName>ppt_w</p:attrName>
                                        </p:attrNameLst>
                                      </p:cBhvr>
                                      <p:tavLst>
                                        <p:tav tm="0">
                                          <p:val>
                                            <p:fltVal val="0"/>
                                          </p:val>
                                        </p:tav>
                                        <p:tav tm="100000">
                                          <p:val>
                                            <p:strVal val="#ppt_w"/>
                                          </p:val>
                                        </p:tav>
                                      </p:tavLst>
                                    </p:anim>
                                    <p:anim calcmode="lin" valueType="num">
                                      <p:cBhvr>
                                        <p:cTn id="67" dur="1000" fill="hold"/>
                                        <p:tgtEl>
                                          <p:spTgt spid="5126"/>
                                        </p:tgtEl>
                                        <p:attrNameLst>
                                          <p:attrName>ppt_h</p:attrName>
                                        </p:attrNameLst>
                                      </p:cBhvr>
                                      <p:tavLst>
                                        <p:tav tm="0">
                                          <p:val>
                                            <p:fltVal val="0"/>
                                          </p:val>
                                        </p:tav>
                                        <p:tav tm="100000">
                                          <p:val>
                                            <p:strVal val="#ppt_h"/>
                                          </p:val>
                                        </p:tav>
                                      </p:tavLst>
                                    </p:anim>
                                    <p:anim calcmode="lin" valueType="num">
                                      <p:cBhvr>
                                        <p:cTn id="68" dur="1000" fill="hold"/>
                                        <p:tgtEl>
                                          <p:spTgt spid="5126"/>
                                        </p:tgtEl>
                                        <p:attrNameLst>
                                          <p:attrName>style.rotation</p:attrName>
                                        </p:attrNameLst>
                                      </p:cBhvr>
                                      <p:tavLst>
                                        <p:tav tm="0">
                                          <p:val>
                                            <p:fltVal val="90"/>
                                          </p:val>
                                        </p:tav>
                                        <p:tav tm="100000">
                                          <p:val>
                                            <p:fltVal val="0"/>
                                          </p:val>
                                        </p:tav>
                                      </p:tavLst>
                                    </p:anim>
                                    <p:animEffect transition="in" filter="fade">
                                      <p:cBhvr>
                                        <p:cTn id="69"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p:bldP spid="1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54737" y="199545"/>
            <a:ext cx="76269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CÁC LOẠI PHƯƠNG TIỆN VÀ ĐƯỜNG GIAO THÔNG</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Oval 20">
            <a:extLst>
              <a:ext uri="{FF2B5EF4-FFF2-40B4-BE49-F238E27FC236}">
                <a16:creationId xmlns:a16="http://schemas.microsoft.com/office/drawing/2014/main" id="{6C1975A8-8C0F-7BA3-20A3-EA36FF074D0E}"/>
              </a:ext>
            </a:extLst>
          </p:cNvPr>
          <p:cNvSpPr/>
          <p:nvPr/>
        </p:nvSpPr>
        <p:spPr>
          <a:xfrm>
            <a:off x="2590879" y="1599311"/>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sp>
        <p:nvSpPr>
          <p:cNvPr id="5" name="Title 4">
            <a:extLst>
              <a:ext uri="{FF2B5EF4-FFF2-40B4-BE49-F238E27FC236}">
                <a16:creationId xmlns:a16="http://schemas.microsoft.com/office/drawing/2014/main" id="{9795447D-74D6-1A9A-02D6-CB5DE5DBCBEE}"/>
              </a:ext>
            </a:extLst>
          </p:cNvPr>
          <p:cNvSpPr>
            <a:spLocks noGrp="1"/>
          </p:cNvSpPr>
          <p:nvPr>
            <p:ph type="title"/>
          </p:nvPr>
        </p:nvSpPr>
        <p:spPr>
          <a:xfrm>
            <a:off x="1389867" y="1399617"/>
            <a:ext cx="1325137" cy="702907"/>
          </a:xfrm>
        </p:spPr>
        <p:txBody>
          <a:bodyPr>
            <a:normAutofit/>
          </a:bodyPr>
          <a:lstStyle/>
          <a:p>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Gợi ý</a:t>
            </a:r>
            <a:endParaRPr lang="vi-VN" sz="2400" dirty="0"/>
          </a:p>
        </p:txBody>
      </p:sp>
      <p:sp>
        <p:nvSpPr>
          <p:cNvPr id="11" name="TextBox 10">
            <a:extLst>
              <a:ext uri="{FF2B5EF4-FFF2-40B4-BE49-F238E27FC236}">
                <a16:creationId xmlns:a16="http://schemas.microsoft.com/office/drawing/2014/main" id="{1F12C18B-58FE-10F2-C3DD-9ECB88786B0F}"/>
              </a:ext>
            </a:extLst>
          </p:cNvPr>
          <p:cNvSpPr txBox="1"/>
          <p:nvPr/>
        </p:nvSpPr>
        <p:spPr>
          <a:xfrm>
            <a:off x="4378206" y="1771521"/>
            <a:ext cx="4180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mô hình các loại đường</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146" name="Picture 2">
            <a:extLst>
              <a:ext uri="{FF2B5EF4-FFF2-40B4-BE49-F238E27FC236}">
                <a16:creationId xmlns:a16="http://schemas.microsoft.com/office/drawing/2014/main" id="{E71CD99F-2CD3-E817-1997-6F506115312F}"/>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0521684">
            <a:off x="2340030" y="3184195"/>
            <a:ext cx="3108218" cy="3274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B5D58F6-3022-CDF5-BA29-9AE25EFC4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8638">
            <a:off x="7337802" y="3047155"/>
            <a:ext cx="2581286" cy="3318796"/>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178230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1000"/>
                                        <p:tgtEl>
                                          <p:spTgt spid="6148"/>
                                        </p:tgtEl>
                                      </p:cBhvr>
                                    </p:animEffect>
                                    <p:anim calcmode="lin" valueType="num">
                                      <p:cBhvr>
                                        <p:cTn id="23" dur="1000" fill="hold"/>
                                        <p:tgtEl>
                                          <p:spTgt spid="6148"/>
                                        </p:tgtEl>
                                        <p:attrNameLst>
                                          <p:attrName>ppt_x</p:attrName>
                                        </p:attrNameLst>
                                      </p:cBhvr>
                                      <p:tavLst>
                                        <p:tav tm="0">
                                          <p:val>
                                            <p:strVal val="#ppt_x"/>
                                          </p:val>
                                        </p:tav>
                                        <p:tav tm="100000">
                                          <p:val>
                                            <p:strVal val="#ppt_x"/>
                                          </p:val>
                                        </p:tav>
                                      </p:tavLst>
                                    </p:anim>
                                    <p:anim calcmode="lin" valueType="num">
                                      <p:cBhvr>
                                        <p:cTn id="24" dur="1000" fill="hold"/>
                                        <p:tgtEl>
                                          <p:spTgt spid="614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240308" y="4019930"/>
            <a:ext cx="4639409"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các phương tiện giao thông</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654737" y="199545"/>
            <a:ext cx="76269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2770619" y="2401740"/>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pic>
        <p:nvPicPr>
          <p:cNvPr id="4" name="Picture 3">
            <a:extLst>
              <a:ext uri="{FF2B5EF4-FFF2-40B4-BE49-F238E27FC236}">
                <a16:creationId xmlns:a16="http://schemas.microsoft.com/office/drawing/2014/main" id="{FD809B91-7353-D4EC-12CD-346DEE8090EF}"/>
              </a:ext>
            </a:extLst>
          </p:cNvPr>
          <p:cNvPicPr>
            <a:picLocks noChangeAspect="1"/>
          </p:cNvPicPr>
          <p:nvPr/>
        </p:nvPicPr>
        <p:blipFill>
          <a:blip r:embed="rId3"/>
          <a:stretch>
            <a:fillRect/>
          </a:stretch>
        </p:blipFill>
        <p:spPr>
          <a:xfrm>
            <a:off x="5879717" y="1785768"/>
            <a:ext cx="4722414" cy="3430550"/>
          </a:xfrm>
          <a:prstGeom prst="rect">
            <a:avLst/>
          </a:prstGeom>
          <a:ln>
            <a:noFill/>
          </a:ln>
          <a:effectLst>
            <a:softEdge rad="112500"/>
          </a:effectLst>
        </p:spPr>
      </p:pic>
      <p:pic>
        <p:nvPicPr>
          <p:cNvPr id="7170" name="Picture 2">
            <a:extLst>
              <a:ext uri="{FF2B5EF4-FFF2-40B4-BE49-F238E27FC236}">
                <a16:creationId xmlns:a16="http://schemas.microsoft.com/office/drawing/2014/main" id="{08BA633A-D390-8D99-31A9-6152D1474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41975">
            <a:off x="9167011" y="2578414"/>
            <a:ext cx="2397850" cy="16410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893CB15-E066-9CBE-827C-B9DA5C8FDF51}"/>
              </a:ext>
            </a:extLst>
          </p:cNvPr>
          <p:cNvSpPr txBox="1"/>
          <p:nvPr/>
        </p:nvSpPr>
        <p:spPr>
          <a:xfrm>
            <a:off x="2114941" y="5867107"/>
            <a:ext cx="8356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Lưu ý</a:t>
            </a: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Có thể cắt, dán, xé,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n</a:t>
            </a: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rPr>
              <a:t>ặn,... tạo các loại phương tiện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180529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fade">
                                      <p:cBhvr>
                                        <p:cTn id="24" dur="1000"/>
                                        <p:tgtEl>
                                          <p:spTgt spid="7170"/>
                                        </p:tgtEl>
                                      </p:cBhvr>
                                    </p:animEffect>
                                    <p:anim calcmode="lin" valueType="num">
                                      <p:cBhvr>
                                        <p:cTn id="25" dur="1000" fill="hold"/>
                                        <p:tgtEl>
                                          <p:spTgt spid="7170"/>
                                        </p:tgtEl>
                                        <p:attrNameLst>
                                          <p:attrName>ppt_x</p:attrName>
                                        </p:attrNameLst>
                                      </p:cBhvr>
                                      <p:tavLst>
                                        <p:tav tm="0">
                                          <p:val>
                                            <p:strVal val="#ppt_x"/>
                                          </p:val>
                                        </p:tav>
                                        <p:tav tm="100000">
                                          <p:val>
                                            <p:strVal val="#ppt_x"/>
                                          </p:val>
                                        </p:tav>
                                      </p:tavLst>
                                    </p:anim>
                                    <p:anim calcmode="lin" valueType="num">
                                      <p:cBhvr>
                                        <p:cTn id="26"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575865" y="4354880"/>
            <a:ext cx="3196661"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Gắn các phương tiện lên mô hình và trang trí, hoàn thiện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2654737" y="199545"/>
            <a:ext cx="762694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MÔ HÌNH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6" name="Oval 20"/>
          <p:cNvSpPr/>
          <p:nvPr/>
        </p:nvSpPr>
        <p:spPr>
          <a:xfrm>
            <a:off x="7882862" y="2642191"/>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solidFill>
            <a:srgbClr val="F190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pic>
        <p:nvPicPr>
          <p:cNvPr id="8194" name="Picture 2">
            <a:extLst>
              <a:ext uri="{FF2B5EF4-FFF2-40B4-BE49-F238E27FC236}">
                <a16:creationId xmlns:a16="http://schemas.microsoft.com/office/drawing/2014/main" id="{426288AF-E14C-EB3E-27B8-5AD2C5B3B4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0714" y="1652679"/>
            <a:ext cx="3118526" cy="45346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26778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1000"/>
                                        <p:tgtEl>
                                          <p:spTgt spid="8194"/>
                                        </p:tgtEl>
                                      </p:cBhvr>
                                    </p:animEffect>
                                    <p:anim calcmode="lin" valueType="num">
                                      <p:cBhvr>
                                        <p:cTn id="20" dur="1000" fill="hold"/>
                                        <p:tgtEl>
                                          <p:spTgt spid="8194"/>
                                        </p:tgtEl>
                                        <p:attrNameLst>
                                          <p:attrName>ppt_x</p:attrName>
                                        </p:attrNameLst>
                                      </p:cBhvr>
                                      <p:tavLst>
                                        <p:tav tm="0">
                                          <p:val>
                                            <p:strVal val="#ppt_x"/>
                                          </p:val>
                                        </p:tav>
                                        <p:tav tm="100000">
                                          <p:val>
                                            <p:strVal val="#ppt_x"/>
                                          </p:val>
                                        </p:tav>
                                      </p:tavLst>
                                    </p:anim>
                                    <p:anim calcmode="lin" valueType="num">
                                      <p:cBhvr>
                                        <p:cTn id="21"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75622" y="505368"/>
            <a:ext cx="7670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3" name="Rounded Rectangle 2"/>
          <p:cNvSpPr/>
          <p:nvPr/>
        </p:nvSpPr>
        <p:spPr>
          <a:xfrm>
            <a:off x="1330974" y="1908801"/>
            <a:ext cx="953005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V</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5717409" y="2309692"/>
            <a:ext cx="5143617"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thể hiện được các loại giao thông: đường bộ, đường thuỷ, đường hàng không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phương tiện tham gia trên các loại đường giao thông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Màu sắc hài hoà, đẹp mắt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218" name="Picture 2">
            <a:extLst>
              <a:ext uri="{FF2B5EF4-FFF2-40B4-BE49-F238E27FC236}">
                <a16:creationId xmlns:a16="http://schemas.microsoft.com/office/drawing/2014/main" id="{283C6F99-AE65-2FEE-08CB-AE8023DA8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00"/>
          <a:stretch/>
        </p:blipFill>
        <p:spPr bwMode="auto">
          <a:xfrm>
            <a:off x="1885899" y="1982304"/>
            <a:ext cx="3486201" cy="3824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21682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53" presetClass="entr" presetSubtype="16"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 calcmode="lin" valueType="num">
                                      <p:cBhvr>
                                        <p:cTn id="16" dur="500" fill="hold"/>
                                        <p:tgtEl>
                                          <p:spTgt spid="9218"/>
                                        </p:tgtEl>
                                        <p:attrNameLst>
                                          <p:attrName>ppt_w</p:attrName>
                                        </p:attrNameLst>
                                      </p:cBhvr>
                                      <p:tavLst>
                                        <p:tav tm="0">
                                          <p:val>
                                            <p:fltVal val="0"/>
                                          </p:val>
                                        </p:tav>
                                        <p:tav tm="100000">
                                          <p:val>
                                            <p:strVal val="#ppt_w"/>
                                          </p:val>
                                        </p:tav>
                                      </p:tavLst>
                                    </p:anim>
                                    <p:anim calcmode="lin" valueType="num">
                                      <p:cBhvr>
                                        <p:cTn id="17" dur="500" fill="hold"/>
                                        <p:tgtEl>
                                          <p:spTgt spid="9218"/>
                                        </p:tgtEl>
                                        <p:attrNameLst>
                                          <p:attrName>ppt_h</p:attrName>
                                        </p:attrNameLst>
                                      </p:cBhvr>
                                      <p:tavLst>
                                        <p:tav tm="0">
                                          <p:val>
                                            <p:fltVal val="0"/>
                                          </p:val>
                                        </p:tav>
                                        <p:tav tm="100000">
                                          <p:val>
                                            <p:strVal val="#ppt_h"/>
                                          </p:val>
                                        </p:tav>
                                      </p:tavLst>
                                    </p:anim>
                                    <p:animEffect transition="in" filter="fade">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04019" y="37642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VÀ GIỚI THIỆU SẢN PHẨM</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0244" name="Picture 4">
            <a:extLst>
              <a:ext uri="{FF2B5EF4-FFF2-40B4-BE49-F238E27FC236}">
                <a16:creationId xmlns:a16="http://schemas.microsoft.com/office/drawing/2014/main" id="{4DD1FC70-7894-DE0F-2A34-8AC43BB91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49" r="12671"/>
          <a:stretch/>
        </p:blipFill>
        <p:spPr bwMode="auto">
          <a:xfrm>
            <a:off x="2104019" y="3885866"/>
            <a:ext cx="3972233" cy="295929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B9EDA6C8-52DB-FD09-84AE-770A5B88A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131" y="1938935"/>
            <a:ext cx="3609682" cy="3609682"/>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CA18F27-B44B-F19D-4930-0AB746A206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3" t="18302" b="11660"/>
          <a:stretch/>
        </p:blipFill>
        <p:spPr bwMode="auto">
          <a:xfrm>
            <a:off x="1327272" y="1383969"/>
            <a:ext cx="4106622" cy="20791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36592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animEffect transition="in" filter="wheel(1)">
                                      <p:cBhvr>
                                        <p:cTn id="13" dur="2000"/>
                                        <p:tgtEl>
                                          <p:spTgt spid="10244"/>
                                        </p:tgtEl>
                                      </p:cBhvr>
                                    </p:animEffect>
                                  </p:childTnLst>
                                </p:cTn>
                              </p:par>
                              <p:par>
                                <p:cTn id="14" presetID="21" presetClass="entr" presetSubtype="1" fill="hold" nodeType="withEffect">
                                  <p:stCondLst>
                                    <p:cond delay="0"/>
                                  </p:stCondLst>
                                  <p:childTnLst>
                                    <p:set>
                                      <p:cBhvr>
                                        <p:cTn id="15" dur="1" fill="hold">
                                          <p:stCondLst>
                                            <p:cond delay="0"/>
                                          </p:stCondLst>
                                        </p:cTn>
                                        <p:tgtEl>
                                          <p:spTgt spid="10246"/>
                                        </p:tgtEl>
                                        <p:attrNameLst>
                                          <p:attrName>style.visibility</p:attrName>
                                        </p:attrNameLst>
                                      </p:cBhvr>
                                      <p:to>
                                        <p:strVal val="visible"/>
                                      </p:to>
                                    </p:set>
                                    <p:animEffect transition="in" filter="wheel(1)">
                                      <p:cBhvr>
                                        <p:cTn id="16"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B5B83D-D3E4-A53F-D7CB-D91E4A596F2E}"/>
              </a:ext>
            </a:extLst>
          </p:cNvPr>
          <p:cNvPicPr>
            <a:picLocks noChangeAspect="1"/>
          </p:cNvPicPr>
          <p:nvPr/>
        </p:nvPicPr>
        <p:blipFill>
          <a:blip r:embed="rId3"/>
          <a:stretch>
            <a:fillRect/>
          </a:stretch>
        </p:blipFill>
        <p:spPr>
          <a:xfrm>
            <a:off x="1570481" y="1454499"/>
            <a:ext cx="8451790" cy="5258931"/>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809692" y="265473"/>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3644930" y="1085167"/>
            <a:ext cx="49861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2443576" y="3505295"/>
            <a:ext cx="3352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hình thể hiện được các loại giao thông: đường bộ, đường thuỷ, đường hàng không</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D041B17E-0AD1-2A24-7983-C9803BEDA542}"/>
              </a:ext>
            </a:extLst>
          </p:cNvPr>
          <p:cNvSpPr txBox="1"/>
          <p:nvPr/>
        </p:nvSpPr>
        <p:spPr>
          <a:xfrm>
            <a:off x="2443576" y="4712257"/>
            <a:ext cx="34503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phương tiện tham gia trên các loại đường giao thông</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t>
            </a:r>
            <a:endPar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BE56DEFB-CC67-BA03-0E68-DA24D8A42009}"/>
              </a:ext>
            </a:extLst>
          </p:cNvPr>
          <p:cNvSpPr txBox="1"/>
          <p:nvPr/>
        </p:nvSpPr>
        <p:spPr>
          <a:xfrm>
            <a:off x="2443576" y="5719264"/>
            <a:ext cx="34503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Màu sắc hài hoà, đẹp mắt</a:t>
            </a:r>
            <a:r>
              <a:rPr kumimoji="0" lang="en-US"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endParaRPr kumimoji="0" lang="vi-V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5" name="Picture 4">
            <a:extLst>
              <a:ext uri="{FF2B5EF4-FFF2-40B4-BE49-F238E27FC236}">
                <a16:creationId xmlns:a16="http://schemas.microsoft.com/office/drawing/2014/main" id="{4516BE56-07BB-03CC-5335-C269D2D75CF1}"/>
              </a:ext>
            </a:extLst>
          </p:cNvPr>
          <p:cNvPicPr>
            <a:picLocks noChangeAspect="1"/>
          </p:cNvPicPr>
          <p:nvPr/>
        </p:nvPicPr>
        <p:blipFill rotWithShape="1">
          <a:blip r:embed="rId4"/>
          <a:srcRect l="6827" t="7035" r="5654" b="3542"/>
          <a:stretch/>
        </p:blipFill>
        <p:spPr>
          <a:xfrm>
            <a:off x="6096000" y="3560030"/>
            <a:ext cx="868595" cy="868595"/>
          </a:xfrm>
          <a:prstGeom prst="ellipse">
            <a:avLst/>
          </a:prstGeom>
        </p:spPr>
      </p:pic>
      <p:pic>
        <p:nvPicPr>
          <p:cNvPr id="6" name="Picture 5">
            <a:extLst>
              <a:ext uri="{FF2B5EF4-FFF2-40B4-BE49-F238E27FC236}">
                <a16:creationId xmlns:a16="http://schemas.microsoft.com/office/drawing/2014/main" id="{33B1A912-5C9A-3F54-DD58-1B14915DFF0E}"/>
              </a:ext>
            </a:extLst>
          </p:cNvPr>
          <p:cNvPicPr>
            <a:picLocks noChangeAspect="1"/>
          </p:cNvPicPr>
          <p:nvPr/>
        </p:nvPicPr>
        <p:blipFill rotWithShape="1">
          <a:blip r:embed="rId5"/>
          <a:srcRect l="9571" t="6413" r="10420" b="6660"/>
          <a:stretch/>
        </p:blipFill>
        <p:spPr>
          <a:xfrm>
            <a:off x="7344333" y="4509655"/>
            <a:ext cx="848933" cy="848933"/>
          </a:xfrm>
          <a:prstGeom prst="ellipse">
            <a:avLst/>
          </a:prstGeom>
        </p:spPr>
      </p:pic>
      <p:pic>
        <p:nvPicPr>
          <p:cNvPr id="8" name="Picture 7">
            <a:extLst>
              <a:ext uri="{FF2B5EF4-FFF2-40B4-BE49-F238E27FC236}">
                <a16:creationId xmlns:a16="http://schemas.microsoft.com/office/drawing/2014/main" id="{8EDE94A1-57BB-6B2A-F6D6-8158FEEDAB88}"/>
              </a:ext>
            </a:extLst>
          </p:cNvPr>
          <p:cNvPicPr>
            <a:picLocks noChangeAspect="1"/>
          </p:cNvPicPr>
          <p:nvPr/>
        </p:nvPicPr>
        <p:blipFill rotWithShape="1">
          <a:blip r:embed="rId6"/>
          <a:srcRect l="5642" t="6399" r="6278" b="6897"/>
          <a:stretch/>
        </p:blipFill>
        <p:spPr>
          <a:xfrm>
            <a:off x="8631044" y="5525318"/>
            <a:ext cx="878797" cy="878797"/>
          </a:xfrm>
          <a:prstGeom prst="ellipse">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327540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6" presetClass="entr" presetSubtype="16"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par>
                                <p:cTn id="27" presetID="6" presetClass="entr" presetSubtype="16"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64218" y="2619792"/>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31323" y="2149523"/>
            <a:ext cx="1588399" cy="260253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969" y="623636"/>
            <a:ext cx="1866900" cy="10477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2666" y="4238208"/>
            <a:ext cx="2019300" cy="89535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5780" y="742030"/>
            <a:ext cx="1733550" cy="10287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5593" y="4752054"/>
            <a:ext cx="1676400" cy="119062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1626" y="4243350"/>
            <a:ext cx="1514475" cy="17145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921188" cy="1405105"/>
          </a:xfrm>
          <a:prstGeom prst="rect">
            <a:avLst/>
          </a:prstGeom>
          <a:ln>
            <a:noFill/>
          </a:ln>
        </p:spPr>
      </p:pic>
    </p:spTree>
    <p:extLst>
      <p:ext uri="{BB962C8B-B14F-4D97-AF65-F5344CB8AC3E}">
        <p14:creationId xmlns:p14="http://schemas.microsoft.com/office/powerpoint/2010/main" val="2611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25E-6 -2.59259E-6 L -1.2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80">
                                          <p:stCondLst>
                                            <p:cond delay="0"/>
                                          </p:stCondLst>
                                        </p:cTn>
                                        <p:tgtEl>
                                          <p:spTgt spid="8"/>
                                        </p:tgtEl>
                                      </p:cBhvr>
                                    </p:animEffect>
                                    <p:anim calcmode="lin" valueType="num">
                                      <p:cBhvr>
                                        <p:cTn id="5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4" dur="26">
                                          <p:stCondLst>
                                            <p:cond delay="650"/>
                                          </p:stCondLst>
                                        </p:cTn>
                                        <p:tgtEl>
                                          <p:spTgt spid="8"/>
                                        </p:tgtEl>
                                      </p:cBhvr>
                                      <p:to x="100000" y="60000"/>
                                    </p:animScale>
                                    <p:animScale>
                                      <p:cBhvr>
                                        <p:cTn id="65" dur="166" decel="50000">
                                          <p:stCondLst>
                                            <p:cond delay="676"/>
                                          </p:stCondLst>
                                        </p:cTn>
                                        <p:tgtEl>
                                          <p:spTgt spid="8"/>
                                        </p:tgtEl>
                                      </p:cBhvr>
                                      <p:to x="100000" y="100000"/>
                                    </p:animScale>
                                    <p:animScale>
                                      <p:cBhvr>
                                        <p:cTn id="66" dur="26">
                                          <p:stCondLst>
                                            <p:cond delay="1312"/>
                                          </p:stCondLst>
                                        </p:cTn>
                                        <p:tgtEl>
                                          <p:spTgt spid="8"/>
                                        </p:tgtEl>
                                      </p:cBhvr>
                                      <p:to x="100000" y="80000"/>
                                    </p:animScale>
                                    <p:animScale>
                                      <p:cBhvr>
                                        <p:cTn id="67" dur="166" decel="50000">
                                          <p:stCondLst>
                                            <p:cond delay="1338"/>
                                          </p:stCondLst>
                                        </p:cTn>
                                        <p:tgtEl>
                                          <p:spTgt spid="8"/>
                                        </p:tgtEl>
                                      </p:cBhvr>
                                      <p:to x="100000" y="100000"/>
                                    </p:animScale>
                                    <p:animScale>
                                      <p:cBhvr>
                                        <p:cTn id="68" dur="26">
                                          <p:stCondLst>
                                            <p:cond delay="1642"/>
                                          </p:stCondLst>
                                        </p:cTn>
                                        <p:tgtEl>
                                          <p:spTgt spid="8"/>
                                        </p:tgtEl>
                                      </p:cBhvr>
                                      <p:to x="100000" y="90000"/>
                                    </p:animScale>
                                    <p:animScale>
                                      <p:cBhvr>
                                        <p:cTn id="69" dur="166" decel="50000">
                                          <p:stCondLst>
                                            <p:cond delay="1668"/>
                                          </p:stCondLst>
                                        </p:cTn>
                                        <p:tgtEl>
                                          <p:spTgt spid="8"/>
                                        </p:tgtEl>
                                      </p:cBhvr>
                                      <p:to x="100000" y="100000"/>
                                    </p:animScale>
                                    <p:animScale>
                                      <p:cBhvr>
                                        <p:cTn id="70" dur="26">
                                          <p:stCondLst>
                                            <p:cond delay="1808"/>
                                          </p:stCondLst>
                                        </p:cTn>
                                        <p:tgtEl>
                                          <p:spTgt spid="8"/>
                                        </p:tgtEl>
                                      </p:cBhvr>
                                      <p:to x="100000" y="95000"/>
                                    </p:animScale>
                                    <p:animScale>
                                      <p:cBhvr>
                                        <p:cTn id="71" dur="166" decel="50000">
                                          <p:stCondLst>
                                            <p:cond delay="1834"/>
                                          </p:stCondLst>
                                        </p:cTn>
                                        <p:tgtEl>
                                          <p:spTgt spid="8"/>
                                        </p:tgtEl>
                                      </p:cBhvr>
                                      <p:to x="100000" y="100000"/>
                                    </p:animScale>
                                  </p:childTnLst>
                                </p:cTn>
                              </p:par>
                              <p:par>
                                <p:cTn id="72" presetID="26"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wipe(down)">
                                      <p:cBhvr>
                                        <p:cTn id="74" dur="580">
                                          <p:stCondLst>
                                            <p:cond delay="0"/>
                                          </p:stCondLst>
                                        </p:cTn>
                                        <p:tgtEl>
                                          <p:spTgt spid="4"/>
                                        </p:tgtEl>
                                      </p:cBhvr>
                                    </p:animEffect>
                                    <p:anim calcmode="lin" valueType="num">
                                      <p:cBhvr>
                                        <p:cTn id="7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80" dur="26">
                                          <p:stCondLst>
                                            <p:cond delay="650"/>
                                          </p:stCondLst>
                                        </p:cTn>
                                        <p:tgtEl>
                                          <p:spTgt spid="4"/>
                                        </p:tgtEl>
                                      </p:cBhvr>
                                      <p:to x="100000" y="60000"/>
                                    </p:animScale>
                                    <p:animScale>
                                      <p:cBhvr>
                                        <p:cTn id="81" dur="166" decel="50000">
                                          <p:stCondLst>
                                            <p:cond delay="676"/>
                                          </p:stCondLst>
                                        </p:cTn>
                                        <p:tgtEl>
                                          <p:spTgt spid="4"/>
                                        </p:tgtEl>
                                      </p:cBhvr>
                                      <p:to x="100000" y="100000"/>
                                    </p:animScale>
                                    <p:animScale>
                                      <p:cBhvr>
                                        <p:cTn id="82" dur="26">
                                          <p:stCondLst>
                                            <p:cond delay="1312"/>
                                          </p:stCondLst>
                                        </p:cTn>
                                        <p:tgtEl>
                                          <p:spTgt spid="4"/>
                                        </p:tgtEl>
                                      </p:cBhvr>
                                      <p:to x="100000" y="80000"/>
                                    </p:animScale>
                                    <p:animScale>
                                      <p:cBhvr>
                                        <p:cTn id="83" dur="166" decel="50000">
                                          <p:stCondLst>
                                            <p:cond delay="1338"/>
                                          </p:stCondLst>
                                        </p:cTn>
                                        <p:tgtEl>
                                          <p:spTgt spid="4"/>
                                        </p:tgtEl>
                                      </p:cBhvr>
                                      <p:to x="100000" y="100000"/>
                                    </p:animScale>
                                    <p:animScale>
                                      <p:cBhvr>
                                        <p:cTn id="84" dur="26">
                                          <p:stCondLst>
                                            <p:cond delay="1642"/>
                                          </p:stCondLst>
                                        </p:cTn>
                                        <p:tgtEl>
                                          <p:spTgt spid="4"/>
                                        </p:tgtEl>
                                      </p:cBhvr>
                                      <p:to x="100000" y="90000"/>
                                    </p:animScale>
                                    <p:animScale>
                                      <p:cBhvr>
                                        <p:cTn id="85" dur="166" decel="50000">
                                          <p:stCondLst>
                                            <p:cond delay="1668"/>
                                          </p:stCondLst>
                                        </p:cTn>
                                        <p:tgtEl>
                                          <p:spTgt spid="4"/>
                                        </p:tgtEl>
                                      </p:cBhvr>
                                      <p:to x="100000" y="100000"/>
                                    </p:animScale>
                                    <p:animScale>
                                      <p:cBhvr>
                                        <p:cTn id="86" dur="26">
                                          <p:stCondLst>
                                            <p:cond delay="1808"/>
                                          </p:stCondLst>
                                        </p:cTn>
                                        <p:tgtEl>
                                          <p:spTgt spid="4"/>
                                        </p:tgtEl>
                                      </p:cBhvr>
                                      <p:to x="100000" y="95000"/>
                                    </p:animScale>
                                    <p:animScale>
                                      <p:cBhvr>
                                        <p:cTn id="8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704616" y="3056311"/>
            <a:ext cx="6072565" cy="2953796"/>
          </a:xfrm>
          <a:prstGeom prst="rect">
            <a:avLst/>
          </a:prstGeom>
        </p:spPr>
      </p:pic>
      <p:sp>
        <p:nvSpPr>
          <p:cNvPr id="117" name="TextBox 116"/>
          <p:cNvSpPr txBox="1"/>
          <p:nvPr/>
        </p:nvSpPr>
        <p:spPr>
          <a:xfrm>
            <a:off x="4903544" y="357843"/>
            <a:ext cx="334637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
        <p:nvSpPr>
          <p:cNvPr id="9" name="TextBox 8"/>
          <p:cNvSpPr txBox="1"/>
          <p:nvPr/>
        </p:nvSpPr>
        <p:spPr>
          <a:xfrm>
            <a:off x="737931" y="2271508"/>
            <a:ext cx="367150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Phương tiện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1659311" y="1209567"/>
            <a:ext cx="953875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Kể tên các loại phương tiện và đường giao thông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bài thơ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618033" y="2224583"/>
            <a:ext cx="318387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317025" y="6057032"/>
            <a:ext cx="162937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Máy bay</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8249920" y="6057032"/>
            <a:ext cx="209492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không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15" y="4008787"/>
            <a:ext cx="4183325" cy="155046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96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3.7037E-6 L 0.51068 -0.11296 " pathEditMode="relative" rAng="0" ptsTypes="AA">
                                      <p:cBhvr>
                                        <p:cTn id="36" dur="2000" fill="hold"/>
                                        <p:tgtEl>
                                          <p:spTgt spid="2"/>
                                        </p:tgtEl>
                                        <p:attrNameLst>
                                          <p:attrName>ppt_x</p:attrName>
                                          <p:attrName>ppt_y</p:attrName>
                                        </p:attrNameLst>
                                      </p:cBhvr>
                                      <p:rCtr x="25534" y="-56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72069" y="2710060"/>
            <a:ext cx="5983229" cy="3346972"/>
          </a:xfrm>
          <a:prstGeom prst="rect">
            <a:avLst/>
          </a:prstGeom>
        </p:spPr>
      </p:pic>
      <p:sp>
        <p:nvSpPr>
          <p:cNvPr id="117" name="TextBox 116"/>
          <p:cNvSpPr txBox="1"/>
          <p:nvPr/>
        </p:nvSpPr>
        <p:spPr>
          <a:xfrm>
            <a:off x="4903544" y="357843"/>
            <a:ext cx="334637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
        <p:nvSpPr>
          <p:cNvPr id="9" name="TextBox 8"/>
          <p:cNvSpPr txBox="1"/>
          <p:nvPr/>
        </p:nvSpPr>
        <p:spPr>
          <a:xfrm>
            <a:off x="717611" y="1905551"/>
            <a:ext cx="367150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Phương tiện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1659311" y="1209567"/>
            <a:ext cx="953875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Kể tên các loại phương tiện và đường giao thông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bài thơ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597713" y="1858626"/>
            <a:ext cx="318387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1317025" y="6057032"/>
            <a:ext cx="1629375"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Ô tô</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8077200" y="6153602"/>
            <a:ext cx="209492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a:t>
            </a:r>
            <a:r>
              <a:rPr lang="en-US" altLang="zh-CN" sz="2400">
                <a:solidFill>
                  <a:srgbClr val="002060"/>
                </a:solidFill>
                <a:latin typeface="Roboto" panose="02000000000000000000" pitchFamily="2" charset="0"/>
                <a:ea typeface="Roboto" panose="02000000000000000000" pitchFamily="2" charset="0"/>
              </a:rPr>
              <a:t>bộ</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613" y="2822631"/>
            <a:ext cx="2374823" cy="1332809"/>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438" y="4159510"/>
            <a:ext cx="2374823" cy="1052987"/>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954" y="4935168"/>
            <a:ext cx="2310721" cy="10529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91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nodeType="clickEffect">
                                  <p:stCondLst>
                                    <p:cond delay="0"/>
                                  </p:stCondLst>
                                  <p:childTnLst>
                                    <p:animMotion origin="layout" path="M -2.91667E-6 3.7037E-6 L 0.62774 0.14282 " pathEditMode="relative" rAng="0" ptsTypes="AA">
                                      <p:cBhvr>
                                        <p:cTn id="40" dur="2000" fill="hold"/>
                                        <p:tgtEl>
                                          <p:spTgt spid="2"/>
                                        </p:tgtEl>
                                        <p:attrNameLst>
                                          <p:attrName>ppt_x</p:attrName>
                                          <p:attrName>ppt_y</p:attrName>
                                        </p:attrNameLst>
                                      </p:cBhvr>
                                      <p:rCtr x="31380" y="7130"/>
                                    </p:animMotion>
                                  </p:childTnLst>
                                </p:cTn>
                              </p:par>
                              <p:par>
                                <p:cTn id="41" presetID="42" presetClass="path" presetSubtype="0" accel="50000" decel="50000" fill="hold" nodeType="withEffect">
                                  <p:stCondLst>
                                    <p:cond delay="1000"/>
                                  </p:stCondLst>
                                  <p:childTnLst>
                                    <p:animMotion origin="layout" path="M 1.04167E-6 -1.85185E-6 L 0.63854 0.04537 " pathEditMode="relative" rAng="0" ptsTypes="AA">
                                      <p:cBhvr>
                                        <p:cTn id="42" dur="3000" fill="hold"/>
                                        <p:tgtEl>
                                          <p:spTgt spid="14"/>
                                        </p:tgtEl>
                                        <p:attrNameLst>
                                          <p:attrName>ppt_x</p:attrName>
                                          <p:attrName>ppt_y</p:attrName>
                                        </p:attrNameLst>
                                      </p:cBhvr>
                                      <p:rCtr x="31927" y="2269"/>
                                    </p:animMotion>
                                  </p:childTnLst>
                                </p:cTn>
                              </p:par>
                              <p:par>
                                <p:cTn id="43" presetID="42" presetClass="path" presetSubtype="0" accel="50000" decel="50000" fill="hold" nodeType="withEffect">
                                  <p:stCondLst>
                                    <p:cond delay="500"/>
                                  </p:stCondLst>
                                  <p:childTnLst>
                                    <p:animMotion origin="layout" path="M -1.04167E-6 3.7037E-6 L 0.55104 0.02268 " pathEditMode="relative" rAng="0" ptsTypes="AA">
                                      <p:cBhvr>
                                        <p:cTn id="44" dur="3000" fill="hold"/>
                                        <p:tgtEl>
                                          <p:spTgt spid="15"/>
                                        </p:tgtEl>
                                        <p:attrNameLst>
                                          <p:attrName>ppt_x</p:attrName>
                                          <p:attrName>ppt_y</p:attrName>
                                        </p:attrNameLst>
                                      </p:cBhvr>
                                      <p:rCtr x="27552"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1" y="2527055"/>
            <a:ext cx="10518436" cy="3346972"/>
          </a:xfrm>
          <a:prstGeom prst="rect">
            <a:avLst/>
          </a:prstGeom>
        </p:spPr>
      </p:pic>
      <p:sp>
        <p:nvSpPr>
          <p:cNvPr id="117" name="TextBox 116"/>
          <p:cNvSpPr txBox="1"/>
          <p:nvPr/>
        </p:nvSpPr>
        <p:spPr>
          <a:xfrm>
            <a:off x="4903544" y="357843"/>
            <a:ext cx="334637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82"/>
            <a:ext cx="1946787" cy="1423827"/>
          </a:xfrm>
          <a:prstGeom prst="rect">
            <a:avLst/>
          </a:prstGeom>
          <a:ln>
            <a:noFill/>
          </a:ln>
        </p:spPr>
      </p:pic>
      <p:sp>
        <p:nvSpPr>
          <p:cNvPr id="9" name="TextBox 8"/>
          <p:cNvSpPr txBox="1"/>
          <p:nvPr/>
        </p:nvSpPr>
        <p:spPr>
          <a:xfrm>
            <a:off x="717611" y="1905551"/>
            <a:ext cx="367150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Phương tiện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1659311" y="1209567"/>
            <a:ext cx="953875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Kể tên các loại phương tiện và đường giao thông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trong bài thơ</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7597713" y="1858626"/>
            <a:ext cx="3183879"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giao thông</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853441" y="6057032"/>
            <a:ext cx="2092960" cy="461665"/>
          </a:xfrm>
          <a:prstGeom prst="rect">
            <a:avLst/>
          </a:prstGeom>
          <a:noFill/>
        </p:spPr>
        <p:txBody>
          <a:bodyPr wrap="square" rtlCol="0">
            <a:spAutoFit/>
          </a:bodyPr>
          <a:lstStyle/>
          <a:p>
            <a:pPr lvl="0" algn="just">
              <a:defRPr/>
            </a:pPr>
            <a:r>
              <a:rPr lang="en-US" altLang="zh-CN" sz="2400" noProof="0">
                <a:solidFill>
                  <a:srgbClr val="002060"/>
                </a:solidFill>
                <a:latin typeface="Roboto" panose="02000000000000000000" pitchFamily="2" charset="0"/>
                <a:ea typeface="Roboto" panose="02000000000000000000" pitchFamily="2" charset="0"/>
              </a:rPr>
              <a:t>Thuyền, ca nô</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8077200" y="6153602"/>
            <a:ext cx="209492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Đ</a:t>
            </a:r>
            <a:r>
              <a:rPr lang="vi-VN" altLang="zh-CN" sz="2400">
                <a:solidFill>
                  <a:srgbClr val="002060"/>
                </a:solidFill>
                <a:latin typeface="Roboto" panose="02000000000000000000" pitchFamily="2" charset="0"/>
                <a:ea typeface="Roboto" panose="02000000000000000000" pitchFamily="2" charset="0"/>
              </a:rPr>
              <a:t>ường </a:t>
            </a:r>
            <a:r>
              <a:rPr lang="en-US" altLang="zh-CN" sz="2400">
                <a:solidFill>
                  <a:srgbClr val="002060"/>
                </a:solidFill>
                <a:latin typeface="Roboto" panose="02000000000000000000" pitchFamily="2" charset="0"/>
                <a:ea typeface="Roboto" panose="02000000000000000000" pitchFamily="2" charset="0"/>
              </a:rPr>
              <a:t>thuỷ</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19781" y="3572321"/>
            <a:ext cx="1729851" cy="1007384"/>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10091" y="3411662"/>
            <a:ext cx="2374823" cy="4575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02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54167E-6 -2.96296E-6 L 0.45222 -0.01944 " pathEditMode="relative" rAng="0" ptsTypes="AA">
                                      <p:cBhvr>
                                        <p:cTn id="37" dur="2000" fill="hold"/>
                                        <p:tgtEl>
                                          <p:spTgt spid="2"/>
                                        </p:tgtEl>
                                        <p:attrNameLst>
                                          <p:attrName>ppt_x</p:attrName>
                                          <p:attrName>ppt_y</p:attrName>
                                        </p:attrNameLst>
                                      </p:cBhvr>
                                      <p:rCtr x="22604" y="-972"/>
                                    </p:animMotion>
                                  </p:childTnLst>
                                </p:cTn>
                              </p:par>
                              <p:par>
                                <p:cTn id="38" presetID="42" presetClass="path" presetSubtype="0" accel="50000" decel="50000" fill="hold" nodeType="withEffect">
                                  <p:stCondLst>
                                    <p:cond delay="1000"/>
                                  </p:stCondLst>
                                  <p:childTnLst>
                                    <p:animMotion origin="layout" path="M -3.95833E-6 2.96296E-6 L 0.45547 -0.02269 " pathEditMode="relative" rAng="0" ptsTypes="AA">
                                      <p:cBhvr>
                                        <p:cTn id="39" dur="3000" fill="hold"/>
                                        <p:tgtEl>
                                          <p:spTgt spid="14"/>
                                        </p:tgtEl>
                                        <p:attrNameLst>
                                          <p:attrName>ppt_x</p:attrName>
                                          <p:attrName>ppt_y</p:attrName>
                                        </p:attrNameLst>
                                      </p:cBhvr>
                                      <p:rCtr x="22773" y="-11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flipH="1">
            <a:off x="1514714" y="2974973"/>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sp>
        <p:nvSpPr>
          <p:cNvPr id="14" name="TextBox 13"/>
          <p:cNvSpPr txBox="1"/>
          <p:nvPr/>
        </p:nvSpPr>
        <p:spPr>
          <a:xfrm>
            <a:off x="2292149" y="3352074"/>
            <a:ext cx="4088985"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Chúng mình cùng làm mô hình các loại phương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tiện và đường giao thông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9320" y="4095613"/>
            <a:ext cx="1910500" cy="2520982"/>
          </a:xfrm>
          <a:prstGeom prst="rect">
            <a:avLst/>
          </a:prstGeom>
        </p:spPr>
      </p:pic>
      <p:sp>
        <p:nvSpPr>
          <p:cNvPr id="17" name="TextBox 16"/>
          <p:cNvSpPr txBox="1"/>
          <p:nvPr/>
        </p:nvSpPr>
        <p:spPr>
          <a:xfrm>
            <a:off x="4903544" y="357843"/>
            <a:ext cx="3346376"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128" y="5292596"/>
            <a:ext cx="1866900" cy="10477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9118" y="4552403"/>
            <a:ext cx="1733550" cy="10287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0117" y="2708428"/>
            <a:ext cx="1619250" cy="942975"/>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3471" y="1258740"/>
            <a:ext cx="3426215" cy="12698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1319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par>
                                <p:cTn id="20" presetID="3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par>
                                <p:cTn id="32" presetID="3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53497" y="1710813"/>
            <a:ext cx="9409471" cy="4404852"/>
          </a:xfrm>
          <a:prstGeom prst="roundRect">
            <a:avLst>
              <a:gd name="adj" fmla="val 1131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sp>
        <p:nvSpPr>
          <p:cNvPr id="11" name="TextBox 10"/>
          <p:cNvSpPr txBox="1"/>
          <p:nvPr/>
        </p:nvSpPr>
        <p:spPr>
          <a:xfrm>
            <a:off x="4557637" y="53599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823343" y="1837193"/>
            <a:ext cx="8819048" cy="4009524"/>
          </a:xfrm>
          <a:prstGeom prst="rect">
            <a:avLst/>
          </a:prstGeom>
        </p:spPr>
      </p:pic>
      <p:sp>
        <p:nvSpPr>
          <p:cNvPr id="6" name="Oval 5"/>
          <p:cNvSpPr/>
          <p:nvPr/>
        </p:nvSpPr>
        <p:spPr>
          <a:xfrm>
            <a:off x="1823343" y="2300425"/>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974833" y="2300425"/>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974833" y="3291025"/>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26323" y="3256693"/>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200929" y="2300425"/>
            <a:ext cx="582804" cy="5828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342968" y="2851355"/>
            <a:ext cx="1091380" cy="1612490"/>
          </a:xfrm>
          <a:custGeom>
            <a:avLst/>
            <a:gdLst>
              <a:gd name="connsiteX0" fmla="*/ 0 w 1091380"/>
              <a:gd name="connsiteY0" fmla="*/ 0 h 1612490"/>
              <a:gd name="connsiteX1" fmla="*/ 570271 w 1091380"/>
              <a:gd name="connsiteY1" fmla="*/ 255639 h 1612490"/>
              <a:gd name="connsiteX2" fmla="*/ 589935 w 1091380"/>
              <a:gd name="connsiteY2" fmla="*/ 1229032 h 1612490"/>
              <a:gd name="connsiteX3" fmla="*/ 1091380 w 1091380"/>
              <a:gd name="connsiteY3" fmla="*/ 1612490 h 1612490"/>
            </a:gdLst>
            <a:ahLst/>
            <a:cxnLst>
              <a:cxn ang="0">
                <a:pos x="connsiteX0" y="connsiteY0"/>
              </a:cxn>
              <a:cxn ang="0">
                <a:pos x="connsiteX1" y="connsiteY1"/>
              </a:cxn>
              <a:cxn ang="0">
                <a:pos x="connsiteX2" y="connsiteY2"/>
              </a:cxn>
              <a:cxn ang="0">
                <a:pos x="connsiteX3" y="connsiteY3"/>
              </a:cxn>
            </a:cxnLst>
            <a:rect l="l" t="t" r="r" b="b"/>
            <a:pathLst>
              <a:path w="1091380" h="1612490">
                <a:moveTo>
                  <a:pt x="0" y="0"/>
                </a:moveTo>
                <a:cubicBezTo>
                  <a:pt x="235974" y="25400"/>
                  <a:pt x="471949" y="50800"/>
                  <a:pt x="570271" y="255639"/>
                </a:cubicBezTo>
                <a:cubicBezTo>
                  <a:pt x="668594" y="460478"/>
                  <a:pt x="503084" y="1002890"/>
                  <a:pt x="589935" y="1229032"/>
                </a:cubicBezTo>
                <a:cubicBezTo>
                  <a:pt x="676787" y="1455174"/>
                  <a:pt x="884083" y="1533832"/>
                  <a:pt x="1091380" y="161249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407742" y="1941101"/>
            <a:ext cx="5341828" cy="2861145"/>
          </a:xfrm>
          <a:custGeom>
            <a:avLst/>
            <a:gdLst>
              <a:gd name="connsiteX0" fmla="*/ 0 w 5341828"/>
              <a:gd name="connsiteY0" fmla="*/ 497299 h 2861145"/>
              <a:gd name="connsiteX1" fmla="*/ 1533832 w 5341828"/>
              <a:gd name="connsiteY1" fmla="*/ 172834 h 2861145"/>
              <a:gd name="connsiteX2" fmla="*/ 4975123 w 5341828"/>
              <a:gd name="connsiteY2" fmla="*/ 192499 h 2861145"/>
              <a:gd name="connsiteX3" fmla="*/ 5230761 w 5341828"/>
              <a:gd name="connsiteY3" fmla="*/ 2532576 h 2861145"/>
              <a:gd name="connsiteX4" fmla="*/ 4866968 w 5341828"/>
              <a:gd name="connsiteY4" fmla="*/ 2788215 h 2861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1828" h="2861145">
                <a:moveTo>
                  <a:pt x="0" y="497299"/>
                </a:moveTo>
                <a:cubicBezTo>
                  <a:pt x="352322" y="360466"/>
                  <a:pt x="704645" y="223634"/>
                  <a:pt x="1533832" y="172834"/>
                </a:cubicBezTo>
                <a:cubicBezTo>
                  <a:pt x="2363019" y="122034"/>
                  <a:pt x="4358968" y="-200791"/>
                  <a:pt x="4975123" y="192499"/>
                </a:cubicBezTo>
                <a:cubicBezTo>
                  <a:pt x="5591278" y="585789"/>
                  <a:pt x="5248787" y="2099957"/>
                  <a:pt x="5230761" y="2532576"/>
                </a:cubicBezTo>
                <a:cubicBezTo>
                  <a:pt x="5212735" y="2965195"/>
                  <a:pt x="5039851" y="2876705"/>
                  <a:pt x="4866968" y="2788215"/>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5673213" y="3765755"/>
            <a:ext cx="1514168" cy="6980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73213" y="3765755"/>
            <a:ext cx="1489024" cy="6980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578942" y="3067665"/>
            <a:ext cx="5545393" cy="1376516"/>
          </a:xfrm>
          <a:custGeom>
            <a:avLst/>
            <a:gdLst>
              <a:gd name="connsiteX0" fmla="*/ 0 w 5545393"/>
              <a:gd name="connsiteY0" fmla="*/ 1376516 h 1376516"/>
              <a:gd name="connsiteX1" fmla="*/ 176981 w 5545393"/>
              <a:gd name="connsiteY1" fmla="*/ 1170038 h 1376516"/>
              <a:gd name="connsiteX2" fmla="*/ 865239 w 5545393"/>
              <a:gd name="connsiteY2" fmla="*/ 1170038 h 1376516"/>
              <a:gd name="connsiteX3" fmla="*/ 4562168 w 5545393"/>
              <a:gd name="connsiteY3" fmla="*/ 1150374 h 1376516"/>
              <a:gd name="connsiteX4" fmla="*/ 5142271 w 5545393"/>
              <a:gd name="connsiteY4" fmla="*/ 973393 h 1376516"/>
              <a:gd name="connsiteX5" fmla="*/ 5545393 w 5545393"/>
              <a:gd name="connsiteY5" fmla="*/ 0 h 137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45393" h="1376516">
                <a:moveTo>
                  <a:pt x="0" y="1376516"/>
                </a:moveTo>
                <a:cubicBezTo>
                  <a:pt x="16387" y="1290483"/>
                  <a:pt x="32775" y="1204451"/>
                  <a:pt x="176981" y="1170038"/>
                </a:cubicBezTo>
                <a:cubicBezTo>
                  <a:pt x="321188" y="1135625"/>
                  <a:pt x="865239" y="1170038"/>
                  <a:pt x="865239" y="1170038"/>
                </a:cubicBezTo>
                <a:lnTo>
                  <a:pt x="4562168" y="1150374"/>
                </a:lnTo>
                <a:cubicBezTo>
                  <a:pt x="5275007" y="1117600"/>
                  <a:pt x="4978400" y="1165122"/>
                  <a:pt x="5142271" y="973393"/>
                </a:cubicBezTo>
                <a:cubicBezTo>
                  <a:pt x="5306142" y="781664"/>
                  <a:pt x="5425767" y="390832"/>
                  <a:pt x="5545393"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40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6" presetClass="emph" presetSubtype="0" repeatCount="3000" fill="hold" grpId="1" nodeType="withEffect">
                                  <p:stCondLst>
                                    <p:cond delay="0"/>
                                  </p:stCondLst>
                                  <p:childTnLst>
                                    <p:animEffect transition="out" filter="fade">
                                      <p:cBhvr>
                                        <p:cTn id="9" dur="1000" tmFilter="0, 0; .2, .5; .8, .5; 1, 0"/>
                                        <p:tgtEl>
                                          <p:spTgt spid="6"/>
                                        </p:tgtEl>
                                      </p:cBhvr>
                                    </p:animEffect>
                                    <p:animScale>
                                      <p:cBhvr>
                                        <p:cTn id="10" dur="500" autoRev="1" fill="hold"/>
                                        <p:tgtEl>
                                          <p:spTgt spid="6"/>
                                        </p:tgtEl>
                                      </p:cBhvr>
                                      <p:by x="105000" y="105000"/>
                                    </p:animScale>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26" presetClass="emph" presetSubtype="0" repeatCount="3000" fill="hold" grpId="1" nodeType="withEffect">
                                  <p:stCondLst>
                                    <p:cond delay="0"/>
                                  </p:stCondLst>
                                  <p:childTnLst>
                                    <p:animEffect transition="out" filter="fade">
                                      <p:cBhvr>
                                        <p:cTn id="15" dur="1000" tmFilter="0, 0; .2, .5; .8, .5; 1, 0"/>
                                        <p:tgtEl>
                                          <p:spTgt spid="7"/>
                                        </p:tgtEl>
                                      </p:cBhvr>
                                    </p:animEffect>
                                    <p:animScale>
                                      <p:cBhvr>
                                        <p:cTn id="16" dur="500" autoRev="1" fill="hold"/>
                                        <p:tgtEl>
                                          <p:spTgt spid="7"/>
                                        </p:tgtEl>
                                      </p:cBhvr>
                                      <p:by x="105000" y="105000"/>
                                    </p:animScale>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6" presetClass="emph" presetSubtype="0" repeatCount="3000" fill="hold" grpId="1" nodeType="withEffect">
                                  <p:stCondLst>
                                    <p:cond delay="0"/>
                                  </p:stCondLst>
                                  <p:childTnLst>
                                    <p:animEffect transition="out" filter="fade">
                                      <p:cBhvr>
                                        <p:cTn id="21" dur="1000" tmFilter="0, 0; .2, .5; .8, .5; 1, 0"/>
                                        <p:tgtEl>
                                          <p:spTgt spid="8"/>
                                        </p:tgtEl>
                                      </p:cBhvr>
                                    </p:animEffect>
                                    <p:animScale>
                                      <p:cBhvr>
                                        <p:cTn id="22" dur="500" autoRev="1" fill="hold"/>
                                        <p:tgtEl>
                                          <p:spTgt spid="8"/>
                                        </p:tgtEl>
                                      </p:cBhvr>
                                      <p:by x="105000" y="105000"/>
                                    </p:animScale>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6" presetClass="emph" presetSubtype="0" repeatCount="3000" fill="hold" grpId="1" nodeType="withEffect">
                                  <p:stCondLst>
                                    <p:cond delay="0"/>
                                  </p:stCondLst>
                                  <p:childTnLst>
                                    <p:animEffect transition="out" filter="fade">
                                      <p:cBhvr>
                                        <p:cTn id="27" dur="1000" tmFilter="0, 0; .2, .5; .8, .5; 1, 0"/>
                                        <p:tgtEl>
                                          <p:spTgt spid="9"/>
                                        </p:tgtEl>
                                      </p:cBhvr>
                                    </p:animEffect>
                                    <p:animScale>
                                      <p:cBhvr>
                                        <p:cTn id="28" dur="500" autoRev="1" fill="hold"/>
                                        <p:tgtEl>
                                          <p:spTgt spid="9"/>
                                        </p:tgtEl>
                                      </p:cBhvr>
                                      <p:by x="105000" y="105000"/>
                                    </p:animScale>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26" presetClass="emph" presetSubtype="0" repeatCount="3000" fill="hold" grpId="1" nodeType="withEffect">
                                  <p:stCondLst>
                                    <p:cond delay="0"/>
                                  </p:stCondLst>
                                  <p:childTnLst>
                                    <p:animEffect transition="out" filter="fade">
                                      <p:cBhvr>
                                        <p:cTn id="33" dur="1000" tmFilter="0, 0; .2, .5; .8, .5; 1, 0"/>
                                        <p:tgtEl>
                                          <p:spTgt spid="10"/>
                                        </p:tgtEl>
                                      </p:cBhvr>
                                    </p:animEffect>
                                    <p:animScale>
                                      <p:cBhvr>
                                        <p:cTn id="34" dur="5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4" grpId="0" animBg="1"/>
      <p:bldP spid="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581857" y="1428068"/>
            <a:ext cx="424943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1" y="295345"/>
            <a:ext cx="7399111"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2294661" y="5980295"/>
            <a:ext cx="17124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Máy bay</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4910" y="2666851"/>
            <a:ext cx="4418869" cy="3047009"/>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190438" y="2071968"/>
            <a:ext cx="455019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Tên phương tiện giao thông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443021" y="3047332"/>
            <a:ext cx="365759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Máy bay đi đường không</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7079227" y="2058279"/>
            <a:ext cx="4168877"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Máy bay</a:t>
            </a:r>
            <a:r>
              <a:rPr lang="vi-VN" altLang="zh-CN" sz="2400">
                <a:solidFill>
                  <a:srgbClr val="002060"/>
                </a:solidFill>
                <a:latin typeface="Roboto" panose="02000000000000000000" pitchFamily="2" charset="0"/>
                <a:ea typeface="Roboto" panose="02000000000000000000" pitchFamily="2" charset="0"/>
              </a:rPr>
              <a:t> đi trên loại </a:t>
            </a:r>
            <a:endParaRPr lang="en-US" altLang="zh-CN" sz="2400">
              <a:solidFill>
                <a:srgbClr val="002060"/>
              </a:solidFill>
              <a:latin typeface="Roboto" panose="02000000000000000000" pitchFamily="2" charset="0"/>
              <a:ea typeface="Roboto" panose="02000000000000000000" pitchFamily="2" charset="0"/>
            </a:endParaRPr>
          </a:p>
          <a:p>
            <a:pPr lvl="0" algn="ctr">
              <a:defRPr/>
            </a:pPr>
            <a:r>
              <a:rPr lang="vi-VN" altLang="zh-CN" sz="2400">
                <a:solidFill>
                  <a:srgbClr val="002060"/>
                </a:solidFill>
                <a:latin typeface="Roboto" panose="02000000000000000000" pitchFamily="2" charset="0"/>
                <a:ea typeface="Roboto" panose="02000000000000000000" pitchFamily="2" charset="0"/>
              </a:rPr>
              <a:t>đường giao thông nào</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5"/>
          <a:stretch>
            <a:fillRect/>
          </a:stretch>
        </p:blipFill>
        <p:spPr>
          <a:xfrm>
            <a:off x="6509196" y="3723251"/>
            <a:ext cx="4902590" cy="27187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5038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0" grpId="0"/>
      <p:bldP spid="9"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581857" y="1428068"/>
            <a:ext cx="4249438"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Em hãy quan sát và cho biết: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3150901" y="295345"/>
            <a:ext cx="7399111"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TÌM HIỂU VỀ CÁC LOẠI PHƯƠNG TIỆN VÀ ĐƯỜNG GIAO THÔNG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2294661" y="5980295"/>
            <a:ext cx="1712480"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Xe buýt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5"/>
            <a:ext cx="2029820" cy="1484555"/>
          </a:xfrm>
          <a:prstGeom prst="rect">
            <a:avLst/>
          </a:prstGeom>
          <a:ln>
            <a:noFill/>
          </a:ln>
        </p:spPr>
      </p:pic>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4910" y="2799998"/>
            <a:ext cx="4418869" cy="2780714"/>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1170774" y="2086379"/>
            <a:ext cx="4550190"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Tên phương tiện giao thông</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7737989" y="3047332"/>
            <a:ext cx="3657599" cy="461665"/>
          </a:xfrm>
          <a:prstGeom prst="rect">
            <a:avLst/>
          </a:prstGeom>
          <a:noFill/>
        </p:spPr>
        <p:txBody>
          <a:bodyPr wrap="square" rtlCol="0">
            <a:spAutoFit/>
          </a:bodyPr>
          <a:lstStyle/>
          <a:p>
            <a:pPr lvl="0" algn="just">
              <a:defRPr/>
            </a:pPr>
            <a:r>
              <a:rPr lang="en-US" altLang="zh-CN" sz="2400">
                <a:solidFill>
                  <a:srgbClr val="FF0000"/>
                </a:solidFill>
                <a:latin typeface="Roboto" panose="02000000000000000000" pitchFamily="2" charset="0"/>
                <a:ea typeface="Roboto" panose="02000000000000000000" pitchFamily="2" charset="0"/>
              </a:rPr>
              <a:t>Xe buýt đi đường bộ</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7079227" y="2058279"/>
            <a:ext cx="4168877"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Xe buýt </a:t>
            </a:r>
            <a:r>
              <a:rPr lang="vi-VN" altLang="zh-CN" sz="2400">
                <a:solidFill>
                  <a:srgbClr val="002060"/>
                </a:solidFill>
                <a:latin typeface="Roboto" panose="02000000000000000000" pitchFamily="2" charset="0"/>
                <a:ea typeface="Roboto" panose="02000000000000000000" pitchFamily="2" charset="0"/>
              </a:rPr>
              <a:t>đi trên loại </a:t>
            </a:r>
            <a:endParaRPr lang="en-US" altLang="zh-CN" sz="2400">
              <a:solidFill>
                <a:srgbClr val="002060"/>
              </a:solidFill>
              <a:latin typeface="Roboto" panose="02000000000000000000" pitchFamily="2" charset="0"/>
              <a:ea typeface="Roboto" panose="02000000000000000000" pitchFamily="2" charset="0"/>
            </a:endParaRPr>
          </a:p>
          <a:p>
            <a:pPr lvl="0" algn="ctr">
              <a:defRPr/>
            </a:pPr>
            <a:r>
              <a:rPr lang="vi-VN" altLang="zh-CN" sz="2400">
                <a:solidFill>
                  <a:srgbClr val="002060"/>
                </a:solidFill>
                <a:latin typeface="Roboto" panose="02000000000000000000" pitchFamily="2" charset="0"/>
                <a:ea typeface="Roboto" panose="02000000000000000000" pitchFamily="2" charset="0"/>
              </a:rPr>
              <a:t>đường giao thông nào</a:t>
            </a:r>
            <a:r>
              <a:rPr lang="en-U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5"/>
          <a:stretch>
            <a:fillRect/>
          </a:stretch>
        </p:blipFill>
        <p:spPr>
          <a:xfrm>
            <a:off x="7168905" y="3880622"/>
            <a:ext cx="3989519" cy="2666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9559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6" presetClass="entr" presetSubtype="37"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0" grpId="0"/>
      <p:bldP spid="9" grpId="0"/>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3327</TotalTime>
  <Words>1763</Words>
  <Application>Microsoft Office PowerPoint</Application>
  <PresentationFormat>Widescreen</PresentationFormat>
  <Paragraphs>217</Paragraphs>
  <Slides>29</Slides>
  <Notes>28</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Roboto</vt:lpstr>
      <vt:lpstr>Arial</vt:lpstr>
      <vt:lpstr>Times New Roman</vt:lpstr>
      <vt:lpstr>Roboto Black</vt:lpstr>
      <vt:lpstr>Calibri Light</vt:lpstr>
      <vt:lpstr>Calibri</vt:lpstr>
      <vt:lpstr>Wingdings</vt:lpstr>
      <vt:lpstr>Pangolin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Gợi ý</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183</cp:revision>
  <dcterms:created xsi:type="dcterms:W3CDTF">2023-04-01T23:44:56Z</dcterms:created>
  <dcterms:modified xsi:type="dcterms:W3CDTF">2024-11-24T10:16:17Z</dcterms:modified>
</cp:coreProperties>
</file>