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0"/>
  </p:notesMasterIdLst>
  <p:sldIdLst>
    <p:sldId id="449" r:id="rId2"/>
    <p:sldId id="429" r:id="rId3"/>
    <p:sldId id="428" r:id="rId4"/>
    <p:sldId id="431" r:id="rId5"/>
    <p:sldId id="433" r:id="rId6"/>
    <p:sldId id="304" r:id="rId7"/>
    <p:sldId id="436" r:id="rId8"/>
    <p:sldId id="437" r:id="rId9"/>
    <p:sldId id="438" r:id="rId10"/>
    <p:sldId id="403" r:id="rId11"/>
    <p:sldId id="439" r:id="rId12"/>
    <p:sldId id="440" r:id="rId13"/>
    <p:sldId id="441" r:id="rId14"/>
    <p:sldId id="448" r:id="rId15"/>
    <p:sldId id="447" r:id="rId16"/>
    <p:sldId id="420" r:id="rId17"/>
    <p:sldId id="445" r:id="rId18"/>
    <p:sldId id="44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81B7D9"/>
    <a:srgbClr val="F583D4"/>
    <a:srgbClr val="61EBF9"/>
    <a:srgbClr val="E51FBB"/>
    <a:srgbClr val="F187DA"/>
    <a:srgbClr val="FF7707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12" autoAdjust="0"/>
    <p:restoredTop sz="94660"/>
  </p:normalViewPr>
  <p:slideViewPr>
    <p:cSldViewPr snapToGrid="0">
      <p:cViewPr varScale="1">
        <p:scale>
          <a:sx n="73" d="100"/>
          <a:sy n="73" d="100"/>
        </p:scale>
        <p:origin x="36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24B90-7FE2-438E-8627-9F649C7C7BB2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95E07-2CAC-430A-8627-C82008EBD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78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99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8854412-3EAB-4AA7-B56F-08B87120912A}"/>
              </a:ext>
            </a:extLst>
          </p:cNvPr>
          <p:cNvSpPr/>
          <p:nvPr userDrawn="1"/>
        </p:nvSpPr>
        <p:spPr>
          <a:xfrm>
            <a:off x="11117480" y="104502"/>
            <a:ext cx="1158441" cy="14499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4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26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77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A9B32CE-C5FC-4BA5-BA54-1A06AC4753C3}"/>
              </a:ext>
            </a:extLst>
          </p:cNvPr>
          <p:cNvSpPr/>
          <p:nvPr userDrawn="1"/>
        </p:nvSpPr>
        <p:spPr>
          <a:xfrm>
            <a:off x="11117480" y="104502"/>
            <a:ext cx="1158441" cy="14499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20195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12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4175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93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B908A02-C502-4548-9EAB-050D6F38031A}"/>
              </a:ext>
            </a:extLst>
          </p:cNvPr>
          <p:cNvSpPr/>
          <p:nvPr userDrawn="1"/>
        </p:nvSpPr>
        <p:spPr>
          <a:xfrm>
            <a:off x="10772991" y="141787"/>
            <a:ext cx="1158441" cy="14499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0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C8CD6EA-0CF6-4D9F-8B2E-4E915342B957}"/>
              </a:ext>
            </a:extLst>
          </p:cNvPr>
          <p:cNvSpPr/>
          <p:nvPr userDrawn="1"/>
        </p:nvSpPr>
        <p:spPr>
          <a:xfrm>
            <a:off x="11117480" y="104502"/>
            <a:ext cx="1158441" cy="14499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51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83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88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01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697" r:id="rId6"/>
    <p:sldLayoutId id="2147483698" r:id="rId7"/>
    <p:sldLayoutId id="2147483699" r:id="rId8"/>
    <p:sldLayoutId id="2147483706" r:id="rId9"/>
    <p:sldLayoutId id="2147483707" r:id="rId10"/>
    <p:sldLayoutId id="2147483708" r:id="rId11"/>
    <p:sldLayoutId id="214748374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790998" y="1838954"/>
            <a:ext cx="8682185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</a:t>
            </a:r>
            <a:endParaRPr lang="en-US" sz="52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giáo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20025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AF6A02-1082-4239-8F62-4F2C730EE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214" y="1202743"/>
            <a:ext cx="6005056" cy="47760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B31CC8B-ABEF-4847-94C3-C9CE9426FE77}"/>
              </a:ext>
            </a:extLst>
          </p:cNvPr>
          <p:cNvSpPr/>
          <p:nvPr/>
        </p:nvSpPr>
        <p:spPr>
          <a:xfrm>
            <a:off x="4070441" y="3373368"/>
            <a:ext cx="405111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vi-VN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Đọc</a:t>
            </a:r>
            <a:r>
              <a:rPr lang="en-US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vi-VN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hiểu</a:t>
            </a:r>
            <a:endParaRPr lang="en-US" sz="48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UTM Avo"/>
              <a:cs typeface="Times New Roman" pitchFamily="18" charset="0"/>
            </a:endParaRPr>
          </a:p>
        </p:txBody>
      </p:sp>
      <p:pic>
        <p:nvPicPr>
          <p:cNvPr id="11" name="55">
            <a:extLst>
              <a:ext uri="{FF2B5EF4-FFF2-40B4-BE49-F238E27FC236}">
                <a16:creationId xmlns:a16="http://schemas.microsoft.com/office/drawing/2014/main" id="{A4E03999-78D9-44EB-93F4-688400BA9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0" y="3373368"/>
            <a:ext cx="3549247" cy="3312889"/>
          </a:xfrm>
          <a:prstGeom prst="rect">
            <a:avLst/>
          </a:prstGeom>
        </p:spPr>
      </p:pic>
      <p:pic>
        <p:nvPicPr>
          <p:cNvPr id="12" name="54">
            <a:extLst>
              <a:ext uri="{FF2B5EF4-FFF2-40B4-BE49-F238E27FC236}">
                <a16:creationId xmlns:a16="http://schemas.microsoft.com/office/drawing/2014/main" id="{A0E53A23-6590-4835-BA19-F48CBC9A5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970" y="3592464"/>
            <a:ext cx="3592090" cy="3265537"/>
          </a:xfrm>
          <a:prstGeom prst="rect">
            <a:avLst/>
          </a:prstGeom>
        </p:spPr>
      </p:pic>
      <p:pic>
        <p:nvPicPr>
          <p:cNvPr id="13" name="42">
            <a:extLst>
              <a:ext uri="{FF2B5EF4-FFF2-40B4-BE49-F238E27FC236}">
                <a16:creationId xmlns:a16="http://schemas.microsoft.com/office/drawing/2014/main" id="{5EE46816-CEE4-4965-A34F-880728966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867" y="495286"/>
            <a:ext cx="2177862" cy="329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9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4429" y="3331417"/>
            <a:ext cx="4497883" cy="755072"/>
          </a:xfrm>
          <a:prstGeom prst="rect">
            <a:avLst/>
          </a:prstGeom>
          <a:solidFill>
            <a:srgbClr val="EDC2A7"/>
          </a:solidFill>
          <a:ln>
            <a:solidFill>
              <a:srgbClr val="EDC2A7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cs typeface="Times New Roman" pitchFamily="18" charset="0"/>
              </a:rPr>
              <a:t>b) </a:t>
            </a:r>
            <a:r>
              <a:rPr lang="en-US" sz="2800" dirty="0" err="1">
                <a:cs typeface="Times New Roman" pitchFamily="18" charset="0"/>
              </a:rPr>
              <a:t>Chúng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em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yêu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quý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cô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giáo</a:t>
            </a:r>
            <a:r>
              <a:rPr lang="en-US" sz="2800" dirty="0">
                <a:cs typeface="Times New Roman" pitchFamily="18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4724429" y="4484554"/>
            <a:ext cx="4497884" cy="755072"/>
          </a:xfrm>
          <a:prstGeom prst="rect">
            <a:avLst/>
          </a:prstGeom>
          <a:solidFill>
            <a:srgbClr val="EDC2A7"/>
          </a:solidFill>
          <a:ln>
            <a:solidFill>
              <a:srgbClr val="EDC2A7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cs typeface="Times New Roman" pitchFamily="18" charset="0"/>
              </a:rPr>
              <a:t>c) </a:t>
            </a:r>
            <a:r>
              <a:rPr lang="en-US" sz="2800" dirty="0" err="1">
                <a:cs typeface="Times New Roman" pitchFamily="18" charset="0"/>
              </a:rPr>
              <a:t>Cô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giáo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dạy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chúng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em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tập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viết</a:t>
            </a:r>
            <a:endParaRPr lang="en-US" sz="2800" dirty="0"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95201" y="2101453"/>
            <a:ext cx="4497883" cy="906087"/>
          </a:xfrm>
          <a:prstGeom prst="rect">
            <a:avLst/>
          </a:prstGeom>
          <a:solidFill>
            <a:srgbClr val="EDC2A7"/>
          </a:solidFill>
          <a:ln>
            <a:solidFill>
              <a:srgbClr val="EDC2A7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cs typeface="Times New Roman" pitchFamily="18" charset="0"/>
              </a:rPr>
              <a:t>a) </a:t>
            </a:r>
            <a:r>
              <a:rPr lang="en-US" sz="2800" dirty="0" err="1">
                <a:cs typeface="Times New Roman" pitchFamily="18" charset="0"/>
              </a:rPr>
              <a:t>Cô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giáo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tươi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cười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đón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học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sinh</a:t>
            </a:r>
            <a:r>
              <a:rPr lang="en-US" sz="2800" dirty="0">
                <a:cs typeface="Times New Roman" pitchFamily="18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024050" y="2105628"/>
            <a:ext cx="2012545" cy="906087"/>
          </a:xfrm>
          <a:prstGeom prst="rect">
            <a:avLst/>
          </a:prstGeom>
          <a:solidFill>
            <a:srgbClr val="A1CF9E"/>
          </a:solidFill>
          <a:ln>
            <a:solidFill>
              <a:srgbClr val="A1CF9E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 err="1">
                <a:cs typeface="Times New Roman" pitchFamily="18" charset="0"/>
              </a:rPr>
              <a:t>Khổ</a:t>
            </a:r>
            <a:r>
              <a:rPr lang="en-US" sz="2800" dirty="0">
                <a:cs typeface="Times New Roman" pitchFamily="18" charset="0"/>
              </a:rPr>
              <a:t> 1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37967" y="4484554"/>
            <a:ext cx="2012545" cy="755072"/>
          </a:xfrm>
          <a:prstGeom prst="rect">
            <a:avLst/>
          </a:prstGeom>
          <a:solidFill>
            <a:srgbClr val="A1CF9E"/>
          </a:solidFill>
          <a:ln>
            <a:solidFill>
              <a:srgbClr val="A1CF9E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 err="1">
                <a:cs typeface="Times New Roman" pitchFamily="18" charset="0"/>
              </a:rPr>
              <a:t>Khổ</a:t>
            </a:r>
            <a:r>
              <a:rPr lang="en-US" sz="2800" dirty="0">
                <a:cs typeface="Times New Roman" pitchFamily="18" charset="0"/>
              </a:rPr>
              <a:t> 3</a:t>
            </a:r>
          </a:p>
        </p:txBody>
      </p:sp>
      <p:sp>
        <p:nvSpPr>
          <p:cNvPr id="9" name="Rectangle 8"/>
          <p:cNvSpPr/>
          <p:nvPr/>
        </p:nvSpPr>
        <p:spPr>
          <a:xfrm>
            <a:off x="10037967" y="3331417"/>
            <a:ext cx="2012545" cy="755072"/>
          </a:xfrm>
          <a:prstGeom prst="rect">
            <a:avLst/>
          </a:prstGeom>
          <a:solidFill>
            <a:srgbClr val="A1CF9E"/>
          </a:solidFill>
          <a:ln>
            <a:solidFill>
              <a:srgbClr val="A1CF9E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 err="1">
                <a:cs typeface="Times New Roman" pitchFamily="18" charset="0"/>
              </a:rPr>
              <a:t>Khổ</a:t>
            </a:r>
            <a:r>
              <a:rPr lang="en-US" sz="2800" dirty="0">
                <a:cs typeface="Times New Roman" pitchFamily="18" charset="0"/>
              </a:rPr>
              <a:t> 2</a:t>
            </a:r>
          </a:p>
        </p:txBody>
      </p:sp>
      <p:cxnSp>
        <p:nvCxnSpPr>
          <p:cNvPr id="10" name="Straight Connector 9"/>
          <p:cNvCxnSpPr>
            <a:cxnSpLocks/>
            <a:stCxn id="9" idx="1"/>
            <a:endCxn id="5" idx="3"/>
          </p:cNvCxnSpPr>
          <p:nvPr/>
        </p:nvCxnSpPr>
        <p:spPr>
          <a:xfrm flipH="1">
            <a:off x="9222313" y="3708953"/>
            <a:ext cx="815654" cy="1153137"/>
          </a:xfrm>
          <a:prstGeom prst="line">
            <a:avLst/>
          </a:prstGeom>
          <a:ln w="38100">
            <a:solidFill>
              <a:srgbClr val="0000FF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  <a:stCxn id="4" idx="3"/>
            <a:endCxn id="8" idx="1"/>
          </p:cNvCxnSpPr>
          <p:nvPr/>
        </p:nvCxnSpPr>
        <p:spPr>
          <a:xfrm>
            <a:off x="9222312" y="3708953"/>
            <a:ext cx="815655" cy="1153137"/>
          </a:xfrm>
          <a:prstGeom prst="line">
            <a:avLst/>
          </a:prstGeom>
          <a:ln w="38100">
            <a:solidFill>
              <a:srgbClr val="0000FF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  <a:stCxn id="6" idx="3"/>
            <a:endCxn id="7" idx="1"/>
          </p:cNvCxnSpPr>
          <p:nvPr/>
        </p:nvCxnSpPr>
        <p:spPr>
          <a:xfrm>
            <a:off x="9193084" y="2554497"/>
            <a:ext cx="830966" cy="4175"/>
          </a:xfrm>
          <a:prstGeom prst="line">
            <a:avLst/>
          </a:prstGeom>
          <a:ln w="38100">
            <a:solidFill>
              <a:srgbClr val="0000FF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711027" y="773619"/>
            <a:ext cx="5834283" cy="615549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1.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Tìm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khổ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ứng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mỗi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ý: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45301" y="474769"/>
            <a:ext cx="42672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em</a:t>
            </a:r>
            <a:endParaRPr lang="en-US" sz="320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81719" y="1229501"/>
            <a:ext cx="4413481" cy="543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>
                <a:cs typeface="Times New Roman" pitchFamily="18" charset="0"/>
              </a:rPr>
              <a:t>Sáng nào em đến lớp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Cũng thấy cô đến rồi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Đáp lời “Chào cô ạ!”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Cô mỉm cười thật tươi</a:t>
            </a:r>
            <a:r>
              <a:rPr lang="en-US" sz="2400" dirty="0">
                <a:cs typeface="Times New Roman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>
                <a:cs typeface="Times New Roman" pitchFamily="18" charset="0"/>
              </a:rPr>
              <a:t>Cô dạy em tập viết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Gió đưa thoảng hương nhài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Nắng ghé vào cửa lớp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Xem chúng em học bài.</a:t>
            </a:r>
            <a:endParaRPr lang="en-US" sz="2400" dirty="0"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2400" dirty="0">
                <a:cs typeface="Times New Roman" pitchFamily="18" charset="0"/>
              </a:rPr>
              <a:t>Những lời cô giáo giảng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Ấm trang vở thơm tho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Yêu thương em ngắm mãi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Những điểm mười cô cho</a:t>
            </a:r>
            <a:r>
              <a:rPr lang="en-US" sz="2400" dirty="0">
                <a:cs typeface="Times New Roman" pitchFamily="18" charset="0"/>
              </a:rPr>
              <a:t>.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600" dirty="0">
                <a:cs typeface="Times New Roman" pitchFamily="18" charset="0"/>
              </a:rPr>
              <a:t>NGUYỄN XUÂN SANH</a:t>
            </a: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4724429" y="474769"/>
            <a:ext cx="0" cy="6383231"/>
          </a:xfrm>
          <a:prstGeom prst="line">
            <a:avLst/>
          </a:prstGeom>
          <a:ln w="57150">
            <a:solidFill>
              <a:srgbClr val="1261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t="-2796" r="-215" b="13978"/>
          <a:stretch/>
        </p:blipFill>
        <p:spPr>
          <a:xfrm>
            <a:off x="4548919" y="603662"/>
            <a:ext cx="1194442" cy="78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1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45556" y="3938883"/>
            <a:ext cx="7646444" cy="17141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vi-VN" sz="3200" dirty="0">
                <a:cs typeface="Times New Roman" pitchFamily="18" charset="0"/>
              </a:rPr>
              <a:t>Gió đưa thoảng hương nhài</a:t>
            </a:r>
            <a:br>
              <a:rPr lang="vi-VN" sz="3200" dirty="0">
                <a:cs typeface="Times New Roman" pitchFamily="18" charset="0"/>
              </a:rPr>
            </a:br>
            <a:r>
              <a:rPr lang="vi-VN" sz="3200" dirty="0">
                <a:cs typeface="Times New Roman" pitchFamily="18" charset="0"/>
              </a:rPr>
              <a:t>Nắng ghé vào cửa lớp. </a:t>
            </a:r>
            <a:endParaRPr lang="en-US" sz="3200" dirty="0">
              <a:cs typeface="Times New Roman" pitchFamily="18" charset="0"/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(Khổ thơ 2)</a:t>
            </a:r>
            <a:endParaRPr lang="vi-VN" sz="2600" dirty="0"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5557445" y="810194"/>
            <a:ext cx="6311110" cy="110799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2.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Tìm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ảnh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đẹp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khổ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1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khổ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2.</a:t>
            </a:r>
          </a:p>
        </p:txBody>
      </p:sp>
      <p:sp>
        <p:nvSpPr>
          <p:cNvPr id="6" name="Rectangle 5"/>
          <p:cNvSpPr/>
          <p:nvPr/>
        </p:nvSpPr>
        <p:spPr>
          <a:xfrm>
            <a:off x="5370628" y="2715968"/>
            <a:ext cx="6941959" cy="615549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imes New Roman" pitchFamily="18" charset="0"/>
              </a:rPr>
              <a:t>mỉm</a:t>
            </a: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imes New Roman" pitchFamily="18" charset="0"/>
              </a:rPr>
              <a:t>cười</a:t>
            </a: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imes New Roman" pitchFamily="18" charset="0"/>
              </a:rPr>
              <a:t>thật</a:t>
            </a: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imes New Roman" pitchFamily="18" charset="0"/>
              </a:rPr>
              <a:t>tươi</a:t>
            </a: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. (</a:t>
            </a:r>
            <a:r>
              <a:rPr lang="en-US" sz="3200" dirty="0" err="1">
                <a:solidFill>
                  <a:srgbClr val="FF0000"/>
                </a:solidFill>
                <a:cs typeface="Times New Roman" pitchFamily="18" charset="0"/>
              </a:rPr>
              <a:t>khổ</a:t>
            </a: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 1)</a:t>
            </a:r>
          </a:p>
        </p:txBody>
      </p:sp>
      <p:sp>
        <p:nvSpPr>
          <p:cNvPr id="7" name="Oval 6"/>
          <p:cNvSpPr/>
          <p:nvPr/>
        </p:nvSpPr>
        <p:spPr>
          <a:xfrm>
            <a:off x="4842636" y="2806919"/>
            <a:ext cx="464543" cy="524598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spcCol="0"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  <a:cs typeface="Times New Roman" pitchFamily="18" charset="0"/>
              </a:rPr>
              <a:t>M</a:t>
            </a:r>
            <a:endParaRPr lang="vi-VN" sz="3600" dirty="0">
              <a:solidFill>
                <a:sysClr val="windowText" lastClr="000000"/>
              </a:solidFill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727642" y="741468"/>
            <a:ext cx="1" cy="5926032"/>
          </a:xfrm>
          <a:prstGeom prst="line">
            <a:avLst/>
          </a:prstGeom>
          <a:ln w="57150">
            <a:solidFill>
              <a:srgbClr val="1261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t="-2796" r="-215" b="13978"/>
          <a:stretch/>
        </p:blipFill>
        <p:spPr>
          <a:xfrm>
            <a:off x="4474661" y="573934"/>
            <a:ext cx="1652115" cy="14673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926" y="5515848"/>
            <a:ext cx="1423755" cy="12691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A1B74BA-3DC8-4B84-B776-6A0094647C21}"/>
              </a:ext>
            </a:extLst>
          </p:cNvPr>
          <p:cNvSpPr txBox="1">
            <a:spLocks/>
          </p:cNvSpPr>
          <p:nvPr/>
        </p:nvSpPr>
        <p:spPr>
          <a:xfrm>
            <a:off x="245301" y="474769"/>
            <a:ext cx="42672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em</a:t>
            </a:r>
            <a:endParaRPr lang="en-US" sz="320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831D398-88E1-4B2B-8933-96C1015A4152}"/>
              </a:ext>
            </a:extLst>
          </p:cNvPr>
          <p:cNvSpPr txBox="1">
            <a:spLocks/>
          </p:cNvSpPr>
          <p:nvPr/>
        </p:nvSpPr>
        <p:spPr>
          <a:xfrm>
            <a:off x="281719" y="1229501"/>
            <a:ext cx="4497467" cy="543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>
                <a:cs typeface="Times New Roman" pitchFamily="18" charset="0"/>
              </a:rPr>
              <a:t>Sáng nào em đến lớp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Cũng thấy cô đến rồi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Đáp lời “Chào cô ạ!”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Cô mỉm cười thật tươi</a:t>
            </a:r>
            <a:r>
              <a:rPr lang="en-US" sz="2400" dirty="0">
                <a:cs typeface="Times New Roman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>
                <a:cs typeface="Times New Roman" pitchFamily="18" charset="0"/>
              </a:rPr>
              <a:t>Cô dạy em tập viết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Gió đưa thoảng hương nhài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Nắng ghé vào cửa lớp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Xem chúng em học bài.</a:t>
            </a:r>
            <a:endParaRPr lang="en-US" sz="2400" dirty="0"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2400" dirty="0">
                <a:cs typeface="Times New Roman" pitchFamily="18" charset="0"/>
              </a:rPr>
              <a:t>Những lời cô giáo giảng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Ấm trang vở thơm tho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Yêu thương em ngắm mãi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Những điểm mười cô cho</a:t>
            </a:r>
            <a:r>
              <a:rPr lang="en-US" sz="2400" dirty="0">
                <a:cs typeface="Times New Roman" pitchFamily="18" charset="0"/>
              </a:rPr>
              <a:t>.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600" dirty="0">
                <a:cs typeface="Times New Roman" pitchFamily="18" charset="0"/>
              </a:rPr>
              <a:t>NGUYỄN XUÂN SANH</a:t>
            </a:r>
          </a:p>
        </p:txBody>
      </p:sp>
    </p:spTree>
    <p:extLst>
      <p:ext uri="{BB962C8B-B14F-4D97-AF65-F5344CB8AC3E}">
        <p14:creationId xmlns:p14="http://schemas.microsoft.com/office/powerpoint/2010/main" val="211970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/>
      <p:bldP spid="7" grpId="0" animBg="1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5467838" y="1229501"/>
            <a:ext cx="6626915" cy="2015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3.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khổ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3: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a)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imes New Roman" pitchFamily="18" charset="0"/>
              </a:rPr>
              <a:t>ấm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nhận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giảng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giáo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?</a:t>
            </a:r>
            <a:endParaRPr lang="vi-VN" sz="36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5155909" y="2926138"/>
            <a:ext cx="6492763" cy="227754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en-US" sz="2800" dirty="0">
                <a:cs typeface="Times New Roman" pitchFamily="18" charset="0"/>
              </a:rPr>
              <a:t>- </a:t>
            </a:r>
            <a:r>
              <a:rPr lang="en-US" sz="2800" dirty="0" err="1">
                <a:cs typeface="Times New Roman" pitchFamily="18" charset="0"/>
              </a:rPr>
              <a:t>Từ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ấm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cho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em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cảm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nhận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lời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giảng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của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cô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giáo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rất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gần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gũi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dirty="0" err="1">
                <a:cs typeface="Times New Roman" pitchFamily="18" charset="0"/>
              </a:rPr>
              <a:t>thân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thiện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dirty="0" err="1">
                <a:cs typeface="Times New Roman" pitchFamily="18" charset="0"/>
              </a:rPr>
              <a:t>giảng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giải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cho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các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bạn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tận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tình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dirty="0" err="1">
                <a:cs typeface="Times New Roman" pitchFamily="18" charset="0"/>
              </a:rPr>
              <a:t>giọng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của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cô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trầm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và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tạo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cảm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giác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thoải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mái</a:t>
            </a:r>
            <a:r>
              <a:rPr lang="en-US" sz="2800" dirty="0">
                <a:cs typeface="Times New Roman" pitchFamily="18" charset="0"/>
              </a:rPr>
              <a:t>, tin </a:t>
            </a:r>
            <a:r>
              <a:rPr lang="en-US" sz="2800" dirty="0" err="1">
                <a:cs typeface="Times New Roman" pitchFamily="18" charset="0"/>
              </a:rPr>
              <a:t>cậy</a:t>
            </a:r>
            <a:r>
              <a:rPr lang="en-US" sz="2800" dirty="0">
                <a:cs typeface="Times New Roman" pitchFamily="18" charset="0"/>
              </a:rPr>
              <a:t>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779186" y="608680"/>
            <a:ext cx="0" cy="6383231"/>
          </a:xfrm>
          <a:prstGeom prst="line">
            <a:avLst/>
          </a:prstGeom>
          <a:ln w="57150">
            <a:solidFill>
              <a:srgbClr val="1261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t="-2796" r="-215" b="13978"/>
          <a:stretch/>
        </p:blipFill>
        <p:spPr>
          <a:xfrm>
            <a:off x="4459062" y="401616"/>
            <a:ext cx="1652115" cy="10607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928" y="5653020"/>
            <a:ext cx="1427825" cy="104303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FBF7CBB-9E2F-4A9D-8D9E-58C1E9DD4822}"/>
              </a:ext>
            </a:extLst>
          </p:cNvPr>
          <p:cNvSpPr txBox="1">
            <a:spLocks/>
          </p:cNvSpPr>
          <p:nvPr/>
        </p:nvSpPr>
        <p:spPr>
          <a:xfrm>
            <a:off x="245301" y="474769"/>
            <a:ext cx="42672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em</a:t>
            </a:r>
            <a:endParaRPr lang="en-US" sz="320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68F1DB2-873D-40A2-9128-1BB745E2FD70}"/>
              </a:ext>
            </a:extLst>
          </p:cNvPr>
          <p:cNvSpPr txBox="1">
            <a:spLocks/>
          </p:cNvSpPr>
          <p:nvPr/>
        </p:nvSpPr>
        <p:spPr>
          <a:xfrm>
            <a:off x="281719" y="1229501"/>
            <a:ext cx="4497467" cy="543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>
                <a:cs typeface="Times New Roman" pitchFamily="18" charset="0"/>
              </a:rPr>
              <a:t>Sáng nào em đến lớp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Cũng thấy cô đến rồi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Đáp lời “Chào cô ạ!”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Cô mỉm cười thật tươi</a:t>
            </a:r>
            <a:r>
              <a:rPr lang="en-US" sz="2400" dirty="0">
                <a:cs typeface="Times New Roman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>
                <a:cs typeface="Times New Roman" pitchFamily="18" charset="0"/>
              </a:rPr>
              <a:t>Cô dạy em tập viết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Gió đưa thoảng hương nhài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Nắng ghé vào cửa lớp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Xem chúng em học bài.</a:t>
            </a:r>
            <a:endParaRPr lang="en-US" sz="2400" dirty="0"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2400" dirty="0">
                <a:cs typeface="Times New Roman" pitchFamily="18" charset="0"/>
              </a:rPr>
              <a:t>Những lời cô giáo giảng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Ấm trang vở thơm tho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Yêu thương em ngắm mãi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Những điểm mười cô cho</a:t>
            </a:r>
            <a:r>
              <a:rPr lang="en-US" sz="2400" dirty="0">
                <a:cs typeface="Times New Roman" pitchFamily="18" charset="0"/>
              </a:rPr>
              <a:t>.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600" dirty="0">
                <a:cs typeface="Times New Roman" pitchFamily="18" charset="0"/>
              </a:rPr>
              <a:t>NGUYỄN XUÂN SANH</a:t>
            </a:r>
          </a:p>
        </p:txBody>
      </p:sp>
    </p:spTree>
    <p:extLst>
      <p:ext uri="{BB962C8B-B14F-4D97-AF65-F5344CB8AC3E}">
        <p14:creationId xmlns:p14="http://schemas.microsoft.com/office/powerpoint/2010/main" val="317967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899871" y="856531"/>
            <a:ext cx="6665307" cy="1717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3.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Trong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khổ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thơ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3: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b)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Các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từ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ngữ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cs typeface="Times New Roman" pitchFamily="18" charset="0"/>
              </a:rPr>
              <a:t>yêu</a:t>
            </a:r>
            <a:r>
              <a:rPr lang="en-US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cs typeface="Times New Roman" pitchFamily="18" charset="0"/>
              </a:rPr>
              <a:t>thương</a:t>
            </a:r>
            <a:r>
              <a:rPr lang="en-US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cs typeface="Times New Roman" pitchFamily="18" charset="0"/>
              </a:rPr>
              <a:t>ngắm</a:t>
            </a:r>
            <a:r>
              <a:rPr lang="en-US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cs typeface="Times New Roman" pitchFamily="18" charset="0"/>
              </a:rPr>
              <a:t>mãi</a:t>
            </a:r>
            <a:r>
              <a:rPr lang="en-US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nói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lên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tình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cảm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của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học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sinh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đối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với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cô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giáo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như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nào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5020557" y="3040661"/>
            <a:ext cx="6665305" cy="184665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en-US" sz="2800" dirty="0">
                <a:cs typeface="Times New Roman" pitchFamily="18" charset="0"/>
              </a:rPr>
              <a:t>- </a:t>
            </a:r>
            <a:r>
              <a:rPr lang="en-US" sz="2800" dirty="0" err="1">
                <a:cs typeface="Times New Roman" pitchFamily="18" charset="0"/>
              </a:rPr>
              <a:t>Các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từ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ngữ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yêu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thương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ngắm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mãi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nói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lên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tình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cảm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của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các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bạn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học</a:t>
            </a:r>
            <a:r>
              <a:rPr lang="en-US" sz="2800" dirty="0">
                <a:cs typeface="Times New Roman" pitchFamily="18" charset="0"/>
              </a:rPr>
              <a:t> sinh </a:t>
            </a:r>
            <a:r>
              <a:rPr lang="en-US" sz="2800" dirty="0" err="1">
                <a:cs typeface="Times New Roman" pitchFamily="18" charset="0"/>
              </a:rPr>
              <a:t>với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cô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giáo</a:t>
            </a:r>
            <a:r>
              <a:rPr lang="en-US" sz="2800" dirty="0">
                <a:cs typeface="Times New Roman" pitchFamily="18" charset="0"/>
              </a:rPr>
              <a:t>: </a:t>
            </a:r>
            <a:r>
              <a:rPr lang="en-US" sz="2800" dirty="0" err="1">
                <a:cs typeface="Times New Roman" pitchFamily="18" charset="0"/>
              </a:rPr>
              <a:t>nhiều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tình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cảm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dirty="0" err="1">
                <a:cs typeface="Times New Roman" pitchFamily="18" charset="0"/>
              </a:rPr>
              <a:t>quý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mến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dirty="0" err="1">
                <a:cs typeface="Times New Roman" pitchFamily="18" charset="0"/>
              </a:rPr>
              <a:t>yêu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thích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dirty="0" err="1">
                <a:cs typeface="Times New Roman" pitchFamily="18" charset="0"/>
              </a:rPr>
              <a:t>muốn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nhìn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ngắm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cô</a:t>
            </a:r>
            <a:r>
              <a:rPr lang="en-US" sz="2800" dirty="0">
                <a:cs typeface="Times New Roman" pitchFamily="18" charset="0"/>
              </a:rPr>
              <a:t>.</a:t>
            </a:r>
            <a:endParaRPr lang="vi-VN" sz="2800" dirty="0">
              <a:cs typeface="Times New Roman" pitchFamily="18" charset="0"/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4899871" y="390076"/>
            <a:ext cx="0" cy="6698686"/>
          </a:xfrm>
          <a:prstGeom prst="line">
            <a:avLst/>
          </a:prstGeom>
          <a:ln w="57150">
            <a:solidFill>
              <a:srgbClr val="1261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t="-2796" r="-215" b="13978"/>
          <a:stretch/>
        </p:blipFill>
        <p:spPr>
          <a:xfrm>
            <a:off x="4779186" y="348445"/>
            <a:ext cx="1220241" cy="10837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243" y="5279923"/>
            <a:ext cx="1578077" cy="15780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122090" y="-1"/>
            <a:ext cx="1069909" cy="1229501"/>
          </a:xfrm>
          <a:prstGeom prst="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8743AC4-1226-4388-935B-9BD69C08A1E9}"/>
              </a:ext>
            </a:extLst>
          </p:cNvPr>
          <p:cNvSpPr txBox="1">
            <a:spLocks/>
          </p:cNvSpPr>
          <p:nvPr/>
        </p:nvSpPr>
        <p:spPr>
          <a:xfrm>
            <a:off x="245301" y="474769"/>
            <a:ext cx="42672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em</a:t>
            </a:r>
            <a:endParaRPr lang="en-US" sz="320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CEA6BA3-9B8D-4274-8BEB-72651D6D8BD0}"/>
              </a:ext>
            </a:extLst>
          </p:cNvPr>
          <p:cNvSpPr txBox="1">
            <a:spLocks/>
          </p:cNvSpPr>
          <p:nvPr/>
        </p:nvSpPr>
        <p:spPr>
          <a:xfrm>
            <a:off x="281719" y="1229501"/>
            <a:ext cx="4497467" cy="543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>
                <a:cs typeface="Times New Roman" pitchFamily="18" charset="0"/>
              </a:rPr>
              <a:t>Sáng nào em đến lớp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Cũng thấy cô đến rồi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Đáp lời “Chào cô ạ!”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Cô mỉm cười thật tươi</a:t>
            </a:r>
            <a:r>
              <a:rPr lang="en-US" sz="2400" dirty="0">
                <a:cs typeface="Times New Roman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>
                <a:cs typeface="Times New Roman" pitchFamily="18" charset="0"/>
              </a:rPr>
              <a:t>Cô dạy em tập viết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Gió đưa thoảng hương nhài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Nắng ghé vào cửa lớp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Xem chúng em học bài.</a:t>
            </a:r>
            <a:endParaRPr lang="en-US" sz="2400" dirty="0"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2400" dirty="0">
                <a:cs typeface="Times New Roman" pitchFamily="18" charset="0"/>
              </a:rPr>
              <a:t>Những lời cô giáo giảng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Ấm trang vở thơm tho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Yêu thương em ngắm mãi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Những điểm mười cô cho</a:t>
            </a:r>
            <a:r>
              <a:rPr lang="en-US" sz="2400" dirty="0">
                <a:cs typeface="Times New Roman" pitchFamily="18" charset="0"/>
              </a:rPr>
              <a:t>.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600" dirty="0">
                <a:cs typeface="Times New Roman" pitchFamily="18" charset="0"/>
              </a:rPr>
              <a:t>NGUYỄN XUÂN SANH</a:t>
            </a:r>
          </a:p>
        </p:txBody>
      </p:sp>
    </p:spTree>
    <p:extLst>
      <p:ext uri="{BB962C8B-B14F-4D97-AF65-F5344CB8AC3E}">
        <p14:creationId xmlns:p14="http://schemas.microsoft.com/office/powerpoint/2010/main" val="49152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67331" y="951892"/>
            <a:ext cx="6336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- Bài thơ giúp em hiểu điều gì ? </a:t>
            </a:r>
            <a:endParaRPr lang="vi-VN" sz="320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9825" y="2040249"/>
            <a:ext cx="116036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chemeClr val="accent1"/>
                </a:solidFill>
              </a:rPr>
              <a:t>- Cô giáo rất yêu thương học sinh. Cô dạy học sinh nhiều điều hay. Bạn học sinh rất yêu thương và biết ơn cô giáo. </a:t>
            </a:r>
            <a:endParaRPr lang="vi-VN" sz="3200">
              <a:solidFill>
                <a:schemeClr val="accent1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0D27D37-0066-4BF3-A4DD-BB5A4A5B9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21" y="3117467"/>
            <a:ext cx="3613405" cy="3499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308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AF6A02-1082-4239-8F62-4F2C730EE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214" y="1429555"/>
            <a:ext cx="6005056" cy="45492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B31CC8B-ABEF-4847-94C3-C9CE9426FE77}"/>
              </a:ext>
            </a:extLst>
          </p:cNvPr>
          <p:cNvSpPr/>
          <p:nvPr/>
        </p:nvSpPr>
        <p:spPr>
          <a:xfrm>
            <a:off x="4112384" y="3395543"/>
            <a:ext cx="405111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4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LUYỆN TẬP</a:t>
            </a:r>
            <a:endParaRPr lang="en-US" sz="4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UTM Avo"/>
              <a:cs typeface="Times New Roman" pitchFamily="18" charset="0"/>
            </a:endParaRPr>
          </a:p>
        </p:txBody>
      </p:sp>
      <p:pic>
        <p:nvPicPr>
          <p:cNvPr id="11" name="55">
            <a:extLst>
              <a:ext uri="{FF2B5EF4-FFF2-40B4-BE49-F238E27FC236}">
                <a16:creationId xmlns:a16="http://schemas.microsoft.com/office/drawing/2014/main" id="{A4E03999-78D9-44EB-93F4-688400BA9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0" y="3373368"/>
            <a:ext cx="3549247" cy="3312889"/>
          </a:xfrm>
          <a:prstGeom prst="rect">
            <a:avLst/>
          </a:prstGeom>
        </p:spPr>
      </p:pic>
      <p:pic>
        <p:nvPicPr>
          <p:cNvPr id="12" name="54">
            <a:extLst>
              <a:ext uri="{FF2B5EF4-FFF2-40B4-BE49-F238E27FC236}">
                <a16:creationId xmlns:a16="http://schemas.microsoft.com/office/drawing/2014/main" id="{A0E53A23-6590-4835-BA19-F48CBC9A5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970" y="3592464"/>
            <a:ext cx="3592090" cy="3265537"/>
          </a:xfrm>
          <a:prstGeom prst="rect">
            <a:avLst/>
          </a:prstGeom>
        </p:spPr>
      </p:pic>
      <p:pic>
        <p:nvPicPr>
          <p:cNvPr id="13" name="42">
            <a:extLst>
              <a:ext uri="{FF2B5EF4-FFF2-40B4-BE49-F238E27FC236}">
                <a16:creationId xmlns:a16="http://schemas.microsoft.com/office/drawing/2014/main" id="{5EE46816-CEE4-4965-A34F-880728966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3155" y="495286"/>
            <a:ext cx="2040051" cy="329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1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566" y="1237785"/>
            <a:ext cx="2438405" cy="1625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6" t="18509" r="2999" b="18904"/>
          <a:stretch/>
        </p:blipFill>
        <p:spPr>
          <a:xfrm rot="708432">
            <a:off x="3518833" y="2587566"/>
            <a:ext cx="817805" cy="5516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6" t="18509" r="2999" b="18904"/>
          <a:stretch/>
        </p:blipFill>
        <p:spPr>
          <a:xfrm rot="708432">
            <a:off x="1779431" y="2524831"/>
            <a:ext cx="704012" cy="4748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122" y="1716234"/>
            <a:ext cx="1577028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đáp</a:t>
            </a:r>
            <a:endParaRPr lang="vi-VN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24086" y="5781015"/>
            <a:ext cx="6120924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ngắm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chào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, thấy,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.</a:t>
            </a:r>
            <a:endParaRPr lang="vi-VN" sz="28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567" y="2947131"/>
            <a:ext cx="2438405" cy="16256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4697" y="3405744"/>
            <a:ext cx="1577028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học</a:t>
            </a:r>
            <a:endParaRPr lang="vi-VN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202" y="1106379"/>
            <a:ext cx="2438405" cy="16256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63890" y="1601800"/>
            <a:ext cx="1577028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dạy</a:t>
            </a:r>
            <a:endParaRPr lang="vi-VN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920" y="1208895"/>
            <a:ext cx="2438405" cy="162560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13330" y="1601800"/>
            <a:ext cx="1520523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giảng</a:t>
            </a:r>
            <a:endParaRPr lang="vi-VN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828" y="1043250"/>
            <a:ext cx="2438405" cy="162560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77220" y="1579054"/>
            <a:ext cx="1738484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thấy</a:t>
            </a:r>
            <a:endParaRPr lang="vi-VN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848" y="2637543"/>
            <a:ext cx="2205834" cy="162560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487144" y="3236956"/>
            <a:ext cx="1577028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viết</a:t>
            </a:r>
            <a:endParaRPr lang="vi-VN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203" y="3061517"/>
            <a:ext cx="2438405" cy="162560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034542" y="3381879"/>
            <a:ext cx="1577028" cy="98488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mỉm</a:t>
            </a:r>
            <a:r>
              <a:rPr lang="en-US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cười</a:t>
            </a:r>
            <a:endParaRPr lang="vi-VN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680" y="3066719"/>
            <a:ext cx="2438405" cy="162560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925368" y="3590025"/>
            <a:ext cx="1577028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ngắm</a:t>
            </a:r>
            <a:endParaRPr lang="vi-VN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867" y="1441116"/>
            <a:ext cx="2438405" cy="162560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771629" y="1993231"/>
            <a:ext cx="1577028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chào</a:t>
            </a:r>
            <a:endParaRPr lang="vi-VN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61651" y="4967659"/>
            <a:ext cx="110811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dạy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,</a:t>
            </a:r>
            <a:endParaRPr lang="vi-VN" sz="28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54846" y="4967659"/>
            <a:ext cx="1361387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giảng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,</a:t>
            </a:r>
            <a:endParaRPr lang="vi-VN" sz="28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35539" y="4951684"/>
            <a:ext cx="2984231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mỉm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cười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.</a:t>
            </a:r>
            <a:endParaRPr lang="vi-VN" sz="28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-49211" y="4983996"/>
            <a:ext cx="63770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ngữ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: </a:t>
            </a:r>
            <a:endParaRPr lang="vi-VN" sz="28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-78065" y="5814284"/>
            <a:ext cx="6434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ngữ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dộng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sinh:</a:t>
            </a:r>
            <a:endParaRPr lang="vi-VN" sz="28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835" y="431198"/>
            <a:ext cx="11743797" cy="55399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1.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Dựa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xếp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ngữ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400" y="3019929"/>
            <a:ext cx="11049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957" y="2547225"/>
            <a:ext cx="1005299" cy="634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977" y="3759932"/>
            <a:ext cx="11049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707" y="1771098"/>
            <a:ext cx="11049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920" y="4144019"/>
            <a:ext cx="11049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396" y="4048173"/>
            <a:ext cx="11049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920" y="3256706"/>
            <a:ext cx="109164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472" y="3194533"/>
            <a:ext cx="11049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541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9E-6 7.40741E-7 L 0.45269 0.591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34" y="2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0642E-6 -4.81481E-6 L 0.52154 0.3226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71" y="1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496E-6 -2.59259E-6 L 0.27893 0.4844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40" y="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1794E-6 -2.59259E-6 L 0.18964 0.504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75" y="2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3497E-6 -1.85185E-6 L 0.24925 0.6050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56" y="3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98308E-7 1.48148E-6 L 0.22283 0.35995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1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0033E-6 3.33333E-6 L 0.45242 0.2069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21" y="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77 0.04074 L 0.21684 0.3125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3" y="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34568E-6 L -0.1066 0.52901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26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9" grpId="0"/>
      <p:bldP spid="9" grpId="1"/>
      <p:bldP spid="12" grpId="0"/>
      <p:bldP spid="12" grpId="1"/>
      <p:bldP spid="14" grpId="0"/>
      <p:bldP spid="14" grpId="1"/>
      <p:bldP spid="16" grpId="0"/>
      <p:bldP spid="16" grpId="1"/>
      <p:bldP spid="18" grpId="0"/>
      <p:bldP spid="18" grpId="1"/>
      <p:bldP spid="20" grpId="0"/>
      <p:bldP spid="20" grpId="1"/>
      <p:bldP spid="22" grpId="0"/>
      <p:bldP spid="22" grpId="1"/>
      <p:bldP spid="24" grpId="0"/>
      <p:bldP spid="24" grpId="1"/>
      <p:bldP spid="25" grpId="0"/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4815" y="786177"/>
            <a:ext cx="11048115" cy="220059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2700" dirty="0">
                <a:cs typeface="Times New Roman" pitchFamily="18" charset="0"/>
              </a:rPr>
              <a:t>2. </a:t>
            </a:r>
            <a:r>
              <a:rPr lang="en-US" sz="2700" dirty="0" err="1">
                <a:cs typeface="Times New Roman" pitchFamily="18" charset="0"/>
              </a:rPr>
              <a:t>Mỗi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bộ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phận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câu</a:t>
            </a:r>
            <a:r>
              <a:rPr lang="en-US" sz="2700" dirty="0">
                <a:cs typeface="Times New Roman" pitchFamily="18" charset="0"/>
              </a:rPr>
              <a:t> in </a:t>
            </a:r>
            <a:r>
              <a:rPr lang="en-US" sz="2700" dirty="0" err="1">
                <a:cs typeface="Times New Roman" pitchFamily="18" charset="0"/>
              </a:rPr>
              <a:t>đậm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dưới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đây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trả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lời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cho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câu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hỏi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nào</a:t>
            </a:r>
            <a:r>
              <a:rPr lang="en-US" sz="2700" dirty="0">
                <a:cs typeface="Times New Roman" pitchFamily="18" charset="0"/>
              </a:rPr>
              <a:t>?</a:t>
            </a:r>
          </a:p>
          <a:p>
            <a:r>
              <a:rPr lang="vi-VN" sz="2700" dirty="0">
                <a:cs typeface="Times New Roman" pitchFamily="18" charset="0"/>
              </a:rPr>
              <a:t>a</a:t>
            </a:r>
            <a:r>
              <a:rPr lang="en-US" sz="2700" dirty="0">
                <a:cs typeface="Times New Roman" pitchFamily="18" charset="0"/>
              </a:rPr>
              <a:t>)</a:t>
            </a:r>
            <a:r>
              <a:rPr lang="vi-VN" sz="2700" dirty="0">
                <a:cs typeface="Times New Roman" pitchFamily="18" charset="0"/>
              </a:rPr>
              <a:t> Các bạn học sinh </a:t>
            </a:r>
            <a:r>
              <a:rPr lang="vi-VN" sz="2700" dirty="0">
                <a:solidFill>
                  <a:srgbClr val="0000FF"/>
                </a:solidFill>
                <a:cs typeface="Times New Roman" pitchFamily="18" charset="0"/>
              </a:rPr>
              <a:t>chào cô giáo</a:t>
            </a:r>
            <a:r>
              <a:rPr lang="vi-VN" sz="2700" dirty="0">
                <a:cs typeface="Times New Roman" pitchFamily="18" charset="0"/>
              </a:rPr>
              <a:t>.</a:t>
            </a:r>
          </a:p>
          <a:p>
            <a:r>
              <a:rPr lang="vi-VN" sz="2700" dirty="0">
                <a:cs typeface="Times New Roman" pitchFamily="18" charset="0"/>
              </a:rPr>
              <a:t>b</a:t>
            </a:r>
            <a:r>
              <a:rPr lang="en-US" sz="2700" dirty="0">
                <a:cs typeface="Times New Roman" pitchFamily="18" charset="0"/>
              </a:rPr>
              <a:t>)</a:t>
            </a:r>
            <a:r>
              <a:rPr lang="en-US" sz="27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vi-VN" sz="2700" dirty="0">
                <a:solidFill>
                  <a:srgbClr val="0000FF"/>
                </a:solidFill>
                <a:cs typeface="Times New Roman" pitchFamily="18" charset="0"/>
              </a:rPr>
              <a:t>Cô </a:t>
            </a:r>
            <a:r>
              <a:rPr lang="vi-VN" sz="2700" dirty="0">
                <a:cs typeface="Times New Roman" pitchFamily="18" charset="0"/>
              </a:rPr>
              <a:t>mỉm cười thật tươi.</a:t>
            </a:r>
          </a:p>
          <a:p>
            <a:r>
              <a:rPr lang="vi-VN" sz="2700" dirty="0">
                <a:cs typeface="Times New Roman" pitchFamily="18" charset="0"/>
              </a:rPr>
              <a:t>c</a:t>
            </a:r>
            <a:r>
              <a:rPr lang="en-US" sz="2700" dirty="0">
                <a:cs typeface="Times New Roman" pitchFamily="18" charset="0"/>
              </a:rPr>
              <a:t>)</a:t>
            </a:r>
            <a:r>
              <a:rPr lang="vi-VN" sz="2700" dirty="0">
                <a:cs typeface="Times New Roman" pitchFamily="18" charset="0"/>
              </a:rPr>
              <a:t> Cô </a:t>
            </a:r>
            <a:r>
              <a:rPr lang="vi-VN" sz="2700" dirty="0">
                <a:solidFill>
                  <a:srgbClr val="0000FF"/>
                </a:solidFill>
                <a:cs typeface="Times New Roman" pitchFamily="18" charset="0"/>
              </a:rPr>
              <a:t>dạy em tập viết</a:t>
            </a:r>
            <a:r>
              <a:rPr lang="vi-VN" sz="2700" dirty="0">
                <a:cs typeface="Times New Roman" pitchFamily="18" charset="0"/>
              </a:rPr>
              <a:t>.</a:t>
            </a:r>
          </a:p>
          <a:p>
            <a:r>
              <a:rPr lang="vi-VN" sz="2700" dirty="0">
                <a:cs typeface="Times New Roman" pitchFamily="18" charset="0"/>
              </a:rPr>
              <a:t>d</a:t>
            </a:r>
            <a:r>
              <a:rPr lang="en-US" sz="2700" dirty="0">
                <a:cs typeface="Times New Roman" pitchFamily="18" charset="0"/>
              </a:rPr>
              <a:t>)</a:t>
            </a:r>
            <a:r>
              <a:rPr lang="vi-VN" sz="2700" dirty="0">
                <a:cs typeface="Times New Roman" pitchFamily="18" charset="0"/>
              </a:rPr>
              <a:t> Học sinh </a:t>
            </a:r>
            <a:r>
              <a:rPr lang="vi-VN" sz="2700" dirty="0">
                <a:solidFill>
                  <a:srgbClr val="0000FF"/>
                </a:solidFill>
                <a:cs typeface="Times New Roman" pitchFamily="18" charset="0"/>
              </a:rPr>
              <a:t>học bài.</a:t>
            </a:r>
          </a:p>
        </p:txBody>
      </p:sp>
      <p:sp>
        <p:nvSpPr>
          <p:cNvPr id="5" name="Oval 4"/>
          <p:cNvSpPr/>
          <p:nvPr/>
        </p:nvSpPr>
        <p:spPr>
          <a:xfrm>
            <a:off x="7186876" y="1467376"/>
            <a:ext cx="2540000" cy="838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400" b="1" dirty="0">
                <a:cs typeface="Times New Roman" pitchFamily="18" charset="0"/>
              </a:rPr>
              <a:t>Ai? </a:t>
            </a:r>
          </a:p>
        </p:txBody>
      </p:sp>
      <p:sp>
        <p:nvSpPr>
          <p:cNvPr id="6" name="Oval 5"/>
          <p:cNvSpPr/>
          <p:nvPr/>
        </p:nvSpPr>
        <p:spPr>
          <a:xfrm>
            <a:off x="7186876" y="2429481"/>
            <a:ext cx="2540000" cy="8001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400" b="1" dirty="0" err="1">
                <a:cs typeface="Times New Roman" pitchFamily="18" charset="0"/>
              </a:rPr>
              <a:t>Làm</a:t>
            </a:r>
            <a:r>
              <a:rPr lang="en-US" sz="2400" b="1" dirty="0">
                <a:cs typeface="Times New Roman" pitchFamily="18" charset="0"/>
              </a:rPr>
              <a:t> </a:t>
            </a:r>
            <a:r>
              <a:rPr lang="en-US" sz="2400" b="1" dirty="0" err="1">
                <a:cs typeface="Times New Roman" pitchFamily="18" charset="0"/>
              </a:rPr>
              <a:t>gì</a:t>
            </a:r>
            <a:r>
              <a:rPr lang="en-US" sz="2400" b="1" dirty="0">
                <a:cs typeface="Times New Roman" pitchFamily="18" charset="0"/>
              </a:rPr>
              <a:t>?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820468"/>
              </p:ext>
            </p:extLst>
          </p:nvPr>
        </p:nvGraphicFramePr>
        <p:xfrm>
          <a:off x="887676" y="3600976"/>
          <a:ext cx="8128000" cy="226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2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itchFamily="18" charset="0"/>
                        </a:rPr>
                        <a:t>Ai? 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3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7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itchFamily="18" charset="0"/>
                        </a:rPr>
                        <a:t>gì</a:t>
                      </a:r>
                      <a:r>
                        <a:rPr lang="en-US" sz="3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2880">
                <a:tc>
                  <a:txBody>
                    <a:bodyPr/>
                    <a:lstStyle/>
                    <a:p>
                      <a:endParaRPr lang="vi-VN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tint val="40000"/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tint val="40000"/>
                        <a:alpha val="3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714391" y="1608002"/>
            <a:ext cx="754368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vi-VN" sz="2700" dirty="0">
                <a:solidFill>
                  <a:srgbClr val="0000FF"/>
                </a:solidFill>
                <a:cs typeface="Times New Roman" pitchFamily="18" charset="0"/>
              </a:rPr>
              <a:t>Cô</a:t>
            </a:r>
            <a:endParaRPr lang="vi-VN" sz="2700" dirty="0"/>
          </a:p>
        </p:txBody>
      </p:sp>
      <p:sp>
        <p:nvSpPr>
          <p:cNvPr id="9" name="Rectangle 8"/>
          <p:cNvSpPr/>
          <p:nvPr/>
        </p:nvSpPr>
        <p:spPr>
          <a:xfrm>
            <a:off x="3192780" y="1197131"/>
            <a:ext cx="2549731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vi-VN" sz="2700" dirty="0">
                <a:solidFill>
                  <a:srgbClr val="0000FF"/>
                </a:solidFill>
                <a:cs typeface="Times New Roman" pitchFamily="18" charset="0"/>
              </a:rPr>
              <a:t>chào cô giáo</a:t>
            </a:r>
            <a:endParaRPr lang="vi-VN" sz="2700" dirty="0"/>
          </a:p>
        </p:txBody>
      </p:sp>
      <p:sp>
        <p:nvSpPr>
          <p:cNvPr id="10" name="Rectangle 9"/>
          <p:cNvSpPr/>
          <p:nvPr/>
        </p:nvSpPr>
        <p:spPr>
          <a:xfrm>
            <a:off x="1114723" y="2023021"/>
            <a:ext cx="2934452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vi-VN" sz="2700" dirty="0">
                <a:solidFill>
                  <a:srgbClr val="0000FF"/>
                </a:solidFill>
                <a:cs typeface="Times New Roman" pitchFamily="18" charset="0"/>
              </a:rPr>
              <a:t>dạy em tập viết</a:t>
            </a:r>
            <a:endParaRPr lang="vi-VN" sz="2700" dirty="0"/>
          </a:p>
        </p:txBody>
      </p:sp>
      <p:sp>
        <p:nvSpPr>
          <p:cNvPr id="11" name="Rectangle 10"/>
          <p:cNvSpPr/>
          <p:nvPr/>
        </p:nvSpPr>
        <p:spPr>
          <a:xfrm>
            <a:off x="2052354" y="2433932"/>
            <a:ext cx="1793614" cy="53860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vi-VN" sz="2700" dirty="0">
                <a:solidFill>
                  <a:srgbClr val="0000FF"/>
                </a:solidFill>
                <a:cs typeface="Times New Roman" pitchFamily="18" charset="0"/>
              </a:rPr>
              <a:t>học bài</a:t>
            </a:r>
            <a:endParaRPr lang="vi-VN" sz="2700" dirty="0"/>
          </a:p>
        </p:txBody>
      </p:sp>
    </p:spTree>
    <p:extLst>
      <p:ext uri="{BB962C8B-B14F-4D97-AF65-F5344CB8AC3E}">
        <p14:creationId xmlns:p14="http://schemas.microsoft.com/office/powerpoint/2010/main" val="46964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0.45416 0.3092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1546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69136E-6 L -0.07916 0.1864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8" y="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0.14254 0.4870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18" y="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15286 0.4798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43" y="2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7.40741E-7 L 0.34896 0.4252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48" y="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31927 0.4270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2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- Karaoke HD - Ngày Đầu Tiên Đi Học - Âm Nhạc Lớp 6 -- CD Chuẩn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64049"/>
            <a:ext cx="12192000" cy="57939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7817" y="448500"/>
            <a:ext cx="813595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457189" indent="-457189">
              <a:buAutoNum type="arabicPeriod"/>
            </a:pP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hát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thầy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giáo</a:t>
            </a:r>
            <a:endParaRPr lang="vi-VN" sz="3200" dirty="0">
              <a:solidFill>
                <a:srgbClr val="0000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57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54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460" y="769117"/>
            <a:ext cx="11816826" cy="160043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2. </a:t>
            </a:r>
            <a:r>
              <a:rPr lang="en-US" sz="3200" dirty="0" err="1">
                <a:cs typeface="Times New Roman" pitchFamily="18" charset="0"/>
              </a:rPr>
              <a:t>Tưởng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tượng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mỗi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điều</a:t>
            </a:r>
            <a:r>
              <a:rPr lang="en-US" sz="3200" dirty="0">
                <a:cs typeface="Times New Roman" pitchFamily="18" charset="0"/>
              </a:rPr>
              <a:t> hay </a:t>
            </a:r>
            <a:r>
              <a:rPr lang="en-US" sz="3200" dirty="0" err="1">
                <a:cs typeface="Times New Roman" pitchFamily="18" charset="0"/>
              </a:rPr>
              <a:t>mà</a:t>
            </a:r>
            <a:r>
              <a:rPr lang="en-US" sz="3200" dirty="0">
                <a:cs typeface="Times New Roman" pitchFamily="18" charset="0"/>
              </a:rPr>
              <a:t> thầy </a:t>
            </a:r>
            <a:r>
              <a:rPr lang="en-US" sz="3200" dirty="0" err="1">
                <a:cs typeface="Times New Roman" pitchFamily="18" charset="0"/>
              </a:rPr>
              <a:t>cô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dạy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em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là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một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quả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táo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ngọt</a:t>
            </a:r>
            <a:r>
              <a:rPr lang="en-US" sz="3200" dirty="0">
                <a:cs typeface="Times New Roman" pitchFamily="18" charset="0"/>
              </a:rPr>
              <a:t>. </a:t>
            </a:r>
            <a:r>
              <a:rPr lang="en-US" sz="3200" dirty="0" err="1">
                <a:cs typeface="Times New Roman" pitchFamily="18" charset="0"/>
              </a:rPr>
              <a:t>Em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hãy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đặt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tên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cho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những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quả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táo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chưa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có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tên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về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những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quả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táo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ấy</a:t>
            </a:r>
            <a:r>
              <a:rPr lang="vi-VN" sz="3200" dirty="0">
                <a:cs typeface="Times New Roman" pitchFamily="18" charset="0"/>
              </a:rPr>
              <a:t>.</a:t>
            </a:r>
            <a:endParaRPr lang="vi-VN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/>
        </p:blipFill>
        <p:spPr>
          <a:xfrm>
            <a:off x="2238180" y="2935613"/>
            <a:ext cx="1408480" cy="1379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53207" y="3443612"/>
            <a:ext cx="978095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viết</a:t>
            </a:r>
            <a:endParaRPr lang="vi-VN" sz="32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77986" y="3443613"/>
            <a:ext cx="7526117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dirty="0" err="1">
                <a:cs typeface="Times New Roman" pitchFamily="18" charset="0"/>
              </a:rPr>
              <a:t>Thầy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cô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dạy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em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viết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lời</a:t>
            </a:r>
            <a:r>
              <a:rPr lang="en-US" sz="3200" dirty="0">
                <a:cs typeface="Times New Roman" pitchFamily="18" charset="0"/>
              </a:rPr>
              <a:t> hay, ý </a:t>
            </a:r>
            <a:r>
              <a:rPr lang="en-US" sz="3200" dirty="0" err="1">
                <a:cs typeface="Times New Roman" pitchFamily="18" charset="0"/>
              </a:rPr>
              <a:t>đẹp</a:t>
            </a:r>
            <a:r>
              <a:rPr lang="vi-VN" sz="3200" dirty="0"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403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6" t="5601" r="12496" b="10867"/>
          <a:stretch/>
        </p:blipFill>
        <p:spPr>
          <a:xfrm>
            <a:off x="195943" y="775506"/>
            <a:ext cx="11800114" cy="61629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/>
        </p:blipFill>
        <p:spPr>
          <a:xfrm>
            <a:off x="3214665" y="1368532"/>
            <a:ext cx="1797636" cy="1379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93490" y="1876531"/>
            <a:ext cx="1248338" cy="6976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700" dirty="0" err="1">
                <a:solidFill>
                  <a:schemeClr val="bg1"/>
                </a:solidFill>
                <a:cs typeface="Times New Roman" pitchFamily="18" charset="0"/>
              </a:rPr>
              <a:t>viết</a:t>
            </a:r>
            <a:endParaRPr lang="vi-VN" sz="3700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/>
        </p:blipFill>
        <p:spPr>
          <a:xfrm>
            <a:off x="8723665" y="4213331"/>
            <a:ext cx="1797636" cy="13792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23665" y="4618247"/>
            <a:ext cx="1797636" cy="101565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900" dirty="0" err="1">
                <a:solidFill>
                  <a:schemeClr val="bg1"/>
                </a:solidFill>
                <a:cs typeface="Times New Roman" pitchFamily="18" charset="0"/>
              </a:rPr>
              <a:t>đoàn</a:t>
            </a:r>
            <a:r>
              <a:rPr lang="en-US" sz="29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cs typeface="Times New Roman" pitchFamily="18" charset="0"/>
              </a:rPr>
              <a:t>kết</a:t>
            </a:r>
            <a:endParaRPr lang="vi-VN" sz="2900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/>
        </p:blipFill>
        <p:spPr>
          <a:xfrm>
            <a:off x="7199665" y="1186923"/>
            <a:ext cx="1797636" cy="13792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99665" y="1550310"/>
            <a:ext cx="1797636" cy="101565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900" dirty="0" err="1">
                <a:solidFill>
                  <a:schemeClr val="bg1"/>
                </a:solidFill>
                <a:cs typeface="Times New Roman" pitchFamily="18" charset="0"/>
              </a:rPr>
              <a:t>chăm</a:t>
            </a:r>
            <a:r>
              <a:rPr lang="en-US" sz="29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cs typeface="Times New Roman" pitchFamily="18" charset="0"/>
              </a:rPr>
              <a:t>chỉ</a:t>
            </a:r>
            <a:endParaRPr lang="vi-VN" sz="2900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/>
        </p:blipFill>
        <p:spPr>
          <a:xfrm>
            <a:off x="1806185" y="4164836"/>
            <a:ext cx="1797636" cy="13792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/>
        </p:blipFill>
        <p:spPr>
          <a:xfrm>
            <a:off x="7707665" y="2747748"/>
            <a:ext cx="1797636" cy="13792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/>
        </p:blipFill>
        <p:spPr>
          <a:xfrm>
            <a:off x="3035124" y="2834115"/>
            <a:ext cx="1797636" cy="13792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/>
        </p:blipFill>
        <p:spPr>
          <a:xfrm>
            <a:off x="5291535" y="1448203"/>
            <a:ext cx="1797636" cy="13792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/>
        </p:blipFill>
        <p:spPr>
          <a:xfrm>
            <a:off x="5276225" y="3167384"/>
            <a:ext cx="1797636" cy="13792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76225" y="1793479"/>
            <a:ext cx="1797636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>
                <a:solidFill>
                  <a:schemeClr val="bg1"/>
                </a:solidFill>
                <a:cs typeface="Times New Roman" pitchFamily="18" charset="0"/>
              </a:rPr>
              <a:t>yêu</a:t>
            </a:r>
            <a:r>
              <a:rPr lang="en-US" sz="27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cs typeface="Times New Roman" pitchFamily="18" charset="0"/>
              </a:rPr>
              <a:t>thương</a:t>
            </a:r>
            <a:endParaRPr lang="vi-VN" sz="27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35124" y="3282476"/>
            <a:ext cx="1797636" cy="6976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700" dirty="0" err="1">
                <a:solidFill>
                  <a:schemeClr val="bg1"/>
                </a:solidFill>
                <a:cs typeface="Times New Roman" pitchFamily="18" charset="0"/>
              </a:rPr>
              <a:t>nói</a:t>
            </a:r>
            <a:endParaRPr lang="vi-VN" sz="37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07665" y="3239031"/>
            <a:ext cx="1797636" cy="56938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900" dirty="0" err="1">
                <a:solidFill>
                  <a:schemeClr val="bg1"/>
                </a:solidFill>
                <a:cs typeface="Times New Roman" pitchFamily="18" charset="0"/>
              </a:rPr>
              <a:t>thật</a:t>
            </a:r>
            <a:r>
              <a:rPr lang="en-US" sz="29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cs typeface="Times New Roman" pitchFamily="18" charset="0"/>
              </a:rPr>
              <a:t>thà</a:t>
            </a:r>
            <a:endParaRPr lang="vi-VN" sz="29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8131" y="3631289"/>
            <a:ext cx="1797636" cy="56938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900" dirty="0" err="1">
                <a:solidFill>
                  <a:schemeClr val="bg1"/>
                </a:solidFill>
                <a:cs typeface="Times New Roman" pitchFamily="18" charset="0"/>
              </a:rPr>
              <a:t>hát</a:t>
            </a:r>
            <a:r>
              <a:rPr lang="en-US" sz="29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endParaRPr lang="vi-VN" sz="29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06185" y="4649025"/>
            <a:ext cx="1797636" cy="5386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>
                <a:solidFill>
                  <a:schemeClr val="bg1"/>
                </a:solidFill>
                <a:cs typeface="Times New Roman" pitchFamily="18" charset="0"/>
              </a:rPr>
              <a:t>hợp</a:t>
            </a:r>
            <a:r>
              <a:rPr lang="en-US" sz="27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cs typeface="Times New Roman" pitchFamily="18" charset="0"/>
              </a:rPr>
              <a:t>tác</a:t>
            </a:r>
            <a:endParaRPr lang="vi-VN" sz="2700" dirty="0">
              <a:solidFill>
                <a:schemeClr val="bg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64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4" grpId="0"/>
      <p:bldP spid="15" grpId="0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12191999" cy="615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976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0A48BDE-5EB6-48FF-808A-0F92E319025A}"/>
              </a:ext>
            </a:extLst>
          </p:cNvPr>
          <p:cNvCxnSpPr/>
          <p:nvPr/>
        </p:nvCxnSpPr>
        <p:spPr>
          <a:xfrm>
            <a:off x="6812006" y="828336"/>
            <a:ext cx="0" cy="57124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5A0B5801-F7A0-4B16-98AB-D6585AFB9071}"/>
              </a:ext>
            </a:extLst>
          </p:cNvPr>
          <p:cNvSpPr/>
          <p:nvPr/>
        </p:nvSpPr>
        <p:spPr>
          <a:xfrm>
            <a:off x="7811519" y="644039"/>
            <a:ext cx="3074760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LUYỆN ĐỌC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765257-BC86-4451-85ED-5895D05DDED1}"/>
              </a:ext>
            </a:extLst>
          </p:cNvPr>
          <p:cNvSpPr/>
          <p:nvPr/>
        </p:nvSpPr>
        <p:spPr>
          <a:xfrm>
            <a:off x="6941732" y="1592676"/>
            <a:ext cx="265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00FF"/>
                </a:solidFill>
              </a:rPr>
              <a:t>- mỉm cười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B55C29-BE5D-4DCB-BE56-9AF2728FE112}"/>
              </a:ext>
            </a:extLst>
          </p:cNvPr>
          <p:cNvSpPr/>
          <p:nvPr/>
        </p:nvSpPr>
        <p:spPr>
          <a:xfrm>
            <a:off x="6881459" y="2290415"/>
            <a:ext cx="22320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00FF"/>
                </a:solidFill>
              </a:rPr>
              <a:t>- thoảng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0101B9-8FB5-450F-870F-005774A8A6E5}"/>
              </a:ext>
            </a:extLst>
          </p:cNvPr>
          <p:cNvSpPr/>
          <p:nvPr/>
        </p:nvSpPr>
        <p:spPr>
          <a:xfrm>
            <a:off x="6941732" y="2988154"/>
            <a:ext cx="22320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00FF"/>
                </a:solidFill>
              </a:rPr>
              <a:t>- cửa lớp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55CD2D-97B6-4682-A793-AE0C0D0E5FE8}"/>
              </a:ext>
            </a:extLst>
          </p:cNvPr>
          <p:cNvSpPr/>
          <p:nvPr/>
        </p:nvSpPr>
        <p:spPr>
          <a:xfrm>
            <a:off x="6941732" y="3684569"/>
            <a:ext cx="265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- </a:t>
            </a:r>
            <a:r>
              <a:rPr lang="en-US" sz="3200" dirty="0" err="1">
                <a:solidFill>
                  <a:srgbClr val="0000FF"/>
                </a:solidFill>
              </a:rPr>
              <a:t>ngắm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mãi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B9E6FB-2376-4358-B13D-DEF800D3F7B8}"/>
              </a:ext>
            </a:extLst>
          </p:cNvPr>
          <p:cNvSpPr/>
          <p:nvPr/>
        </p:nvSpPr>
        <p:spPr>
          <a:xfrm>
            <a:off x="213514" y="535948"/>
            <a:ext cx="4166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lớp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em</a:t>
            </a:r>
            <a:endParaRPr lang="en-US" sz="36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341470" y="1154742"/>
            <a:ext cx="5038524" cy="3962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700" dirty="0">
                <a:cs typeface="Times New Roman" pitchFamily="18" charset="0"/>
              </a:rPr>
              <a:t>Sáng nào em đến lớp</a:t>
            </a:r>
            <a:br>
              <a:rPr lang="vi-VN" sz="2700" dirty="0">
                <a:cs typeface="Times New Roman" pitchFamily="18" charset="0"/>
              </a:rPr>
            </a:br>
            <a:r>
              <a:rPr lang="vi-VN" sz="2700" dirty="0">
                <a:cs typeface="Times New Roman" pitchFamily="18" charset="0"/>
              </a:rPr>
              <a:t>Cũng thấy cô đến rồi</a:t>
            </a:r>
            <a:br>
              <a:rPr lang="vi-VN" sz="2700" dirty="0">
                <a:cs typeface="Times New Roman" pitchFamily="18" charset="0"/>
              </a:rPr>
            </a:br>
            <a:r>
              <a:rPr lang="vi-VN" sz="2700" dirty="0">
                <a:cs typeface="Times New Roman" pitchFamily="18" charset="0"/>
              </a:rPr>
              <a:t>Đáp lời “Chào cô ạ!”</a:t>
            </a:r>
            <a:br>
              <a:rPr lang="vi-VN" sz="2700" dirty="0">
                <a:cs typeface="Times New Roman" pitchFamily="18" charset="0"/>
              </a:rPr>
            </a:br>
            <a:r>
              <a:rPr lang="vi-VN" sz="2700" dirty="0">
                <a:cs typeface="Times New Roman" pitchFamily="18" charset="0"/>
              </a:rPr>
              <a:t>Cô mỉm cười thật tươi</a:t>
            </a:r>
            <a:r>
              <a:rPr lang="en-US" sz="2700" dirty="0">
                <a:cs typeface="Times New Roman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700" dirty="0"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700" dirty="0">
                <a:cs typeface="Times New Roman" pitchFamily="18" charset="0"/>
              </a:rPr>
              <a:t>Cô dạy em tập viết</a:t>
            </a:r>
            <a:br>
              <a:rPr lang="vi-VN" sz="2700" dirty="0">
                <a:cs typeface="Times New Roman" pitchFamily="18" charset="0"/>
              </a:rPr>
            </a:br>
            <a:r>
              <a:rPr lang="vi-VN" sz="2700" dirty="0">
                <a:cs typeface="Times New Roman" pitchFamily="18" charset="0"/>
              </a:rPr>
              <a:t>Gió đưa thoảng hương nhài</a:t>
            </a:r>
            <a:br>
              <a:rPr lang="vi-VN" sz="2700" dirty="0">
                <a:cs typeface="Times New Roman" pitchFamily="18" charset="0"/>
              </a:rPr>
            </a:br>
            <a:r>
              <a:rPr lang="vi-VN" sz="2700" dirty="0">
                <a:cs typeface="Times New Roman" pitchFamily="18" charset="0"/>
              </a:rPr>
              <a:t>Nắng ghé vào cửa lớp</a:t>
            </a:r>
            <a:br>
              <a:rPr lang="vi-VN" sz="2700" dirty="0">
                <a:cs typeface="Times New Roman" pitchFamily="18" charset="0"/>
              </a:rPr>
            </a:br>
            <a:r>
              <a:rPr lang="vi-VN" sz="2700" dirty="0">
                <a:cs typeface="Times New Roman" pitchFamily="18" charset="0"/>
              </a:rPr>
              <a:t>Xem chúng em học bài.</a:t>
            </a:r>
            <a:endParaRPr lang="en-US" sz="2700" dirty="0"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700" dirty="0"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0852" y="4700309"/>
            <a:ext cx="5266450" cy="209287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vi-VN" sz="2700" dirty="0">
                <a:cs typeface="Times New Roman" pitchFamily="18" charset="0"/>
              </a:rPr>
              <a:t>Những lời cô giáo giảng</a:t>
            </a:r>
            <a:br>
              <a:rPr lang="vi-VN" sz="2700" dirty="0">
                <a:cs typeface="Times New Roman" pitchFamily="18" charset="0"/>
              </a:rPr>
            </a:br>
            <a:r>
              <a:rPr lang="vi-VN" sz="2700" dirty="0">
                <a:cs typeface="Times New Roman" pitchFamily="18" charset="0"/>
              </a:rPr>
              <a:t>Ấm trang vở thơm tho</a:t>
            </a:r>
            <a:br>
              <a:rPr lang="vi-VN" sz="2700" dirty="0">
                <a:cs typeface="Times New Roman" pitchFamily="18" charset="0"/>
              </a:rPr>
            </a:br>
            <a:r>
              <a:rPr lang="vi-VN" sz="2700" dirty="0">
                <a:cs typeface="Times New Roman" pitchFamily="18" charset="0"/>
              </a:rPr>
              <a:t>Yêu thương em ngắm mãi</a:t>
            </a:r>
            <a:br>
              <a:rPr lang="vi-VN" sz="2700" dirty="0">
                <a:cs typeface="Times New Roman" pitchFamily="18" charset="0"/>
              </a:rPr>
            </a:br>
            <a:r>
              <a:rPr lang="vi-VN" sz="2700" dirty="0">
                <a:cs typeface="Times New Roman" pitchFamily="18" charset="0"/>
              </a:rPr>
              <a:t>Những điểm mười cô cho</a:t>
            </a:r>
            <a:r>
              <a:rPr lang="en-US" sz="2700" dirty="0">
                <a:cs typeface="Times New Roman" pitchFamily="18" charset="0"/>
              </a:rPr>
              <a:t>.</a:t>
            </a:r>
          </a:p>
          <a:p>
            <a:pPr algn="r"/>
            <a:r>
              <a:rPr lang="en-US" sz="2000" dirty="0">
                <a:cs typeface="Times New Roman" pitchFamily="18" charset="0"/>
              </a:rPr>
              <a:t>NGUYỄN XUÂN SANH</a:t>
            </a:r>
          </a:p>
        </p:txBody>
      </p:sp>
    </p:spTree>
    <p:extLst>
      <p:ext uri="{BB962C8B-B14F-4D97-AF65-F5344CB8AC3E}">
        <p14:creationId xmlns:p14="http://schemas.microsoft.com/office/powerpoint/2010/main" val="219061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/>
      <p:bldP spid="12" grpId="0"/>
      <p:bldP spid="13" grpId="0"/>
      <p:bldP spid="18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73551" y="482602"/>
            <a:ext cx="42672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em</a:t>
            </a:r>
            <a:endParaRPr 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679195" y="1590516"/>
            <a:ext cx="5733995" cy="3962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Sáng nào em đến lớp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Cũng thấy cô đến rồi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Đáp lời “Chào cô ạ!”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Cô mỉm cười thật tươi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200" dirty="0">
              <a:solidFill>
                <a:prstClr val="black"/>
              </a:solidFill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Cô dạy em tập viết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Gió đưa thoảng hương nhài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Nắng ghé vào cửa lớp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Xem chúng em học bài.</a:t>
            </a:r>
            <a:endParaRPr lang="en-US" sz="3200" dirty="0">
              <a:solidFill>
                <a:prstClr val="black"/>
              </a:solidFill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2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61538" y="1579560"/>
            <a:ext cx="5733999" cy="246220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Những lời cô giáo giảng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Ấm trang vở thơm tho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Yêu thương em ngắm mãi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Những điểm mười cô cho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.</a:t>
            </a:r>
          </a:p>
          <a:p>
            <a:pPr algn="r"/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NGUYỄN XUÂN SANH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05644" y="1794544"/>
            <a:ext cx="0" cy="15240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80642" y="4017725"/>
            <a:ext cx="0" cy="160793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361538" y="1794544"/>
            <a:ext cx="0" cy="177717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0" y="1815552"/>
            <a:ext cx="384055" cy="35791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0" y="4001670"/>
            <a:ext cx="338793" cy="37111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5863921" y="1794544"/>
            <a:ext cx="365872" cy="35433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  <a:cs typeface="Times New Roman" pitchFamily="18" charset="0"/>
              </a:rPr>
              <a:t>3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Flowchart: Terminator 15"/>
          <p:cNvSpPr/>
          <p:nvPr/>
        </p:nvSpPr>
        <p:spPr>
          <a:xfrm>
            <a:off x="8963696" y="618186"/>
            <a:ext cx="2938018" cy="595795"/>
          </a:xfrm>
          <a:prstGeom prst="flowChartTerminator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ĐỌC ĐOẠN</a:t>
            </a:r>
          </a:p>
        </p:txBody>
      </p:sp>
      <p:sp>
        <p:nvSpPr>
          <p:cNvPr id="17" name="Flowchart: Terminator 16"/>
          <p:cNvSpPr/>
          <p:nvPr/>
        </p:nvSpPr>
        <p:spPr>
          <a:xfrm>
            <a:off x="5863921" y="5625655"/>
            <a:ext cx="3413339" cy="981207"/>
          </a:xfrm>
          <a:prstGeom prst="flowChartTerminator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Flowchart: Terminator 18"/>
          <p:cNvSpPr/>
          <p:nvPr/>
        </p:nvSpPr>
        <p:spPr>
          <a:xfrm>
            <a:off x="8639266" y="514150"/>
            <a:ext cx="3387212" cy="851302"/>
          </a:xfrm>
          <a:prstGeom prst="flowChartTerminator">
            <a:avLst/>
          </a:prstGeom>
          <a:solidFill>
            <a:srgbClr val="4EC5CE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 TOÀN BÀI</a:t>
            </a:r>
          </a:p>
        </p:txBody>
      </p:sp>
    </p:spTree>
    <p:extLst>
      <p:ext uri="{BB962C8B-B14F-4D97-AF65-F5344CB8AC3E}">
        <p14:creationId xmlns:p14="http://schemas.microsoft.com/office/powerpoint/2010/main" val="268119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7" grpId="0" animBg="1"/>
      <p:bldP spid="17" grpId="1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0000000我图PPT\00001PNG素材\儿童卡通\1124.png">
            <a:extLst>
              <a:ext uri="{FF2B5EF4-FFF2-40B4-BE49-F238E27FC236}">
                <a16:creationId xmlns:a16="http://schemas.microsoft.com/office/drawing/2014/main" id="{7AAF04F6-5696-4210-8C17-354B3CDFB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5" y="2377695"/>
            <a:ext cx="3133795" cy="470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14249F1-F075-4BD9-A20D-7D09F6A79962}"/>
              </a:ext>
            </a:extLst>
          </p:cNvPr>
          <p:cNvSpPr/>
          <p:nvPr/>
        </p:nvSpPr>
        <p:spPr>
          <a:xfrm>
            <a:off x="408380" y="281525"/>
            <a:ext cx="2422458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7200" b="1" spc="50" dirty="0">
                <a:ln w="11430"/>
                <a:solidFill>
                  <a:srgbClr val="4472C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itchFamily="18" charset="0"/>
              </a:rPr>
              <a:t>Chú </a:t>
            </a:r>
          </a:p>
          <a:p>
            <a:pPr algn="ctr"/>
            <a:r>
              <a:rPr lang="vi-VN" sz="7200" b="1" spc="50" dirty="0">
                <a:ln w="11430"/>
                <a:solidFill>
                  <a:srgbClr val="4472C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itchFamily="18" charset="0"/>
              </a:rPr>
              <a:t>thích</a:t>
            </a:r>
            <a:endParaRPr lang="en-US" sz="7200" b="1" spc="50" dirty="0">
              <a:ln w="11430"/>
              <a:solidFill>
                <a:srgbClr val="4472C4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75641" y="4641698"/>
            <a:ext cx="3479473" cy="1107992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cs typeface="Times New Roman" pitchFamily="18" charset="0"/>
              </a:rPr>
              <a:t>Ghé</a:t>
            </a:r>
            <a:r>
              <a:rPr lang="en-US" sz="3200" b="1" i="1" dirty="0">
                <a:solidFill>
                  <a:srgbClr val="FF0000"/>
                </a:solidFill>
                <a:cs typeface="Times New Roman" pitchFamily="18" charset="0"/>
              </a:rPr>
              <a:t> (</a:t>
            </a:r>
            <a:r>
              <a:rPr lang="en-US" sz="3200" b="1" i="1" dirty="0" err="1">
                <a:solidFill>
                  <a:srgbClr val="FF0000"/>
                </a:solidFill>
                <a:cs typeface="Times New Roman" pitchFamily="18" charset="0"/>
              </a:rPr>
              <a:t>ghé</a:t>
            </a:r>
            <a:r>
              <a:rPr lang="en-US" sz="32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cs typeface="Times New Roman" pitchFamily="18" charset="0"/>
              </a:rPr>
              <a:t>mắt</a:t>
            </a:r>
            <a:r>
              <a:rPr lang="en-US" sz="3200" b="1" i="1" dirty="0">
                <a:solidFill>
                  <a:srgbClr val="FF0000"/>
                </a:solidFill>
                <a:cs typeface="Times New Roman" pitchFamily="18" charset="0"/>
              </a:rPr>
              <a:t>): </a:t>
            </a:r>
          </a:p>
          <a:p>
            <a:pPr algn="ctr"/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nhìn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ngó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765" y="1462640"/>
            <a:ext cx="3920099" cy="3078716"/>
          </a:xfrm>
          <a:prstGeom prst="ellipse">
            <a:avLst/>
          </a:prstGeom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8492033" y="4330794"/>
            <a:ext cx="3401901" cy="160043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cs typeface="Times New Roman" pitchFamily="18" charset="0"/>
              </a:rPr>
              <a:t>Ngắm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: </a:t>
            </a:r>
          </a:p>
          <a:p>
            <a:pPr algn="ctr"/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nhìn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kĩ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nhìn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mãi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yêu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thích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762" y="1845336"/>
            <a:ext cx="3078716" cy="26960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3807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73551" y="482602"/>
            <a:ext cx="42672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em</a:t>
            </a:r>
            <a:endParaRPr 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679196" y="1590516"/>
            <a:ext cx="5682342" cy="3962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Sáng nào em đến lớp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Cũng thấy cô đến rồi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Đáp lời “Chào cô ạ!”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Cô mỉm cười thật tươi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200" dirty="0">
              <a:solidFill>
                <a:prstClr val="black"/>
              </a:solidFill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Cô dạy em tập viết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Gió đưa thoảng hương nhài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Nắng ghé vào cửa lớp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Xem chúng em học bài.</a:t>
            </a:r>
            <a:endParaRPr lang="en-US" sz="3200" dirty="0">
              <a:solidFill>
                <a:prstClr val="black"/>
              </a:solidFill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2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61538" y="1579560"/>
            <a:ext cx="5733999" cy="246220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Những lời cô giáo giảng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Ấm trang vở thơm tho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Yêu thương em ngắm mãi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Những điểm mười cô cho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.</a:t>
            </a:r>
          </a:p>
          <a:p>
            <a:pPr algn="r"/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NGUYỄN XUÂN SANH</a:t>
            </a:r>
          </a:p>
        </p:txBody>
      </p:sp>
      <p:sp>
        <p:nvSpPr>
          <p:cNvPr id="19" name="Flowchart: Terminator 18"/>
          <p:cNvSpPr/>
          <p:nvPr/>
        </p:nvSpPr>
        <p:spPr>
          <a:xfrm>
            <a:off x="8526564" y="508003"/>
            <a:ext cx="3387212" cy="851302"/>
          </a:xfrm>
          <a:prstGeom prst="flowChartTerminator">
            <a:avLst/>
          </a:prstGeom>
          <a:solidFill>
            <a:srgbClr val="4EC5CE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ĐỌC TOÀN BÀI</a:t>
            </a:r>
          </a:p>
        </p:txBody>
      </p:sp>
    </p:spTree>
    <p:extLst>
      <p:ext uri="{BB962C8B-B14F-4D97-AF65-F5344CB8AC3E}">
        <p14:creationId xmlns:p14="http://schemas.microsoft.com/office/powerpoint/2010/main" val="113078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9" grpId="0" animBg="1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3315</TotalTime>
  <Words>603</Words>
  <Application>Microsoft Office PowerPoint</Application>
  <PresentationFormat>Widescreen</PresentationFormat>
  <Paragraphs>132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等线</vt:lpstr>
      <vt:lpstr>Times New Roman</vt:lpstr>
      <vt:lpstr>UTM Avo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83</cp:revision>
  <dcterms:created xsi:type="dcterms:W3CDTF">2021-11-01T08:16:43Z</dcterms:created>
  <dcterms:modified xsi:type="dcterms:W3CDTF">2025-01-05T14:36:04Z</dcterms:modified>
</cp:coreProperties>
</file>