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1"/>
    <p:sldMasterId id="2147483690" r:id="rId2"/>
    <p:sldMasterId id="2147483702" r:id="rId3"/>
  </p:sldMasterIdLst>
  <p:notesMasterIdLst>
    <p:notesMasterId r:id="rId24"/>
  </p:notesMasterIdLst>
  <p:sldIdLst>
    <p:sldId id="4251" r:id="rId4"/>
    <p:sldId id="4246" r:id="rId5"/>
    <p:sldId id="4231" r:id="rId6"/>
    <p:sldId id="4233" r:id="rId7"/>
    <p:sldId id="4247" r:id="rId8"/>
    <p:sldId id="4253" r:id="rId9"/>
    <p:sldId id="4249" r:id="rId10"/>
    <p:sldId id="4235" r:id="rId11"/>
    <p:sldId id="4236" r:id="rId12"/>
    <p:sldId id="4238" r:id="rId13"/>
    <p:sldId id="4239" r:id="rId14"/>
    <p:sldId id="4240" r:id="rId15"/>
    <p:sldId id="4241" r:id="rId16"/>
    <p:sldId id="4234" r:id="rId17"/>
    <p:sldId id="4237" r:id="rId18"/>
    <p:sldId id="4242" r:id="rId19"/>
    <p:sldId id="4243" r:id="rId20"/>
    <p:sldId id="4244" r:id="rId21"/>
    <p:sldId id="4254" r:id="rId22"/>
    <p:sldId id="4230" r:id="rId23"/>
  </p:sldIdLst>
  <p:sldSz cx="12192000" cy="6858000"/>
  <p:notesSz cx="6858000" cy="9144000"/>
  <p:embeddedFontLst>
    <p:embeddedFont>
      <p:font typeface="Calibri Light" panose="020F0302020204030204" pitchFamily="34" charset="0"/>
      <p:regular r:id="rId25"/>
      <p:italic r:id="rId26"/>
    </p:embeddedFont>
    <p:embeddedFont>
      <p:font typeface="Roboto" panose="020B060402020202020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Roboto Black" panose="020B0604020202020204" charset="0"/>
      <p:regular r:id="rId35"/>
      <p:bold r:id="rId36"/>
      <p:boldItalic r:id="rId37"/>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100"/>
    <a:srgbClr val="DE2ED1"/>
    <a:srgbClr val="68A142"/>
    <a:srgbClr val="43C1F3"/>
    <a:srgbClr val="DA6142"/>
    <a:srgbClr val="9FD299"/>
    <a:srgbClr val="D0E2B8"/>
    <a:srgbClr val="3CAB89"/>
    <a:srgbClr val="55CBF1"/>
    <a:srgbClr val="AC55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2" autoAdjust="0"/>
    <p:restoredTop sz="81818" autoAdjust="0"/>
  </p:normalViewPr>
  <p:slideViewPr>
    <p:cSldViewPr snapToGrid="0">
      <p:cViewPr varScale="1">
        <p:scale>
          <a:sx n="60" d="100"/>
          <a:sy n="60" d="100"/>
        </p:scale>
        <p:origin x="92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font" Target="fonts/font10.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06/12/2024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Giáo</a:t>
            </a:r>
            <a:r>
              <a:rPr lang="en-US" baseline="0" dirty="0"/>
              <a:t> </a:t>
            </a:r>
            <a:r>
              <a:rPr lang="en-US" baseline="0" dirty="0" err="1"/>
              <a:t>viên</a:t>
            </a:r>
            <a:r>
              <a:rPr lang="en-US" baseline="0" dirty="0"/>
              <a:t> </a:t>
            </a:r>
            <a:r>
              <a:rPr lang="en-US" baseline="0" dirty="0" err="1"/>
              <a:t>bấm</a:t>
            </a:r>
            <a:r>
              <a:rPr lang="en-US" baseline="0" dirty="0"/>
              <a:t> </a:t>
            </a:r>
            <a:r>
              <a:rPr lang="en-US" baseline="0" dirty="0" err="1"/>
              <a:t>vào</a:t>
            </a:r>
            <a:r>
              <a:rPr lang="en-US" baseline="0" dirty="0"/>
              <a:t> </a:t>
            </a:r>
            <a:r>
              <a:rPr lang="en-US" baseline="0" dirty="0" err="1"/>
              <a:t>các</a:t>
            </a:r>
            <a:r>
              <a:rPr lang="en-US" baseline="0" dirty="0"/>
              <a:t> ô </a:t>
            </a:r>
            <a:r>
              <a:rPr lang="en-US" baseline="0" dirty="0" err="1"/>
              <a:t>số</a:t>
            </a:r>
            <a:r>
              <a:rPr lang="en-US" baseline="0" dirty="0"/>
              <a:t> </a:t>
            </a:r>
            <a:r>
              <a:rPr lang="en-US" baseline="0" dirty="0" err="1"/>
              <a:t>để</a:t>
            </a:r>
            <a:r>
              <a:rPr lang="en-US" baseline="0" dirty="0"/>
              <a:t> </a:t>
            </a:r>
            <a:r>
              <a:rPr lang="en-US" baseline="0" dirty="0" err="1"/>
              <a:t>xem</a:t>
            </a:r>
            <a:r>
              <a:rPr lang="en-US" baseline="0" dirty="0"/>
              <a:t> </a:t>
            </a:r>
            <a:r>
              <a:rPr lang="en-US" baseline="0" dirty="0" err="1"/>
              <a:t>câu</a:t>
            </a:r>
            <a:r>
              <a:rPr lang="en-US" baseline="0" dirty="0"/>
              <a:t> </a:t>
            </a:r>
            <a:r>
              <a:rPr lang="en-US" baseline="0" dirty="0" err="1"/>
              <a:t>đố</a:t>
            </a:r>
            <a:r>
              <a:rPr lang="en-US" baseline="0" dirty="0"/>
              <a:t>. </a:t>
            </a:r>
            <a:r>
              <a:rPr lang="en-US" baseline="0" dirty="0" err="1"/>
              <a:t>Bấm</a:t>
            </a:r>
            <a:r>
              <a:rPr lang="en-US" baseline="0" dirty="0"/>
              <a:t> </a:t>
            </a:r>
            <a:r>
              <a:rPr lang="en-US" baseline="0" dirty="0" err="1"/>
              <a:t>vào</a:t>
            </a:r>
            <a:r>
              <a:rPr lang="en-US" baseline="0" dirty="0"/>
              <a:t> ô </a:t>
            </a:r>
            <a:r>
              <a:rPr lang="en-US" baseline="0" dirty="0" err="1"/>
              <a:t>màu</a:t>
            </a:r>
            <a:r>
              <a:rPr lang="en-US" baseline="0" dirty="0"/>
              <a:t> </a:t>
            </a:r>
            <a:r>
              <a:rPr lang="en-US" baseline="0" dirty="0" err="1"/>
              <a:t>xanh</a:t>
            </a:r>
            <a:r>
              <a:rPr lang="en-US" baseline="0" dirty="0"/>
              <a:t> </a:t>
            </a:r>
            <a:r>
              <a:rPr lang="en-US" baseline="0" dirty="0" err="1"/>
              <a:t>để</a:t>
            </a:r>
            <a:r>
              <a:rPr lang="en-US" baseline="0" dirty="0"/>
              <a:t> </a:t>
            </a:r>
            <a:r>
              <a:rPr lang="en-US" baseline="0" dirty="0" err="1"/>
              <a:t>đưa</a:t>
            </a:r>
            <a:r>
              <a:rPr lang="en-US" baseline="0" dirty="0"/>
              <a:t> </a:t>
            </a:r>
            <a:r>
              <a:rPr lang="en-US" baseline="0" dirty="0" err="1"/>
              <a:t>ra</a:t>
            </a:r>
            <a:r>
              <a:rPr lang="en-US" baseline="0" dirty="0"/>
              <a:t> </a:t>
            </a:r>
            <a:r>
              <a:rPr lang="en-US" baseline="0" dirty="0" err="1"/>
              <a:t>đáp</a:t>
            </a:r>
            <a:r>
              <a:rPr lang="en-US" baseline="0" dirty="0"/>
              <a:t> </a:t>
            </a:r>
            <a:r>
              <a:rPr lang="en-US" baseline="0" dirty="0" err="1"/>
              <a:t>án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99966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Thêm</a:t>
            </a:r>
            <a:r>
              <a:rPr lang="en-US" baseline="0">
                <a:latin typeface="Times New Roman" panose="02020603050405020304" pitchFamily="18" charset="0"/>
                <a:cs typeface="Times New Roman" panose="02020603050405020304" pitchFamily="18" charset="0"/>
              </a:rPr>
              <a:t> một số nguyên liệu khác tăng thêm mùi hương và công dụng</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30037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Khuấy</a:t>
            </a:r>
            <a:r>
              <a:rPr lang="en-US" baseline="0">
                <a:latin typeface="Times New Roman" panose="02020603050405020304" pitchFamily="18" charset="0"/>
                <a:cs typeface="Times New Roman" panose="02020603050405020304" pitchFamily="18" charset="0"/>
              </a:rPr>
              <a:t> đều để tinh dầu trong nguyên liệu tan đều vào nhau. Có thể dùng rây, vải lọc lấy nước rồi mới sử dụng tránh bã nguyên liệu bám vào đồ vật được lau dọn</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11863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nêu tiêu chí của sản phẩm</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87820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cho</a:t>
            </a:r>
            <a:r>
              <a:rPr lang="en-US" dirty="0"/>
              <a:t> </a:t>
            </a:r>
            <a:r>
              <a:rPr lang="en-US"/>
              <a:t>HS thực</a:t>
            </a:r>
            <a:r>
              <a:rPr lang="en-US" baseline="0"/>
              <a:t> hành làm nước lau bàn tự chế bằng các nguyên liệu có sẵn</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9414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vừa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Khuyến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khích</a:t>
            </a:r>
            <a:r>
              <a:rPr lang="en-US" dirty="0">
                <a:latin typeface="Times New Roman" panose="02020603050405020304" pitchFamily="18" charset="0"/>
                <a:cs typeface="Times New Roman" panose="02020603050405020304" pitchFamily="18" charset="0"/>
              </a:rPr>
              <a:t> HS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trưng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lớp</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9898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latin typeface="Times New Roman" panose="02020603050405020304" pitchFamily="18" charset="0"/>
                <a:cs typeface="Times New Roman" panose="02020603050405020304" pitchFamily="18" charset="0"/>
              </a:rPr>
              <a:t>Giáo viên tổ chức cho học sinh trình bày sản phẩm theo nhóm, giới thiệu sản phẩm theo gợi ý</a:t>
            </a:r>
            <a:r>
              <a:rPr lang="en-US">
                <a:latin typeface="Times New Roman" panose="02020603050405020304" pitchFamily="18" charset="0"/>
                <a:cs typeface="Times New Roman" panose="02020603050405020304" pitchFamily="18" charset="0"/>
              </a:rPr>
              <a:t> trên</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760422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cho các</a:t>
            </a:r>
            <a:r>
              <a:rPr lang="en-US" baseline="0">
                <a:latin typeface="Times New Roman" panose="02020603050405020304" pitchFamily="18" charset="0"/>
                <a:cs typeface="Times New Roman" panose="02020603050405020304" pitchFamily="18" charset="0"/>
              </a:rPr>
              <a:t> nhóm lên trình bày, nhóm khác đặt câu hỏi để nhóm trình bày trả lời, giải đáp thắc mắc</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4506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Trong </a:t>
            </a:r>
            <a:r>
              <a:rPr lang="en-US" dirty="0" err="1"/>
              <a:t>quá</a:t>
            </a:r>
            <a:r>
              <a:rPr lang="en-US" dirty="0"/>
              <a:t> </a:t>
            </a:r>
            <a:r>
              <a:rPr lang="en-US" dirty="0" err="1"/>
              <a:t>trình</a:t>
            </a:r>
            <a:r>
              <a:rPr lang="en-US" dirty="0"/>
              <a:t> </a:t>
            </a:r>
            <a:r>
              <a:rPr lang="en-US" dirty="0" err="1"/>
              <a:t>dạy</a:t>
            </a:r>
            <a:r>
              <a:rPr lang="en-US" dirty="0"/>
              <a:t> </a:t>
            </a:r>
            <a:r>
              <a:rPr lang="en-US" dirty="0" err="1"/>
              <a:t>học</a:t>
            </a:r>
            <a:r>
              <a:rPr lang="en-US" dirty="0"/>
              <a:t>, GV </a:t>
            </a:r>
            <a:r>
              <a:rPr lang="en-US" dirty="0" err="1"/>
              <a:t>thường</a:t>
            </a:r>
            <a:r>
              <a:rPr lang="en-US" dirty="0"/>
              <a:t> </a:t>
            </a:r>
            <a:r>
              <a:rPr lang="en-US" dirty="0" err="1"/>
              <a:t>xuyên</a:t>
            </a:r>
            <a:r>
              <a:rPr lang="en-US" dirty="0"/>
              <a:t> </a:t>
            </a:r>
            <a:r>
              <a:rPr lang="en-US" dirty="0" err="1"/>
              <a:t>khuyến</a:t>
            </a:r>
            <a:r>
              <a:rPr lang="en-US" dirty="0"/>
              <a:t> </a:t>
            </a:r>
            <a:r>
              <a:rPr lang="en-US" dirty="0" err="1"/>
              <a:t>khích</a:t>
            </a:r>
            <a:r>
              <a:rPr lang="en-US" dirty="0"/>
              <a:t> HS </a:t>
            </a:r>
            <a:r>
              <a:rPr lang="en-US" dirty="0" err="1"/>
              <a:t>bằng</a:t>
            </a:r>
            <a:r>
              <a:rPr lang="en-US" dirty="0"/>
              <a:t> </a:t>
            </a:r>
            <a:r>
              <a:rPr lang="en-US" dirty="0" err="1"/>
              <a:t>các</a:t>
            </a:r>
            <a:r>
              <a:rPr lang="en-US" dirty="0"/>
              <a:t> </a:t>
            </a:r>
            <a:r>
              <a:rPr lang="en-US" dirty="0" err="1"/>
              <a:t>câu</a:t>
            </a:r>
            <a:r>
              <a:rPr lang="en-US" dirty="0"/>
              <a:t> </a:t>
            </a:r>
            <a:r>
              <a:rPr lang="en-US" dirty="0" err="1"/>
              <a:t>khen</a:t>
            </a:r>
            <a:r>
              <a:rPr lang="en-US" dirty="0"/>
              <a:t> </a:t>
            </a:r>
            <a:r>
              <a:rPr lang="en-US" dirty="0" err="1"/>
              <a:t>khi</a:t>
            </a:r>
            <a:r>
              <a:rPr lang="en-US" dirty="0"/>
              <a:t> HS </a:t>
            </a:r>
            <a:r>
              <a:rPr lang="en-US" dirty="0" err="1"/>
              <a:t>trả</a:t>
            </a:r>
            <a:r>
              <a:rPr lang="en-US" dirty="0"/>
              <a:t> </a:t>
            </a:r>
            <a:r>
              <a:rPr lang="en-US" dirty="0" err="1"/>
              <a:t>lời</a:t>
            </a:r>
            <a:r>
              <a:rPr lang="en-US" dirty="0"/>
              <a:t> </a:t>
            </a:r>
            <a:r>
              <a:rPr lang="en-US" dirty="0" err="1"/>
              <a:t>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429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Giới</a:t>
            </a:r>
            <a:r>
              <a:rPr lang="en-US" dirty="0"/>
              <a:t> </a:t>
            </a:r>
            <a:r>
              <a:rPr lang="en-US" dirty="0" err="1"/>
              <a:t>thiệu</a:t>
            </a:r>
            <a:r>
              <a:rPr lang="en-US" dirty="0"/>
              <a:t> </a:t>
            </a:r>
            <a:r>
              <a:rPr lang="en-US" dirty="0" err="1"/>
              <a:t>bài</a:t>
            </a:r>
            <a:r>
              <a:rPr lang="en-US" dirty="0"/>
              <a:t> </a:t>
            </a:r>
            <a:r>
              <a:rPr lang="en-US" dirty="0" err="1"/>
              <a:t>học</a:t>
            </a:r>
            <a:r>
              <a:rPr lang="en-US"/>
              <a:t>: cách</a:t>
            </a:r>
            <a:r>
              <a:rPr lang="en-US" baseline="0"/>
              <a:t> để giữ vs nhà ở bằng cách sử dụng nước tẩy rửa tự pha chế từ thiên nhiên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9132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nêu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tên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từng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loại</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nguyên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liệu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có</a:t>
            </a:r>
            <a:r>
              <a:rPr lang="en-US" baseline="0" dirty="0">
                <a:latin typeface="Times New Roman" panose="02020603050405020304" pitchFamily="18" charset="0"/>
                <a:cs typeface="Times New Roman" panose="02020603050405020304" pitchFamily="18" charset="0"/>
              </a:rPr>
              <a:t> ở </a:t>
            </a:r>
            <a:r>
              <a:rPr lang="en-US" baseline="0" dirty="0" err="1">
                <a:latin typeface="Times New Roman" panose="02020603050405020304" pitchFamily="18" charset="0"/>
                <a:cs typeface="Times New Roman" panose="02020603050405020304" pitchFamily="18" charset="0"/>
              </a:rPr>
              <a:t>đâu</a:t>
            </a:r>
            <a:r>
              <a:rPr lang="en-US" baseline="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85609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gợi</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trả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lời</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2793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hướng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dẫn</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suy</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nghĩ</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cách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làm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theo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gợi</a:t>
            </a:r>
            <a:r>
              <a:rPr lang="en-US" baseline="0" dirty="0">
                <a:latin typeface="Times New Roman" panose="02020603050405020304" pitchFamily="18" charset="0"/>
                <a:cs typeface="Times New Roman" panose="02020603050405020304" pitchFamily="18" charset="0"/>
              </a:rPr>
              <a:t> ý</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815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phát</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phiếu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học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tập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học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sinh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và</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hướng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dẫn</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hoàn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thiện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phiếu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bằng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cách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đặt</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câu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hỏi</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trả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lời</a:t>
            </a:r>
            <a:r>
              <a:rPr lang="en-US" baseline="0" dirty="0">
                <a:latin typeface="Times New Roman" panose="02020603050405020304" pitchFamily="18" charset="0"/>
                <a:cs typeface="Times New Roman" panose="02020603050405020304" pitchFamily="18" charset="0"/>
              </a:rPr>
              <a:t> </a:t>
            </a:r>
            <a:r>
              <a:rPr lang="en-US" baseline="0" err="1">
                <a:latin typeface="Times New Roman" panose="02020603050405020304" pitchFamily="18" charset="0"/>
                <a:cs typeface="Times New Roman" panose="02020603050405020304" pitchFamily="18" charset="0"/>
              </a:rPr>
              <a:t>trong</a:t>
            </a:r>
            <a:r>
              <a:rPr lang="en-US" baseline="0">
                <a:latin typeface="Times New Roman" panose="02020603050405020304" pitchFamily="18" charset="0"/>
                <a:cs typeface="Times New Roman" panose="02020603050405020304" pitchFamily="18" charset="0"/>
              </a:rPr>
              <a:t> phiếu. Cho HS trình bày phiếu học tập của nhóm</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4193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a:t>
            </a:r>
            <a:r>
              <a:rPr lang="en-US" baseline="0">
                <a:latin typeface="Times New Roman" panose="02020603050405020304" pitchFamily="18" charset="0"/>
                <a:cs typeface="Times New Roman" panose="02020603050405020304" pitchFamily="18" charset="0"/>
              </a:rPr>
              <a:t>HS lựa chọn vật liệu để làm, lưu ý số lượng nguyên liệu và tác dụng của sản phẩm</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7961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gợi </a:t>
            </a:r>
            <a:r>
              <a:rPr lang="en-US" dirty="0">
                <a:latin typeface="Times New Roman" panose="02020603050405020304" pitchFamily="18" charset="0"/>
                <a:cs typeface="Times New Roman" panose="02020603050405020304" pitchFamily="18" charset="0"/>
              </a:rPr>
              <a:t>ý </a:t>
            </a:r>
            <a:r>
              <a:rPr lang="en-US" err="1">
                <a:latin typeface="Times New Roman" panose="02020603050405020304" pitchFamily="18" charset="0"/>
                <a:cs typeface="Times New Roman" panose="02020603050405020304" pitchFamily="18" charset="0"/>
              </a:rPr>
              <a:t>cách</a:t>
            </a:r>
            <a:r>
              <a:rPr lang="en-US">
                <a:latin typeface="Times New Roman" panose="02020603050405020304" pitchFamily="18" charset="0"/>
                <a:cs typeface="Times New Roman" panose="02020603050405020304" pitchFamily="18" charset="0"/>
              </a:rPr>
              <a:t> làm, đổ</a:t>
            </a:r>
            <a:r>
              <a:rPr lang="en-US" baseline="0">
                <a:latin typeface="Times New Roman" panose="02020603050405020304" pitchFamily="18" charset="0"/>
                <a:cs typeface="Times New Roman" panose="02020603050405020304" pitchFamily="18" charset="0"/>
              </a:rPr>
              <a:t> nước nhẹ nhàng tránh làm bắng tung tóe ra bàn hoặc sàn nhà</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835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gợi ý cách làm, có</a:t>
            </a:r>
            <a:r>
              <a:rPr lang="en-US" baseline="0">
                <a:latin typeface="Times New Roman" panose="02020603050405020304" pitchFamily="18" charset="0"/>
                <a:cs typeface="Times New Roman" panose="02020603050405020304" pitchFamily="18" charset="0"/>
              </a:rPr>
              <a:t> thể vắt nước, thái nhỏ, thái miếng rồi cho vào chậu dùng tay bóp</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685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9519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52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6003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726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9312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9762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076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0884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460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5390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0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3503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438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542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147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2683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510443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583065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1923207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2986521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2378928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1618770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6211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3484980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18739584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0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2489602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9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699386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8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3669973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20408549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38483416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2368672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30072290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2226577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8790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41564075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784386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0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23766319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9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10022923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8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35916168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29185622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2609962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1568407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28789653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1835454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6672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30857178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18396792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30272174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9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37714396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22288712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7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20798044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7931511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3493757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21816065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110202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4887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39266834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图片与标题">
    <p:bg>
      <p:bgPr>
        <a:solidFill>
          <a:srgbClr val="FBE672"/>
        </a:solidFill>
        <a:effectLst/>
      </p:bgPr>
    </p:bg>
    <p:spTree>
      <p:nvGrpSpPr>
        <p:cNvPr id="1" name=""/>
        <p:cNvGrpSpPr/>
        <p:nvPr/>
      </p:nvGrpSpPr>
      <p:grpSpPr>
        <a:xfrm>
          <a:off x="0" y="0"/>
          <a:ext cx="0" cy="0"/>
          <a:chOff x="0" y="0"/>
          <a:chExt cx="0" cy="0"/>
        </a:xfrm>
      </p:grpSpPr>
      <p:sp>
        <p:nvSpPr>
          <p:cNvPr id="3" name="Rounded Rectangle 2"/>
          <p:cNvSpPr/>
          <p:nvPr userDrawn="1"/>
        </p:nvSpPr>
        <p:spPr>
          <a:xfrm>
            <a:off x="304800" y="190500"/>
            <a:ext cx="11639550" cy="6381750"/>
          </a:xfrm>
          <a:prstGeom prst="round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umanst521 BT"/>
              <a:cs typeface="+mn-cs"/>
            </a:endParaRPr>
          </a:p>
        </p:txBody>
      </p:sp>
    </p:spTree>
    <p:extLst>
      <p:ext uri="{BB962C8B-B14F-4D97-AF65-F5344CB8AC3E}">
        <p14:creationId xmlns:p14="http://schemas.microsoft.com/office/powerpoint/2010/main" val="37388588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0851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367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366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58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image" Target="../media/image3.png"/><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slideLayout" Target="../slideLayouts/slideLayout51.xml"/><Relationship Id="rId41"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image" Target="../media/image4.png"/><Relationship Id="rId8" Type="http://schemas.openxmlformats.org/officeDocument/2006/relationships/slideLayout" Target="../slideLayouts/slideLayout30.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2423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12/6/2024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695670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4DB1BD0-9154-45A6-BE1B-F3511BC16D82}"/>
              </a:ext>
            </a:extLst>
          </p:cNvPr>
          <p:cNvPicPr>
            <a:picLocks noChangeAspect="1"/>
          </p:cNvPicPr>
          <p:nvPr userDrawn="1"/>
        </p:nvPicPr>
        <p:blipFill>
          <a:blip r:embed="rId4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descr="Shape&#10;&#10;Description automatically generated with medium confidence">
            <a:extLst>
              <a:ext uri="{FF2B5EF4-FFF2-40B4-BE49-F238E27FC236}">
                <a16:creationId xmlns:a16="http://schemas.microsoft.com/office/drawing/2014/main" id="{470DDE7C-4654-4B06-9960-174FD825EAA1}"/>
              </a:ext>
            </a:extLst>
          </p:cNvPr>
          <p:cNvPicPr>
            <a:picLocks noChangeAspect="1"/>
          </p:cNvPicPr>
          <p:nvPr userDrawn="1"/>
        </p:nvPicPr>
        <p:blipFill>
          <a:blip r:embed="rId43" cstate="print">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63451498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 id="2147483732" r:id="rId30"/>
    <p:sldLayoutId id="2147483733" r:id="rId31"/>
    <p:sldLayoutId id="2147483734" r:id="rId32"/>
    <p:sldLayoutId id="2147483735" r:id="rId33"/>
    <p:sldLayoutId id="2147483736" r:id="rId34"/>
    <p:sldLayoutId id="2147483737" r:id="rId35"/>
    <p:sldLayoutId id="2147483738" r:id="rId36"/>
    <p:sldLayoutId id="2147483739" r:id="rId37"/>
    <p:sldLayoutId id="2147483740" r:id="rId38"/>
    <p:sldLayoutId id="2147483741" r:id="rId39"/>
    <p:sldLayoutId id="2147483742"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4.jpeg"/><Relationship Id="rId5" Type="http://schemas.openxmlformats.org/officeDocument/2006/relationships/image" Target="../media/image33.jpeg"/><Relationship Id="rId10" Type="http://schemas.microsoft.com/office/2007/relationships/hdphoto" Target="../media/hdphoto3.wdp"/><Relationship Id="rId4" Type="http://schemas.openxmlformats.org/officeDocument/2006/relationships/image" Target="../media/image32.jpe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2146176"/>
            <a:ext cx="5091383" cy="4478038"/>
            <a:chOff x="7717197" y="2146176"/>
            <a:chExt cx="5091383" cy="4478038"/>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3"/>
          <a:stretch>
            <a:fillRect/>
          </a:stretch>
        </p:blipFill>
        <p:spPr>
          <a:xfrm>
            <a:off x="-722735" y="3982072"/>
            <a:ext cx="1112208" cy="984907"/>
          </a:xfrm>
          <a:prstGeom prst="rect">
            <a:avLst/>
          </a:prstGeom>
        </p:spPr>
      </p:pic>
      <p:pic>
        <p:nvPicPr>
          <p:cNvPr id="2" name="Picture 1">
            <a:extLst>
              <a:ext uri="{FF2B5EF4-FFF2-40B4-BE49-F238E27FC236}">
                <a16:creationId xmlns:a16="http://schemas.microsoft.com/office/drawing/2014/main" id="{D7C0D4D1-2D0D-452B-8012-1038C2D3D256}"/>
              </a:ext>
            </a:extLst>
          </p:cNvPr>
          <p:cNvPicPr>
            <a:picLocks noChangeAspect="1"/>
          </p:cNvPicPr>
          <p:nvPr/>
        </p:nvPicPr>
        <p:blipFill>
          <a:blip r:embed="rId14"/>
          <a:stretch>
            <a:fillRect/>
          </a:stretch>
        </p:blipFill>
        <p:spPr>
          <a:xfrm>
            <a:off x="-595980" y="568661"/>
            <a:ext cx="9150889" cy="3639627"/>
          </a:xfrm>
          <a:prstGeom prst="rect">
            <a:avLst/>
          </a:prstGeom>
        </p:spPr>
      </p:pic>
    </p:spTree>
    <p:extLst>
      <p:ext uri="{BB962C8B-B14F-4D97-AF65-F5344CB8AC3E}">
        <p14:creationId xmlns:p14="http://schemas.microsoft.com/office/powerpoint/2010/main" val="957444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2129603" y="474869"/>
            <a:ext cx="2517699" cy="70788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4600" b="1" i="0" u="none" strike="noStrike" kern="1200" cap="none" spc="0" normalizeH="0" baseline="0" noProof="0" dirty="0">
                <a:ln>
                  <a:noFill/>
                </a:ln>
                <a:solidFill>
                  <a:srgbClr val="FF0000"/>
                </a:solidFill>
                <a:effectLst/>
                <a:uLnTx/>
                <a:uFillTx/>
                <a:latin typeface="Times New Roman" panose="02020603050405020304" pitchFamily="18" charset="0"/>
                <a:ea typeface="Roboto" panose="02000000000000000000" pitchFamily="2" charset="0"/>
                <a:cs typeface="Times New Roman" panose="02020603050405020304" pitchFamily="18" charset="0"/>
              </a:rPr>
              <a:t> Gợi ý</a:t>
            </a:r>
            <a:endParaRPr kumimoji="0" lang="en-US" sz="4600" b="1" i="0" u="none" strike="noStrike" kern="1200" cap="none" spc="0" normalizeH="0" baseline="0" noProof="0" dirty="0">
              <a:ln>
                <a:noFill/>
              </a:ln>
              <a:solidFill>
                <a:srgbClr val="FF000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7" name="Rounded Rectangle 6"/>
          <p:cNvSpPr/>
          <p:nvPr/>
        </p:nvSpPr>
        <p:spPr>
          <a:xfrm>
            <a:off x="313689" y="1285292"/>
            <a:ext cx="1095153" cy="950617"/>
          </a:xfrm>
          <a:custGeom>
            <a:avLst/>
            <a:gdLst>
              <a:gd name="connsiteX0" fmla="*/ 0 w 1095153"/>
              <a:gd name="connsiteY0" fmla="*/ 158439 h 950617"/>
              <a:gd name="connsiteX1" fmla="*/ 158439 w 1095153"/>
              <a:gd name="connsiteY1" fmla="*/ 0 h 950617"/>
              <a:gd name="connsiteX2" fmla="*/ 936714 w 1095153"/>
              <a:gd name="connsiteY2" fmla="*/ 0 h 950617"/>
              <a:gd name="connsiteX3" fmla="*/ 1095153 w 1095153"/>
              <a:gd name="connsiteY3" fmla="*/ 158439 h 950617"/>
              <a:gd name="connsiteX4" fmla="*/ 1095153 w 1095153"/>
              <a:gd name="connsiteY4" fmla="*/ 792178 h 950617"/>
              <a:gd name="connsiteX5" fmla="*/ 936714 w 1095153"/>
              <a:gd name="connsiteY5" fmla="*/ 950617 h 950617"/>
              <a:gd name="connsiteX6" fmla="*/ 158439 w 1095153"/>
              <a:gd name="connsiteY6" fmla="*/ 950617 h 950617"/>
              <a:gd name="connsiteX7" fmla="*/ 0 w 1095153"/>
              <a:gd name="connsiteY7" fmla="*/ 792178 h 950617"/>
              <a:gd name="connsiteX8" fmla="*/ 0 w 1095153"/>
              <a:gd name="connsiteY8" fmla="*/ 158439 h 950617"/>
              <a:gd name="connsiteX0" fmla="*/ 0 w 1095153"/>
              <a:gd name="connsiteY0" fmla="*/ 158439 h 950617"/>
              <a:gd name="connsiteX1" fmla="*/ 158439 w 1095153"/>
              <a:gd name="connsiteY1" fmla="*/ 0 h 950617"/>
              <a:gd name="connsiteX2" fmla="*/ 936714 w 1095153"/>
              <a:gd name="connsiteY2" fmla="*/ 0 h 950617"/>
              <a:gd name="connsiteX3" fmla="*/ 1018035 w 1095153"/>
              <a:gd name="connsiteY3" fmla="*/ 367759 h 950617"/>
              <a:gd name="connsiteX4" fmla="*/ 1095153 w 1095153"/>
              <a:gd name="connsiteY4" fmla="*/ 792178 h 950617"/>
              <a:gd name="connsiteX5" fmla="*/ 936714 w 1095153"/>
              <a:gd name="connsiteY5" fmla="*/ 950617 h 950617"/>
              <a:gd name="connsiteX6" fmla="*/ 158439 w 1095153"/>
              <a:gd name="connsiteY6" fmla="*/ 950617 h 950617"/>
              <a:gd name="connsiteX7" fmla="*/ 0 w 1095153"/>
              <a:gd name="connsiteY7" fmla="*/ 792178 h 950617"/>
              <a:gd name="connsiteX8" fmla="*/ 0 w 1095153"/>
              <a:gd name="connsiteY8" fmla="*/ 158439 h 950617"/>
              <a:gd name="connsiteX0" fmla="*/ 121186 w 1095153"/>
              <a:gd name="connsiteY0" fmla="*/ 378776 h 950617"/>
              <a:gd name="connsiteX1" fmla="*/ 158439 w 1095153"/>
              <a:gd name="connsiteY1" fmla="*/ 0 h 950617"/>
              <a:gd name="connsiteX2" fmla="*/ 936714 w 1095153"/>
              <a:gd name="connsiteY2" fmla="*/ 0 h 950617"/>
              <a:gd name="connsiteX3" fmla="*/ 1018035 w 1095153"/>
              <a:gd name="connsiteY3" fmla="*/ 367759 h 950617"/>
              <a:gd name="connsiteX4" fmla="*/ 1095153 w 1095153"/>
              <a:gd name="connsiteY4" fmla="*/ 792178 h 950617"/>
              <a:gd name="connsiteX5" fmla="*/ 936714 w 1095153"/>
              <a:gd name="connsiteY5" fmla="*/ 950617 h 950617"/>
              <a:gd name="connsiteX6" fmla="*/ 158439 w 1095153"/>
              <a:gd name="connsiteY6" fmla="*/ 950617 h 950617"/>
              <a:gd name="connsiteX7" fmla="*/ 0 w 1095153"/>
              <a:gd name="connsiteY7" fmla="*/ 792178 h 950617"/>
              <a:gd name="connsiteX8" fmla="*/ 121186 w 1095153"/>
              <a:gd name="connsiteY8" fmla="*/ 378776 h 95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153" h="950617">
                <a:moveTo>
                  <a:pt x="121186" y="378776"/>
                </a:moveTo>
                <a:cubicBezTo>
                  <a:pt x="121186" y="291273"/>
                  <a:pt x="70936" y="0"/>
                  <a:pt x="158439" y="0"/>
                </a:cubicBezTo>
                <a:lnTo>
                  <a:pt x="936714" y="0"/>
                </a:lnTo>
                <a:cubicBezTo>
                  <a:pt x="1024217" y="0"/>
                  <a:pt x="1018035" y="280256"/>
                  <a:pt x="1018035" y="367759"/>
                </a:cubicBezTo>
                <a:cubicBezTo>
                  <a:pt x="1018035" y="579005"/>
                  <a:pt x="1095153" y="580932"/>
                  <a:pt x="1095153" y="792178"/>
                </a:cubicBezTo>
                <a:cubicBezTo>
                  <a:pt x="1095153" y="879681"/>
                  <a:pt x="1024217" y="950617"/>
                  <a:pt x="936714" y="950617"/>
                </a:cubicBezTo>
                <a:lnTo>
                  <a:pt x="158439" y="950617"/>
                </a:lnTo>
                <a:cubicBezTo>
                  <a:pt x="70936" y="950617"/>
                  <a:pt x="0" y="879681"/>
                  <a:pt x="0" y="792178"/>
                </a:cubicBezTo>
                <a:lnTo>
                  <a:pt x="121186" y="378776"/>
                </a:lnTo>
                <a:close/>
              </a:path>
            </a:pathLst>
          </a:cu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1</a:t>
            </a:r>
          </a:p>
        </p:txBody>
      </p:sp>
      <p:sp>
        <p:nvSpPr>
          <p:cNvPr id="11" name="TextBox 10">
            <a:extLst>
              <a:ext uri="{FF2B5EF4-FFF2-40B4-BE49-F238E27FC236}">
                <a16:creationId xmlns:a16="http://schemas.microsoft.com/office/drawing/2014/main" id="{F47EDC76-93E4-69B2-B3EB-FFBB9F9285CB}"/>
              </a:ext>
            </a:extLst>
          </p:cNvPr>
          <p:cNvSpPr txBox="1"/>
          <p:nvPr/>
        </p:nvSpPr>
        <p:spPr>
          <a:xfrm>
            <a:off x="550357" y="2949387"/>
            <a:ext cx="4677859" cy="1661993"/>
          </a:xfrm>
          <a:prstGeom prst="rect">
            <a:avLst/>
          </a:prstGeom>
          <a:noFill/>
        </p:spPr>
        <p:txBody>
          <a:bodyPr wrap="square" lIns="0" tIns="0" rIns="0" bIns="0" rtlCol="0">
            <a:spAutoFit/>
          </a:bodyPr>
          <a:lstStyle/>
          <a:p>
            <a:pPr lvl="0" algn="just">
              <a:defRPr/>
            </a:pPr>
            <a:r>
              <a:rPr kumimoji="0" lang="pt-BR"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lang="vi-VN"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Đổ 1 bát nước sạch vào chậu</a:t>
            </a:r>
            <a:r>
              <a:rPr lang="en-US"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vi-VN"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hoặc cốc đựng sản phẩm</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689046" y="968189"/>
            <a:ext cx="6122850" cy="5411096"/>
          </a:xfrm>
          <a:prstGeom prst="roundRect">
            <a:avLst/>
          </a:prstGeom>
        </p:spPr>
      </p:pic>
    </p:spTree>
    <p:extLst>
      <p:ext uri="{BB962C8B-B14F-4D97-AF65-F5344CB8AC3E}">
        <p14:creationId xmlns:p14="http://schemas.microsoft.com/office/powerpoint/2010/main" val="3324663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23"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432357" y="2280663"/>
            <a:ext cx="4518965" cy="2769989"/>
          </a:xfrm>
          <a:prstGeom prst="rect">
            <a:avLst/>
          </a:prstGeom>
          <a:noFill/>
        </p:spPr>
        <p:txBody>
          <a:bodyPr wrap="square" lIns="0" tIns="0" rIns="0" bIns="0" rtlCol="0">
            <a:spAutoFit/>
          </a:bodyPr>
          <a:lstStyle/>
          <a:p>
            <a:pPr lvl="0" algn="just">
              <a:defRPr/>
            </a:pPr>
            <a:r>
              <a:rPr kumimoji="0" lang="pt-BR"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lang="vi-VN"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Cho một số nguyên liệu tự nhiên có</a:t>
            </a:r>
            <a:r>
              <a:rPr lang="en-US"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vi-VN"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tác dụng tẩy rửa (chanh, bồ hòn,...)</a:t>
            </a:r>
            <a:r>
              <a:rPr lang="en-US"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vi-VN"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vào chậu nước</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98164" y="441064"/>
            <a:ext cx="6095398" cy="5895190"/>
          </a:xfrm>
          <a:prstGeom prst="roundRect">
            <a:avLst/>
          </a:prstGeom>
        </p:spPr>
      </p:pic>
      <p:sp>
        <p:nvSpPr>
          <p:cNvPr id="14" name="Rounded Rectangle 6"/>
          <p:cNvSpPr/>
          <p:nvPr/>
        </p:nvSpPr>
        <p:spPr>
          <a:xfrm>
            <a:off x="1005032" y="833695"/>
            <a:ext cx="1095153" cy="950617"/>
          </a:xfrm>
          <a:custGeom>
            <a:avLst/>
            <a:gdLst>
              <a:gd name="connsiteX0" fmla="*/ 0 w 1095153"/>
              <a:gd name="connsiteY0" fmla="*/ 158439 h 950617"/>
              <a:gd name="connsiteX1" fmla="*/ 158439 w 1095153"/>
              <a:gd name="connsiteY1" fmla="*/ 0 h 950617"/>
              <a:gd name="connsiteX2" fmla="*/ 936714 w 1095153"/>
              <a:gd name="connsiteY2" fmla="*/ 0 h 950617"/>
              <a:gd name="connsiteX3" fmla="*/ 1095153 w 1095153"/>
              <a:gd name="connsiteY3" fmla="*/ 158439 h 950617"/>
              <a:gd name="connsiteX4" fmla="*/ 1095153 w 1095153"/>
              <a:gd name="connsiteY4" fmla="*/ 792178 h 950617"/>
              <a:gd name="connsiteX5" fmla="*/ 936714 w 1095153"/>
              <a:gd name="connsiteY5" fmla="*/ 950617 h 950617"/>
              <a:gd name="connsiteX6" fmla="*/ 158439 w 1095153"/>
              <a:gd name="connsiteY6" fmla="*/ 950617 h 950617"/>
              <a:gd name="connsiteX7" fmla="*/ 0 w 1095153"/>
              <a:gd name="connsiteY7" fmla="*/ 792178 h 950617"/>
              <a:gd name="connsiteX8" fmla="*/ 0 w 1095153"/>
              <a:gd name="connsiteY8" fmla="*/ 158439 h 950617"/>
              <a:gd name="connsiteX0" fmla="*/ 0 w 1095153"/>
              <a:gd name="connsiteY0" fmla="*/ 158439 h 950617"/>
              <a:gd name="connsiteX1" fmla="*/ 158439 w 1095153"/>
              <a:gd name="connsiteY1" fmla="*/ 0 h 950617"/>
              <a:gd name="connsiteX2" fmla="*/ 936714 w 1095153"/>
              <a:gd name="connsiteY2" fmla="*/ 0 h 950617"/>
              <a:gd name="connsiteX3" fmla="*/ 1018035 w 1095153"/>
              <a:gd name="connsiteY3" fmla="*/ 367759 h 950617"/>
              <a:gd name="connsiteX4" fmla="*/ 1095153 w 1095153"/>
              <a:gd name="connsiteY4" fmla="*/ 792178 h 950617"/>
              <a:gd name="connsiteX5" fmla="*/ 936714 w 1095153"/>
              <a:gd name="connsiteY5" fmla="*/ 950617 h 950617"/>
              <a:gd name="connsiteX6" fmla="*/ 158439 w 1095153"/>
              <a:gd name="connsiteY6" fmla="*/ 950617 h 950617"/>
              <a:gd name="connsiteX7" fmla="*/ 0 w 1095153"/>
              <a:gd name="connsiteY7" fmla="*/ 792178 h 950617"/>
              <a:gd name="connsiteX8" fmla="*/ 0 w 1095153"/>
              <a:gd name="connsiteY8" fmla="*/ 158439 h 950617"/>
              <a:gd name="connsiteX0" fmla="*/ 121186 w 1095153"/>
              <a:gd name="connsiteY0" fmla="*/ 378776 h 950617"/>
              <a:gd name="connsiteX1" fmla="*/ 158439 w 1095153"/>
              <a:gd name="connsiteY1" fmla="*/ 0 h 950617"/>
              <a:gd name="connsiteX2" fmla="*/ 936714 w 1095153"/>
              <a:gd name="connsiteY2" fmla="*/ 0 h 950617"/>
              <a:gd name="connsiteX3" fmla="*/ 1018035 w 1095153"/>
              <a:gd name="connsiteY3" fmla="*/ 367759 h 950617"/>
              <a:gd name="connsiteX4" fmla="*/ 1095153 w 1095153"/>
              <a:gd name="connsiteY4" fmla="*/ 792178 h 950617"/>
              <a:gd name="connsiteX5" fmla="*/ 936714 w 1095153"/>
              <a:gd name="connsiteY5" fmla="*/ 950617 h 950617"/>
              <a:gd name="connsiteX6" fmla="*/ 158439 w 1095153"/>
              <a:gd name="connsiteY6" fmla="*/ 950617 h 950617"/>
              <a:gd name="connsiteX7" fmla="*/ 0 w 1095153"/>
              <a:gd name="connsiteY7" fmla="*/ 792178 h 950617"/>
              <a:gd name="connsiteX8" fmla="*/ 121186 w 1095153"/>
              <a:gd name="connsiteY8" fmla="*/ 378776 h 95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153" h="950617">
                <a:moveTo>
                  <a:pt x="121186" y="378776"/>
                </a:moveTo>
                <a:cubicBezTo>
                  <a:pt x="121186" y="291273"/>
                  <a:pt x="70936" y="0"/>
                  <a:pt x="158439" y="0"/>
                </a:cubicBezTo>
                <a:lnTo>
                  <a:pt x="936714" y="0"/>
                </a:lnTo>
                <a:cubicBezTo>
                  <a:pt x="1024217" y="0"/>
                  <a:pt x="1018035" y="280256"/>
                  <a:pt x="1018035" y="367759"/>
                </a:cubicBezTo>
                <a:cubicBezTo>
                  <a:pt x="1018035" y="579005"/>
                  <a:pt x="1095153" y="580932"/>
                  <a:pt x="1095153" y="792178"/>
                </a:cubicBezTo>
                <a:cubicBezTo>
                  <a:pt x="1095153" y="879681"/>
                  <a:pt x="1024217" y="950617"/>
                  <a:pt x="936714" y="950617"/>
                </a:cubicBezTo>
                <a:lnTo>
                  <a:pt x="158439" y="950617"/>
                </a:lnTo>
                <a:cubicBezTo>
                  <a:pt x="70936" y="950617"/>
                  <a:pt x="0" y="879681"/>
                  <a:pt x="0" y="792178"/>
                </a:cubicBezTo>
                <a:lnTo>
                  <a:pt x="121186" y="378776"/>
                </a:lnTo>
                <a:close/>
              </a:path>
            </a:pathLst>
          </a:cu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2</a:t>
            </a:r>
          </a:p>
        </p:txBody>
      </p:sp>
    </p:spTree>
    <p:extLst>
      <p:ext uri="{BB962C8B-B14F-4D97-AF65-F5344CB8AC3E}">
        <p14:creationId xmlns:p14="http://schemas.microsoft.com/office/powerpoint/2010/main" val="1346204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4"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223554" y="2302496"/>
            <a:ext cx="5564060" cy="2215991"/>
          </a:xfrm>
          <a:prstGeom prst="rect">
            <a:avLst/>
          </a:prstGeom>
          <a:noFill/>
        </p:spPr>
        <p:txBody>
          <a:bodyPr wrap="square" lIns="0" tIns="0" rIns="0" bIns="0" rtlCol="0">
            <a:spAutoFit/>
          </a:bodyPr>
          <a:lstStyle/>
          <a:p>
            <a:pPr lvl="0" algn="just">
              <a:defRPr/>
            </a:pPr>
            <a:r>
              <a:rPr kumimoji="0" lang="pt-BR"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lang="vi-VN"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Cho một số nguyên liệu tự</a:t>
            </a:r>
            <a:r>
              <a:rPr lang="en-US"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vi-VN"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nhiên có hương thơm (vỏ</a:t>
            </a:r>
            <a:r>
              <a:rPr lang="en-US"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vi-VN"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bưởi, sả, tinh dầu bạc hà,...)</a:t>
            </a:r>
            <a:r>
              <a:rPr lang="en-US"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vi-VN"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vào chậu nước (nếu có)</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13" name="Picture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260413" y="538518"/>
            <a:ext cx="5234297" cy="5743948"/>
          </a:xfrm>
          <a:prstGeom prst="roundRect">
            <a:avLst/>
          </a:prstGeom>
          <a:effectLst>
            <a:outerShdw blurRad="63500" sx="102000" sy="102000" algn="ctr" rotWithShape="0">
              <a:prstClr val="black">
                <a:alpha val="40000"/>
              </a:prstClr>
            </a:outerShdw>
          </a:effectLst>
        </p:spPr>
      </p:pic>
      <p:sp>
        <p:nvSpPr>
          <p:cNvPr id="16" name="Rounded Rectangle 6"/>
          <p:cNvSpPr/>
          <p:nvPr/>
        </p:nvSpPr>
        <p:spPr>
          <a:xfrm>
            <a:off x="813852" y="871497"/>
            <a:ext cx="1095153" cy="950617"/>
          </a:xfrm>
          <a:custGeom>
            <a:avLst/>
            <a:gdLst>
              <a:gd name="connsiteX0" fmla="*/ 0 w 1095153"/>
              <a:gd name="connsiteY0" fmla="*/ 158439 h 950617"/>
              <a:gd name="connsiteX1" fmla="*/ 158439 w 1095153"/>
              <a:gd name="connsiteY1" fmla="*/ 0 h 950617"/>
              <a:gd name="connsiteX2" fmla="*/ 936714 w 1095153"/>
              <a:gd name="connsiteY2" fmla="*/ 0 h 950617"/>
              <a:gd name="connsiteX3" fmla="*/ 1095153 w 1095153"/>
              <a:gd name="connsiteY3" fmla="*/ 158439 h 950617"/>
              <a:gd name="connsiteX4" fmla="*/ 1095153 w 1095153"/>
              <a:gd name="connsiteY4" fmla="*/ 792178 h 950617"/>
              <a:gd name="connsiteX5" fmla="*/ 936714 w 1095153"/>
              <a:gd name="connsiteY5" fmla="*/ 950617 h 950617"/>
              <a:gd name="connsiteX6" fmla="*/ 158439 w 1095153"/>
              <a:gd name="connsiteY6" fmla="*/ 950617 h 950617"/>
              <a:gd name="connsiteX7" fmla="*/ 0 w 1095153"/>
              <a:gd name="connsiteY7" fmla="*/ 792178 h 950617"/>
              <a:gd name="connsiteX8" fmla="*/ 0 w 1095153"/>
              <a:gd name="connsiteY8" fmla="*/ 158439 h 950617"/>
              <a:gd name="connsiteX0" fmla="*/ 0 w 1095153"/>
              <a:gd name="connsiteY0" fmla="*/ 158439 h 950617"/>
              <a:gd name="connsiteX1" fmla="*/ 158439 w 1095153"/>
              <a:gd name="connsiteY1" fmla="*/ 0 h 950617"/>
              <a:gd name="connsiteX2" fmla="*/ 936714 w 1095153"/>
              <a:gd name="connsiteY2" fmla="*/ 0 h 950617"/>
              <a:gd name="connsiteX3" fmla="*/ 1018035 w 1095153"/>
              <a:gd name="connsiteY3" fmla="*/ 367759 h 950617"/>
              <a:gd name="connsiteX4" fmla="*/ 1095153 w 1095153"/>
              <a:gd name="connsiteY4" fmla="*/ 792178 h 950617"/>
              <a:gd name="connsiteX5" fmla="*/ 936714 w 1095153"/>
              <a:gd name="connsiteY5" fmla="*/ 950617 h 950617"/>
              <a:gd name="connsiteX6" fmla="*/ 158439 w 1095153"/>
              <a:gd name="connsiteY6" fmla="*/ 950617 h 950617"/>
              <a:gd name="connsiteX7" fmla="*/ 0 w 1095153"/>
              <a:gd name="connsiteY7" fmla="*/ 792178 h 950617"/>
              <a:gd name="connsiteX8" fmla="*/ 0 w 1095153"/>
              <a:gd name="connsiteY8" fmla="*/ 158439 h 950617"/>
              <a:gd name="connsiteX0" fmla="*/ 121186 w 1095153"/>
              <a:gd name="connsiteY0" fmla="*/ 378776 h 950617"/>
              <a:gd name="connsiteX1" fmla="*/ 158439 w 1095153"/>
              <a:gd name="connsiteY1" fmla="*/ 0 h 950617"/>
              <a:gd name="connsiteX2" fmla="*/ 936714 w 1095153"/>
              <a:gd name="connsiteY2" fmla="*/ 0 h 950617"/>
              <a:gd name="connsiteX3" fmla="*/ 1018035 w 1095153"/>
              <a:gd name="connsiteY3" fmla="*/ 367759 h 950617"/>
              <a:gd name="connsiteX4" fmla="*/ 1095153 w 1095153"/>
              <a:gd name="connsiteY4" fmla="*/ 792178 h 950617"/>
              <a:gd name="connsiteX5" fmla="*/ 936714 w 1095153"/>
              <a:gd name="connsiteY5" fmla="*/ 950617 h 950617"/>
              <a:gd name="connsiteX6" fmla="*/ 158439 w 1095153"/>
              <a:gd name="connsiteY6" fmla="*/ 950617 h 950617"/>
              <a:gd name="connsiteX7" fmla="*/ 0 w 1095153"/>
              <a:gd name="connsiteY7" fmla="*/ 792178 h 950617"/>
              <a:gd name="connsiteX8" fmla="*/ 121186 w 1095153"/>
              <a:gd name="connsiteY8" fmla="*/ 378776 h 95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153" h="950617">
                <a:moveTo>
                  <a:pt x="121186" y="378776"/>
                </a:moveTo>
                <a:cubicBezTo>
                  <a:pt x="121186" y="291273"/>
                  <a:pt x="70936" y="0"/>
                  <a:pt x="158439" y="0"/>
                </a:cubicBezTo>
                <a:lnTo>
                  <a:pt x="936714" y="0"/>
                </a:lnTo>
                <a:cubicBezTo>
                  <a:pt x="1024217" y="0"/>
                  <a:pt x="1018035" y="280256"/>
                  <a:pt x="1018035" y="367759"/>
                </a:cubicBezTo>
                <a:cubicBezTo>
                  <a:pt x="1018035" y="579005"/>
                  <a:pt x="1095153" y="580932"/>
                  <a:pt x="1095153" y="792178"/>
                </a:cubicBezTo>
                <a:cubicBezTo>
                  <a:pt x="1095153" y="879681"/>
                  <a:pt x="1024217" y="950617"/>
                  <a:pt x="936714" y="950617"/>
                </a:cubicBezTo>
                <a:lnTo>
                  <a:pt x="158439" y="950617"/>
                </a:lnTo>
                <a:cubicBezTo>
                  <a:pt x="70936" y="950617"/>
                  <a:pt x="0" y="879681"/>
                  <a:pt x="0" y="792178"/>
                </a:cubicBezTo>
                <a:lnTo>
                  <a:pt x="121186" y="378776"/>
                </a:lnTo>
                <a:close/>
              </a:path>
            </a:pathLst>
          </a:cu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3</a:t>
            </a:r>
          </a:p>
        </p:txBody>
      </p:sp>
    </p:spTree>
    <p:extLst>
      <p:ext uri="{BB962C8B-B14F-4D97-AF65-F5344CB8AC3E}">
        <p14:creationId xmlns:p14="http://schemas.microsoft.com/office/powerpoint/2010/main" val="3819218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6" presetClass="entr" presetSubtype="37"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810294" y="2511468"/>
            <a:ext cx="3083974" cy="1107996"/>
          </a:xfrm>
          <a:prstGeom prst="rect">
            <a:avLst/>
          </a:prstGeom>
          <a:noFill/>
        </p:spPr>
        <p:txBody>
          <a:bodyPr wrap="square" lIns="0" tIns="0" rIns="0" bIns="0" rtlCol="0">
            <a:spAutoFit/>
          </a:bodyPr>
          <a:lstStyle/>
          <a:p>
            <a:pPr lvl="0" algn="just">
              <a:defRPr/>
            </a:pPr>
            <a:r>
              <a:rPr kumimoji="0" lang="pt-BR"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K</a:t>
            </a:r>
            <a:r>
              <a:rPr lang="en-US" sz="3600" b="1"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huấy</a:t>
            </a:r>
            <a:r>
              <a:rPr lang="en-US"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sz="3600" b="1"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đều</a:t>
            </a:r>
            <a:r>
              <a:rPr lang="en-US"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sz="3600" b="1"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các</a:t>
            </a:r>
            <a:r>
              <a:rPr lang="en-US"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sz="3600" b="1"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nguyên</a:t>
            </a:r>
            <a:r>
              <a:rPr lang="en-US"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sz="3600" b="1"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liệu</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228217" y="387286"/>
            <a:ext cx="6454588" cy="6013514"/>
          </a:xfrm>
          <a:prstGeom prst="roundRect">
            <a:avLst/>
          </a:prstGeom>
          <a:effectLst>
            <a:outerShdw blurRad="63500" sx="102000" sy="102000" algn="ctr" rotWithShape="0">
              <a:prstClr val="black">
                <a:alpha val="40000"/>
              </a:prstClr>
            </a:outerShdw>
          </a:effectLst>
        </p:spPr>
      </p:pic>
      <p:sp>
        <p:nvSpPr>
          <p:cNvPr id="14" name="Rounded Rectangle 6"/>
          <p:cNvSpPr/>
          <p:nvPr/>
        </p:nvSpPr>
        <p:spPr>
          <a:xfrm>
            <a:off x="913188" y="725511"/>
            <a:ext cx="1095153" cy="950617"/>
          </a:xfrm>
          <a:custGeom>
            <a:avLst/>
            <a:gdLst>
              <a:gd name="connsiteX0" fmla="*/ 0 w 1095153"/>
              <a:gd name="connsiteY0" fmla="*/ 158439 h 950617"/>
              <a:gd name="connsiteX1" fmla="*/ 158439 w 1095153"/>
              <a:gd name="connsiteY1" fmla="*/ 0 h 950617"/>
              <a:gd name="connsiteX2" fmla="*/ 936714 w 1095153"/>
              <a:gd name="connsiteY2" fmla="*/ 0 h 950617"/>
              <a:gd name="connsiteX3" fmla="*/ 1095153 w 1095153"/>
              <a:gd name="connsiteY3" fmla="*/ 158439 h 950617"/>
              <a:gd name="connsiteX4" fmla="*/ 1095153 w 1095153"/>
              <a:gd name="connsiteY4" fmla="*/ 792178 h 950617"/>
              <a:gd name="connsiteX5" fmla="*/ 936714 w 1095153"/>
              <a:gd name="connsiteY5" fmla="*/ 950617 h 950617"/>
              <a:gd name="connsiteX6" fmla="*/ 158439 w 1095153"/>
              <a:gd name="connsiteY6" fmla="*/ 950617 h 950617"/>
              <a:gd name="connsiteX7" fmla="*/ 0 w 1095153"/>
              <a:gd name="connsiteY7" fmla="*/ 792178 h 950617"/>
              <a:gd name="connsiteX8" fmla="*/ 0 w 1095153"/>
              <a:gd name="connsiteY8" fmla="*/ 158439 h 950617"/>
              <a:gd name="connsiteX0" fmla="*/ 0 w 1095153"/>
              <a:gd name="connsiteY0" fmla="*/ 158439 h 950617"/>
              <a:gd name="connsiteX1" fmla="*/ 158439 w 1095153"/>
              <a:gd name="connsiteY1" fmla="*/ 0 h 950617"/>
              <a:gd name="connsiteX2" fmla="*/ 936714 w 1095153"/>
              <a:gd name="connsiteY2" fmla="*/ 0 h 950617"/>
              <a:gd name="connsiteX3" fmla="*/ 1018035 w 1095153"/>
              <a:gd name="connsiteY3" fmla="*/ 367759 h 950617"/>
              <a:gd name="connsiteX4" fmla="*/ 1095153 w 1095153"/>
              <a:gd name="connsiteY4" fmla="*/ 792178 h 950617"/>
              <a:gd name="connsiteX5" fmla="*/ 936714 w 1095153"/>
              <a:gd name="connsiteY5" fmla="*/ 950617 h 950617"/>
              <a:gd name="connsiteX6" fmla="*/ 158439 w 1095153"/>
              <a:gd name="connsiteY6" fmla="*/ 950617 h 950617"/>
              <a:gd name="connsiteX7" fmla="*/ 0 w 1095153"/>
              <a:gd name="connsiteY7" fmla="*/ 792178 h 950617"/>
              <a:gd name="connsiteX8" fmla="*/ 0 w 1095153"/>
              <a:gd name="connsiteY8" fmla="*/ 158439 h 950617"/>
              <a:gd name="connsiteX0" fmla="*/ 121186 w 1095153"/>
              <a:gd name="connsiteY0" fmla="*/ 378776 h 950617"/>
              <a:gd name="connsiteX1" fmla="*/ 158439 w 1095153"/>
              <a:gd name="connsiteY1" fmla="*/ 0 h 950617"/>
              <a:gd name="connsiteX2" fmla="*/ 936714 w 1095153"/>
              <a:gd name="connsiteY2" fmla="*/ 0 h 950617"/>
              <a:gd name="connsiteX3" fmla="*/ 1018035 w 1095153"/>
              <a:gd name="connsiteY3" fmla="*/ 367759 h 950617"/>
              <a:gd name="connsiteX4" fmla="*/ 1095153 w 1095153"/>
              <a:gd name="connsiteY4" fmla="*/ 792178 h 950617"/>
              <a:gd name="connsiteX5" fmla="*/ 936714 w 1095153"/>
              <a:gd name="connsiteY5" fmla="*/ 950617 h 950617"/>
              <a:gd name="connsiteX6" fmla="*/ 158439 w 1095153"/>
              <a:gd name="connsiteY6" fmla="*/ 950617 h 950617"/>
              <a:gd name="connsiteX7" fmla="*/ 0 w 1095153"/>
              <a:gd name="connsiteY7" fmla="*/ 792178 h 950617"/>
              <a:gd name="connsiteX8" fmla="*/ 121186 w 1095153"/>
              <a:gd name="connsiteY8" fmla="*/ 378776 h 95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153" h="950617">
                <a:moveTo>
                  <a:pt x="121186" y="378776"/>
                </a:moveTo>
                <a:cubicBezTo>
                  <a:pt x="121186" y="291273"/>
                  <a:pt x="70936" y="0"/>
                  <a:pt x="158439" y="0"/>
                </a:cubicBezTo>
                <a:lnTo>
                  <a:pt x="936714" y="0"/>
                </a:lnTo>
                <a:cubicBezTo>
                  <a:pt x="1024217" y="0"/>
                  <a:pt x="1018035" y="280256"/>
                  <a:pt x="1018035" y="367759"/>
                </a:cubicBezTo>
                <a:cubicBezTo>
                  <a:pt x="1018035" y="579005"/>
                  <a:pt x="1095153" y="580932"/>
                  <a:pt x="1095153" y="792178"/>
                </a:cubicBezTo>
                <a:cubicBezTo>
                  <a:pt x="1095153" y="879681"/>
                  <a:pt x="1024217" y="950617"/>
                  <a:pt x="936714" y="950617"/>
                </a:cubicBezTo>
                <a:lnTo>
                  <a:pt x="158439" y="950617"/>
                </a:lnTo>
                <a:cubicBezTo>
                  <a:pt x="70936" y="950617"/>
                  <a:pt x="0" y="879681"/>
                  <a:pt x="0" y="792178"/>
                </a:cubicBezTo>
                <a:lnTo>
                  <a:pt x="121186" y="378776"/>
                </a:lnTo>
                <a:close/>
              </a:path>
            </a:pathLst>
          </a:cu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4</a:t>
            </a:r>
          </a:p>
        </p:txBody>
      </p:sp>
    </p:spTree>
    <p:extLst>
      <p:ext uri="{BB962C8B-B14F-4D97-AF65-F5344CB8AC3E}">
        <p14:creationId xmlns:p14="http://schemas.microsoft.com/office/powerpoint/2010/main" val="39126439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21" presetClass="entr" presetSubtype="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302095" y="4903514"/>
            <a:ext cx="5823519" cy="800219"/>
          </a:xfrm>
          <a:prstGeom prst="rect">
            <a:avLst/>
          </a:prstGeom>
          <a:noFill/>
        </p:spPr>
        <p:txBody>
          <a:bodyPr wrap="square" rtlCol="0">
            <a:spAutoFit/>
          </a:bodyPr>
          <a:lstStyle/>
          <a:p>
            <a:pPr lvl="0">
              <a:defRPr/>
            </a:pPr>
            <a:r>
              <a:rPr kumimoji="0" lang="vi-VN" altLang="zh-CN" sz="3600" b="1" i="0" u="none" strike="noStrike" kern="1200" cap="none" spc="0" normalizeH="0" baseline="0" noProof="0" dirty="0">
                <a:ln>
                  <a:noFill/>
                </a:ln>
                <a:solidFill>
                  <a:schemeClr val="bg1"/>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altLang="zh-CN" sz="4600" b="1" i="0" u="none" strike="noStrike" kern="1200" cap="none" spc="0" normalizeH="0" baseline="0" noProof="0" dirty="0">
                <a:ln>
                  <a:noFill/>
                </a:ln>
                <a:solidFill>
                  <a:schemeClr val="bg1"/>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lang="vi-VN" altLang="zh-CN" sz="3600" b="1" dirty="0">
                <a:solidFill>
                  <a:schemeClr val="bg1"/>
                </a:solidFill>
                <a:latin typeface="Times New Roman" panose="02020603050405020304" pitchFamily="18" charset="0"/>
                <a:ea typeface="Roboto" panose="02000000000000000000" pitchFamily="2" charset="0"/>
                <a:cs typeface="Times New Roman" panose="02020603050405020304" pitchFamily="18" charset="0"/>
                <a:sym typeface="Wingdings" panose="05000000000000000000" pitchFamily="2" charset="2"/>
              </a:rPr>
              <a:t>Làm sạch được vết bẩn</a:t>
            </a:r>
            <a:endParaRPr kumimoji="0" lang="vi-VN" altLang="zh-CN" sz="3600" b="1" i="0" u="none" strike="noStrike" kern="1200" cap="none" spc="0" normalizeH="0" baseline="0" noProof="0" dirty="0">
              <a:ln>
                <a:noFill/>
              </a:ln>
              <a:solidFill>
                <a:schemeClr val="bg1"/>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6" name="Picture 5"/>
          <p:cNvPicPr>
            <a:picLocks noChangeAspect="1"/>
          </p:cNvPicPr>
          <p:nvPr/>
        </p:nvPicPr>
        <p:blipFill>
          <a:blip r:embed="rId3" cstate="hq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112079" y="989231"/>
            <a:ext cx="5486400" cy="6023113"/>
          </a:xfrm>
          <a:prstGeom prst="rect">
            <a:avLst/>
          </a:prstGeom>
        </p:spPr>
      </p:pic>
      <p:sp>
        <p:nvSpPr>
          <p:cNvPr id="3" name="TextBox 2"/>
          <p:cNvSpPr txBox="1"/>
          <p:nvPr/>
        </p:nvSpPr>
        <p:spPr>
          <a:xfrm>
            <a:off x="2237437" y="746010"/>
            <a:ext cx="6546572" cy="830997"/>
          </a:xfrm>
          <a:prstGeom prst="rect">
            <a:avLst/>
          </a:prstGeom>
          <a:noFill/>
        </p:spPr>
        <p:txBody>
          <a:bodyPr wrap="square" rtlCol="0">
            <a:spAutoFit/>
          </a:bodyPr>
          <a:lstStyle/>
          <a:p>
            <a:pPr algn="ctr"/>
            <a:r>
              <a:rPr lang="en-US" sz="4800" b="1" dirty="0" smtClean="0">
                <a:latin typeface="Times New Roman" pitchFamily="18" charset="0"/>
                <a:cs typeface="Times New Roman" pitchFamily="18" charset="0"/>
              </a:rPr>
              <a:t>TIÊU CHÍ SẢN PHẨM</a:t>
            </a:r>
            <a:endParaRPr lang="en-US" sz="4800" b="1" dirty="0">
              <a:latin typeface="Times New Roman" pitchFamily="18" charset="0"/>
              <a:cs typeface="Times New Roman" pitchFamily="18" charset="0"/>
            </a:endParaRPr>
          </a:p>
        </p:txBody>
      </p:sp>
    </p:spTree>
    <p:extLst>
      <p:ext uri="{BB962C8B-B14F-4D97-AF65-F5344CB8AC3E}">
        <p14:creationId xmlns:p14="http://schemas.microsoft.com/office/powerpoint/2010/main" val="3289525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785308" y="1378338"/>
            <a:ext cx="10647411" cy="1922770"/>
          </a:xfrm>
          <a:prstGeom prst="rect">
            <a:avLst/>
          </a:prstGeom>
          <a:noFill/>
        </p:spPr>
        <p:txBody>
          <a:bodyPr wrap="square" lIns="0" tIns="0" rIns="0" bIns="0" rtlCol="0">
            <a:spAutoFit/>
          </a:bodyPr>
          <a:lstStyle/>
          <a:p>
            <a:pPr lvl="0" algn="ctr">
              <a:lnSpc>
                <a:spcPct val="150000"/>
              </a:lnSpc>
              <a:defRPr/>
            </a:pPr>
            <a:r>
              <a:rPr lang="vi-VN" sz="4400" b="1" dirty="0">
                <a:solidFill>
                  <a:srgbClr val="002060"/>
                </a:solidFill>
                <a:latin typeface="+mj-lt"/>
                <a:ea typeface="Roboto Black" panose="02000000000000000000" pitchFamily="2" charset="0"/>
              </a:rPr>
              <a:t>TIẾN HÀNH LÀM NƯỚC LAU B</a:t>
            </a:r>
            <a:r>
              <a:rPr lang="en-US" sz="4400" b="1" dirty="0">
                <a:solidFill>
                  <a:srgbClr val="002060"/>
                </a:solidFill>
                <a:latin typeface="Times New Roman" panose="02020603050405020304" pitchFamily="18" charset="0"/>
                <a:ea typeface="Roboto Black" panose="02000000000000000000" pitchFamily="2" charset="0"/>
                <a:cs typeface="Times New Roman" panose="02020603050405020304" pitchFamily="18" charset="0"/>
              </a:rPr>
              <a:t>À</a:t>
            </a:r>
            <a:r>
              <a:rPr lang="vi-VN" sz="4400" b="1" dirty="0">
                <a:solidFill>
                  <a:srgbClr val="002060"/>
                </a:solidFill>
                <a:latin typeface="+mj-lt"/>
                <a:ea typeface="Roboto Black" panose="02000000000000000000" pitchFamily="2" charset="0"/>
              </a:rPr>
              <a:t>N THEO CÁCH CỦA NHÓM EM</a:t>
            </a:r>
            <a:endParaRPr kumimoji="0" lang="en-US" sz="4400" b="1" i="0" u="none" strike="noStrike" kern="1200" cap="none" spc="0" normalizeH="0" baseline="0" noProof="0" dirty="0">
              <a:ln>
                <a:noFill/>
              </a:ln>
              <a:solidFill>
                <a:srgbClr val="002060"/>
              </a:solidFill>
              <a:effectLst/>
              <a:uLnTx/>
              <a:uFillTx/>
              <a:latin typeface="+mj-lt"/>
              <a:ea typeface="Roboto Black"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865" y="3651839"/>
            <a:ext cx="1421820" cy="2286844"/>
          </a:xfrm>
          <a:prstGeom prst="rect">
            <a:avLst/>
          </a:prstGeom>
        </p:spPr>
      </p:pic>
    </p:spTree>
    <p:extLst>
      <p:ext uri="{BB962C8B-B14F-4D97-AF65-F5344CB8AC3E}">
        <p14:creationId xmlns:p14="http://schemas.microsoft.com/office/powerpoint/2010/main" val="2259991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895801" y="560795"/>
            <a:ext cx="10333634" cy="553998"/>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Kiểm tra và điều chỉnh sản phẩm theo các tiêu chí</a:t>
            </a:r>
            <a:endParaRPr kumimoji="0" lang="en-US" sz="3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grpSp>
        <p:nvGrpSpPr>
          <p:cNvPr id="5" name="Group 4"/>
          <p:cNvGrpSpPr/>
          <p:nvPr/>
        </p:nvGrpSpPr>
        <p:grpSpPr>
          <a:xfrm>
            <a:off x="6195753" y="1493547"/>
            <a:ext cx="5637659" cy="4294067"/>
            <a:chOff x="482809" y="2331393"/>
            <a:chExt cx="1557125" cy="1184236"/>
          </a:xfrm>
        </p:grpSpPr>
        <p:sp>
          <p:nvSpPr>
            <p:cNvPr id="7" name="Rounded Rectangle 6"/>
            <p:cNvSpPr/>
            <p:nvPr/>
          </p:nvSpPr>
          <p:spPr>
            <a:xfrm>
              <a:off x="482809" y="2331393"/>
              <a:ext cx="1557125" cy="1184236"/>
            </a:xfrm>
            <a:prstGeom prst="roundRect">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47EDC76-93E4-69B2-B3EB-FFBB9F9285CB}"/>
                </a:ext>
              </a:extLst>
            </p:cNvPr>
            <p:cNvSpPr txBox="1"/>
            <p:nvPr/>
          </p:nvSpPr>
          <p:spPr>
            <a:xfrm>
              <a:off x="535101" y="2540784"/>
              <a:ext cx="1452541" cy="696015"/>
            </a:xfrm>
            <a:prstGeom prst="rect">
              <a:avLst/>
            </a:prstGeom>
            <a:noFill/>
          </p:spPr>
          <p:txBody>
            <a:bodyPr wrap="square" lIns="0" tIns="0" rIns="0" bIns="0" rtlCol="0">
              <a:spAutoFit/>
            </a:bodyPr>
            <a:lstStyle/>
            <a:p>
              <a:pPr lvl="0" algn="just">
                <a:spcBef>
                  <a:spcPts val="600"/>
                </a:spcBef>
                <a:spcAft>
                  <a:spcPts val="600"/>
                </a:spcAft>
                <a:defRPr/>
              </a:pPr>
              <a:r>
                <a:rPr kumimoji="0" lang="pt-BR" sz="3600" b="1" i="0" u="none" strike="noStrike" kern="1200" cap="none" spc="0" normalizeH="0" baseline="0" noProof="0" dirty="0">
                  <a:ln>
                    <a:noFill/>
                  </a:ln>
                  <a:solidFill>
                    <a:srgbClr val="00B05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pt-BR" sz="3600" b="1" i="0" u="none" strike="noStrike" kern="1200" cap="none" spc="0" normalizeH="0" baseline="0" noProof="0" dirty="0">
                  <a:ln>
                    <a:noFill/>
                  </a:ln>
                  <a:solidFill>
                    <a:srgbClr val="00B050"/>
                  </a:solidFill>
                  <a:effectLst/>
                  <a:uLnTx/>
                  <a:uFillTx/>
                  <a:latin typeface="Times New Roman" panose="02020603050405020304" pitchFamily="18" charset="0"/>
                  <a:ea typeface="Roboto" panose="02000000000000000000" pitchFamily="2" charset="0"/>
                  <a:cs typeface="Times New Roman" panose="02020603050405020304" pitchFamily="18" charset="0"/>
                  <a:sym typeface="Wingdings" panose="05000000000000000000" pitchFamily="2" charset="2"/>
                </a:rPr>
                <a:t></a:t>
              </a:r>
              <a:r>
                <a:rPr kumimoji="0" lang="pt-BR" sz="3600" b="1" i="0" u="none" strike="noStrike" kern="1200" cap="none" spc="0" normalizeH="0" baseline="0" noProof="0" dirty="0">
                  <a:ln>
                    <a:noFill/>
                  </a:ln>
                  <a:solidFill>
                    <a:srgbClr val="00B05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lang="vi-VN"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Nguyên liệu dễ tìm, có nguồn gốc từ thiên nhiên</a:t>
              </a:r>
            </a:p>
            <a:p>
              <a:pPr lvl="0" algn="just">
                <a:spcBef>
                  <a:spcPts val="600"/>
                </a:spcBef>
                <a:spcAft>
                  <a:spcPts val="600"/>
                </a:spcAft>
                <a:defRPr/>
              </a:pPr>
              <a:r>
                <a:rPr kumimoji="0" lang="pt-BR" sz="3600" b="1" i="0" u="none" strike="noStrike" kern="1200" cap="none" spc="0" normalizeH="0" baseline="0" noProof="0" dirty="0">
                  <a:ln>
                    <a:noFill/>
                  </a:ln>
                  <a:solidFill>
                    <a:srgbClr val="00B05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pt-BR" sz="3600" b="1" i="0" u="none" strike="noStrike" kern="1200" cap="none" spc="0" normalizeH="0" baseline="0" noProof="0" dirty="0">
                  <a:ln>
                    <a:noFill/>
                  </a:ln>
                  <a:solidFill>
                    <a:srgbClr val="00B050"/>
                  </a:solidFill>
                  <a:effectLst/>
                  <a:uLnTx/>
                  <a:uFillTx/>
                  <a:latin typeface="Times New Roman" panose="02020603050405020304" pitchFamily="18" charset="0"/>
                  <a:ea typeface="Roboto" panose="02000000000000000000" pitchFamily="2" charset="0"/>
                  <a:cs typeface="Times New Roman" panose="02020603050405020304" pitchFamily="18" charset="0"/>
                  <a:sym typeface="Wingdings" panose="05000000000000000000" pitchFamily="2" charset="2"/>
                </a:rPr>
                <a:t></a:t>
              </a:r>
              <a:r>
                <a:rPr kumimoji="0" lang="pt-BR" sz="3600" b="1" i="0" u="none" strike="noStrike" kern="1200" cap="none" spc="0" normalizeH="0" baseline="0" noProof="0" dirty="0">
                  <a:ln>
                    <a:noFill/>
                  </a:ln>
                  <a:solidFill>
                    <a:srgbClr val="00B05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lang="vi-VN"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An toàn với con người</a:t>
              </a:r>
            </a:p>
            <a:p>
              <a:pPr lvl="0" algn="just">
                <a:spcBef>
                  <a:spcPts val="600"/>
                </a:spcBef>
                <a:spcAft>
                  <a:spcPts val="600"/>
                </a:spcAft>
                <a:defRPr/>
              </a:pPr>
              <a:r>
                <a:rPr kumimoji="0" lang="pt-BR" sz="3600" b="1" i="0" u="none" strike="noStrike" kern="1200" cap="none" spc="0" normalizeH="0" baseline="0" noProof="0" dirty="0">
                  <a:ln>
                    <a:noFill/>
                  </a:ln>
                  <a:solidFill>
                    <a:srgbClr val="00B05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pt-BR" sz="3600" b="1" i="0" u="none" strike="noStrike" kern="1200" cap="none" spc="0" normalizeH="0" baseline="0" noProof="0" dirty="0">
                  <a:ln>
                    <a:noFill/>
                  </a:ln>
                  <a:solidFill>
                    <a:srgbClr val="00B050"/>
                  </a:solidFill>
                  <a:effectLst/>
                  <a:uLnTx/>
                  <a:uFillTx/>
                  <a:latin typeface="Times New Roman" panose="02020603050405020304" pitchFamily="18" charset="0"/>
                  <a:ea typeface="Roboto" panose="02000000000000000000" pitchFamily="2" charset="0"/>
                  <a:cs typeface="Times New Roman" panose="02020603050405020304" pitchFamily="18" charset="0"/>
                  <a:sym typeface="Wingdings" panose="05000000000000000000" pitchFamily="2" charset="2"/>
                </a:rPr>
                <a:t></a:t>
              </a:r>
              <a:r>
                <a:rPr kumimoji="0" lang="pt-BR" sz="3600" b="1" i="0" u="none" strike="noStrike" kern="1200" cap="none" spc="0" normalizeH="0" baseline="0" noProof="0" dirty="0">
                  <a:ln>
                    <a:noFill/>
                  </a:ln>
                  <a:solidFill>
                    <a:srgbClr val="00B05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lang="vi-VN" sz="36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Làm sạch được vết bẩn</a:t>
              </a:r>
            </a:p>
          </p:txBody>
        </p:sp>
      </p:grpSp>
      <p:sp>
        <p:nvSpPr>
          <p:cNvPr id="2" name="Left-Right Arrow 1"/>
          <p:cNvSpPr/>
          <p:nvPr/>
        </p:nvSpPr>
        <p:spPr>
          <a:xfrm>
            <a:off x="5243911" y="3533472"/>
            <a:ext cx="818707" cy="552893"/>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6642" y="1312433"/>
            <a:ext cx="4824134" cy="4797911"/>
          </a:xfrm>
          <a:prstGeom prst="round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30215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16" presetClass="entr" presetSubtype="21"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21" presetClass="entr" presetSubtype="1"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heel(1)">
                                      <p:cBhvr>
                                        <p:cTn id="1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6984" y="2261689"/>
            <a:ext cx="8201134"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C00000"/>
                </a:solidFill>
                <a:effectLst/>
                <a:uLnTx/>
                <a:uFillTx/>
                <a:latin typeface="Times New Roman" panose="02020603050405020304" pitchFamily="18" charset="0"/>
                <a:ea typeface="Roboto" panose="02000000000000000000" pitchFamily="2" charset="0"/>
                <a:cs typeface="Times New Roman" panose="02020603050405020304" pitchFamily="18" charset="0"/>
              </a:rPr>
              <a:t>THỰC</a:t>
            </a:r>
            <a:r>
              <a:rPr kumimoji="0" lang="en-US" altLang="zh-CN" sz="8000" b="1" i="0" u="none" strike="noStrike" kern="1200" cap="none" spc="0" normalizeH="0" noProof="0" dirty="0">
                <a:ln>
                  <a:noFill/>
                </a:ln>
                <a:solidFill>
                  <a:srgbClr val="C00000"/>
                </a:solidFill>
                <a:effectLst/>
                <a:uLnTx/>
                <a:uFillTx/>
                <a:latin typeface="Times New Roman" panose="02020603050405020304" pitchFamily="18" charset="0"/>
                <a:ea typeface="Roboto" panose="02000000000000000000" pitchFamily="2" charset="0"/>
                <a:cs typeface="Times New Roman" panose="02020603050405020304" pitchFamily="18" charset="0"/>
              </a:rPr>
              <a:t> HÀNH</a:t>
            </a:r>
            <a:endParaRPr kumimoji="0" lang="vi-VN" altLang="zh-CN" sz="8000" b="1" i="0" u="none" strike="noStrike" kern="1200" cap="none" spc="0" normalizeH="0" baseline="0" noProof="0" dirty="0">
              <a:ln>
                <a:noFill/>
              </a:ln>
              <a:solidFill>
                <a:srgbClr val="C0000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4" name="TextBox 3"/>
          <p:cNvSpPr txBox="1"/>
          <p:nvPr/>
        </p:nvSpPr>
        <p:spPr>
          <a:xfrm>
            <a:off x="1215614" y="2369410"/>
            <a:ext cx="9943873"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600" b="1" i="0" u="none" strike="noStrike" kern="1200" cap="none" spc="0" normalizeH="0" baseline="0" noProof="0" dirty="0">
                <a:ln>
                  <a:noFill/>
                </a:ln>
                <a:solidFill>
                  <a:srgbClr val="C00000"/>
                </a:solidFill>
                <a:effectLst/>
                <a:uLnTx/>
                <a:uFillTx/>
                <a:latin typeface="+mj-lt"/>
                <a:ea typeface="Roboto" panose="02000000000000000000" pitchFamily="2" charset="0"/>
                <a:cs typeface="+mn-cs"/>
              </a:rPr>
              <a:t>GIỚI THIỆU SẢN PHẨM</a:t>
            </a:r>
          </a:p>
        </p:txBody>
      </p:sp>
    </p:spTree>
    <p:extLst>
      <p:ext uri="{BB962C8B-B14F-4D97-AF65-F5344CB8AC3E}">
        <p14:creationId xmlns:p14="http://schemas.microsoft.com/office/powerpoint/2010/main" val="2169876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30235" y="2609717"/>
            <a:ext cx="995135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THỰC</a:t>
            </a:r>
            <a:r>
              <a:rPr kumimoji="0" lang="en-US" altLang="zh-CN" sz="6600" b="1" i="0" u="none" strike="noStrike" kern="1200" cap="none" spc="0" normalizeH="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HÀNH LAU BÀN</a:t>
            </a:r>
            <a:endParaRPr kumimoji="0" lang="vi-VN" altLang="zh-CN" sz="66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41953009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txBox="1">
            <a:spLocks noGrp="1"/>
          </p:cNvSpPr>
          <p:nvPr>
            <p:ph idx="1"/>
          </p:nvPr>
        </p:nvSpPr>
        <p:spPr>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ĐÁNH GIÁ SẢN PHẨM</a:t>
            </a:r>
            <a:endParaRPr kumimoji="0" lang="vi-VN" altLang="zh-CN" sz="48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83732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9047798" y="4351382"/>
            <a:ext cx="1794373" cy="1928823"/>
          </a:xfrm>
          <a:prstGeom prst="rect">
            <a:avLst/>
          </a:prstGeom>
        </p:spPr>
      </p:pic>
      <p:pic>
        <p:nvPicPr>
          <p:cNvPr id="9" name="Picture 8"/>
          <p:cNvPicPr>
            <a:picLocks noChangeAspect="1"/>
          </p:cNvPicPr>
          <p:nvPr/>
        </p:nvPicPr>
        <p:blipFill>
          <a:blip r:embed="rId4"/>
          <a:stretch>
            <a:fillRect/>
          </a:stretch>
        </p:blipFill>
        <p:spPr>
          <a:xfrm>
            <a:off x="6490738" y="4466666"/>
            <a:ext cx="1899227" cy="2066460"/>
          </a:xfrm>
          <a:prstGeom prst="rect">
            <a:avLst/>
          </a:prstGeom>
        </p:spPr>
      </p:pic>
      <p:pic>
        <p:nvPicPr>
          <p:cNvPr id="8" name="Picture 7"/>
          <p:cNvPicPr>
            <a:picLocks noChangeAspect="1"/>
          </p:cNvPicPr>
          <p:nvPr/>
        </p:nvPicPr>
        <p:blipFill>
          <a:blip r:embed="rId5"/>
          <a:stretch>
            <a:fillRect/>
          </a:stretch>
        </p:blipFill>
        <p:spPr>
          <a:xfrm>
            <a:off x="9145858" y="1521595"/>
            <a:ext cx="2029438" cy="2098781"/>
          </a:xfrm>
          <a:prstGeom prst="rect">
            <a:avLst/>
          </a:prstGeom>
        </p:spPr>
      </p:pic>
      <p:pic>
        <p:nvPicPr>
          <p:cNvPr id="2" name="Picture 1"/>
          <p:cNvPicPr>
            <a:picLocks noChangeAspect="1"/>
          </p:cNvPicPr>
          <p:nvPr/>
        </p:nvPicPr>
        <p:blipFill>
          <a:blip r:embed="rId6"/>
          <a:stretch>
            <a:fillRect/>
          </a:stretch>
        </p:blipFill>
        <p:spPr>
          <a:xfrm>
            <a:off x="6462013" y="1441717"/>
            <a:ext cx="1872836" cy="1904762"/>
          </a:xfrm>
          <a:prstGeom prst="rect">
            <a:avLst/>
          </a:prstGeom>
        </p:spPr>
      </p:pic>
      <p:sp>
        <p:nvSpPr>
          <p:cNvPr id="26" name="TextBox 25"/>
          <p:cNvSpPr txBox="1"/>
          <p:nvPr/>
        </p:nvSpPr>
        <p:spPr>
          <a:xfrm>
            <a:off x="2747675" y="195297"/>
            <a:ext cx="61979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cs typeface="+mn-cs"/>
              </a:rPr>
              <a:t>TRÒ CHƠI “</a:t>
            </a:r>
            <a:r>
              <a:rPr kumimoji="0" lang="en-US" altLang="zh-CN" sz="4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ĐỐ</a:t>
            </a:r>
            <a:r>
              <a:rPr kumimoji="0" lang="en-US" altLang="zh-CN" sz="4000" b="1" i="0" u="none" strike="noStrike" kern="1200" cap="none" spc="0" normalizeH="0" noProof="0" dirty="0">
                <a:ln>
                  <a:noFill/>
                </a:ln>
                <a:solidFill>
                  <a:srgbClr val="FF0000"/>
                </a:solidFill>
                <a:effectLst/>
                <a:uLnTx/>
                <a:uFillTx/>
                <a:latin typeface="Roboto" panose="02000000000000000000" pitchFamily="2" charset="0"/>
                <a:ea typeface="Roboto" panose="02000000000000000000" pitchFamily="2" charset="0"/>
                <a:cs typeface="+mn-cs"/>
              </a:rPr>
              <a:t> BẠN</a:t>
            </a:r>
            <a:r>
              <a:rPr kumimoji="0" lang="en-US" altLang="zh-CN" sz="4000" b="1" i="0" u="none" strike="noStrike" kern="1200" cap="none" spc="0" normalizeH="0" baseline="0" noProof="0" dirty="0">
                <a:ln>
                  <a:noFill/>
                </a:ln>
                <a:solidFill>
                  <a:srgbClr val="00B050"/>
                </a:solidFill>
                <a:effectLst/>
                <a:uLnTx/>
                <a:uFillTx/>
                <a:latin typeface="Roboto" panose="02000000000000000000" pitchFamily="2" charset="0"/>
                <a:ea typeface="Roboto" panose="02000000000000000000" pitchFamily="2" charset="0"/>
                <a:cs typeface="+mn-cs"/>
              </a:rPr>
              <a:t>”</a:t>
            </a:r>
          </a:p>
        </p:txBody>
      </p:sp>
      <p:grpSp>
        <p:nvGrpSpPr>
          <p:cNvPr id="31" name="Group 30"/>
          <p:cNvGrpSpPr/>
          <p:nvPr/>
        </p:nvGrpSpPr>
        <p:grpSpPr>
          <a:xfrm>
            <a:off x="6329095" y="3147885"/>
            <a:ext cx="3206149" cy="888206"/>
            <a:chOff x="239451" y="3573857"/>
            <a:chExt cx="4159453" cy="888206"/>
          </a:xfrm>
        </p:grpSpPr>
        <p:sp>
          <p:nvSpPr>
            <p:cNvPr id="32" name="Rectangle 31"/>
            <p:cNvSpPr/>
            <p:nvPr/>
          </p:nvSpPr>
          <p:spPr>
            <a:xfrm>
              <a:off x="502015" y="3607953"/>
              <a:ext cx="2286916" cy="854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p:cNvSpPr txBox="1"/>
            <p:nvPr/>
          </p:nvSpPr>
          <p:spPr>
            <a:xfrm>
              <a:off x="239451" y="3573857"/>
              <a:ext cx="4159453" cy="83099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altLang="zh-CN" sz="24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Bàn</a:t>
              </a:r>
              <a:r>
                <a:rPr kumimoji="0" lang="en-US" altLang="zh-CN" sz="24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altLang="zh-CN" sz="24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chải</a:t>
              </a:r>
              <a:endParaRPr kumimoji="0" lang="en-US" altLang="zh-CN" sz="24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altLang="zh-CN" sz="24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đánh</a:t>
              </a:r>
              <a:r>
                <a:rPr kumimoji="0" lang="en-US" altLang="zh-CN" sz="24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altLang="zh-CN" sz="24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răng</a:t>
              </a:r>
              <a:endParaRPr kumimoji="0" lang="en-US" altLang="zh-CN" sz="24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grpSp>
      <p:grpSp>
        <p:nvGrpSpPr>
          <p:cNvPr id="34" name="Group 33"/>
          <p:cNvGrpSpPr/>
          <p:nvPr/>
        </p:nvGrpSpPr>
        <p:grpSpPr>
          <a:xfrm>
            <a:off x="8182421" y="3510568"/>
            <a:ext cx="2859969" cy="591630"/>
            <a:chOff x="1099335" y="3770616"/>
            <a:chExt cx="2141882" cy="591630"/>
          </a:xfrm>
        </p:grpSpPr>
        <p:sp>
          <p:nvSpPr>
            <p:cNvPr id="35" name="Rectangle 34"/>
            <p:cNvSpPr/>
            <p:nvPr/>
          </p:nvSpPr>
          <p:spPr>
            <a:xfrm>
              <a:off x="1099335" y="3770616"/>
              <a:ext cx="1238815" cy="482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TextBox 35"/>
            <p:cNvSpPr txBox="1"/>
            <p:nvPr/>
          </p:nvSpPr>
          <p:spPr>
            <a:xfrm>
              <a:off x="1944799" y="3900581"/>
              <a:ext cx="129641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Cái</a:t>
              </a:r>
              <a:r>
                <a:rPr kumimoji="0" lang="en-US" altLang="zh-CN" sz="24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altLang="zh-CN" sz="2400" b="1"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lược</a:t>
              </a:r>
              <a:endParaRPr kumimoji="0" lang="en-US" altLang="zh-CN" sz="24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sp>
        <p:nvSpPr>
          <p:cNvPr id="41" name="Rectangle 40"/>
          <p:cNvSpPr/>
          <p:nvPr/>
        </p:nvSpPr>
        <p:spPr>
          <a:xfrm>
            <a:off x="2560678" y="6195969"/>
            <a:ext cx="1662346" cy="482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3" name="Group 42"/>
          <p:cNvGrpSpPr/>
          <p:nvPr/>
        </p:nvGrpSpPr>
        <p:grpSpPr>
          <a:xfrm>
            <a:off x="6436302" y="6280205"/>
            <a:ext cx="1355032" cy="482885"/>
            <a:chOff x="1024038" y="3770616"/>
            <a:chExt cx="1355032" cy="482885"/>
          </a:xfrm>
        </p:grpSpPr>
        <p:sp>
          <p:nvSpPr>
            <p:cNvPr id="44" name="Rectangle 43"/>
            <p:cNvSpPr/>
            <p:nvPr/>
          </p:nvSpPr>
          <p:spPr>
            <a:xfrm>
              <a:off x="1099335" y="3770616"/>
              <a:ext cx="1238815" cy="482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TextBox 44"/>
            <p:cNvSpPr txBox="1"/>
            <p:nvPr/>
          </p:nvSpPr>
          <p:spPr>
            <a:xfrm>
              <a:off x="1024038" y="3821072"/>
              <a:ext cx="135503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0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Cái gương</a:t>
              </a:r>
              <a:endParaRPr kumimoji="0" lang="en-US" altLang="zh-CN" sz="20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sp>
        <p:nvSpPr>
          <p:cNvPr id="47" name="Rectangle 46"/>
          <p:cNvSpPr/>
          <p:nvPr/>
        </p:nvSpPr>
        <p:spPr>
          <a:xfrm>
            <a:off x="8663041" y="6223955"/>
            <a:ext cx="1324464" cy="482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0" name="Group 49"/>
          <p:cNvGrpSpPr/>
          <p:nvPr/>
        </p:nvGrpSpPr>
        <p:grpSpPr>
          <a:xfrm>
            <a:off x="8709106" y="6244137"/>
            <a:ext cx="2290978" cy="537385"/>
            <a:chOff x="1099335" y="3770616"/>
            <a:chExt cx="1797765" cy="482885"/>
          </a:xfrm>
        </p:grpSpPr>
        <p:sp>
          <p:nvSpPr>
            <p:cNvPr id="51" name="Rectangle 50"/>
            <p:cNvSpPr/>
            <p:nvPr/>
          </p:nvSpPr>
          <p:spPr>
            <a:xfrm>
              <a:off x="1099335" y="3770616"/>
              <a:ext cx="1238815" cy="482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TextBox 51"/>
            <p:cNvSpPr txBox="1"/>
            <p:nvPr/>
          </p:nvSpPr>
          <p:spPr>
            <a:xfrm>
              <a:off x="1448188" y="3808571"/>
              <a:ext cx="144891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Chổi</a:t>
              </a:r>
              <a:r>
                <a:rPr kumimoji="0" lang="en-US" altLang="zh-CN" sz="20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altLang="zh-CN" sz="2000" b="1"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rơm</a:t>
              </a:r>
              <a:endParaRPr kumimoji="0" lang="en-US" altLang="zh-CN" sz="20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grpSp>
      <p:sp>
        <p:nvSpPr>
          <p:cNvPr id="56" name="TextBox 55"/>
          <p:cNvSpPr txBox="1"/>
          <p:nvPr/>
        </p:nvSpPr>
        <p:spPr>
          <a:xfrm>
            <a:off x="983133" y="2394098"/>
            <a:ext cx="4645164" cy="201285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zh-CN" sz="2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Vài hàng cước trắng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zh-CN" sz="2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Có cán cầm tay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zh-CN" sz="2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Giúp bé hàng ngày</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zh-CN" sz="2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Đánh răng sạch bóng</a:t>
            </a:r>
            <a:endParaRPr kumimoji="0" lang="en-US" altLang="zh-CN" sz="2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61" name="TextBox 60"/>
          <p:cNvSpPr txBox="1"/>
          <p:nvPr/>
        </p:nvSpPr>
        <p:spPr>
          <a:xfrm>
            <a:off x="233239" y="2377109"/>
            <a:ext cx="6236289" cy="105259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zh-CN" sz="2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Có răng mà chẳng có mồm</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zh-CN" sz="2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Giúp bé chải tóc sớm hôm đến trường</a:t>
            </a:r>
            <a:endParaRPr kumimoji="0" lang="en-US" altLang="zh-CN" sz="2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72" name="TextBox 71"/>
          <p:cNvSpPr txBox="1"/>
          <p:nvPr/>
        </p:nvSpPr>
        <p:spPr>
          <a:xfrm>
            <a:off x="1515348" y="2394098"/>
            <a:ext cx="4125217" cy="201285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zh-CN" sz="2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Lấp la lấp lánh</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zh-CN" sz="2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Treo ở trên tường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zh-CN" sz="2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Trước khi đến trường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zh-CN" sz="2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Bé soi chải tóc</a:t>
            </a:r>
            <a:endParaRPr kumimoji="0" lang="en-US" altLang="zh-CN" sz="2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74" name="TextBox 73"/>
          <p:cNvSpPr txBox="1"/>
          <p:nvPr/>
        </p:nvSpPr>
        <p:spPr>
          <a:xfrm>
            <a:off x="-277854" y="2377109"/>
            <a:ext cx="6180711" cy="1976182"/>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zh-CN" sz="2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Toàn thân vàng tựa kén tằm</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zh-CN" sz="2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Khi đứng xó xỉnh, khi nằm góc sân</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zh-CN" sz="2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Thế mà chịu khó chịu thương</a:t>
            </a: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altLang="zh-CN" sz="26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Có tôi rác rưởi tìm đường chạy ngay</a:t>
            </a:r>
          </a:p>
        </p:txBody>
      </p:sp>
      <p:sp>
        <p:nvSpPr>
          <p:cNvPr id="22" name="TextBox 21"/>
          <p:cNvSpPr txBox="1"/>
          <p:nvPr/>
        </p:nvSpPr>
        <p:spPr>
          <a:xfrm>
            <a:off x="376960" y="1334268"/>
            <a:ext cx="55538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Em</a:t>
            </a:r>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altLang="zh-CN" sz="28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hãy</a:t>
            </a:r>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altLang="zh-CN" sz="28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đoán</a:t>
            </a:r>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altLang="zh-CN" sz="28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xem</a:t>
            </a:r>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altLang="zh-CN" sz="28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đây</a:t>
            </a:r>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altLang="zh-CN" sz="28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là</a:t>
            </a:r>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altLang="zh-CN" sz="28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cái</a:t>
            </a:r>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altLang="zh-CN" sz="28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gì</a:t>
            </a:r>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altLang="zh-CN" sz="28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nhé</a:t>
            </a:r>
            <a:r>
              <a:rPr kumimoji="0" lang="en-US" altLang="zh-CN" sz="28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p>
        </p:txBody>
      </p:sp>
      <p:sp>
        <p:nvSpPr>
          <p:cNvPr id="53" name="Rectangle 52"/>
          <p:cNvSpPr/>
          <p:nvPr/>
        </p:nvSpPr>
        <p:spPr>
          <a:xfrm>
            <a:off x="6464796" y="1470492"/>
            <a:ext cx="2233813" cy="2593372"/>
          </a:xfrm>
          <a:prstGeom prst="rect">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p:cNvSpPr/>
          <p:nvPr/>
        </p:nvSpPr>
        <p:spPr>
          <a:xfrm>
            <a:off x="8958525" y="1413285"/>
            <a:ext cx="2201937" cy="2636289"/>
          </a:xfrm>
          <a:prstGeom prst="rect">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p:cNvSpPr/>
          <p:nvPr/>
        </p:nvSpPr>
        <p:spPr>
          <a:xfrm>
            <a:off x="6409796" y="4274411"/>
            <a:ext cx="2229058" cy="2563001"/>
          </a:xfrm>
          <a:prstGeom prst="rect">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p:cNvSpPr/>
          <p:nvPr/>
        </p:nvSpPr>
        <p:spPr>
          <a:xfrm>
            <a:off x="9042910" y="4260522"/>
            <a:ext cx="2189473" cy="2553575"/>
          </a:xfrm>
          <a:prstGeom prst="rect">
            <a:avLst/>
          </a:prstGeom>
          <a:solidFill>
            <a:srgbClr val="00B0F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Oval 1"/>
          <p:cNvSpPr/>
          <p:nvPr/>
        </p:nvSpPr>
        <p:spPr>
          <a:xfrm>
            <a:off x="7018433" y="835140"/>
            <a:ext cx="704012" cy="492394"/>
          </a:xfrm>
          <a:custGeom>
            <a:avLst/>
            <a:gdLst>
              <a:gd name="connsiteX0" fmla="*/ 0 w 1065947"/>
              <a:gd name="connsiteY0" fmla="*/ 475309 h 950617"/>
              <a:gd name="connsiteX1" fmla="*/ 532974 w 1065947"/>
              <a:gd name="connsiteY1" fmla="*/ 0 h 950617"/>
              <a:gd name="connsiteX2" fmla="*/ 1065948 w 1065947"/>
              <a:gd name="connsiteY2" fmla="*/ 475309 h 950617"/>
              <a:gd name="connsiteX3" fmla="*/ 532974 w 1065947"/>
              <a:gd name="connsiteY3" fmla="*/ 950618 h 950617"/>
              <a:gd name="connsiteX4" fmla="*/ 0 w 1065947"/>
              <a:gd name="connsiteY4" fmla="*/ 475309 h 950617"/>
              <a:gd name="connsiteX0" fmla="*/ 0 w 1065948"/>
              <a:gd name="connsiteY0" fmla="*/ 475309 h 950618"/>
              <a:gd name="connsiteX1" fmla="*/ 532974 w 1065948"/>
              <a:gd name="connsiteY1" fmla="*/ 0 h 950618"/>
              <a:gd name="connsiteX2" fmla="*/ 1065948 w 1065948"/>
              <a:gd name="connsiteY2" fmla="*/ 475309 h 950618"/>
              <a:gd name="connsiteX3" fmla="*/ 532974 w 1065948"/>
              <a:gd name="connsiteY3" fmla="*/ 950618 h 950618"/>
              <a:gd name="connsiteX4" fmla="*/ 0 w 1065948"/>
              <a:gd name="connsiteY4" fmla="*/ 475309 h 95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948" h="950618">
                <a:moveTo>
                  <a:pt x="0" y="475309"/>
                </a:moveTo>
                <a:cubicBezTo>
                  <a:pt x="0" y="212803"/>
                  <a:pt x="355316" y="0"/>
                  <a:pt x="532974" y="0"/>
                </a:cubicBezTo>
                <a:cubicBezTo>
                  <a:pt x="710632" y="0"/>
                  <a:pt x="1065948" y="212803"/>
                  <a:pt x="1065948" y="475309"/>
                </a:cubicBezTo>
                <a:cubicBezTo>
                  <a:pt x="1065948" y="737815"/>
                  <a:pt x="710632" y="950618"/>
                  <a:pt x="532974" y="950618"/>
                </a:cubicBezTo>
                <a:cubicBezTo>
                  <a:pt x="355316" y="950618"/>
                  <a:pt x="0" y="737815"/>
                  <a:pt x="0" y="475309"/>
                </a:cubicBezTo>
                <a:close/>
              </a:path>
            </a:pathLst>
          </a:custGeom>
          <a:solidFill>
            <a:schemeClr val="accent4">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1</a:t>
            </a:r>
          </a:p>
        </p:txBody>
      </p:sp>
      <p:sp>
        <p:nvSpPr>
          <p:cNvPr id="76" name="Oval 2"/>
          <p:cNvSpPr/>
          <p:nvPr/>
        </p:nvSpPr>
        <p:spPr>
          <a:xfrm>
            <a:off x="9535244" y="789662"/>
            <a:ext cx="884931" cy="560437"/>
          </a:xfrm>
          <a:custGeom>
            <a:avLst/>
            <a:gdLst>
              <a:gd name="connsiteX0" fmla="*/ 0 w 1065947"/>
              <a:gd name="connsiteY0" fmla="*/ 475309 h 950617"/>
              <a:gd name="connsiteX1" fmla="*/ 532974 w 1065947"/>
              <a:gd name="connsiteY1" fmla="*/ 0 h 950617"/>
              <a:gd name="connsiteX2" fmla="*/ 1065948 w 1065947"/>
              <a:gd name="connsiteY2" fmla="*/ 475309 h 950617"/>
              <a:gd name="connsiteX3" fmla="*/ 532974 w 1065947"/>
              <a:gd name="connsiteY3" fmla="*/ 950618 h 950617"/>
              <a:gd name="connsiteX4" fmla="*/ 0 w 1065947"/>
              <a:gd name="connsiteY4" fmla="*/ 475309 h 950617"/>
              <a:gd name="connsiteX0" fmla="*/ 0 w 1065948"/>
              <a:gd name="connsiteY0" fmla="*/ 475309 h 950618"/>
              <a:gd name="connsiteX1" fmla="*/ 532974 w 1065948"/>
              <a:gd name="connsiteY1" fmla="*/ 0 h 950618"/>
              <a:gd name="connsiteX2" fmla="*/ 1065948 w 1065948"/>
              <a:gd name="connsiteY2" fmla="*/ 475309 h 950618"/>
              <a:gd name="connsiteX3" fmla="*/ 532974 w 1065948"/>
              <a:gd name="connsiteY3" fmla="*/ 950618 h 950618"/>
              <a:gd name="connsiteX4" fmla="*/ 0 w 1065948"/>
              <a:gd name="connsiteY4" fmla="*/ 475309 h 95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948" h="950618">
                <a:moveTo>
                  <a:pt x="0" y="475309"/>
                </a:moveTo>
                <a:cubicBezTo>
                  <a:pt x="0" y="212803"/>
                  <a:pt x="355316" y="0"/>
                  <a:pt x="532974" y="0"/>
                </a:cubicBezTo>
                <a:cubicBezTo>
                  <a:pt x="710632" y="0"/>
                  <a:pt x="1065948" y="212803"/>
                  <a:pt x="1065948" y="475309"/>
                </a:cubicBezTo>
                <a:cubicBezTo>
                  <a:pt x="1065948" y="737815"/>
                  <a:pt x="710632" y="950618"/>
                  <a:pt x="532974" y="950618"/>
                </a:cubicBezTo>
                <a:cubicBezTo>
                  <a:pt x="355316" y="950618"/>
                  <a:pt x="0" y="737815"/>
                  <a:pt x="0" y="475309"/>
                </a:cubicBezTo>
                <a:close/>
              </a:path>
            </a:pathLst>
          </a:custGeom>
          <a:solidFill>
            <a:schemeClr val="accent4">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2</a:t>
            </a:r>
          </a:p>
        </p:txBody>
      </p:sp>
      <p:sp>
        <p:nvSpPr>
          <p:cNvPr id="78" name="Oval 4"/>
          <p:cNvSpPr/>
          <p:nvPr/>
        </p:nvSpPr>
        <p:spPr>
          <a:xfrm>
            <a:off x="7018079" y="4176660"/>
            <a:ext cx="750197" cy="669030"/>
          </a:xfrm>
          <a:custGeom>
            <a:avLst/>
            <a:gdLst>
              <a:gd name="connsiteX0" fmla="*/ 0 w 1065947"/>
              <a:gd name="connsiteY0" fmla="*/ 475309 h 950617"/>
              <a:gd name="connsiteX1" fmla="*/ 532974 w 1065947"/>
              <a:gd name="connsiteY1" fmla="*/ 0 h 950617"/>
              <a:gd name="connsiteX2" fmla="*/ 1065948 w 1065947"/>
              <a:gd name="connsiteY2" fmla="*/ 475309 h 950617"/>
              <a:gd name="connsiteX3" fmla="*/ 532974 w 1065947"/>
              <a:gd name="connsiteY3" fmla="*/ 950618 h 950617"/>
              <a:gd name="connsiteX4" fmla="*/ 0 w 1065947"/>
              <a:gd name="connsiteY4" fmla="*/ 475309 h 950617"/>
              <a:gd name="connsiteX0" fmla="*/ 0 w 1065948"/>
              <a:gd name="connsiteY0" fmla="*/ 475309 h 950618"/>
              <a:gd name="connsiteX1" fmla="*/ 532974 w 1065948"/>
              <a:gd name="connsiteY1" fmla="*/ 0 h 950618"/>
              <a:gd name="connsiteX2" fmla="*/ 1065948 w 1065948"/>
              <a:gd name="connsiteY2" fmla="*/ 475309 h 950618"/>
              <a:gd name="connsiteX3" fmla="*/ 532974 w 1065948"/>
              <a:gd name="connsiteY3" fmla="*/ 950618 h 950618"/>
              <a:gd name="connsiteX4" fmla="*/ 0 w 1065948"/>
              <a:gd name="connsiteY4" fmla="*/ 475309 h 95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948" h="950618">
                <a:moveTo>
                  <a:pt x="0" y="475309"/>
                </a:moveTo>
                <a:cubicBezTo>
                  <a:pt x="0" y="212803"/>
                  <a:pt x="355316" y="0"/>
                  <a:pt x="532974" y="0"/>
                </a:cubicBezTo>
                <a:cubicBezTo>
                  <a:pt x="710632" y="0"/>
                  <a:pt x="1065948" y="212803"/>
                  <a:pt x="1065948" y="475309"/>
                </a:cubicBezTo>
                <a:cubicBezTo>
                  <a:pt x="1065948" y="737815"/>
                  <a:pt x="710632" y="950618"/>
                  <a:pt x="532974" y="950618"/>
                </a:cubicBezTo>
                <a:cubicBezTo>
                  <a:pt x="355316" y="950618"/>
                  <a:pt x="0" y="737815"/>
                  <a:pt x="0" y="475309"/>
                </a:cubicBezTo>
                <a:close/>
              </a:path>
            </a:pathLst>
          </a:custGeom>
          <a:solidFill>
            <a:schemeClr val="accent4">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3</a:t>
            </a:r>
          </a:p>
        </p:txBody>
      </p:sp>
      <p:sp>
        <p:nvSpPr>
          <p:cNvPr id="80" name="Oval 6"/>
          <p:cNvSpPr/>
          <p:nvPr/>
        </p:nvSpPr>
        <p:spPr>
          <a:xfrm>
            <a:off x="9612406" y="4183109"/>
            <a:ext cx="750197" cy="662581"/>
          </a:xfrm>
          <a:custGeom>
            <a:avLst/>
            <a:gdLst>
              <a:gd name="connsiteX0" fmla="*/ 0 w 1065947"/>
              <a:gd name="connsiteY0" fmla="*/ 475309 h 950617"/>
              <a:gd name="connsiteX1" fmla="*/ 532974 w 1065947"/>
              <a:gd name="connsiteY1" fmla="*/ 0 h 950617"/>
              <a:gd name="connsiteX2" fmla="*/ 1065948 w 1065947"/>
              <a:gd name="connsiteY2" fmla="*/ 475309 h 950617"/>
              <a:gd name="connsiteX3" fmla="*/ 532974 w 1065947"/>
              <a:gd name="connsiteY3" fmla="*/ 950618 h 950617"/>
              <a:gd name="connsiteX4" fmla="*/ 0 w 1065947"/>
              <a:gd name="connsiteY4" fmla="*/ 475309 h 950617"/>
              <a:gd name="connsiteX0" fmla="*/ 0 w 1065948"/>
              <a:gd name="connsiteY0" fmla="*/ 475309 h 950618"/>
              <a:gd name="connsiteX1" fmla="*/ 532974 w 1065948"/>
              <a:gd name="connsiteY1" fmla="*/ 0 h 950618"/>
              <a:gd name="connsiteX2" fmla="*/ 1065948 w 1065948"/>
              <a:gd name="connsiteY2" fmla="*/ 475309 h 950618"/>
              <a:gd name="connsiteX3" fmla="*/ 532974 w 1065948"/>
              <a:gd name="connsiteY3" fmla="*/ 950618 h 950618"/>
              <a:gd name="connsiteX4" fmla="*/ 0 w 1065948"/>
              <a:gd name="connsiteY4" fmla="*/ 475309 h 950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5948" h="950618">
                <a:moveTo>
                  <a:pt x="0" y="475309"/>
                </a:moveTo>
                <a:cubicBezTo>
                  <a:pt x="0" y="212803"/>
                  <a:pt x="355316" y="0"/>
                  <a:pt x="532974" y="0"/>
                </a:cubicBezTo>
                <a:cubicBezTo>
                  <a:pt x="710632" y="0"/>
                  <a:pt x="1065948" y="212803"/>
                  <a:pt x="1065948" y="475309"/>
                </a:cubicBezTo>
                <a:cubicBezTo>
                  <a:pt x="1065948" y="737815"/>
                  <a:pt x="710632" y="950618"/>
                  <a:pt x="532974" y="950618"/>
                </a:cubicBezTo>
                <a:cubicBezTo>
                  <a:pt x="355316" y="950618"/>
                  <a:pt x="0" y="737815"/>
                  <a:pt x="0" y="475309"/>
                </a:cubicBezTo>
                <a:close/>
              </a:path>
            </a:pathLst>
          </a:custGeom>
          <a:solidFill>
            <a:schemeClr val="accent4">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Roboto Black" panose="02000000000000000000" pitchFamily="2" charset="0"/>
                <a:ea typeface="Roboto Black" panose="02000000000000000000" pitchFamily="2" charset="0"/>
                <a:cs typeface="+mn-cs"/>
              </a:rPr>
              <a:t>4</a:t>
            </a:r>
          </a:p>
        </p:txBody>
      </p:sp>
    </p:spTree>
    <p:extLst>
      <p:ext uri="{BB962C8B-B14F-4D97-AF65-F5344CB8AC3E}">
        <p14:creationId xmlns:p14="http://schemas.microsoft.com/office/powerpoint/2010/main" val="2023090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fade">
                                      <p:cBhvr>
                                        <p:cTn id="19" dur="500"/>
                                        <p:tgtEl>
                                          <p:spTgt spid="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fade">
                                      <p:cBhvr>
                                        <p:cTn id="40" dur="500"/>
                                        <p:tgtEl>
                                          <p:spTgt spid="7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fade">
                                      <p:cBhvr>
                                        <p:cTn id="43" dur="500"/>
                                        <p:tgtEl>
                                          <p:spTgt spid="8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5"/>
                                        </p:tgtEl>
                                        <p:attrNameLst>
                                          <p:attrName>style.visibility</p:attrName>
                                        </p:attrNameLst>
                                      </p:cBhvr>
                                      <p:to>
                                        <p:strVal val="visible"/>
                                      </p:to>
                                    </p:set>
                                    <p:animEffect transition="in" filter="fade">
                                      <p:cBhvr>
                                        <p:cTn id="46" dur="500"/>
                                        <p:tgtEl>
                                          <p:spTgt spid="75"/>
                                        </p:tgtEl>
                                      </p:cBhvr>
                                    </p:animEffect>
                                  </p:childTnLst>
                                </p:cTn>
                              </p:par>
                              <p:par>
                                <p:cTn id="47" presetID="1" presetClass="exit" presetSubtype="0" fill="hold" grpId="2" nodeType="withEffect">
                                  <p:stCondLst>
                                    <p:cond delay="0"/>
                                  </p:stCondLst>
                                  <p:childTnLst>
                                    <p:set>
                                      <p:cBhvr>
                                        <p:cTn id="48" dur="1" fill="hold">
                                          <p:stCondLst>
                                            <p:cond delay="0"/>
                                          </p:stCondLst>
                                        </p:cTn>
                                        <p:tgtEl>
                                          <p:spTgt spid="56"/>
                                        </p:tgtEl>
                                        <p:attrNameLst>
                                          <p:attrName>style.visibility</p:attrName>
                                        </p:attrNameLst>
                                      </p:cBhvr>
                                      <p:to>
                                        <p:strVal val="hidden"/>
                                      </p:to>
                                    </p:set>
                                  </p:childTnLst>
                                </p:cTn>
                              </p:par>
                              <p:par>
                                <p:cTn id="49" presetID="1" presetClass="exit" presetSubtype="0" fill="hold" grpId="2" nodeType="withEffect">
                                  <p:stCondLst>
                                    <p:cond delay="0"/>
                                  </p:stCondLst>
                                  <p:childTnLst>
                                    <p:set>
                                      <p:cBhvr>
                                        <p:cTn id="50" dur="1" fill="hold">
                                          <p:stCondLst>
                                            <p:cond delay="0"/>
                                          </p:stCondLst>
                                        </p:cTn>
                                        <p:tgtEl>
                                          <p:spTgt spid="61"/>
                                        </p:tgtEl>
                                        <p:attrNameLst>
                                          <p:attrName>style.visibility</p:attrName>
                                        </p:attrNameLst>
                                      </p:cBhvr>
                                      <p:to>
                                        <p:strVal val="hidden"/>
                                      </p:to>
                                    </p:set>
                                  </p:childTnLst>
                                </p:cTn>
                              </p:par>
                              <p:par>
                                <p:cTn id="51" presetID="1" presetClass="exit" presetSubtype="0" fill="hold" grpId="2" nodeType="withEffect">
                                  <p:stCondLst>
                                    <p:cond delay="0"/>
                                  </p:stCondLst>
                                  <p:childTnLst>
                                    <p:set>
                                      <p:cBhvr>
                                        <p:cTn id="52" dur="1" fill="hold">
                                          <p:stCondLst>
                                            <p:cond delay="0"/>
                                          </p:stCondLst>
                                        </p:cTn>
                                        <p:tgtEl>
                                          <p:spTgt spid="72"/>
                                        </p:tgtEl>
                                        <p:attrNameLst>
                                          <p:attrName>style.visibility</p:attrName>
                                        </p:attrNameLst>
                                      </p:cBhvr>
                                      <p:to>
                                        <p:strVal val="hidden"/>
                                      </p:to>
                                    </p:set>
                                  </p:childTnLst>
                                </p:cTn>
                              </p:par>
                              <p:par>
                                <p:cTn id="53" presetID="1" presetClass="exit" presetSubtype="0" fill="hold" grpId="2" nodeType="withEffect">
                                  <p:stCondLst>
                                    <p:cond delay="0"/>
                                  </p:stCondLst>
                                  <p:childTnLst>
                                    <p:set>
                                      <p:cBhvr>
                                        <p:cTn id="54" dur="1" fill="hold">
                                          <p:stCondLst>
                                            <p:cond delay="0"/>
                                          </p:stCondLst>
                                        </p:cTn>
                                        <p:tgtEl>
                                          <p:spTgt spid="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5" restart="whenNotActive" fill="hold" evtFilter="cancelBubble" nodeType="interactiveSeq">
                <p:stCondLst>
                  <p:cond evt="onClick" delay="0">
                    <p:tgtEl>
                      <p:spTgt spid="53"/>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grpId="1" nodeType="withEffect">
                                  <p:stCondLst>
                                    <p:cond delay="0"/>
                                  </p:stCondLst>
                                  <p:childTnLst>
                                    <p:set>
                                      <p:cBhvr>
                                        <p:cTn id="59" dur="1" fill="hold">
                                          <p:stCondLst>
                                            <p:cond delay="0"/>
                                          </p:stCondLst>
                                        </p:cTn>
                                        <p:tgtEl>
                                          <p:spTgt spid="53"/>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62" restart="whenNotActive" fill="hold" evtFilter="cancelBubble" nodeType="interactiveSeq">
                <p:stCondLst>
                  <p:cond evt="onClick" delay="0">
                    <p:tgtEl>
                      <p:spTgt spid="54"/>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grpId="1" nodeType="withEffect">
                                  <p:stCondLst>
                                    <p:cond delay="0"/>
                                  </p:stCondLst>
                                  <p:childTnLst>
                                    <p:set>
                                      <p:cBhvr>
                                        <p:cTn id="66" dur="1" fill="hold">
                                          <p:stCondLst>
                                            <p:cond delay="0"/>
                                          </p:stCondLst>
                                        </p:cTn>
                                        <p:tgtEl>
                                          <p:spTgt spid="54"/>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69" restart="whenNotActive" fill="hold" evtFilter="cancelBubble" nodeType="interactiveSeq">
                <p:stCondLst>
                  <p:cond evt="onClick" delay="0">
                    <p:tgtEl>
                      <p:spTgt spid="58"/>
                    </p:tgtEl>
                  </p:cond>
                </p:stCondLst>
                <p:endSync evt="end" delay="0">
                  <p:rtn val="all"/>
                </p:endSync>
                <p:childTnLst>
                  <p:par>
                    <p:cTn id="70" fill="hold">
                      <p:stCondLst>
                        <p:cond delay="0"/>
                      </p:stCondLst>
                      <p:childTnLst>
                        <p:par>
                          <p:cTn id="71" fill="hold">
                            <p:stCondLst>
                              <p:cond delay="0"/>
                            </p:stCondLst>
                            <p:childTnLst>
                              <p:par>
                                <p:cTn id="72" presetID="1" presetClass="exit" presetSubtype="0" fill="hold" grpId="1" nodeType="withEffect">
                                  <p:stCondLst>
                                    <p:cond delay="0"/>
                                  </p:stCondLst>
                                  <p:childTnLst>
                                    <p:set>
                                      <p:cBhvr>
                                        <p:cTn id="73" dur="1" fill="hold">
                                          <p:stCondLst>
                                            <p:cond delay="0"/>
                                          </p:stCondLst>
                                        </p:cTn>
                                        <p:tgtEl>
                                          <p:spTgt spid="58"/>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76" restart="whenNotActive" fill="hold" evtFilter="cancelBubble" nodeType="interactiveSeq">
                <p:stCondLst>
                  <p:cond evt="onClick" delay="0">
                    <p:tgtEl>
                      <p:spTgt spid="60"/>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grpId="1" nodeType="withEffect">
                                  <p:stCondLst>
                                    <p:cond delay="0"/>
                                  </p:stCondLst>
                                  <p:childTnLst>
                                    <p:set>
                                      <p:cBhvr>
                                        <p:cTn id="80" dur="1" fill="hold">
                                          <p:stCondLst>
                                            <p:cond delay="0"/>
                                          </p:stCondLst>
                                        </p:cTn>
                                        <p:tgtEl>
                                          <p:spTgt spid="60"/>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3" restart="whenNotActive" fill="hold" evtFilter="cancelBubble" nodeType="interactiveSeq">
                <p:stCondLst>
                  <p:cond evt="onClick" delay="0">
                    <p:tgtEl>
                      <p:spTgt spid="75"/>
                    </p:tgtEl>
                  </p:cond>
                </p:stCondLst>
                <p:endSync evt="end" delay="0">
                  <p:rtn val="all"/>
                </p:endSync>
                <p:childTnLst>
                  <p:par>
                    <p:cTn id="84" fill="hold">
                      <p:stCondLst>
                        <p:cond delay="0"/>
                      </p:stCondLst>
                      <p:childTnLst>
                        <p:par>
                          <p:cTn id="85" fill="hold">
                            <p:stCondLst>
                              <p:cond delay="0"/>
                            </p:stCondLst>
                            <p:childTnLst>
                              <p:par>
                                <p:cTn id="86" presetID="10" presetClass="entr" presetSubtype="0" fill="hold" grpId="0" nodeType="withEffect">
                                  <p:stCondLst>
                                    <p:cond delay="0"/>
                                  </p:stCondLst>
                                  <p:childTnLst>
                                    <p:set>
                                      <p:cBhvr>
                                        <p:cTn id="87" dur="1" fill="hold">
                                          <p:stCondLst>
                                            <p:cond delay="0"/>
                                          </p:stCondLst>
                                        </p:cTn>
                                        <p:tgtEl>
                                          <p:spTgt spid="56"/>
                                        </p:tgtEl>
                                        <p:attrNameLst>
                                          <p:attrName>style.visibility</p:attrName>
                                        </p:attrNameLst>
                                      </p:cBhvr>
                                      <p:to>
                                        <p:strVal val="visible"/>
                                      </p:to>
                                    </p:set>
                                    <p:animEffect transition="in" filter="fade">
                                      <p:cBhvr>
                                        <p:cTn id="88" dur="500"/>
                                        <p:tgtEl>
                                          <p:spTgt spid="56"/>
                                        </p:tgtEl>
                                      </p:cBhvr>
                                    </p:animEffect>
                                  </p:childTnLst>
                                </p:cTn>
                              </p:par>
                            </p:childTnLst>
                          </p:cTn>
                        </p:par>
                      </p:childTnLst>
                    </p:cTn>
                  </p:par>
                </p:childTnLst>
              </p:cTn>
              <p:nextCondLst>
                <p:cond evt="onClick" delay="0">
                  <p:tgtEl>
                    <p:spTgt spid="75"/>
                  </p:tgtEl>
                </p:cond>
              </p:nextCondLst>
            </p:seq>
            <p:seq concurrent="1" nextAc="seek">
              <p:cTn id="89" restart="whenNotActive" fill="hold" evtFilter="cancelBubble" nodeType="interactiveSeq">
                <p:stCondLst>
                  <p:cond evt="onClick" delay="0">
                    <p:tgtEl>
                      <p:spTgt spid="76"/>
                    </p:tgtEl>
                  </p:cond>
                </p:stCondLst>
                <p:endSync evt="end" delay="0">
                  <p:rtn val="all"/>
                </p:endSync>
                <p:childTnLst>
                  <p:par>
                    <p:cTn id="90" fill="hold">
                      <p:stCondLst>
                        <p:cond delay="0"/>
                      </p:stCondLst>
                      <p:childTnLst>
                        <p:par>
                          <p:cTn id="91" fill="hold">
                            <p:stCondLst>
                              <p:cond delay="0"/>
                            </p:stCondLst>
                            <p:childTnLst>
                              <p:par>
                                <p:cTn id="92" presetID="10" presetClass="entr" presetSubtype="0" fill="hold" grpId="0" nodeType="with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500"/>
                                        <p:tgtEl>
                                          <p:spTgt spid="61"/>
                                        </p:tgtEl>
                                      </p:cBhvr>
                                    </p:animEffect>
                                  </p:childTnLst>
                                </p:cTn>
                              </p:par>
                            </p:childTnLst>
                          </p:cTn>
                        </p:par>
                      </p:childTnLst>
                    </p:cTn>
                  </p:par>
                </p:childTnLst>
              </p:cTn>
              <p:nextCondLst>
                <p:cond evt="onClick" delay="0">
                  <p:tgtEl>
                    <p:spTgt spid="76"/>
                  </p:tgtEl>
                </p:cond>
              </p:nextCondLst>
            </p:seq>
            <p:seq concurrent="1" nextAc="seek">
              <p:cTn id="95" restart="whenNotActive" fill="hold" evtFilter="cancelBubble" nodeType="interactiveSeq">
                <p:stCondLst>
                  <p:cond evt="onClick" delay="0">
                    <p:tgtEl>
                      <p:spTgt spid="78"/>
                    </p:tgtEl>
                  </p:cond>
                </p:stCondLst>
                <p:endSync evt="end" delay="0">
                  <p:rtn val="all"/>
                </p:endSync>
                <p:childTnLst>
                  <p:par>
                    <p:cTn id="96" fill="hold">
                      <p:stCondLst>
                        <p:cond delay="0"/>
                      </p:stCondLst>
                      <p:childTnLst>
                        <p:par>
                          <p:cTn id="97" fill="hold">
                            <p:stCondLst>
                              <p:cond delay="0"/>
                            </p:stCondLst>
                            <p:childTnLst>
                              <p:par>
                                <p:cTn id="98" presetID="10" presetClass="entr" presetSubtype="0" fill="hold" grpId="0" nodeType="withEffect">
                                  <p:stCondLst>
                                    <p:cond delay="0"/>
                                  </p:stCondLst>
                                  <p:childTnLst>
                                    <p:set>
                                      <p:cBhvr>
                                        <p:cTn id="99" dur="1" fill="hold">
                                          <p:stCondLst>
                                            <p:cond delay="0"/>
                                          </p:stCondLst>
                                        </p:cTn>
                                        <p:tgtEl>
                                          <p:spTgt spid="72"/>
                                        </p:tgtEl>
                                        <p:attrNameLst>
                                          <p:attrName>style.visibility</p:attrName>
                                        </p:attrNameLst>
                                      </p:cBhvr>
                                      <p:to>
                                        <p:strVal val="visible"/>
                                      </p:to>
                                    </p:set>
                                    <p:animEffect transition="in" filter="fade">
                                      <p:cBhvr>
                                        <p:cTn id="100" dur="500"/>
                                        <p:tgtEl>
                                          <p:spTgt spid="72"/>
                                        </p:tgtEl>
                                      </p:cBhvr>
                                    </p:animEffect>
                                  </p:childTnLst>
                                </p:cTn>
                              </p:par>
                            </p:childTnLst>
                          </p:cTn>
                        </p:par>
                      </p:childTnLst>
                    </p:cTn>
                  </p:par>
                </p:childTnLst>
              </p:cTn>
              <p:nextCondLst>
                <p:cond evt="onClick" delay="0">
                  <p:tgtEl>
                    <p:spTgt spid="78"/>
                  </p:tgtEl>
                </p:cond>
              </p:nextCondLst>
            </p:seq>
            <p:seq concurrent="1" nextAc="seek">
              <p:cTn id="101" restart="whenNotActive" fill="hold" evtFilter="cancelBubble" nodeType="interactiveSeq">
                <p:stCondLst>
                  <p:cond evt="onClick" delay="0">
                    <p:tgtEl>
                      <p:spTgt spid="80"/>
                    </p:tgtEl>
                  </p:cond>
                </p:stCondLst>
                <p:endSync evt="end" delay="0">
                  <p:rtn val="all"/>
                </p:endSync>
                <p:childTnLst>
                  <p:par>
                    <p:cTn id="102" fill="hold">
                      <p:stCondLst>
                        <p:cond delay="0"/>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74"/>
                                        </p:tgtEl>
                                        <p:attrNameLst>
                                          <p:attrName>style.visibility</p:attrName>
                                        </p:attrNameLst>
                                      </p:cBhvr>
                                      <p:to>
                                        <p:strVal val="visible"/>
                                      </p:to>
                                    </p:set>
                                    <p:animEffect transition="in" filter="fade">
                                      <p:cBhvr>
                                        <p:cTn id="106" dur="500"/>
                                        <p:tgtEl>
                                          <p:spTgt spid="74"/>
                                        </p:tgtEl>
                                      </p:cBhvr>
                                    </p:animEffect>
                                  </p:childTnLst>
                                </p:cTn>
                              </p:par>
                            </p:childTnLst>
                          </p:cTn>
                        </p:par>
                      </p:childTnLst>
                    </p:cTn>
                  </p:par>
                </p:childTnLst>
              </p:cTn>
              <p:nextCondLst>
                <p:cond evt="onClick" delay="0">
                  <p:tgtEl>
                    <p:spTgt spid="80"/>
                  </p:tgtEl>
                </p:cond>
              </p:nextCondLst>
            </p:seq>
          </p:childTnLst>
        </p:cTn>
      </p:par>
    </p:tnLst>
    <p:bldLst>
      <p:bldP spid="26" grpId="0"/>
      <p:bldP spid="56" grpId="0"/>
      <p:bldP spid="56" grpId="1"/>
      <p:bldP spid="56" grpId="2"/>
      <p:bldP spid="61" grpId="0"/>
      <p:bldP spid="61" grpId="1"/>
      <p:bldP spid="61" grpId="2"/>
      <p:bldP spid="72" grpId="0"/>
      <p:bldP spid="72" grpId="1"/>
      <p:bldP spid="72" grpId="2"/>
      <p:bldP spid="74" grpId="0"/>
      <p:bldP spid="74" grpId="1"/>
      <p:bldP spid="74" grpId="2"/>
      <p:bldP spid="22" grpId="0"/>
      <p:bldP spid="53" grpId="0" animBg="1"/>
      <p:bldP spid="53" grpId="1" animBg="1"/>
      <p:bldP spid="54" grpId="0" animBg="1"/>
      <p:bldP spid="54" grpId="1" animBg="1"/>
      <p:bldP spid="58" grpId="0" animBg="1"/>
      <p:bldP spid="58" grpId="1" animBg="1"/>
      <p:bldP spid="60" grpId="0" animBg="1"/>
      <p:bldP spid="60" grpId="1" animBg="1"/>
      <p:bldP spid="75" grpId="0" animBg="1"/>
      <p:bldP spid="76" grpId="0" animBg="1"/>
      <p:bldP spid="78" grpId="0" animBg="1"/>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3034" y="2522362"/>
            <a:ext cx="2398474" cy="3929809"/>
          </a:xfrm>
          <a:prstGeom prst="rect">
            <a:avLst/>
          </a:prstGeom>
        </p:spPr>
      </p:pic>
      <p:sp>
        <p:nvSpPr>
          <p:cNvPr id="4" name="TextBox 3">
            <a:extLst>
              <a:ext uri="{FF2B5EF4-FFF2-40B4-BE49-F238E27FC236}">
                <a16:creationId xmlns:a16="http://schemas.microsoft.com/office/drawing/2014/main" id="{B725248E-A0D6-AD5A-5800-9A78FC7887FD}"/>
              </a:ext>
            </a:extLst>
          </p:cNvPr>
          <p:cNvSpPr txBox="1"/>
          <p:nvPr/>
        </p:nvSpPr>
        <p:spPr>
          <a:xfrm>
            <a:off x="3219791" y="3129188"/>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rPr>
              <a:t>TẠM</a:t>
            </a:r>
            <a:r>
              <a:rPr kumimoji="0" lang="en-US" sz="4800" b="1" i="0" u="none" strike="noStrike" kern="1200" cap="none" spc="0" normalizeH="0" noProof="0" dirty="0">
                <a:ln>
                  <a:noFill/>
                </a:ln>
                <a:solidFill>
                  <a:srgbClr val="00B050"/>
                </a:solidFill>
                <a:effectLst/>
                <a:uLnTx/>
                <a:uFillTx/>
                <a:latin typeface="Roboto Black" panose="02000000000000000000" pitchFamily="2" charset="0"/>
                <a:ea typeface="Roboto Black" panose="02000000000000000000" pitchFamily="2" charset="0"/>
                <a:cs typeface="+mn-cs"/>
              </a:rPr>
              <a:t> BIỆT CÁC EM</a:t>
            </a:r>
            <a:endParaRPr kumimoji="0" lang="en-US" sz="4800" b="1" i="0" u="none" strike="noStrike" kern="1200" cap="none" spc="0" normalizeH="0" baseline="0" noProof="0" dirty="0">
              <a:ln>
                <a:noFill/>
              </a:ln>
              <a:solidFill>
                <a:srgbClr val="00B050"/>
              </a:solidFill>
              <a:effectLst/>
              <a:uLnTx/>
              <a:uFillTx/>
              <a:latin typeface="Roboto Black" panose="02000000000000000000" pitchFamily="2" charset="0"/>
              <a:ea typeface="Roboto Black" panose="02000000000000000000" pitchFamily="2" charset="0"/>
              <a:cs typeface="+mn-cs"/>
            </a:endParaRPr>
          </a:p>
        </p:txBody>
      </p:sp>
    </p:spTree>
    <p:extLst>
      <p:ext uri="{BB962C8B-B14F-4D97-AF65-F5344CB8AC3E}">
        <p14:creationId xmlns:p14="http://schemas.microsoft.com/office/powerpoint/2010/main" val="42328385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par>
                                <p:cTn id="20" presetID="34" presetClass="emph" presetSubtype="0" fill="hold" grpId="1" nodeType="withEffect">
                                  <p:stCondLst>
                                    <p:cond delay="0"/>
                                  </p:stCondLst>
                                  <p:iterate type="lt">
                                    <p:tmPct val="10000"/>
                                  </p:iterate>
                                  <p:childTnLst>
                                    <p:animMotion origin="layout" path="M 0.0 0.0 L 0.0 -0.07213" pathEditMode="relative" ptsTypes="">
                                      <p:cBhvr>
                                        <p:cTn id="21" dur="250" accel="50000" decel="50000" autoRev="1" fill="hold">
                                          <p:stCondLst>
                                            <p:cond delay="0"/>
                                          </p:stCondLst>
                                        </p:cTn>
                                        <p:tgtEl>
                                          <p:spTgt spid="4"/>
                                        </p:tgtEl>
                                        <p:attrNameLst>
                                          <p:attrName>ppt_x</p:attrName>
                                          <p:attrName>ppt_y</p:attrName>
                                        </p:attrNameLst>
                                      </p:cBhvr>
                                    </p:animMotion>
                                    <p:animRot by="1500000">
                                      <p:cBhvr>
                                        <p:cTn id="22" dur="125" fill="hold">
                                          <p:stCondLst>
                                            <p:cond delay="0"/>
                                          </p:stCondLst>
                                        </p:cTn>
                                        <p:tgtEl>
                                          <p:spTgt spid="4"/>
                                        </p:tgtEl>
                                        <p:attrNameLst>
                                          <p:attrName>r</p:attrName>
                                        </p:attrNameLst>
                                      </p:cBhvr>
                                    </p:animRot>
                                    <p:animRot by="-1500000">
                                      <p:cBhvr>
                                        <p:cTn id="23" dur="125" fill="hold">
                                          <p:stCondLst>
                                            <p:cond delay="125"/>
                                          </p:stCondLst>
                                        </p:cTn>
                                        <p:tgtEl>
                                          <p:spTgt spid="4"/>
                                        </p:tgtEl>
                                        <p:attrNameLst>
                                          <p:attrName>r</p:attrName>
                                        </p:attrNameLst>
                                      </p:cBhvr>
                                    </p:animRot>
                                    <p:animRot by="-1500000">
                                      <p:cBhvr>
                                        <p:cTn id="24" dur="125" fill="hold">
                                          <p:stCondLst>
                                            <p:cond delay="250"/>
                                          </p:stCondLst>
                                        </p:cTn>
                                        <p:tgtEl>
                                          <p:spTgt spid="4"/>
                                        </p:tgtEl>
                                        <p:attrNameLst>
                                          <p:attrName>r</p:attrName>
                                        </p:attrNameLst>
                                      </p:cBhvr>
                                    </p:animRot>
                                    <p:animRot by="1500000">
                                      <p:cBhvr>
                                        <p:cTn id="25"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63035" y="1103916"/>
            <a:ext cx="9809181" cy="572355"/>
          </a:xfrm>
          <a:prstGeom prst="rect">
            <a:avLst/>
          </a:prstGeom>
          <a:noFill/>
        </p:spPr>
        <p:txBody>
          <a:bodyPr wrap="square" rtlCol="0">
            <a:prstTxWarp prst="textArchUp">
              <a:avLst/>
            </a:prstTxWarp>
            <a:spAutoFit/>
          </a:bodyPr>
          <a:lstStyle/>
          <a:p>
            <a:pPr lvl="0" algn="ctr">
              <a:defRPr/>
            </a:pPr>
            <a:r>
              <a:rPr lang="vi-VN" altLang="zh-CN" sz="4800" b="1" dirty="0">
                <a:solidFill>
                  <a:srgbClr val="002060"/>
                </a:solidFill>
                <a:latin typeface="Roboto Black" panose="02000000000000000000" pitchFamily="2" charset="0"/>
                <a:ea typeface="Roboto Black" panose="02000000000000000000" pitchFamily="2" charset="0"/>
              </a:rPr>
              <a:t>GIỮ VỆ SINH NHÀ Ở</a:t>
            </a:r>
            <a:r>
              <a:rPr lang="en-US" altLang="zh-CN" sz="4800" b="1" dirty="0">
                <a:solidFill>
                  <a:srgbClr val="002060"/>
                </a:solidFill>
                <a:latin typeface="Roboto Black" panose="02000000000000000000" pitchFamily="2" charset="0"/>
                <a:ea typeface="Roboto Black" panose="02000000000000000000" pitchFamily="2" charset="0"/>
              </a:rPr>
              <a:t> (TIẾT 2)</a:t>
            </a:r>
            <a:endParaRPr lang="vi-VN" altLang="zh-CN" sz="4800" b="1" dirty="0">
              <a:solidFill>
                <a:srgbClr val="002060"/>
              </a:solidFill>
              <a:latin typeface="Roboto Black" panose="02000000000000000000" pitchFamily="2" charset="0"/>
              <a:ea typeface="Roboto Black" panose="02000000000000000000" pitchFamily="2" charset="0"/>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10536984" y="5502181"/>
            <a:ext cx="1261301"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631" y="1271065"/>
            <a:ext cx="3418605" cy="2481592"/>
          </a:xfrm>
          <a:prstGeom prst="rect">
            <a:avLst/>
          </a:prstGeom>
          <a:effectLst>
            <a:softEdge rad="317500"/>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1152" y="3603554"/>
            <a:ext cx="4054888" cy="2957772"/>
          </a:xfrm>
          <a:prstGeom prst="rect">
            <a:avLst/>
          </a:prstGeom>
          <a:effectLst>
            <a:softEdge rad="317500"/>
          </a:effec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4955" y="1676271"/>
            <a:ext cx="5087045" cy="3596315"/>
          </a:xfrm>
          <a:prstGeom prst="rect">
            <a:avLst/>
          </a:prstGeom>
          <a:effectLst>
            <a:softEdge rad="317500"/>
          </a:effectLst>
        </p:spPr>
      </p:pic>
    </p:spTree>
    <p:extLst>
      <p:ext uri="{BB962C8B-B14F-4D97-AF65-F5344CB8AC3E}">
        <p14:creationId xmlns:p14="http://schemas.microsoft.com/office/powerpoint/2010/main" val="44726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843128" y="340244"/>
            <a:ext cx="10790341" cy="584775"/>
          </a:xfrm>
          <a:prstGeom prst="rect">
            <a:avLst/>
          </a:prstGeom>
          <a:noFill/>
        </p:spPr>
        <p:txBody>
          <a:bodyPr wrap="square" rtlCol="0">
            <a:spAutoFit/>
          </a:bodyPr>
          <a:lstStyle/>
          <a:p>
            <a:pPr lvl="0" algn="ctr">
              <a:defRPr/>
            </a:pPr>
            <a:r>
              <a:rPr lang="vi-VN" altLang="zh-CN" sz="3200" b="1" dirty="0">
                <a:solidFill>
                  <a:srgbClr val="C00000"/>
                </a:solidFill>
                <a:latin typeface="Roboto" panose="02000000000000000000" pitchFamily="2" charset="0"/>
                <a:ea typeface="Roboto" panose="02000000000000000000" pitchFamily="2" charset="0"/>
              </a:rPr>
              <a:t>TÌM HIỂU VỀ MỘT SỐ LOẠI NƯỚC LAU BÀN KHÁC NHAU</a:t>
            </a:r>
            <a:endParaRPr kumimoji="0" lang="vi-VN" altLang="zh-CN" sz="3200" b="1"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endParaRPr>
          </a:p>
        </p:txBody>
      </p:sp>
      <p:sp>
        <p:nvSpPr>
          <p:cNvPr id="9" name="TextBox 8"/>
          <p:cNvSpPr txBox="1"/>
          <p:nvPr/>
        </p:nvSpPr>
        <p:spPr>
          <a:xfrm>
            <a:off x="484094" y="1150133"/>
            <a:ext cx="11149375" cy="615553"/>
          </a:xfrm>
          <a:prstGeom prst="rect">
            <a:avLst/>
          </a:prstGeom>
          <a:noFill/>
        </p:spPr>
        <p:txBody>
          <a:bodyPr wrap="square" rtlCol="0">
            <a:spAutoFit/>
          </a:bodyPr>
          <a:lstStyle/>
          <a:p>
            <a:pPr lvl="0" algn="ctr">
              <a:defRPr/>
            </a:pPr>
            <a:r>
              <a:rPr lang="en-US" altLang="zh-CN" sz="34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a. </a:t>
            </a:r>
            <a:r>
              <a:rPr lang="vi-VN" altLang="zh-CN" sz="3400" b="1" dirty="0">
                <a:solidFill>
                  <a:srgbClr val="002060"/>
                </a:solidFill>
                <a:latin typeface="+mj-lt"/>
                <a:ea typeface="Roboto" panose="02000000000000000000" pitchFamily="2" charset="0"/>
              </a:rPr>
              <a:t>Xác định những thành</a:t>
            </a:r>
            <a:r>
              <a:rPr lang="en-US" altLang="zh-CN" sz="3400" b="1" dirty="0">
                <a:solidFill>
                  <a:srgbClr val="002060"/>
                </a:solidFill>
                <a:latin typeface="+mj-lt"/>
                <a:ea typeface="Roboto" panose="02000000000000000000" pitchFamily="2" charset="0"/>
              </a:rPr>
              <a:t> </a:t>
            </a:r>
            <a:r>
              <a:rPr lang="vi-VN" altLang="zh-CN" sz="3400" b="1" dirty="0">
                <a:solidFill>
                  <a:srgbClr val="002060"/>
                </a:solidFill>
                <a:latin typeface="+mj-lt"/>
                <a:ea typeface="Roboto" panose="02000000000000000000" pitchFamily="2" charset="0"/>
              </a:rPr>
              <a:t>phần của nước lau bàn</a:t>
            </a:r>
            <a:r>
              <a:rPr lang="en-US" altLang="zh-CN" sz="3400" b="1" dirty="0">
                <a:solidFill>
                  <a:srgbClr val="002060"/>
                </a:solidFill>
                <a:latin typeface="+mj-lt"/>
                <a:ea typeface="Roboto" panose="02000000000000000000" pitchFamily="2" charset="0"/>
              </a:rPr>
              <a:t> </a:t>
            </a:r>
            <a:r>
              <a:rPr lang="vi-VN" altLang="zh-CN" sz="3400" b="1" dirty="0">
                <a:solidFill>
                  <a:srgbClr val="002060"/>
                </a:solidFill>
                <a:latin typeface="+mj-lt"/>
                <a:ea typeface="Roboto" panose="02000000000000000000" pitchFamily="2" charset="0"/>
              </a:rPr>
              <a:t>trong hình</a:t>
            </a:r>
            <a:endParaRPr kumimoji="0" lang="vi-VN" altLang="zh-CN" sz="3400" b="1" i="0" u="none" strike="noStrike" kern="1200" cap="none" spc="0" normalizeH="0" baseline="0" noProof="0" dirty="0">
              <a:ln>
                <a:noFill/>
              </a:ln>
              <a:solidFill>
                <a:srgbClr val="002060"/>
              </a:solidFill>
              <a:effectLst/>
              <a:uLnTx/>
              <a:uFillTx/>
              <a:latin typeface="+mj-lt"/>
              <a:ea typeface="Roboto" panose="02000000000000000000" pitchFamily="2" charset="0"/>
            </a:endParaRPr>
          </a:p>
        </p:txBody>
      </p:sp>
      <p:sp>
        <p:nvSpPr>
          <p:cNvPr id="10" name="TextBox 9"/>
          <p:cNvSpPr txBox="1"/>
          <p:nvPr/>
        </p:nvSpPr>
        <p:spPr>
          <a:xfrm>
            <a:off x="1383321" y="4211253"/>
            <a:ext cx="11621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Sả</a:t>
            </a:r>
            <a:endParaRPr kumimoji="0" lang="vi-VN"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14" name="TextBox 13"/>
          <p:cNvSpPr txBox="1"/>
          <p:nvPr/>
        </p:nvSpPr>
        <p:spPr>
          <a:xfrm>
            <a:off x="7904106" y="2733791"/>
            <a:ext cx="120011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Nước</a:t>
            </a:r>
            <a:endParaRPr kumimoji="0" lang="vi-VN"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694" y="1895843"/>
            <a:ext cx="3306920" cy="4381500"/>
          </a:xfrm>
          <a:prstGeom prst="rect">
            <a:avLst/>
          </a:prstGeom>
        </p:spPr>
      </p:pic>
      <p:sp>
        <p:nvSpPr>
          <p:cNvPr id="17" name="TextBox 16"/>
          <p:cNvSpPr txBox="1"/>
          <p:nvPr/>
        </p:nvSpPr>
        <p:spPr>
          <a:xfrm>
            <a:off x="8185067" y="3933270"/>
            <a:ext cx="102673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Quế</a:t>
            </a:r>
            <a:endParaRPr kumimoji="0" lang="vi-VN"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18" name="TextBox 17"/>
          <p:cNvSpPr txBox="1"/>
          <p:nvPr/>
        </p:nvSpPr>
        <p:spPr>
          <a:xfrm>
            <a:off x="8011682" y="5025822"/>
            <a:ext cx="19017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Chanh</a:t>
            </a:r>
            <a:endParaRPr kumimoji="0" lang="vi-VN"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Oval 2"/>
          <p:cNvSpPr/>
          <p:nvPr/>
        </p:nvSpPr>
        <p:spPr>
          <a:xfrm rot="1682994">
            <a:off x="4513207" y="3367008"/>
            <a:ext cx="952870" cy="25344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2324559" y="4689128"/>
            <a:ext cx="2192357" cy="33456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rot="3147966">
            <a:off x="5478813" y="3766038"/>
            <a:ext cx="1028815" cy="15967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flipH="1">
            <a:off x="6314744" y="4348767"/>
            <a:ext cx="1828510" cy="1692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093697" y="3209062"/>
            <a:ext cx="1555616" cy="4950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rot="1682994">
            <a:off x="5048122" y="4908831"/>
            <a:ext cx="1390265" cy="11482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Arrow Connector 25"/>
          <p:cNvCxnSpPr/>
          <p:nvPr/>
        </p:nvCxnSpPr>
        <p:spPr>
          <a:xfrm flipH="1" flipV="1">
            <a:off x="6079973" y="5418242"/>
            <a:ext cx="2063281" cy="4663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8499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26" presetClass="emph" presetSubtype="0" repeatCount="3000" fill="hold" grpId="1" nodeType="withEffect">
                                  <p:stCondLst>
                                    <p:cond delay="0"/>
                                  </p:stCondLst>
                                  <p:childTnLst>
                                    <p:animEffect transition="out" filter="fade">
                                      <p:cBhvr>
                                        <p:cTn id="24" dur="1000" tmFilter="0, 0; .2, .5; .8, .5; 1, 0"/>
                                        <p:tgtEl>
                                          <p:spTgt spid="3"/>
                                        </p:tgtEl>
                                      </p:cBhvr>
                                    </p:animEffect>
                                    <p:animScale>
                                      <p:cBhvr>
                                        <p:cTn id="25" dur="500" autoRev="1" fill="hold"/>
                                        <p:tgtEl>
                                          <p:spTgt spid="3"/>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1" presetClass="exit" presetSubtype="0" fill="hold" grpId="2" nodeType="withEffect">
                                  <p:stCondLst>
                                    <p:cond delay="0"/>
                                  </p:stCondLst>
                                  <p:childTnLst>
                                    <p:set>
                                      <p:cBhvr>
                                        <p:cTn id="35" dur="1" fill="hold">
                                          <p:stCondLst>
                                            <p:cond delay="0"/>
                                          </p:stCondLst>
                                        </p:cTn>
                                        <p:tgtEl>
                                          <p:spTgt spid="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26" presetClass="emph" presetSubtype="0" repeatCount="3000" fill="hold" grpId="1" nodeType="withEffect">
                                  <p:stCondLst>
                                    <p:cond delay="0"/>
                                  </p:stCondLst>
                                  <p:childTnLst>
                                    <p:animEffect transition="out" filter="fade">
                                      <p:cBhvr>
                                        <p:cTn id="42" dur="1000" tmFilter="0, 0; .2, .5; .8, .5; 1, 0"/>
                                        <p:tgtEl>
                                          <p:spTgt spid="21"/>
                                        </p:tgtEl>
                                      </p:cBhvr>
                                    </p:animEffect>
                                    <p:animScale>
                                      <p:cBhvr>
                                        <p:cTn id="43" dur="500" autoRev="1" fill="hold"/>
                                        <p:tgtEl>
                                          <p:spTgt spid="21"/>
                                        </p:tgtEl>
                                      </p:cBhvr>
                                      <p:by x="105000" y="105000"/>
                                    </p:animScale>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right)">
                                      <p:cBhvr>
                                        <p:cTn id="48" dur="500"/>
                                        <p:tgtEl>
                                          <p:spTgt spid="22"/>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500"/>
                                        <p:tgtEl>
                                          <p:spTgt spid="17"/>
                                        </p:tgtEl>
                                      </p:cBhvr>
                                    </p:animEffect>
                                  </p:childTnLst>
                                </p:cTn>
                              </p:par>
                              <p:par>
                                <p:cTn id="52" presetID="1" presetClass="exit" presetSubtype="0" fill="hold" grpId="2" nodeType="withEffect">
                                  <p:stCondLst>
                                    <p:cond delay="0"/>
                                  </p:stCondLst>
                                  <p:childTnLst>
                                    <p:set>
                                      <p:cBhvr>
                                        <p:cTn id="53" dur="1" fill="hold">
                                          <p:stCondLst>
                                            <p:cond delay="0"/>
                                          </p:stCondLst>
                                        </p:cTn>
                                        <p:tgtEl>
                                          <p:spTgt spid="2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26" presetClass="emph" presetSubtype="0" repeatCount="3000" fill="hold" grpId="1" nodeType="withEffect">
                                  <p:stCondLst>
                                    <p:cond delay="0"/>
                                  </p:stCondLst>
                                  <p:childTnLst>
                                    <p:animEffect transition="out" filter="fade">
                                      <p:cBhvr>
                                        <p:cTn id="60" dur="1000" tmFilter="0, 0; .2, .5; .8, .5; 1, 0"/>
                                        <p:tgtEl>
                                          <p:spTgt spid="25"/>
                                        </p:tgtEl>
                                      </p:cBhvr>
                                    </p:animEffect>
                                    <p:animScale>
                                      <p:cBhvr>
                                        <p:cTn id="61" dur="500" autoRev="1" fill="hold"/>
                                        <p:tgtEl>
                                          <p:spTgt spid="25"/>
                                        </p:tgtEl>
                                      </p:cBhvr>
                                      <p:by x="105000" y="105000"/>
                                    </p:animScale>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right)">
                                      <p:cBhvr>
                                        <p:cTn id="66" dur="500"/>
                                        <p:tgtEl>
                                          <p:spTgt spid="26"/>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down)">
                                      <p:cBhvr>
                                        <p:cTn id="69" dur="500"/>
                                        <p:tgtEl>
                                          <p:spTgt spid="18"/>
                                        </p:tgtEl>
                                      </p:cBhvr>
                                    </p:animEffect>
                                  </p:childTnLst>
                                </p:cTn>
                              </p:par>
                              <p:par>
                                <p:cTn id="70" presetID="1" presetClass="exit" presetSubtype="0" fill="hold" grpId="2" nodeType="withEffect">
                                  <p:stCondLst>
                                    <p:cond delay="0"/>
                                  </p:stCondLst>
                                  <p:childTnLst>
                                    <p:set>
                                      <p:cBhvr>
                                        <p:cTn id="71" dur="1" fill="hold">
                                          <p:stCondLst>
                                            <p:cond delay="0"/>
                                          </p:stCondLst>
                                        </p:cTn>
                                        <p:tgtEl>
                                          <p:spTgt spid="2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right)">
                                      <p:cBhvr>
                                        <p:cTn id="76" dur="5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4"/>
                                        </p:tgtEl>
                                        <p:attrNameLst>
                                          <p:attrName>style.visibility</p:attrName>
                                        </p:attrNameLst>
                                      </p:cBhvr>
                                      <p:to>
                                        <p:strVal val="visible"/>
                                      </p:to>
                                    </p:set>
                                    <p:animEffect transition="in" filter="wipe(down)">
                                      <p:cBhvr>
                                        <p:cTn id="8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9" grpId="0"/>
      <p:bldP spid="10" grpId="0"/>
      <p:bldP spid="14" grpId="0"/>
      <p:bldP spid="17" grpId="0"/>
      <p:bldP spid="18" grpId="0"/>
      <p:bldP spid="3" grpId="0" animBg="1"/>
      <p:bldP spid="3" grpId="1" animBg="1"/>
      <p:bldP spid="3" grpId="2" animBg="1"/>
      <p:bldP spid="21" grpId="0" animBg="1"/>
      <p:bldP spid="21" grpId="1" animBg="1"/>
      <p:bldP spid="21" grpId="2" animBg="1"/>
      <p:bldP spid="25" grpId="0" animBg="1"/>
      <p:bldP spid="25" grpId="1" animBg="1"/>
      <p:bldP spid="25"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49101" y="417252"/>
            <a:ext cx="9251577" cy="707886"/>
          </a:xfrm>
          <a:prstGeom prst="rect">
            <a:avLst/>
          </a:prstGeom>
          <a:noFill/>
        </p:spPr>
        <p:txBody>
          <a:bodyPr wrap="square" rtlCol="0">
            <a:spAutoFit/>
          </a:bodyPr>
          <a:lstStyle/>
          <a:p>
            <a:pPr lvl="0" algn="ctr">
              <a:defRPr/>
            </a:pPr>
            <a:r>
              <a:rPr lang="en-US" altLang="zh-CN" sz="40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b. </a:t>
            </a:r>
            <a:r>
              <a:rPr lang="vi-VN" altLang="zh-CN" sz="4000" b="1" dirty="0">
                <a:solidFill>
                  <a:srgbClr val="C00000"/>
                </a:solidFill>
                <a:latin typeface="+mj-lt"/>
                <a:ea typeface="Roboto" panose="02000000000000000000" pitchFamily="2" charset="0"/>
              </a:rPr>
              <a:t>Những thành phần này</a:t>
            </a:r>
            <a:r>
              <a:rPr lang="en-US" altLang="zh-CN" sz="4000" b="1" dirty="0">
                <a:solidFill>
                  <a:srgbClr val="C00000"/>
                </a:solidFill>
                <a:latin typeface="+mj-lt"/>
                <a:ea typeface="Roboto" panose="02000000000000000000" pitchFamily="2" charset="0"/>
              </a:rPr>
              <a:t> </a:t>
            </a:r>
            <a:r>
              <a:rPr lang="vi-VN" altLang="zh-CN" sz="4000" b="1" dirty="0">
                <a:solidFill>
                  <a:srgbClr val="C00000"/>
                </a:solidFill>
                <a:latin typeface="+mj-lt"/>
                <a:ea typeface="Roboto" panose="02000000000000000000" pitchFamily="2" charset="0"/>
              </a:rPr>
              <a:t>có tác dụng gì</a:t>
            </a:r>
            <a:r>
              <a:rPr lang="en-US" altLang="zh-CN" sz="4000" b="1" dirty="0">
                <a:solidFill>
                  <a:srgbClr val="C00000"/>
                </a:solidFill>
                <a:latin typeface="+mj-lt"/>
                <a:ea typeface="Roboto" panose="02000000000000000000" pitchFamily="2" charset="0"/>
              </a:rPr>
              <a:t> </a:t>
            </a:r>
            <a:r>
              <a:rPr lang="vi-VN" altLang="zh-CN" sz="4000" b="1" dirty="0">
                <a:solidFill>
                  <a:srgbClr val="C00000"/>
                </a:solidFill>
                <a:latin typeface="+mj-lt"/>
                <a:ea typeface="Roboto" panose="02000000000000000000" pitchFamily="2" charset="0"/>
              </a:rPr>
              <a:t>?</a:t>
            </a:r>
            <a:endParaRPr kumimoji="0" lang="vi-VN" altLang="zh-CN" sz="4000" b="1" i="0" u="none" strike="noStrike" kern="1200" cap="none" spc="0" normalizeH="0" baseline="0" noProof="0" dirty="0">
              <a:ln>
                <a:noFill/>
              </a:ln>
              <a:solidFill>
                <a:srgbClr val="C00000"/>
              </a:solidFill>
              <a:effectLst/>
              <a:uLnTx/>
              <a:uFillTx/>
              <a:latin typeface="+mj-lt"/>
              <a:ea typeface="Roboto" panose="02000000000000000000" pitchFamily="2" charset="0"/>
            </a:endParaRPr>
          </a:p>
        </p:txBody>
      </p:sp>
      <p:sp>
        <p:nvSpPr>
          <p:cNvPr id="10" name="TextBox 9"/>
          <p:cNvSpPr txBox="1"/>
          <p:nvPr/>
        </p:nvSpPr>
        <p:spPr>
          <a:xfrm>
            <a:off x="6178315" y="1470360"/>
            <a:ext cx="5867857" cy="769441"/>
          </a:xfrm>
          <a:prstGeom prst="rect">
            <a:avLst/>
          </a:prstGeom>
          <a:noFill/>
        </p:spPr>
        <p:txBody>
          <a:bodyPr wrap="square" rtlCol="0">
            <a:spAutoFit/>
          </a:bodyPr>
          <a:lstStyle/>
          <a:p>
            <a:pPr lvl="0">
              <a:defRPr/>
            </a:pPr>
            <a:r>
              <a:rPr lang="en-US" altLang="zh-CN" sz="44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a:t>
            </a:r>
            <a:r>
              <a:rPr lang="en-US" altLang="zh-CN" sz="32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vi-VN" altLang="zh-CN" sz="32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Kháng khuẩ</a:t>
            </a:r>
            <a:r>
              <a:rPr lang="en-US" altLang="zh-CN" sz="32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n, </a:t>
            </a:r>
            <a:r>
              <a:rPr lang="en-US" altLang="zh-CN" sz="3200" b="1"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chống</a:t>
            </a:r>
            <a:r>
              <a:rPr lang="en-US" altLang="zh-CN" sz="32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nấm</a:t>
            </a:r>
            <a:r>
              <a:rPr lang="en-US" altLang="zh-CN" sz="32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mốc</a:t>
            </a:r>
            <a:endParaRPr kumimoji="0" lang="vi-VN"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17" name="TextBox 16"/>
          <p:cNvSpPr txBox="1"/>
          <p:nvPr/>
        </p:nvSpPr>
        <p:spPr>
          <a:xfrm>
            <a:off x="6205210" y="4203960"/>
            <a:ext cx="3803582" cy="769441"/>
          </a:xfrm>
          <a:prstGeom prst="rect">
            <a:avLst/>
          </a:prstGeom>
          <a:noFill/>
        </p:spPr>
        <p:txBody>
          <a:bodyPr wrap="square" rtlCol="0">
            <a:spAutoFit/>
          </a:bodyPr>
          <a:lstStyle/>
          <a:p>
            <a:pPr lvl="0">
              <a:defRPr/>
            </a:pPr>
            <a:r>
              <a:rPr lang="en-US" altLang="zh-CN" sz="44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a:t>
            </a:r>
            <a:r>
              <a:rPr lang="en-US" altLang="zh-CN" sz="32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Giảm</a:t>
            </a:r>
            <a:r>
              <a:rPr lang="en-US" altLang="zh-CN" sz="32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căng</a:t>
            </a:r>
            <a:r>
              <a:rPr lang="en-US" altLang="zh-CN" sz="32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thẳng</a:t>
            </a:r>
            <a:endParaRPr kumimoji="0" lang="vi-VN"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44" name="TextBox 43"/>
          <p:cNvSpPr txBox="1"/>
          <p:nvPr/>
        </p:nvSpPr>
        <p:spPr>
          <a:xfrm>
            <a:off x="6178315" y="3292760"/>
            <a:ext cx="4438956" cy="769441"/>
          </a:xfrm>
          <a:prstGeom prst="rect">
            <a:avLst/>
          </a:prstGeom>
          <a:noFill/>
        </p:spPr>
        <p:txBody>
          <a:bodyPr wrap="square" rtlCol="0">
            <a:spAutoFit/>
          </a:bodyPr>
          <a:lstStyle/>
          <a:p>
            <a:pPr lvl="0">
              <a:defRPr/>
            </a:pPr>
            <a:r>
              <a:rPr lang="en-US" altLang="zh-CN" sz="44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a:t>
            </a:r>
            <a:r>
              <a:rPr lang="en-US" altLang="zh-CN" sz="32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Xua</a:t>
            </a:r>
            <a:r>
              <a:rPr lang="en-US" altLang="zh-CN" sz="32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đuổi</a:t>
            </a:r>
            <a:r>
              <a:rPr lang="en-US" altLang="zh-CN" sz="32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côn</a:t>
            </a:r>
            <a:r>
              <a:rPr lang="en-US" altLang="zh-CN" sz="32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trùng</a:t>
            </a:r>
            <a:endParaRPr kumimoji="0" lang="vi-VN"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47" name="TextBox 46"/>
          <p:cNvSpPr txBox="1"/>
          <p:nvPr/>
        </p:nvSpPr>
        <p:spPr>
          <a:xfrm>
            <a:off x="6213832" y="5231015"/>
            <a:ext cx="3238234" cy="769441"/>
          </a:xfrm>
          <a:prstGeom prst="rect">
            <a:avLst/>
          </a:prstGeom>
          <a:noFill/>
        </p:spPr>
        <p:txBody>
          <a:bodyPr wrap="square" rtlCol="0">
            <a:spAutoFit/>
          </a:bodyPr>
          <a:lstStyle/>
          <a:p>
            <a:pPr lvl="0">
              <a:defRPr/>
            </a:pPr>
            <a:r>
              <a:rPr lang="en-US" altLang="zh-CN" sz="44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a:t>
            </a:r>
            <a:r>
              <a:rPr lang="en-US" altLang="zh-CN" sz="32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Chăm</a:t>
            </a:r>
            <a:r>
              <a:rPr lang="en-US" altLang="zh-CN" sz="32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altLang="zh-CN" sz="3200" b="1"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sóc</a:t>
            </a:r>
            <a:r>
              <a:rPr lang="en-US" altLang="zh-CN" sz="32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da</a:t>
            </a:r>
          </a:p>
        </p:txBody>
      </p:sp>
      <p:pic>
        <p:nvPicPr>
          <p:cNvPr id="48" name="Picture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91" y="1108038"/>
            <a:ext cx="3268350" cy="5615491"/>
          </a:xfrm>
          <a:prstGeom prst="rect">
            <a:avLst/>
          </a:prstGeom>
        </p:spPr>
      </p:pic>
      <p:pic>
        <p:nvPicPr>
          <p:cNvPr id="49" name="Picture 48"/>
          <p:cNvPicPr>
            <a:picLocks noChangeAspect="1"/>
          </p:cNvPicPr>
          <p:nvPr/>
        </p:nvPicPr>
        <p:blipFill rotWithShape="1">
          <a:blip r:embed="rId4" cstate="print">
            <a:extLst>
              <a:ext uri="{28A0092B-C50C-407E-A947-70E740481C1C}">
                <a14:useLocalDpi xmlns:a14="http://schemas.microsoft.com/office/drawing/2010/main" val="0"/>
              </a:ext>
            </a:extLst>
          </a:blip>
          <a:srcRect l="7660" t="27940" r="8352" b="11845"/>
          <a:stretch/>
        </p:blipFill>
        <p:spPr>
          <a:xfrm>
            <a:off x="2818432" y="1739670"/>
            <a:ext cx="1966452" cy="953729"/>
          </a:xfrm>
          <a:prstGeom prst="rect">
            <a:avLst/>
          </a:prstGeom>
        </p:spPr>
      </p:pic>
      <p:pic>
        <p:nvPicPr>
          <p:cNvPr id="50" name="Picture 49"/>
          <p:cNvPicPr>
            <a:picLocks noChangeAspect="1"/>
          </p:cNvPicPr>
          <p:nvPr/>
        </p:nvPicPr>
        <p:blipFill rotWithShape="1">
          <a:blip r:embed="rId5" cstate="print">
            <a:extLst>
              <a:ext uri="{28A0092B-C50C-407E-A947-70E740481C1C}">
                <a14:useLocalDpi xmlns:a14="http://schemas.microsoft.com/office/drawing/2010/main" val="0"/>
              </a:ext>
            </a:extLst>
          </a:blip>
          <a:srcRect l="9292" t="13388" r="22257" b="28660"/>
          <a:stretch/>
        </p:blipFill>
        <p:spPr>
          <a:xfrm>
            <a:off x="2894335" y="3260961"/>
            <a:ext cx="1602658" cy="904569"/>
          </a:xfrm>
          <a:prstGeom prst="rect">
            <a:avLst/>
          </a:prstGeom>
        </p:spPr>
      </p:pic>
      <p:pic>
        <p:nvPicPr>
          <p:cNvPr id="46" name="Picture 45"/>
          <p:cNvPicPr>
            <a:picLocks noChangeAspect="1"/>
          </p:cNvPicPr>
          <p:nvPr/>
        </p:nvPicPr>
        <p:blipFill>
          <a:blip r:embed="rId6">
            <a:extLst>
              <a:ext uri="{BEBA8EAE-BF5A-486C-A8C5-ECC9F3942E4B}">
                <a14:imgProps xmlns:a14="http://schemas.microsoft.com/office/drawing/2010/main">
                  <a14:imgLayer r:embed="rId7">
                    <a14:imgEffect>
                      <a14:backgroundRemoval t="4167" b="97619" l="3627" r="100000"/>
                    </a14:imgEffect>
                  </a14:imgLayer>
                </a14:imgProps>
              </a:ext>
            </a:extLst>
          </a:blip>
          <a:stretch>
            <a:fillRect/>
          </a:stretch>
        </p:blipFill>
        <p:spPr>
          <a:xfrm>
            <a:off x="3053774" y="4569138"/>
            <a:ext cx="1838095" cy="1600000"/>
          </a:xfrm>
          <a:prstGeom prst="rect">
            <a:avLst/>
          </a:prstGeom>
        </p:spPr>
      </p:pic>
      <p:sp>
        <p:nvSpPr>
          <p:cNvPr id="52" name="TextBox 51"/>
          <p:cNvSpPr txBox="1"/>
          <p:nvPr/>
        </p:nvSpPr>
        <p:spPr>
          <a:xfrm>
            <a:off x="4294388" y="2181506"/>
            <a:ext cx="929082" cy="584775"/>
          </a:xfrm>
          <a:prstGeom prst="rect">
            <a:avLst/>
          </a:prstGeom>
          <a:noFill/>
        </p:spPr>
        <p:txBody>
          <a:bodyPr wrap="square" rtlCol="0">
            <a:spAutoFit/>
          </a:bodyPr>
          <a:lstStyle/>
          <a:p>
            <a:pPr lvl="0" algn="ctr">
              <a:defRPr/>
            </a:pPr>
            <a:r>
              <a:rPr lang="en-US" altLang="zh-CN" sz="3200" b="1">
                <a:solidFill>
                  <a:srgbClr val="002060"/>
                </a:solidFill>
                <a:latin typeface="Times New Roman" panose="02020603050405020304" pitchFamily="18" charset="0"/>
                <a:ea typeface="Roboto" panose="02000000000000000000" pitchFamily="2" charset="0"/>
                <a:cs typeface="Times New Roman" panose="02020603050405020304" pitchFamily="18" charset="0"/>
              </a:rPr>
              <a:t>Sả</a:t>
            </a:r>
            <a:endParaRPr kumimoji="0" lang="vi-VN" altLang="zh-CN" sz="3200" b="1" i="0" u="none" strike="noStrike" kern="1200" cap="none" spc="0" normalizeH="0" baseline="0" noProof="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53" name="TextBox 52"/>
          <p:cNvSpPr txBox="1"/>
          <p:nvPr/>
        </p:nvSpPr>
        <p:spPr>
          <a:xfrm>
            <a:off x="4513748" y="3911572"/>
            <a:ext cx="929082" cy="584775"/>
          </a:xfrm>
          <a:prstGeom prst="rect">
            <a:avLst/>
          </a:prstGeom>
          <a:noFill/>
        </p:spPr>
        <p:txBody>
          <a:bodyPr wrap="square" rtlCol="0">
            <a:spAutoFit/>
          </a:bodyPr>
          <a:lstStyle/>
          <a:p>
            <a:pPr lvl="0" algn="ctr">
              <a:defRPr/>
            </a:pPr>
            <a:r>
              <a:rPr lang="en-US" altLang="zh-CN" sz="3200" b="1"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Quế</a:t>
            </a:r>
            <a:endParaRPr kumimoji="0" lang="vi-VN"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54" name="TextBox 53"/>
          <p:cNvSpPr txBox="1"/>
          <p:nvPr/>
        </p:nvSpPr>
        <p:spPr>
          <a:xfrm>
            <a:off x="4297073" y="6000456"/>
            <a:ext cx="1486249" cy="584775"/>
          </a:xfrm>
          <a:prstGeom prst="rect">
            <a:avLst/>
          </a:prstGeom>
          <a:noFill/>
        </p:spPr>
        <p:txBody>
          <a:bodyPr wrap="square" rtlCol="0">
            <a:spAutoFit/>
          </a:bodyPr>
          <a:lstStyle/>
          <a:p>
            <a:pPr lvl="0" algn="ctr">
              <a:defRPr/>
            </a:pPr>
            <a:r>
              <a:rPr lang="en-US" altLang="zh-CN" sz="3200" b="1"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Chanh</a:t>
            </a:r>
            <a:endParaRPr kumimoji="0" lang="vi-VN"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55" name="TextBox 54"/>
          <p:cNvSpPr txBox="1"/>
          <p:nvPr/>
        </p:nvSpPr>
        <p:spPr>
          <a:xfrm>
            <a:off x="6213832" y="2381560"/>
            <a:ext cx="3080156" cy="769441"/>
          </a:xfrm>
          <a:prstGeom prst="rect">
            <a:avLst/>
          </a:prstGeom>
          <a:noFill/>
        </p:spPr>
        <p:txBody>
          <a:bodyPr wrap="square" rtlCol="0">
            <a:spAutoFit/>
          </a:bodyPr>
          <a:lstStyle/>
          <a:p>
            <a:pPr lvl="0">
              <a:defRPr/>
            </a:pPr>
            <a:r>
              <a:rPr lang="en-US" altLang="zh-CN" sz="44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a:t>
            </a:r>
            <a:r>
              <a:rPr lang="en-US" altLang="zh-CN" sz="32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K</a:t>
            </a:r>
            <a:r>
              <a:rPr lang="vi-VN" altLang="zh-CN" sz="3200" b="1"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hử mùi</a:t>
            </a:r>
            <a:endParaRPr kumimoji="0" lang="vi-VN"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783879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randombar(horizontal)">
                                      <p:cBhvr>
                                        <p:cTn id="10" dur="500"/>
                                        <p:tgtEl>
                                          <p:spTgt spid="49"/>
                                        </p:tgtEl>
                                      </p:cBhvr>
                                    </p:animEffect>
                                  </p:childTnLst>
                                </p:cTn>
                              </p:par>
                              <p:par>
                                <p:cTn id="11" presetID="14" presetClass="entr" presetSubtype="1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randombar(horizontal)">
                                      <p:cBhvr>
                                        <p:cTn id="13" dur="500"/>
                                        <p:tgtEl>
                                          <p:spTgt spid="5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wipe(down)">
                                      <p:cBhvr>
                                        <p:cTn id="16" dur="500"/>
                                        <p:tgtEl>
                                          <p:spTgt spid="52"/>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down)">
                                      <p:cBhvr>
                                        <p:cTn id="19" dur="500"/>
                                        <p:tgtEl>
                                          <p:spTgt spid="5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down)">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wipe(down)">
                                      <p:cBhvr>
                                        <p:cTn id="30" dur="500"/>
                                        <p:tgtEl>
                                          <p:spTgt spid="5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down)">
                                      <p:cBhvr>
                                        <p:cTn id="33" dur="500"/>
                                        <p:tgtEl>
                                          <p:spTgt spid="4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P spid="44" grpId="0"/>
      <p:bldP spid="47" grpId="0"/>
      <p:bldP spid="52" grpId="0"/>
      <p:bldP spid="53" grpId="0"/>
      <p:bldP spid="54"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D8995E-EDD1-4222-9010-FD486C4AD6C6}"/>
              </a:ext>
            </a:extLst>
          </p:cNvPr>
          <p:cNvSpPr>
            <a:spLocks noGrp="1"/>
          </p:cNvSpPr>
          <p:nvPr>
            <p:ph idx="1"/>
          </p:nvPr>
        </p:nvSpPr>
        <p:spPr/>
        <p:txBody>
          <a:bodyPr/>
          <a:lstStyle/>
          <a:p>
            <a:endParaRPr lang="en-US"/>
          </a:p>
        </p:txBody>
      </p:sp>
      <p:sp>
        <p:nvSpPr>
          <p:cNvPr id="4" name="Title 3">
            <a:extLst>
              <a:ext uri="{FF2B5EF4-FFF2-40B4-BE49-F238E27FC236}">
                <a16:creationId xmlns:a16="http://schemas.microsoft.com/office/drawing/2014/main" id="{FAD860C3-CE48-4E15-B1E2-18B281A2AF4C}"/>
              </a:ext>
            </a:extLst>
          </p:cNvPr>
          <p:cNvSpPr txBox="1">
            <a:spLocks noGrp="1"/>
          </p:cNvSpPr>
          <p:nvPr>
            <p:ph type="title"/>
          </p:nvPr>
        </p:nvSpPr>
        <p:spPr>
          <a:xfrm>
            <a:off x="838200" y="365125"/>
            <a:ext cx="10515600" cy="1325563"/>
          </a:xfrm>
          <a:prstGeom prst="rect">
            <a:avLst/>
          </a:prstGeom>
          <a:noFill/>
        </p:spPr>
        <p:txBody>
          <a:bodyPr wrap="square" rtlCol="0">
            <a:spAutoFit/>
          </a:bodyPr>
          <a:lstStyle/>
          <a:p>
            <a:pPr lvl="0" algn="ctr">
              <a:defRPr/>
            </a:pPr>
            <a:r>
              <a:rPr lang="en-US" altLang="zh-CN" sz="32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c. </a:t>
            </a:r>
            <a:r>
              <a:rPr lang="vi-VN" altLang="zh-CN" sz="3200" b="1" dirty="0">
                <a:solidFill>
                  <a:srgbClr val="C00000"/>
                </a:solidFill>
                <a:latin typeface="+mj-lt"/>
                <a:ea typeface="Roboto" panose="02000000000000000000" pitchFamily="2" charset="0"/>
              </a:rPr>
              <a:t>Kể t</a:t>
            </a:r>
            <a:r>
              <a:rPr lang="en-US" altLang="zh-CN" sz="3200" b="1" dirty="0" err="1">
                <a:solidFill>
                  <a:srgbClr val="C00000"/>
                </a:solidFill>
                <a:latin typeface="Times New Roman" panose="02020603050405020304" pitchFamily="18" charset="0"/>
                <a:ea typeface="Roboto" panose="02000000000000000000" pitchFamily="2" charset="0"/>
                <a:cs typeface="Times New Roman" panose="02020603050405020304" pitchFamily="18" charset="0"/>
              </a:rPr>
              <a:t>hêm</a:t>
            </a:r>
            <a:r>
              <a:rPr lang="vi-VN" altLang="zh-CN" sz="3200" b="1" dirty="0">
                <a:solidFill>
                  <a:srgbClr val="C00000"/>
                </a:solidFill>
                <a:latin typeface="+mj-lt"/>
                <a:ea typeface="Roboto" panose="02000000000000000000" pitchFamily="2" charset="0"/>
              </a:rPr>
              <a:t> những thành phần khác thường có trong các loại nước lau bàn và</a:t>
            </a:r>
            <a:r>
              <a:rPr lang="en-US" altLang="zh-CN" sz="3200" b="1" dirty="0">
                <a:solidFill>
                  <a:srgbClr val="C00000"/>
                </a:solidFill>
                <a:latin typeface="+mj-lt"/>
                <a:ea typeface="Roboto" panose="02000000000000000000" pitchFamily="2" charset="0"/>
              </a:rPr>
              <a:t> </a:t>
            </a:r>
            <a:r>
              <a:rPr lang="vi-VN" altLang="zh-CN" sz="3200" b="1" dirty="0">
                <a:solidFill>
                  <a:srgbClr val="C00000"/>
                </a:solidFill>
                <a:latin typeface="+mj-lt"/>
                <a:ea typeface="Roboto" panose="02000000000000000000" pitchFamily="2" charset="0"/>
              </a:rPr>
              <a:t>tác dụng của nó</a:t>
            </a:r>
            <a:r>
              <a:rPr lang="en-US" altLang="zh-CN" sz="3200" b="1" dirty="0">
                <a:solidFill>
                  <a:srgbClr val="C00000"/>
                </a:solidFill>
                <a:latin typeface="+mj-lt"/>
                <a:ea typeface="Roboto" panose="02000000000000000000" pitchFamily="2" charset="0"/>
              </a:rPr>
              <a:t>.</a:t>
            </a:r>
            <a:endParaRPr kumimoji="0" lang="vi-VN" altLang="zh-CN" sz="3200" b="1" i="0" u="none" strike="noStrike" kern="1200" cap="none" spc="0" normalizeH="0" baseline="0" noProof="0" dirty="0">
              <a:ln>
                <a:noFill/>
              </a:ln>
              <a:solidFill>
                <a:srgbClr val="C00000"/>
              </a:solidFill>
              <a:effectLst/>
              <a:uLnTx/>
              <a:uFillTx/>
              <a:latin typeface="+mj-lt"/>
              <a:ea typeface="Roboto" panose="02000000000000000000" pitchFamily="2" charset="0"/>
            </a:endParaRPr>
          </a:p>
        </p:txBody>
      </p:sp>
    </p:spTree>
    <p:extLst>
      <p:ext uri="{BB962C8B-B14F-4D97-AF65-F5344CB8AC3E}">
        <p14:creationId xmlns:p14="http://schemas.microsoft.com/office/powerpoint/2010/main" val="40612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065008" y="496602"/>
            <a:ext cx="10308807" cy="615553"/>
          </a:xfrm>
          <a:prstGeom prst="rect">
            <a:avLst/>
          </a:prstGeom>
          <a:noFill/>
        </p:spPr>
        <p:txBody>
          <a:bodyPr wrap="square" rtlCol="0">
            <a:spAutoFit/>
          </a:bodyPr>
          <a:lstStyle/>
          <a:p>
            <a:pPr lvl="0" algn="ctr">
              <a:defRPr/>
            </a:pPr>
            <a:r>
              <a:rPr lang="vi-VN" altLang="zh-CN" sz="3400" b="1" dirty="0">
                <a:solidFill>
                  <a:srgbClr val="C00000"/>
                </a:solidFill>
                <a:latin typeface="Roboto" panose="02000000000000000000" pitchFamily="2" charset="0"/>
                <a:ea typeface="Roboto" panose="02000000000000000000" pitchFamily="2" charset="0"/>
              </a:rPr>
              <a:t>ĐỀ XUẤT Ý TƯỞNG VÀ CÁCH LÀM NƯỚC LAU BÀN</a:t>
            </a:r>
            <a:endParaRPr kumimoji="0" lang="vi-VN" altLang="zh-CN" sz="3400" b="1" i="0" u="none" strike="noStrike" kern="1200" cap="none" spc="0" normalizeH="0" baseline="0" noProof="0" dirty="0">
              <a:ln>
                <a:noFill/>
              </a:ln>
              <a:solidFill>
                <a:srgbClr val="C00000"/>
              </a:solidFill>
              <a:effectLst/>
              <a:uLnTx/>
              <a:uFillTx/>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3"/>
          <a:stretch>
            <a:fillRect/>
          </a:stretch>
        </p:blipFill>
        <p:spPr>
          <a:xfrm>
            <a:off x="1161826" y="1613647"/>
            <a:ext cx="9875520" cy="4859891"/>
          </a:xfrm>
          <a:prstGeom prst="rect">
            <a:avLst/>
          </a:prstGeom>
          <a:effectLst>
            <a:outerShdw blurRad="63500" sx="102000" sy="102000" algn="ctr" rotWithShape="0">
              <a:prstClr val="black">
                <a:alpha val="40000"/>
              </a:prstClr>
            </a:outerShdw>
          </a:effectLst>
        </p:spPr>
      </p:pic>
      <p:pic>
        <p:nvPicPr>
          <p:cNvPr id="18" name="Picture 1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9184" b="65545" l="16137" r="70898"/>
                    </a14:imgEffect>
                  </a14:imgLayer>
                </a14:imgProps>
              </a:ext>
              <a:ext uri="{28A0092B-C50C-407E-A947-70E740481C1C}">
                <a14:useLocalDpi xmlns:a14="http://schemas.microsoft.com/office/drawing/2010/main" val="0"/>
              </a:ext>
            </a:extLst>
          </a:blip>
          <a:srcRect l="9292" t="13388" r="22257" b="28660"/>
          <a:stretch/>
        </p:blipFill>
        <p:spPr>
          <a:xfrm rot="19456700">
            <a:off x="1987442" y="4910710"/>
            <a:ext cx="2503031" cy="1976467"/>
          </a:xfrm>
          <a:prstGeom prst="rect">
            <a:avLst/>
          </a:prstGeom>
        </p:spPr>
      </p:pic>
      <p:pic>
        <p:nvPicPr>
          <p:cNvPr id="19" name="Picture 18"/>
          <p:cNvPicPr>
            <a:picLocks noChangeAspect="1"/>
          </p:cNvPicPr>
          <p:nvPr/>
        </p:nvPicPr>
        <p:blipFill>
          <a:blip r:embed="rId6">
            <a:extLst>
              <a:ext uri="{BEBA8EAE-BF5A-486C-A8C5-ECC9F3942E4B}">
                <a14:imgProps xmlns:a14="http://schemas.microsoft.com/office/drawing/2010/main">
                  <a14:imgLayer r:embed="rId7">
                    <a14:imgEffect>
                      <a14:backgroundRemoval t="4167" b="97619" l="3627" r="100000"/>
                    </a14:imgEffect>
                  </a14:imgLayer>
                </a14:imgProps>
              </a:ext>
            </a:extLst>
          </a:blip>
          <a:stretch>
            <a:fillRect/>
          </a:stretch>
        </p:blipFill>
        <p:spPr>
          <a:xfrm>
            <a:off x="7415553" y="4701092"/>
            <a:ext cx="1265867" cy="1640541"/>
          </a:xfrm>
          <a:prstGeom prst="rect">
            <a:avLst/>
          </a:prstGeom>
        </p:spPr>
      </p:pic>
    </p:spTree>
    <p:extLst>
      <p:ext uri="{BB962C8B-B14F-4D97-AF65-F5344CB8AC3E}">
        <p14:creationId xmlns:p14="http://schemas.microsoft.com/office/powerpoint/2010/main" val="20910453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7921" y="2275150"/>
            <a:ext cx="10263243" cy="1446550"/>
          </a:xfrm>
          <a:prstGeom prst="rect">
            <a:avLst/>
          </a:prstGeom>
          <a:noFill/>
        </p:spPr>
        <p:txBody>
          <a:bodyPr wrap="square" rtlCol="0">
            <a:spAutoFit/>
          </a:bodyPr>
          <a:lstStyle/>
          <a:p>
            <a:pPr lvl="0" algn="ctr">
              <a:defRPr/>
            </a:pPr>
            <a:r>
              <a:rPr lang="en-US" altLang="zh-CN" sz="8800" b="1" noProof="0"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THẢO LUẬN</a:t>
            </a:r>
            <a:endParaRPr kumimoji="0" lang="vi-VN" altLang="zh-CN" sz="8800" b="1" i="0" u="none" strike="noStrike" kern="1200" cap="none" spc="0" normalizeH="0" baseline="0" noProof="0" dirty="0">
              <a:ln>
                <a:noFill/>
              </a:ln>
              <a:solidFill>
                <a:srgbClr val="C0000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3" name="TextBox 2"/>
          <p:cNvSpPr txBox="1"/>
          <p:nvPr/>
        </p:nvSpPr>
        <p:spPr>
          <a:xfrm>
            <a:off x="862137" y="2274704"/>
            <a:ext cx="10263243" cy="1446550"/>
          </a:xfrm>
          <a:prstGeom prst="rect">
            <a:avLst/>
          </a:prstGeom>
          <a:noFill/>
        </p:spPr>
        <p:txBody>
          <a:bodyPr wrap="square" rtlCol="0">
            <a:spAutoFit/>
          </a:bodyPr>
          <a:lstStyle/>
          <a:p>
            <a:pPr lvl="0" algn="ctr">
              <a:defRPr/>
            </a:pPr>
            <a:r>
              <a:rPr lang="en-US" altLang="zh-CN" sz="8800" b="1" noProof="0"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CHIA SẺ</a:t>
            </a:r>
            <a:endParaRPr kumimoji="0" lang="vi-VN" altLang="zh-CN" sz="8800" b="1" i="0" u="none" strike="noStrike" kern="1200" cap="none" spc="0" normalizeH="0" baseline="0" noProof="0" dirty="0">
              <a:ln>
                <a:noFill/>
              </a:ln>
              <a:solidFill>
                <a:srgbClr val="C0000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610884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620487" y="209682"/>
            <a:ext cx="10718254" cy="830997"/>
          </a:xfrm>
          <a:prstGeom prst="rect">
            <a:avLst/>
          </a:prstGeom>
          <a:noFill/>
        </p:spPr>
        <p:txBody>
          <a:bodyPr wrap="square" rtlCol="0">
            <a:spAutoFit/>
          </a:bodyPr>
          <a:lstStyle/>
          <a:p>
            <a:pPr lvl="0" algn="ctr">
              <a:defRPr/>
            </a:pPr>
            <a:r>
              <a:rPr lang="vi-VN" altLang="zh-CN" sz="4800" b="1" dirty="0">
                <a:solidFill>
                  <a:srgbClr val="C00000"/>
                </a:solidFill>
                <a:latin typeface="+mj-lt"/>
                <a:ea typeface="Roboto" panose="02000000000000000000" pitchFamily="2" charset="0"/>
              </a:rPr>
              <a:t>THỰC H</a:t>
            </a:r>
            <a:r>
              <a:rPr lang="en-US" altLang="zh-CN" sz="4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À</a:t>
            </a:r>
            <a:r>
              <a:rPr lang="vi-VN" altLang="zh-CN" sz="4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N</a:t>
            </a:r>
            <a:r>
              <a:rPr lang="en-US" altLang="zh-CN" sz="4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H</a:t>
            </a:r>
            <a:r>
              <a:rPr lang="vi-VN" altLang="zh-CN" sz="4800" b="1" dirty="0">
                <a:solidFill>
                  <a:srgbClr val="C00000"/>
                </a:solidFill>
                <a:latin typeface="Times New Roman" panose="02020603050405020304" pitchFamily="18" charset="0"/>
                <a:ea typeface="Roboto" panose="02000000000000000000" pitchFamily="2" charset="0"/>
                <a:cs typeface="Times New Roman" panose="02020603050405020304" pitchFamily="18" charset="0"/>
              </a:rPr>
              <a:t> </a:t>
            </a:r>
            <a:r>
              <a:rPr lang="vi-VN" altLang="zh-CN" sz="4800" b="1" dirty="0">
                <a:solidFill>
                  <a:srgbClr val="C00000"/>
                </a:solidFill>
                <a:latin typeface="+mj-lt"/>
                <a:ea typeface="Roboto" panose="02000000000000000000" pitchFamily="2" charset="0"/>
              </a:rPr>
              <a:t>LÀM NƯỚC LAU BÀN</a:t>
            </a:r>
            <a:endParaRPr kumimoji="0" lang="vi-VN" altLang="zh-CN" sz="4800" b="1" i="0" u="none" strike="noStrike" kern="1200" cap="none" spc="0" normalizeH="0" baseline="0" noProof="0" dirty="0">
              <a:ln>
                <a:noFill/>
              </a:ln>
              <a:solidFill>
                <a:srgbClr val="C00000"/>
              </a:solidFill>
              <a:effectLst/>
              <a:uLnTx/>
              <a:uFillTx/>
              <a:latin typeface="+mj-lt"/>
              <a:ea typeface="Roboto" panose="02000000000000000000" pitchFamily="2" charset="0"/>
            </a:endParaRPr>
          </a:p>
        </p:txBody>
      </p:sp>
      <p:sp>
        <p:nvSpPr>
          <p:cNvPr id="6" name="TextBox 5">
            <a:extLst>
              <a:ext uri="{FF2B5EF4-FFF2-40B4-BE49-F238E27FC236}">
                <a16:creationId xmlns:a16="http://schemas.microsoft.com/office/drawing/2014/main" id="{F47EDC76-93E4-69B2-B3EB-FFBB9F9285CB}"/>
              </a:ext>
            </a:extLst>
          </p:cNvPr>
          <p:cNvSpPr txBox="1"/>
          <p:nvPr/>
        </p:nvSpPr>
        <p:spPr>
          <a:xfrm>
            <a:off x="2124783" y="1052541"/>
            <a:ext cx="8524637" cy="615553"/>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Lựa</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chọn</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dụng</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cụ</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và</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nguyên</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 </a:t>
            </a:r>
            <a:r>
              <a:rPr kumimoji="0" lang="en-US" sz="4000" b="1" i="0" u="none" strike="noStrike" kern="1200" cap="none" spc="0" normalizeH="0" baseline="0" noProof="0" dirty="0" err="1">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liệu</a:t>
            </a:r>
            <a:r>
              <a:rPr kumimoji="0" lang="en-US" sz="4000" b="1"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rPr>
              <a:t>:</a:t>
            </a:r>
          </a:p>
        </p:txBody>
      </p:sp>
      <p:pic>
        <p:nvPicPr>
          <p:cNvPr id="18" name="Picture 17"/>
          <p:cNvPicPr>
            <a:picLocks noChangeAspect="1"/>
          </p:cNvPicPr>
          <p:nvPr/>
        </p:nvPicPr>
        <p:blipFill rotWithShape="1">
          <a:blip r:embed="rId3" cstate="print">
            <a:extLst>
              <a:ext uri="{28A0092B-C50C-407E-A947-70E740481C1C}">
                <a14:useLocalDpi xmlns:a14="http://schemas.microsoft.com/office/drawing/2010/main" val="0"/>
              </a:ext>
            </a:extLst>
          </a:blip>
          <a:srcRect t="11967"/>
          <a:stretch/>
        </p:blipFill>
        <p:spPr>
          <a:xfrm>
            <a:off x="113997" y="5099542"/>
            <a:ext cx="3212379" cy="1622121"/>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7660" t="27940" r="8352" b="11845"/>
          <a:stretch/>
        </p:blipFill>
        <p:spPr>
          <a:xfrm>
            <a:off x="8384654" y="1964597"/>
            <a:ext cx="2767737" cy="1342352"/>
          </a:xfrm>
          <a:prstGeom prst="rect">
            <a:avLst/>
          </a:prstGeom>
        </p:spPr>
      </p:pic>
      <p:pic>
        <p:nvPicPr>
          <p:cNvPr id="20" name="Picture 19"/>
          <p:cNvPicPr>
            <a:picLocks noChangeAspect="1"/>
          </p:cNvPicPr>
          <p:nvPr/>
        </p:nvPicPr>
        <p:blipFill rotWithShape="1">
          <a:blip r:embed="rId5" cstate="print">
            <a:extLst>
              <a:ext uri="{28A0092B-C50C-407E-A947-70E740481C1C}">
                <a14:useLocalDpi xmlns:a14="http://schemas.microsoft.com/office/drawing/2010/main" val="0"/>
              </a:ext>
            </a:extLst>
          </a:blip>
          <a:srcRect l="9292" t="13388" r="22257" b="28660"/>
          <a:stretch/>
        </p:blipFill>
        <p:spPr>
          <a:xfrm>
            <a:off x="8780778" y="3889161"/>
            <a:ext cx="2371613" cy="1338581"/>
          </a:xfrm>
          <a:prstGeom prst="rect">
            <a:avLst/>
          </a:prstGeom>
        </p:spPr>
      </p:pic>
      <p:pic>
        <p:nvPicPr>
          <p:cNvPr id="21" name="Picture 20"/>
          <p:cNvPicPr>
            <a:picLocks noChangeAspect="1"/>
          </p:cNvPicPr>
          <p:nvPr/>
        </p:nvPicPr>
        <p:blipFill rotWithShape="1">
          <a:blip r:embed="rId6" cstate="hqprint">
            <a:extLst>
              <a:ext uri="{28A0092B-C50C-407E-A947-70E740481C1C}">
                <a14:useLocalDpi xmlns:a14="http://schemas.microsoft.com/office/drawing/2010/main" val="0"/>
              </a:ext>
            </a:extLst>
          </a:blip>
          <a:srcRect l="8398" t="7348" r="5513" b="10794"/>
          <a:stretch/>
        </p:blipFill>
        <p:spPr>
          <a:xfrm>
            <a:off x="5033408" y="1969675"/>
            <a:ext cx="2347420" cy="1465706"/>
          </a:xfrm>
          <a:prstGeom prst="rect">
            <a:avLst/>
          </a:prstGeom>
        </p:spPr>
      </p:pic>
      <p:pic>
        <p:nvPicPr>
          <p:cNvPr id="22" name="Picture 21"/>
          <p:cNvPicPr>
            <a:picLocks noChangeAspect="1"/>
          </p:cNvPicPr>
          <p:nvPr/>
        </p:nvPicPr>
        <p:blipFill rotWithShape="1">
          <a:blip r:embed="rId7" cstate="hqprint">
            <a:extLst>
              <a:ext uri="{28A0092B-C50C-407E-A947-70E740481C1C}">
                <a14:useLocalDpi xmlns:a14="http://schemas.microsoft.com/office/drawing/2010/main" val="0"/>
              </a:ext>
            </a:extLst>
          </a:blip>
          <a:srcRect l="13012" t="33692" r="15161" b="28458"/>
          <a:stretch/>
        </p:blipFill>
        <p:spPr>
          <a:xfrm>
            <a:off x="382125" y="1931811"/>
            <a:ext cx="1692281" cy="1647149"/>
          </a:xfrm>
          <a:prstGeom prst="rect">
            <a:avLst/>
          </a:prstGeom>
        </p:spPr>
      </p:pic>
      <p:sp>
        <p:nvSpPr>
          <p:cNvPr id="24" name="TextBox 23">
            <a:extLst>
              <a:ext uri="{FF2B5EF4-FFF2-40B4-BE49-F238E27FC236}">
                <a16:creationId xmlns:a16="http://schemas.microsoft.com/office/drawing/2014/main" id="{C50EEADF-F242-4F8F-96FE-76601BA8159E}"/>
              </a:ext>
            </a:extLst>
          </p:cNvPr>
          <p:cNvSpPr txBox="1"/>
          <p:nvPr/>
        </p:nvSpPr>
        <p:spPr>
          <a:xfrm>
            <a:off x="43462" y="3621987"/>
            <a:ext cx="2515948" cy="984885"/>
          </a:xfrm>
          <a:prstGeom prst="rect">
            <a:avLst/>
          </a:prstGeom>
          <a:noFill/>
        </p:spPr>
        <p:txBody>
          <a:bodyPr wrap="square" lIns="0" tIns="0" rIns="0" bIns="0" rtlCol="0">
            <a:spAutoFit/>
          </a:bodyPr>
          <a:lstStyle/>
          <a:p>
            <a:pPr lvl="0" algn="just">
              <a:defRPr/>
            </a:pPr>
            <a:r>
              <a:rPr lang="en-US" sz="3200"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Chậu</a:t>
            </a:r>
            <a:r>
              <a:rPr lang="en-US" sz="3200"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sz="3200"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hoặc</a:t>
            </a:r>
            <a:r>
              <a:rPr lang="en-US" sz="3200"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sz="3200"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cốc</a:t>
            </a:r>
            <a:r>
              <a:rPr lang="en-US" sz="3200"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sz="3200"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đựng</a:t>
            </a:r>
            <a:r>
              <a:rPr lang="en-US" sz="3200"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sz="3200"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sản</a:t>
            </a:r>
            <a:r>
              <a:rPr lang="en-US" sz="3200"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sz="3200"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phẩm</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25" name="TextBox 24">
            <a:extLst>
              <a:ext uri="{FF2B5EF4-FFF2-40B4-BE49-F238E27FC236}">
                <a16:creationId xmlns:a16="http://schemas.microsoft.com/office/drawing/2014/main" id="{C50EEADF-F242-4F8F-96FE-76601BA8159E}"/>
              </a:ext>
            </a:extLst>
          </p:cNvPr>
          <p:cNvSpPr txBox="1"/>
          <p:nvPr/>
        </p:nvSpPr>
        <p:spPr>
          <a:xfrm>
            <a:off x="5107432" y="3536956"/>
            <a:ext cx="2387237" cy="492443"/>
          </a:xfrm>
          <a:prstGeom prst="rect">
            <a:avLst/>
          </a:prstGeom>
          <a:noFill/>
        </p:spPr>
        <p:txBody>
          <a:bodyPr wrap="square" lIns="0" tIns="0" rIns="0" bIns="0" rtlCol="0">
            <a:spAutoFit/>
          </a:bodyPr>
          <a:lstStyle/>
          <a:p>
            <a:pPr lvl="0" algn="just">
              <a:defRPr/>
            </a:pPr>
            <a:r>
              <a:rPr lang="en-US" sz="3200"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2 </a:t>
            </a:r>
            <a:r>
              <a:rPr lang="en-US" sz="3200"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quả</a:t>
            </a:r>
            <a:r>
              <a:rPr lang="en-US" sz="3200"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sz="3200"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chanh</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29409" t="13680" r="25268" b="9336"/>
          <a:stretch/>
        </p:blipFill>
        <p:spPr>
          <a:xfrm>
            <a:off x="3044414" y="1885351"/>
            <a:ext cx="1065469" cy="2559441"/>
          </a:xfrm>
          <a:prstGeom prst="rect">
            <a:avLst/>
          </a:prstGeom>
        </p:spPr>
      </p:pic>
      <p:sp>
        <p:nvSpPr>
          <p:cNvPr id="26" name="TextBox 25">
            <a:extLst>
              <a:ext uri="{FF2B5EF4-FFF2-40B4-BE49-F238E27FC236}">
                <a16:creationId xmlns:a16="http://schemas.microsoft.com/office/drawing/2014/main" id="{C50EEADF-F242-4F8F-96FE-76601BA8159E}"/>
              </a:ext>
            </a:extLst>
          </p:cNvPr>
          <p:cNvSpPr txBox="1"/>
          <p:nvPr/>
        </p:nvSpPr>
        <p:spPr>
          <a:xfrm>
            <a:off x="2721141" y="4558452"/>
            <a:ext cx="1948567" cy="492443"/>
          </a:xfrm>
          <a:prstGeom prst="rect">
            <a:avLst/>
          </a:prstGeom>
          <a:noFill/>
        </p:spPr>
        <p:txBody>
          <a:bodyPr wrap="square" lIns="0" tIns="0" rIns="0" bIns="0" rtlCol="0">
            <a:spAutoFit/>
          </a:bodyPr>
          <a:lstStyle/>
          <a:p>
            <a:pPr lvl="0" algn="just">
              <a:defRPr/>
            </a:pPr>
            <a:r>
              <a:rPr lang="en-US" sz="3200" b="1" dirty="0" err="1">
                <a:latin typeface="Times New Roman" panose="02020603050405020304" pitchFamily="18" charset="0"/>
                <a:ea typeface="Roboto" panose="02000000000000000000" pitchFamily="2" charset="0"/>
                <a:cs typeface="Times New Roman" panose="02020603050405020304" pitchFamily="18" charset="0"/>
              </a:rPr>
              <a:t>Nước</a:t>
            </a:r>
            <a:r>
              <a:rPr lang="en-US" sz="3200" b="1" dirty="0">
                <a:latin typeface="Times New Roman" panose="02020603050405020304" pitchFamily="18" charset="0"/>
                <a:ea typeface="Roboto" panose="02000000000000000000" pitchFamily="2" charset="0"/>
                <a:cs typeface="Times New Roman" panose="02020603050405020304" pitchFamily="18" charset="0"/>
              </a:rPr>
              <a:t> </a:t>
            </a:r>
            <a:r>
              <a:rPr lang="en-US" sz="3200" b="1" dirty="0" err="1">
                <a:latin typeface="Times New Roman" panose="02020603050405020304" pitchFamily="18" charset="0"/>
                <a:ea typeface="Roboto" panose="02000000000000000000" pitchFamily="2" charset="0"/>
                <a:cs typeface="Times New Roman" panose="02020603050405020304" pitchFamily="18" charset="0"/>
              </a:rPr>
              <a:t>sạch</a:t>
            </a:r>
            <a:endParaRPr kumimoji="0" lang="en-US" sz="3200" b="1" i="0" u="none" strike="noStrike" kern="1200" cap="none" spc="0" normalizeH="0" baseline="0" noProof="0" dirty="0">
              <a:ln>
                <a:noFill/>
              </a:ln>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27" name="TextBox 26">
            <a:extLst>
              <a:ext uri="{FF2B5EF4-FFF2-40B4-BE49-F238E27FC236}">
                <a16:creationId xmlns:a16="http://schemas.microsoft.com/office/drawing/2014/main" id="{C50EEADF-F242-4F8F-96FE-76601BA8159E}"/>
              </a:ext>
            </a:extLst>
          </p:cNvPr>
          <p:cNvSpPr txBox="1"/>
          <p:nvPr/>
        </p:nvSpPr>
        <p:spPr>
          <a:xfrm>
            <a:off x="8378377" y="3380855"/>
            <a:ext cx="2894255" cy="492443"/>
          </a:xfrm>
          <a:prstGeom prst="rect">
            <a:avLst/>
          </a:prstGeom>
          <a:noFill/>
        </p:spPr>
        <p:txBody>
          <a:bodyPr wrap="square" lIns="0" tIns="0" rIns="0" bIns="0" rtlCol="0">
            <a:spAutoFit/>
          </a:bodyPr>
          <a:lstStyle/>
          <a:p>
            <a:pPr lvl="0" algn="just">
              <a:defRPr/>
            </a:pPr>
            <a:r>
              <a:rPr lang="en-US" sz="3200"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1 – 2 </a:t>
            </a:r>
            <a:r>
              <a:rPr lang="en-US" sz="3200"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củ</a:t>
            </a:r>
            <a:r>
              <a:rPr lang="en-US" sz="3200"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sz="3200"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sả</a:t>
            </a:r>
            <a:r>
              <a:rPr lang="en-US" sz="3200"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sz="3200"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hoặc</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sp>
        <p:nvSpPr>
          <p:cNvPr id="28" name="TextBox 27">
            <a:extLst>
              <a:ext uri="{FF2B5EF4-FFF2-40B4-BE49-F238E27FC236}">
                <a16:creationId xmlns:a16="http://schemas.microsoft.com/office/drawing/2014/main" id="{C50EEADF-F242-4F8F-96FE-76601BA8159E}"/>
              </a:ext>
            </a:extLst>
          </p:cNvPr>
          <p:cNvSpPr txBox="1"/>
          <p:nvPr/>
        </p:nvSpPr>
        <p:spPr>
          <a:xfrm>
            <a:off x="9179859" y="5521954"/>
            <a:ext cx="3431689" cy="492443"/>
          </a:xfrm>
          <a:prstGeom prst="rect">
            <a:avLst/>
          </a:prstGeom>
          <a:noFill/>
        </p:spPr>
        <p:txBody>
          <a:bodyPr wrap="square" lIns="0" tIns="0" rIns="0" bIns="0" rtlCol="0">
            <a:spAutoFit/>
          </a:bodyPr>
          <a:lstStyle/>
          <a:p>
            <a:pPr lvl="0" algn="just">
              <a:defRPr/>
            </a:pPr>
            <a:r>
              <a:rPr lang="en-US" sz="3200"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1 – 2 </a:t>
            </a:r>
            <a:r>
              <a:rPr lang="en-US" sz="3200"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thanh</a:t>
            </a:r>
            <a:r>
              <a:rPr lang="en-US" sz="3200"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en-US" sz="3200" dirty="0" err="1">
                <a:solidFill>
                  <a:srgbClr val="002060"/>
                </a:solidFill>
                <a:latin typeface="Times New Roman" panose="02020603050405020304" pitchFamily="18" charset="0"/>
                <a:ea typeface="Roboto" panose="02000000000000000000" pitchFamily="2" charset="0"/>
                <a:cs typeface="Times New Roman" panose="02020603050405020304" pitchFamily="18" charset="0"/>
              </a:rPr>
              <a:t>quế</a:t>
            </a:r>
            <a:endParaRPr lang="en-US" sz="3200" dirty="0">
              <a:solidFill>
                <a:srgbClr val="002060"/>
              </a:solidFill>
              <a:latin typeface="Times New Roman" panose="02020603050405020304" pitchFamily="18" charset="0"/>
              <a:ea typeface="Roboto" panose="02000000000000000000" pitchFamily="2" charset="0"/>
              <a:cs typeface="Times New Roman" panose="02020603050405020304" pitchFamily="18" charset="0"/>
            </a:endParaRPr>
          </a:p>
        </p:txBody>
      </p:sp>
      <p:sp>
        <p:nvSpPr>
          <p:cNvPr id="29" name="TextBox 28">
            <a:extLst>
              <a:ext uri="{FF2B5EF4-FFF2-40B4-BE49-F238E27FC236}">
                <a16:creationId xmlns:a16="http://schemas.microsoft.com/office/drawing/2014/main" id="{C50EEADF-F242-4F8F-96FE-76601BA8159E}"/>
              </a:ext>
            </a:extLst>
          </p:cNvPr>
          <p:cNvSpPr txBox="1"/>
          <p:nvPr/>
        </p:nvSpPr>
        <p:spPr>
          <a:xfrm>
            <a:off x="3461777" y="5506975"/>
            <a:ext cx="2745341" cy="984885"/>
          </a:xfrm>
          <a:prstGeom prst="rect">
            <a:avLst/>
          </a:prstGeom>
          <a:noFill/>
        </p:spPr>
        <p:txBody>
          <a:bodyPr wrap="square" lIns="0" tIns="0" rIns="0" bIns="0" rtlCol="0">
            <a:spAutoFit/>
          </a:bodyPr>
          <a:lstStyle/>
          <a:p>
            <a:pPr lvl="0" algn="just">
              <a:defRPr/>
            </a:pPr>
            <a:r>
              <a:rPr lang="vi-VN" sz="3200"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Vỏ của một quả bưởi</a:t>
            </a:r>
            <a:r>
              <a:rPr lang="en-US" sz="3200"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 </a:t>
            </a:r>
            <a:r>
              <a:rPr lang="vi-VN" sz="3200" dirty="0">
                <a:solidFill>
                  <a:srgbClr val="002060"/>
                </a:solidFill>
                <a:latin typeface="Times New Roman" panose="02020603050405020304" pitchFamily="18" charset="0"/>
                <a:ea typeface="Roboto" panose="02000000000000000000" pitchFamily="2" charset="0"/>
                <a:cs typeface="Times New Roman" panose="02020603050405020304" pitchFamily="18" charset="0"/>
              </a:rPr>
              <a:t>hoặc cam</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Roboto" panose="02000000000000000000" pitchFamily="2" charset="0"/>
              <a:cs typeface="Times New Roman" panose="02020603050405020304" pitchFamily="18" charset="0"/>
            </a:endParaRPr>
          </a:p>
        </p:txBody>
      </p:sp>
      <p:pic>
        <p:nvPicPr>
          <p:cNvPr id="16" name="Picture 15"/>
          <p:cNvPicPr>
            <a:picLocks noChangeAspect="1"/>
          </p:cNvPicPr>
          <p:nvPr/>
        </p:nvPicPr>
        <p:blipFill>
          <a:blip r:embed="rId9">
            <a:extLst>
              <a:ext uri="{BEBA8EAE-BF5A-486C-A8C5-ECC9F3942E4B}">
                <a14:imgProps xmlns:a14="http://schemas.microsoft.com/office/drawing/2010/main">
                  <a14:imgLayer r:embed="rId10">
                    <a14:imgEffect>
                      <a14:backgroundRemoval t="0" b="99432" l="6533" r="100000"/>
                    </a14:imgEffect>
                  </a14:imgLayer>
                </a14:imgProps>
              </a:ext>
            </a:extLst>
          </a:blip>
          <a:stretch>
            <a:fillRect/>
          </a:stretch>
        </p:blipFill>
        <p:spPr>
          <a:xfrm>
            <a:off x="6629526" y="4554432"/>
            <a:ext cx="2331955" cy="1659042"/>
          </a:xfrm>
          <a:prstGeom prst="rect">
            <a:avLst/>
          </a:prstGeom>
        </p:spPr>
      </p:pic>
    </p:spTree>
    <p:extLst>
      <p:ext uri="{BB962C8B-B14F-4D97-AF65-F5344CB8AC3E}">
        <p14:creationId xmlns:p14="http://schemas.microsoft.com/office/powerpoint/2010/main" val="4492651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par>
                                <p:cTn id="19" presetID="14" presetClass="entr" presetSubtype="1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randombar(horizontal)">
                                      <p:cBhvr>
                                        <p:cTn id="21" dur="500"/>
                                        <p:tgtEl>
                                          <p:spTgt spid="19"/>
                                        </p:tgtEl>
                                      </p:cBhvr>
                                    </p:animEffect>
                                  </p:childTnLst>
                                </p:cTn>
                              </p:par>
                              <p:par>
                                <p:cTn id="22" presetID="14" presetClass="entr" presetSubtype="1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randombar(horizontal)">
                                      <p:cBhvr>
                                        <p:cTn id="24" dur="500"/>
                                        <p:tgtEl>
                                          <p:spTgt spid="20"/>
                                        </p:tgtEl>
                                      </p:cBhvr>
                                    </p:animEffect>
                                  </p:childTnLst>
                                </p:cTn>
                              </p:par>
                              <p:par>
                                <p:cTn id="25" presetID="14" presetClass="entr" presetSubtype="1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par>
                                <p:cTn id="28" presetID="14" presetClass="entr" presetSubtype="10" fill="hold"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randombar(horizontal)">
                                      <p:cBhvr>
                                        <p:cTn id="30" dur="500"/>
                                        <p:tgtEl>
                                          <p:spTgt spid="22"/>
                                        </p:tgtEl>
                                      </p:cBhvr>
                                    </p:animEffect>
                                  </p:childTnLst>
                                </p:cTn>
                              </p:par>
                              <p:par>
                                <p:cTn id="31" presetID="23" presetClass="entr" presetSubtype="16"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500" fill="hold"/>
                                        <p:tgtEl>
                                          <p:spTgt spid="24"/>
                                        </p:tgtEl>
                                        <p:attrNameLst>
                                          <p:attrName>ppt_w</p:attrName>
                                        </p:attrNameLst>
                                      </p:cBhvr>
                                      <p:tavLst>
                                        <p:tav tm="0">
                                          <p:val>
                                            <p:fltVal val="0"/>
                                          </p:val>
                                        </p:tav>
                                        <p:tav tm="100000">
                                          <p:val>
                                            <p:strVal val="#ppt_w"/>
                                          </p:val>
                                        </p:tav>
                                      </p:tavLst>
                                    </p:anim>
                                    <p:anim calcmode="lin" valueType="num">
                                      <p:cBhvr>
                                        <p:cTn id="34" dur="500" fill="hold"/>
                                        <p:tgtEl>
                                          <p:spTgt spid="24"/>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childTnLst>
                                </p:cTn>
                              </p:par>
                              <p:par>
                                <p:cTn id="55" presetID="14" presetClass="entr" presetSubtype="10"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randombar(horizontal)">
                                      <p:cBhvr>
                                        <p:cTn id="57" dur="500"/>
                                        <p:tgtEl>
                                          <p:spTgt spid="2"/>
                                        </p:tgtEl>
                                      </p:cBhvr>
                                    </p:animEffect>
                                  </p:childTnLst>
                                </p:cTn>
                              </p:par>
                              <p:par>
                                <p:cTn id="58" presetID="14" presetClass="entr" presetSubtype="10"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randombar(horizontal)">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6" grpId="0"/>
      <p:bldP spid="24" grpId="0"/>
      <p:bldP spid="25" grpId="0"/>
      <p:bldP spid="26" grpId="0"/>
      <p:bldP spid="27" grpId="0"/>
      <p:bldP spid="28" grpId="0"/>
      <p:bldP spid="2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自定义 233">
      <a:dk1>
        <a:sysClr val="windowText" lastClr="000000"/>
      </a:dk1>
      <a:lt1>
        <a:sysClr val="window" lastClr="FFFFFF"/>
      </a:lt1>
      <a:dk2>
        <a:srgbClr val="44546A"/>
      </a:dk2>
      <a:lt2>
        <a:srgbClr val="E7E6E6"/>
      </a:lt2>
      <a:accent1>
        <a:srgbClr val="F94341"/>
      </a:accent1>
      <a:accent2>
        <a:srgbClr val="0DC8DB"/>
      </a:accent2>
      <a:accent3>
        <a:srgbClr val="505069"/>
      </a:accent3>
      <a:accent4>
        <a:srgbClr val="F94341"/>
      </a:accent4>
      <a:accent5>
        <a:srgbClr val="0DC8DB"/>
      </a:accent5>
      <a:accent6>
        <a:srgbClr val="505069"/>
      </a:accent6>
      <a:hlink>
        <a:srgbClr val="F94341"/>
      </a:hlink>
      <a:folHlink>
        <a:srgbClr val="0DC8DB"/>
      </a:folHlink>
    </a:clrScheme>
    <a:fontScheme name="自定义 2">
      <a:majorFont>
        <a:latin typeface="Humanst521 BT"/>
        <a:ea typeface="字魂59号-创粗黑"/>
        <a:cs typeface=""/>
      </a:majorFont>
      <a:minorFont>
        <a:latin typeface="Humanst521 BT"/>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4446</TotalTime>
  <Words>788</Words>
  <Application>Microsoft Office PowerPoint</Application>
  <PresentationFormat>Widescreen</PresentationFormat>
  <Paragraphs>109</Paragraphs>
  <Slides>20</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20</vt:i4>
      </vt:variant>
    </vt:vector>
  </HeadingPairs>
  <TitlesOfParts>
    <vt:vector size="32" baseType="lpstr">
      <vt:lpstr>Times New Roman</vt:lpstr>
      <vt:lpstr>Arial</vt:lpstr>
      <vt:lpstr>字魂59号-创粗黑</vt:lpstr>
      <vt:lpstr>Calibri Light</vt:lpstr>
      <vt:lpstr>Roboto</vt:lpstr>
      <vt:lpstr>Humanst521 BT</vt:lpstr>
      <vt:lpstr>Wingdings</vt:lpstr>
      <vt:lpstr>Calibri</vt:lpstr>
      <vt:lpstr>Roboto Black</vt:lpstr>
      <vt:lpstr>1_Office Theme</vt:lpstr>
      <vt:lpstr>3_Office Theme</vt:lpstr>
      <vt:lpstr>Office 主题​​</vt:lpstr>
      <vt:lpstr>PowerPoint Presentation</vt:lpstr>
      <vt:lpstr>PowerPoint Presentation</vt:lpstr>
      <vt:lpstr>PowerPoint Presentation</vt:lpstr>
      <vt:lpstr>PowerPoint Presentation</vt:lpstr>
      <vt:lpstr>PowerPoint Presentation</vt:lpstr>
      <vt:lpstr>c. Kể thêm những thành phần khác thường có trong các loại nước lau bàn và tác dụng của nó.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234</cp:revision>
  <dcterms:created xsi:type="dcterms:W3CDTF">2023-04-01T23:44:56Z</dcterms:created>
  <dcterms:modified xsi:type="dcterms:W3CDTF">2024-12-06T01:47:34Z</dcterms:modified>
</cp:coreProperties>
</file>