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6" r:id="rId3"/>
    <p:sldId id="258" r:id="rId4"/>
    <p:sldId id="259" r:id="rId5"/>
    <p:sldId id="260" r:id="rId6"/>
    <p:sldId id="261" r:id="rId7"/>
    <p:sldId id="273" r:id="rId8"/>
    <p:sldId id="274" r:id="rId9"/>
    <p:sldId id="275" r:id="rId10"/>
    <p:sldId id="276" r:id="rId11"/>
    <p:sldId id="277" r:id="rId12"/>
    <p:sldId id="271" r:id="rId13"/>
    <p:sldId id="278" r:id="rId14"/>
    <p:sldId id="272" r:id="rId1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000" autoAdjust="0"/>
  </p:normalViewPr>
  <p:slideViewPr>
    <p:cSldViewPr snapToGrid="0">
      <p:cViewPr>
        <p:scale>
          <a:sx n="50" d="100"/>
          <a:sy n="50" d="100"/>
        </p:scale>
        <p:origin x="1476"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EF39F7-D366-4EDB-84B8-C2EEEBC32C18}" type="datetimeFigureOut">
              <a:rPr lang="vi-VN" smtClean="0"/>
              <a:t>25/07/2024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288175-71E3-491E-9853-9C689383D11A}" type="slidenum">
              <a:rPr lang="vi-VN" smtClean="0"/>
              <a:t>‹#›</a:t>
            </a:fld>
            <a:endParaRPr lang="vi-VN"/>
          </a:p>
        </p:txBody>
      </p:sp>
    </p:spTree>
    <p:extLst>
      <p:ext uri="{BB962C8B-B14F-4D97-AF65-F5344CB8AC3E}">
        <p14:creationId xmlns:p14="http://schemas.microsoft.com/office/powerpoint/2010/main" val="1939953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5F288175-71E3-491E-9853-9C689383D11A}" type="slidenum">
              <a:rPr lang="vi-VN" smtClean="0"/>
              <a:t>4</a:t>
            </a:fld>
            <a:endParaRPr lang="vi-VN"/>
          </a:p>
        </p:txBody>
      </p:sp>
    </p:spTree>
    <p:extLst>
      <p:ext uri="{BB962C8B-B14F-4D97-AF65-F5344CB8AC3E}">
        <p14:creationId xmlns:p14="http://schemas.microsoft.com/office/powerpoint/2010/main" val="2837435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463A5F1F-4FFF-4894-9FC6-BA2E6BE0A52D}" type="datetimeFigureOut">
              <a:rPr lang="vi-VN" smtClean="0"/>
              <a:t>25/07/2024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D56B2E7-66B1-419B-B447-9B9E5004A13E}" type="slidenum">
              <a:rPr lang="vi-VN" smtClean="0"/>
              <a:t>‹#›</a:t>
            </a:fld>
            <a:endParaRPr lang="vi-VN"/>
          </a:p>
        </p:txBody>
      </p:sp>
    </p:spTree>
    <p:extLst>
      <p:ext uri="{BB962C8B-B14F-4D97-AF65-F5344CB8AC3E}">
        <p14:creationId xmlns:p14="http://schemas.microsoft.com/office/powerpoint/2010/main" val="133280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63A5F1F-4FFF-4894-9FC6-BA2E6BE0A52D}" type="datetimeFigureOut">
              <a:rPr lang="vi-VN" smtClean="0"/>
              <a:t>25/07/2024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D56B2E7-66B1-419B-B447-9B9E5004A13E}" type="slidenum">
              <a:rPr lang="vi-VN" smtClean="0"/>
              <a:t>‹#›</a:t>
            </a:fld>
            <a:endParaRPr lang="vi-VN"/>
          </a:p>
        </p:txBody>
      </p:sp>
    </p:spTree>
    <p:extLst>
      <p:ext uri="{BB962C8B-B14F-4D97-AF65-F5344CB8AC3E}">
        <p14:creationId xmlns:p14="http://schemas.microsoft.com/office/powerpoint/2010/main" val="1357111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63A5F1F-4FFF-4894-9FC6-BA2E6BE0A52D}" type="datetimeFigureOut">
              <a:rPr lang="vi-VN" smtClean="0"/>
              <a:t>25/07/2024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D56B2E7-66B1-419B-B447-9B9E5004A13E}" type="slidenum">
              <a:rPr lang="vi-VN" smtClean="0"/>
              <a:t>‹#›</a:t>
            </a:fld>
            <a:endParaRPr lang="vi-VN"/>
          </a:p>
        </p:txBody>
      </p:sp>
    </p:spTree>
    <p:extLst>
      <p:ext uri="{BB962C8B-B14F-4D97-AF65-F5344CB8AC3E}">
        <p14:creationId xmlns:p14="http://schemas.microsoft.com/office/powerpoint/2010/main" val="2441482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63A5F1F-4FFF-4894-9FC6-BA2E6BE0A52D}" type="datetimeFigureOut">
              <a:rPr lang="vi-VN" smtClean="0"/>
              <a:t>25/07/2024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D56B2E7-66B1-419B-B447-9B9E5004A13E}" type="slidenum">
              <a:rPr lang="vi-VN" smtClean="0"/>
              <a:t>‹#›</a:t>
            </a:fld>
            <a:endParaRPr lang="vi-VN"/>
          </a:p>
        </p:txBody>
      </p:sp>
    </p:spTree>
    <p:extLst>
      <p:ext uri="{BB962C8B-B14F-4D97-AF65-F5344CB8AC3E}">
        <p14:creationId xmlns:p14="http://schemas.microsoft.com/office/powerpoint/2010/main" val="678298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63A5F1F-4FFF-4894-9FC6-BA2E6BE0A52D}" type="datetimeFigureOut">
              <a:rPr lang="vi-VN" smtClean="0"/>
              <a:t>25/07/2024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D56B2E7-66B1-419B-B447-9B9E5004A13E}" type="slidenum">
              <a:rPr lang="vi-VN" smtClean="0"/>
              <a:t>‹#›</a:t>
            </a:fld>
            <a:endParaRPr lang="vi-VN"/>
          </a:p>
        </p:txBody>
      </p:sp>
    </p:spTree>
    <p:extLst>
      <p:ext uri="{BB962C8B-B14F-4D97-AF65-F5344CB8AC3E}">
        <p14:creationId xmlns:p14="http://schemas.microsoft.com/office/powerpoint/2010/main" val="255377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463A5F1F-4FFF-4894-9FC6-BA2E6BE0A52D}" type="datetimeFigureOut">
              <a:rPr lang="vi-VN" smtClean="0"/>
              <a:t>25/07/2024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D56B2E7-66B1-419B-B447-9B9E5004A13E}" type="slidenum">
              <a:rPr lang="vi-VN" smtClean="0"/>
              <a:t>‹#›</a:t>
            </a:fld>
            <a:endParaRPr lang="vi-VN"/>
          </a:p>
        </p:txBody>
      </p:sp>
    </p:spTree>
    <p:extLst>
      <p:ext uri="{BB962C8B-B14F-4D97-AF65-F5344CB8AC3E}">
        <p14:creationId xmlns:p14="http://schemas.microsoft.com/office/powerpoint/2010/main" val="119700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463A5F1F-4FFF-4894-9FC6-BA2E6BE0A52D}" type="datetimeFigureOut">
              <a:rPr lang="vi-VN" smtClean="0"/>
              <a:t>25/07/2024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D56B2E7-66B1-419B-B447-9B9E5004A13E}" type="slidenum">
              <a:rPr lang="vi-VN" smtClean="0"/>
              <a:t>‹#›</a:t>
            </a:fld>
            <a:endParaRPr lang="vi-VN"/>
          </a:p>
        </p:txBody>
      </p:sp>
    </p:spTree>
    <p:extLst>
      <p:ext uri="{BB962C8B-B14F-4D97-AF65-F5344CB8AC3E}">
        <p14:creationId xmlns:p14="http://schemas.microsoft.com/office/powerpoint/2010/main" val="2688423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463A5F1F-4FFF-4894-9FC6-BA2E6BE0A52D}" type="datetimeFigureOut">
              <a:rPr lang="vi-VN" smtClean="0"/>
              <a:t>25/07/2024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D56B2E7-66B1-419B-B447-9B9E5004A13E}" type="slidenum">
              <a:rPr lang="vi-VN" smtClean="0"/>
              <a:t>‹#›</a:t>
            </a:fld>
            <a:endParaRPr lang="vi-VN"/>
          </a:p>
        </p:txBody>
      </p:sp>
    </p:spTree>
    <p:extLst>
      <p:ext uri="{BB962C8B-B14F-4D97-AF65-F5344CB8AC3E}">
        <p14:creationId xmlns:p14="http://schemas.microsoft.com/office/powerpoint/2010/main" val="428154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A5F1F-4FFF-4894-9FC6-BA2E6BE0A52D}" type="datetimeFigureOut">
              <a:rPr lang="vi-VN" smtClean="0"/>
              <a:t>25/07/2024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D56B2E7-66B1-419B-B447-9B9E5004A13E}" type="slidenum">
              <a:rPr lang="vi-VN" smtClean="0"/>
              <a:t>‹#›</a:t>
            </a:fld>
            <a:endParaRPr lang="vi-VN"/>
          </a:p>
        </p:txBody>
      </p:sp>
    </p:spTree>
    <p:extLst>
      <p:ext uri="{BB962C8B-B14F-4D97-AF65-F5344CB8AC3E}">
        <p14:creationId xmlns:p14="http://schemas.microsoft.com/office/powerpoint/2010/main" val="850535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63A5F1F-4FFF-4894-9FC6-BA2E6BE0A52D}" type="datetimeFigureOut">
              <a:rPr lang="vi-VN" smtClean="0"/>
              <a:t>25/07/2024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D56B2E7-66B1-419B-B447-9B9E5004A13E}" type="slidenum">
              <a:rPr lang="vi-VN" smtClean="0"/>
              <a:t>‹#›</a:t>
            </a:fld>
            <a:endParaRPr lang="vi-VN"/>
          </a:p>
        </p:txBody>
      </p:sp>
    </p:spTree>
    <p:extLst>
      <p:ext uri="{BB962C8B-B14F-4D97-AF65-F5344CB8AC3E}">
        <p14:creationId xmlns:p14="http://schemas.microsoft.com/office/powerpoint/2010/main" val="2105172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63A5F1F-4FFF-4894-9FC6-BA2E6BE0A52D}" type="datetimeFigureOut">
              <a:rPr lang="vi-VN" smtClean="0"/>
              <a:t>25/07/2024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D56B2E7-66B1-419B-B447-9B9E5004A13E}" type="slidenum">
              <a:rPr lang="vi-VN" smtClean="0"/>
              <a:t>‹#›</a:t>
            </a:fld>
            <a:endParaRPr lang="vi-VN"/>
          </a:p>
        </p:txBody>
      </p:sp>
    </p:spTree>
    <p:extLst>
      <p:ext uri="{BB962C8B-B14F-4D97-AF65-F5344CB8AC3E}">
        <p14:creationId xmlns:p14="http://schemas.microsoft.com/office/powerpoint/2010/main" val="2076942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A5F1F-4FFF-4894-9FC6-BA2E6BE0A52D}" type="datetimeFigureOut">
              <a:rPr lang="vi-VN" smtClean="0"/>
              <a:t>25/07/2024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56B2E7-66B1-419B-B447-9B9E5004A13E}" type="slidenum">
              <a:rPr lang="vi-VN" smtClean="0"/>
              <a:t>‹#›</a:t>
            </a:fld>
            <a:endParaRPr lang="vi-VN"/>
          </a:p>
        </p:txBody>
      </p:sp>
    </p:spTree>
    <p:extLst>
      <p:ext uri="{BB962C8B-B14F-4D97-AF65-F5344CB8AC3E}">
        <p14:creationId xmlns:p14="http://schemas.microsoft.com/office/powerpoint/2010/main" val="2883526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pic>
        <p:nvPicPr>
          <p:cNvPr id="4" name="Picture 4" descr="https://thuthuatnhanh.com/wp-content/uploads/2022/05/hinh-nen-dong-powerpoint-dep-cut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72555" y="1030288"/>
            <a:ext cx="5608395"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KHOA HỌC – LỚP 5</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5439121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384"/>
            <a:ext cx="12192001" cy="6931742"/>
          </a:xfrm>
          <a:prstGeom prst="rect">
            <a:avLst/>
          </a:prstGeom>
        </p:spPr>
      </p:pic>
      <p:sp>
        <p:nvSpPr>
          <p:cNvPr id="5" name="Rectangle 4"/>
          <p:cNvSpPr/>
          <p:nvPr/>
        </p:nvSpPr>
        <p:spPr>
          <a:xfrm>
            <a:off x="666749" y="107968"/>
            <a:ext cx="10503319" cy="1754326"/>
          </a:xfrm>
          <a:prstGeom prst="rect">
            <a:avLst/>
          </a:prstGeom>
          <a:solidFill>
            <a:schemeClr val="bg1">
              <a:lumMod val="95000"/>
            </a:schemeClr>
          </a:solidFill>
        </p:spPr>
        <p:txBody>
          <a:bodyPr wrap="square">
            <a:spAutoFit/>
          </a:bodyPr>
          <a:lstStyle/>
          <a:p>
            <a:pPr>
              <a:spcAft>
                <a:spcPts val="0"/>
              </a:spcAft>
            </a:pPr>
            <a:r>
              <a:rPr lang="en-US" sz="3600" kern="100" dirty="0">
                <a:solidFill>
                  <a:srgbClr val="C00000"/>
                </a:solidFill>
                <a:latin typeface="Arial" panose="020B0604020202020204" pitchFamily="34" charset="0"/>
                <a:ea typeface="Calibri" panose="020F0502020204030204" pitchFamily="34" charset="0"/>
                <a:cs typeface="Arial" panose="020B0604020202020204" pitchFamily="34" charset="0"/>
              </a:rPr>
              <a:t>Khi đốt cháy, tờ giấy đã biển đổi thành chất khác, sau khi đốt chỉ còn tàn tro. Có khói thoát ra từ giấy cháy.</a:t>
            </a:r>
            <a:endParaRPr lang="vi-VN" sz="3600" kern="1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1352958" y="2200045"/>
            <a:ext cx="9881231" cy="646331"/>
          </a:xfrm>
          <a:prstGeom prst="rect">
            <a:avLst/>
          </a:prstGeom>
        </p:spPr>
        <p:txBody>
          <a:bodyPr wrap="none">
            <a:spAutoFit/>
          </a:bodyPr>
          <a:lstStyle/>
          <a:p>
            <a:pPr algn="just">
              <a:spcAft>
                <a:spcPts val="0"/>
              </a:spcAft>
            </a:pPr>
            <a:r>
              <a:rPr lang="en-US" sz="3600" kern="100" dirty="0" smtClean="0">
                <a:solidFill>
                  <a:srgbClr val="002060"/>
                </a:solidFill>
                <a:latin typeface="Arial" panose="020B0604020202020204" pitchFamily="34" charset="0"/>
                <a:ea typeface="Calibri" panose="020F0502020204030204" pitchFamily="34" charset="0"/>
                <a:cs typeface="Arial" panose="020B0604020202020204" pitchFamily="34" charset="0"/>
              </a:rPr>
              <a:t>Yếu tố gây nên sự biến đổi trạng thái của chất?</a:t>
            </a:r>
            <a:endParaRPr lang="vi-VN" sz="3600" kern="1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1474228" y="3268296"/>
            <a:ext cx="8520281" cy="646331"/>
          </a:xfrm>
          <a:prstGeom prst="rect">
            <a:avLst/>
          </a:prstGeom>
          <a:solidFill>
            <a:schemeClr val="bg1">
              <a:lumMod val="95000"/>
            </a:schemeClr>
          </a:solidFill>
        </p:spPr>
        <p:txBody>
          <a:bodyPr wrap="none">
            <a:spAutoFit/>
          </a:bodyPr>
          <a:lstStyle/>
          <a:p>
            <a:pPr>
              <a:spcAft>
                <a:spcPts val="0"/>
              </a:spcAft>
            </a:pPr>
            <a:r>
              <a:rPr lang="en-US" sz="3600" kern="100" dirty="0">
                <a:solidFill>
                  <a:srgbClr val="7030A0"/>
                </a:solidFill>
                <a:latin typeface="Arial" panose="020B0604020202020204" pitchFamily="34" charset="0"/>
                <a:ea typeface="Calibri" panose="020F0502020204030204" pitchFamily="34" charset="0"/>
                <a:cs typeface="Arial" panose="020B0604020202020204" pitchFamily="34" charset="0"/>
              </a:rPr>
              <a:t>Ánh sáng, không khí, nhiệt độ, giấm, …. </a:t>
            </a:r>
            <a:endParaRPr lang="vi-VN" sz="3600" kern="100" dirty="0">
              <a:solidFill>
                <a:srgbClr val="7030A0"/>
              </a:solidFill>
              <a:latin typeface="Arial" panose="020B0604020202020204" pitchFamily="34" charset="0"/>
              <a:ea typeface="Calibri" panose="020F0502020204030204" pitchFamily="34" charset="0"/>
              <a:cs typeface="Arial" panose="020B0604020202020204" pitchFamily="34" charset="0"/>
            </a:endParaRPr>
          </a:p>
        </p:txBody>
      </p:sp>
      <p:sp>
        <p:nvSpPr>
          <p:cNvPr id="9" name="Curved Right Arrow 8"/>
          <p:cNvSpPr/>
          <p:nvPr/>
        </p:nvSpPr>
        <p:spPr>
          <a:xfrm>
            <a:off x="514349" y="2400300"/>
            <a:ext cx="959877" cy="141402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26747459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92001" cy="6931742"/>
          </a:xfrm>
          <a:prstGeom prst="rect">
            <a:avLst/>
          </a:prstGeom>
        </p:spPr>
      </p:pic>
      <p:sp>
        <p:nvSpPr>
          <p:cNvPr id="2" name="Rectangle 1"/>
          <p:cNvSpPr/>
          <p:nvPr/>
        </p:nvSpPr>
        <p:spPr>
          <a:xfrm>
            <a:off x="742950" y="1157546"/>
            <a:ext cx="10248900" cy="4185761"/>
          </a:xfrm>
          <a:prstGeom prst="rect">
            <a:avLst/>
          </a:prstGeom>
        </p:spPr>
        <p:txBody>
          <a:bodyPr wrap="square">
            <a:spAutoFit/>
          </a:bodyPr>
          <a:lstStyle/>
          <a:p>
            <a:pPr algn="ctr">
              <a:spcAft>
                <a:spcPts val="3000"/>
              </a:spcAft>
            </a:pPr>
            <a:r>
              <a:rPr lang="en-US" sz="3600" kern="100" dirty="0" smtClean="0">
                <a:solidFill>
                  <a:srgbClr val="FF0000"/>
                </a:solidFill>
                <a:latin typeface="Arial" panose="020B0604020202020204" pitchFamily="34" charset="0"/>
                <a:ea typeface="Calibri" panose="020F0502020204030204" pitchFamily="34" charset="0"/>
                <a:cs typeface="Arial" panose="020B0604020202020204" pitchFamily="34" charset="0"/>
              </a:rPr>
              <a:t>Kết </a:t>
            </a:r>
            <a:r>
              <a:rPr lang="en-US" sz="3600" kern="100" dirty="0">
                <a:solidFill>
                  <a:srgbClr val="FF0000"/>
                </a:solidFill>
                <a:latin typeface="Arial" panose="020B0604020202020204" pitchFamily="34" charset="0"/>
                <a:ea typeface="Calibri" panose="020F0502020204030204" pitchFamily="34" charset="0"/>
                <a:cs typeface="Arial" panose="020B0604020202020204" pitchFamily="34" charset="0"/>
              </a:rPr>
              <a:t>luận: </a:t>
            </a:r>
            <a:endParaRPr lang="vi-VN" sz="3600"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gn="just">
              <a:spcAft>
                <a:spcPts val="3000"/>
              </a:spcAft>
            </a:pPr>
            <a:r>
              <a:rPr lang="en-US" sz="3600" kern="100" dirty="0">
                <a:solidFill>
                  <a:srgbClr val="002060"/>
                </a:solidFill>
                <a:latin typeface="Arial" panose="020B0604020202020204" pitchFamily="34" charset="0"/>
                <a:ea typeface="Calibri" panose="020F0502020204030204" pitchFamily="34" charset="0"/>
                <a:cs typeface="Arial" panose="020B0604020202020204" pitchFamily="34" charset="0"/>
              </a:rPr>
              <a:t>+ Một chất ban đầu biến đổi thành chất khác khi có sự tác động của ánh sáng, nhiệt độ, không khí hay một số chất khác gọi là sự biến đổi hoá học.</a:t>
            </a:r>
            <a:endParaRPr lang="vi-VN" sz="3600" kern="1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spcAft>
                <a:spcPts val="3000"/>
              </a:spcAft>
            </a:pPr>
            <a:r>
              <a:rPr lang="en-US" sz="3600" dirty="0">
                <a:solidFill>
                  <a:srgbClr val="7030A0"/>
                </a:solidFill>
                <a:latin typeface="Arial" panose="020B0604020202020204" pitchFamily="34" charset="0"/>
                <a:ea typeface="Calibri" panose="020F0502020204030204" pitchFamily="34" charset="0"/>
                <a:cs typeface="Arial" panose="020B0604020202020204" pitchFamily="34" charset="0"/>
              </a:rPr>
              <a:t>+ Dấu hiệu của sự biến đổi hoá học là có sự thay đổi về màu sắc, mùi, vị, …</a:t>
            </a:r>
            <a:endParaRPr lang="vi-VN" sz="36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25042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ình nền Powerpoint dành cho các bài thuyết trình của học si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4219835" y="27296"/>
            <a:ext cx="3376245"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rgbClr val="0070C0"/>
                </a:solidFill>
                <a:effectLst/>
              </a:rPr>
              <a:t>VẬN DỤNG</a:t>
            </a:r>
            <a:endParaRPr lang="en-US" sz="5400" b="1" cap="none" spc="0" dirty="0">
              <a:ln w="22225">
                <a:solidFill>
                  <a:schemeClr val="accent2"/>
                </a:solidFill>
                <a:prstDash val="solid"/>
              </a:ln>
              <a:solidFill>
                <a:srgbClr val="0070C0"/>
              </a:solidFill>
              <a:effectLst/>
            </a:endParaRPr>
          </a:p>
        </p:txBody>
      </p:sp>
      <p:sp>
        <p:nvSpPr>
          <p:cNvPr id="2" name="Rectangle 1"/>
          <p:cNvSpPr/>
          <p:nvPr/>
        </p:nvSpPr>
        <p:spPr>
          <a:xfrm>
            <a:off x="858131" y="1001313"/>
            <a:ext cx="11083925" cy="1754326"/>
          </a:xfrm>
          <a:prstGeom prst="rect">
            <a:avLst/>
          </a:prstGeom>
        </p:spPr>
        <p:txBody>
          <a:bodyPr wrap="square">
            <a:spAutoFit/>
          </a:bodyPr>
          <a:lstStyle/>
          <a:p>
            <a:r>
              <a:rPr lang="en-US" sz="3600" dirty="0" smtClean="0">
                <a:solidFill>
                  <a:srgbClr val="7030A0"/>
                </a:solidFill>
                <a:latin typeface="Arial" panose="020B0604020202020204" pitchFamily="34" charset="0"/>
                <a:cs typeface="Arial" panose="020B0604020202020204" pitchFamily="34" charset="0"/>
              </a:rPr>
              <a:t>Nêu </a:t>
            </a:r>
            <a:r>
              <a:rPr lang="en-US" sz="3600" dirty="0">
                <a:solidFill>
                  <a:srgbClr val="7030A0"/>
                </a:solidFill>
                <a:latin typeface="Arial" panose="020B0604020202020204" pitchFamily="34" charset="0"/>
                <a:cs typeface="Arial" panose="020B0604020202020204" pitchFamily="34" charset="0"/>
              </a:rPr>
              <a:t>ví dụ về sự biến đổi hoá học của chất trong thực tiễn và cho biết dấu hiệu giúp em nhận biết sự biến đổi đó. </a:t>
            </a:r>
            <a:endParaRPr lang="vi-VN" sz="3600" dirty="0">
              <a:solidFill>
                <a:srgbClr val="7030A0"/>
              </a:solidFill>
              <a:latin typeface="Arial" panose="020B0604020202020204" pitchFamily="34" charset="0"/>
              <a:cs typeface="Arial" panose="020B0604020202020204" pitchFamily="34" charset="0"/>
            </a:endParaRPr>
          </a:p>
        </p:txBody>
      </p:sp>
      <p:pic>
        <p:nvPicPr>
          <p:cNvPr id="16386" name="Picture 2" descr="https://lh3.googleusercontent.com/-fYFoqJYPKMQ/WsOINczGy2I/AAAAAAAACWE/TCPLXVSjV-8CH7TpEVxMIoy529BUy33xwCHMYCw/h136/2-ctu.vn_anh_dong_mau_slide_powerpoint_dep_(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3756" y="834422"/>
            <a:ext cx="714375" cy="1295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6391" y="881700"/>
            <a:ext cx="11786481" cy="6001643"/>
          </a:xfrm>
          <a:prstGeom prst="rect">
            <a:avLst/>
          </a:prstGeom>
          <a:solidFill>
            <a:schemeClr val="bg1">
              <a:lumMod val="95000"/>
            </a:schemeClr>
          </a:solidFill>
        </p:spPr>
        <p:txBody>
          <a:bodyPr wrap="square">
            <a:spAutoFit/>
          </a:bodyPr>
          <a:lstStyle/>
          <a:p>
            <a:pPr>
              <a:spcAft>
                <a:spcPts val="0"/>
              </a:spcAft>
            </a:pPr>
            <a:r>
              <a:rPr lang="en-US" sz="3200" kern="100" dirty="0">
                <a:solidFill>
                  <a:srgbClr val="FF0000"/>
                </a:solidFill>
                <a:latin typeface="Arial" panose="020B0604020202020204" pitchFamily="34" charset="0"/>
                <a:ea typeface="Calibri" panose="020F0502020204030204" pitchFamily="34" charset="0"/>
                <a:cs typeface="Arial" panose="020B0604020202020204" pitchFamily="34" charset="0"/>
              </a:rPr>
              <a:t>+ Rượu nhạt để lâu thành giấm</a:t>
            </a:r>
            <a:endParaRPr lang="vi-VN" sz="3200"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sz="3200" kern="100" dirty="0">
                <a:latin typeface="Arial" panose="020B0604020202020204" pitchFamily="34" charset="0"/>
                <a:ea typeface="Calibri" panose="020F0502020204030204" pitchFamily="34" charset="0"/>
                <a:cs typeface="Arial" panose="020B0604020202020204" pitchFamily="34" charset="0"/>
              </a:rPr>
              <a:t>Dấu hiệu: Rượu cay nhưng giấm chua</a:t>
            </a:r>
            <a:endParaRPr lang="vi-VN" sz="3200" kern="1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sz="3200" kern="100" dirty="0">
                <a:solidFill>
                  <a:srgbClr val="FF0000"/>
                </a:solidFill>
                <a:latin typeface="Arial" panose="020B0604020202020204" pitchFamily="34" charset="0"/>
                <a:ea typeface="Calibri" panose="020F0502020204030204" pitchFamily="34" charset="0"/>
                <a:cs typeface="Arial" panose="020B0604020202020204" pitchFamily="34" charset="0"/>
              </a:rPr>
              <a:t>+ Quả trứng sống → Trứng luộc</a:t>
            </a:r>
            <a:endParaRPr lang="vi-VN" sz="3200"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sz="3200" kern="100" dirty="0">
                <a:latin typeface="Arial" panose="020B0604020202020204" pitchFamily="34" charset="0"/>
                <a:ea typeface="Calibri" panose="020F0502020204030204" pitchFamily="34" charset="0"/>
                <a:cs typeface="Arial" panose="020B0604020202020204" pitchFamily="34" charset="0"/>
              </a:rPr>
              <a:t>Dấu hiệu: Mùi tanh→ Mùi thơm; Vị thay đổi</a:t>
            </a:r>
            <a:endParaRPr lang="vi-VN" sz="3200" kern="1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sz="3200" kern="100" dirty="0">
                <a:solidFill>
                  <a:srgbClr val="FF0000"/>
                </a:solidFill>
                <a:latin typeface="Arial" panose="020B0604020202020204" pitchFamily="34" charset="0"/>
                <a:ea typeface="Calibri" panose="020F0502020204030204" pitchFamily="34" charset="0"/>
                <a:cs typeface="Arial" panose="020B0604020202020204" pitchFamily="34" charset="0"/>
              </a:rPr>
              <a:t>+ Quả táo cắt ra để một lúc bị thâm</a:t>
            </a:r>
            <a:endParaRPr lang="vi-VN" sz="3200"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sz="3200" kern="100" dirty="0">
                <a:latin typeface="Arial" panose="020B0604020202020204" pitchFamily="34" charset="0"/>
                <a:ea typeface="Calibri" panose="020F0502020204030204" pitchFamily="34" charset="0"/>
                <a:cs typeface="Arial" panose="020B0604020202020204" pitchFamily="34" charset="0"/>
              </a:rPr>
              <a:t>Dấu hiệu: |Mặt cắt quả táo trắng → thâm</a:t>
            </a:r>
            <a:endParaRPr lang="vi-VN" sz="3200" kern="1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sz="3200" kern="100" dirty="0">
                <a:solidFill>
                  <a:srgbClr val="FF0000"/>
                </a:solidFill>
                <a:latin typeface="Arial" panose="020B0604020202020204" pitchFamily="34" charset="0"/>
                <a:ea typeface="Calibri" panose="020F0502020204030204" pitchFamily="34" charset="0"/>
                <a:cs typeface="Arial" panose="020B0604020202020204" pitchFamily="34" charset="0"/>
              </a:rPr>
              <a:t>+ Dầu, mỡ rán lâu hoặc nóng bị cháy </a:t>
            </a:r>
            <a:endParaRPr lang="vi-VN" sz="3200"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sz="3200" kern="100" dirty="0">
                <a:latin typeface="Arial" panose="020B0604020202020204" pitchFamily="34" charset="0"/>
                <a:ea typeface="Calibri" panose="020F0502020204030204" pitchFamily="34" charset="0"/>
                <a:cs typeface="Arial" panose="020B0604020202020204" pitchFamily="34" charset="0"/>
              </a:rPr>
              <a:t>Dấu hiệu: Xuất hiện mùi khét, chuyển màu nâu đen trên chảo</a:t>
            </a:r>
            <a:endParaRPr lang="vi-VN" sz="3200" kern="1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sz="3200" kern="100" dirty="0">
                <a:solidFill>
                  <a:srgbClr val="FF0000"/>
                </a:solidFill>
                <a:latin typeface="Arial" panose="020B0604020202020204" pitchFamily="34" charset="0"/>
                <a:ea typeface="Calibri" panose="020F0502020204030204" pitchFamily="34" charset="0"/>
                <a:cs typeface="Arial" panose="020B0604020202020204" pitchFamily="34" charset="0"/>
              </a:rPr>
              <a:t>+ Nước chè để lâu bị thiu</a:t>
            </a:r>
            <a:endParaRPr lang="vi-VN" sz="3200"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sz="3200" kern="100" dirty="0">
                <a:latin typeface="Arial" panose="020B0604020202020204" pitchFamily="34" charset="0"/>
                <a:ea typeface="Calibri" panose="020F0502020204030204" pitchFamily="34" charset="0"/>
                <a:cs typeface="Arial" panose="020B0604020202020204" pitchFamily="34" charset="0"/>
              </a:rPr>
              <a:t>Dấu hiệu: Màu trà vàng → đen, mùi thơm→ thiu</a:t>
            </a:r>
            <a:endParaRPr lang="vi-VN" sz="3200" kern="1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sz="3200" kern="100" dirty="0">
                <a:solidFill>
                  <a:srgbClr val="FF0000"/>
                </a:solidFill>
                <a:latin typeface="Arial" panose="020B0604020202020204" pitchFamily="34" charset="0"/>
                <a:ea typeface="Calibri" panose="020F0502020204030204" pitchFamily="34" charset="0"/>
                <a:cs typeface="Arial" panose="020B0604020202020204" pitchFamily="34" charset="0"/>
              </a:rPr>
              <a:t>+ Cơm → mẻ</a:t>
            </a:r>
            <a:endParaRPr lang="vi-VN" sz="3200"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sz="3200" kern="100" dirty="0">
                <a:latin typeface="Arial" panose="020B0604020202020204" pitchFamily="34" charset="0"/>
                <a:ea typeface="Calibri" panose="020F0502020204030204" pitchFamily="34" charset="0"/>
                <a:cs typeface="Arial" panose="020B0604020202020204" pitchFamily="34" charset="0"/>
              </a:rPr>
              <a:t> Dấu hiệu: Hạt cơm mềm, thơm → Nhão, mùi chua, vị chua</a:t>
            </a:r>
            <a:endParaRPr lang="vi-VN" sz="3200" kern="1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153374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92001" cy="6931742"/>
          </a:xfrm>
          <a:prstGeom prst="rect">
            <a:avLst/>
          </a:prstGeom>
        </p:spPr>
      </p:pic>
      <p:sp>
        <p:nvSpPr>
          <p:cNvPr id="2" name="Rectangle 1"/>
          <p:cNvSpPr/>
          <p:nvPr/>
        </p:nvSpPr>
        <p:spPr>
          <a:xfrm>
            <a:off x="742950" y="1157546"/>
            <a:ext cx="10248900" cy="1754326"/>
          </a:xfrm>
          <a:prstGeom prst="rect">
            <a:avLst/>
          </a:prstGeom>
        </p:spPr>
        <p:txBody>
          <a:bodyPr wrap="square">
            <a:spAutoFit/>
          </a:bodyPr>
          <a:lstStyle/>
          <a:p>
            <a:pPr>
              <a:spcAft>
                <a:spcPts val="3000"/>
              </a:spcAft>
            </a:pPr>
            <a:r>
              <a:rPr lang="en-US" sz="3600" dirty="0">
                <a:solidFill>
                  <a:srgbClr val="FF0000"/>
                </a:solidFill>
                <a:latin typeface="Arial" panose="020B0604020202020204" pitchFamily="34" charset="0"/>
                <a:cs typeface="Arial" panose="020B0604020202020204" pitchFamily="34" charset="0"/>
              </a:rPr>
              <a:t>* Dặn </a:t>
            </a:r>
            <a:r>
              <a:rPr lang="en-US" sz="3600" dirty="0" smtClean="0">
                <a:solidFill>
                  <a:srgbClr val="FF0000"/>
                </a:solidFill>
                <a:latin typeface="Arial" panose="020B0604020202020204" pitchFamily="34" charset="0"/>
                <a:cs typeface="Arial" panose="020B0604020202020204" pitchFamily="34" charset="0"/>
              </a:rPr>
              <a:t>dò: </a:t>
            </a:r>
            <a:r>
              <a:rPr lang="en-US" sz="3600" dirty="0" smtClean="0">
                <a:solidFill>
                  <a:srgbClr val="002060"/>
                </a:solidFill>
                <a:latin typeface="Arial" panose="020B0604020202020204" pitchFamily="34" charset="0"/>
                <a:cs typeface="Arial" panose="020B0604020202020204" pitchFamily="34" charset="0"/>
              </a:rPr>
              <a:t>về </a:t>
            </a:r>
            <a:r>
              <a:rPr lang="en-US" sz="3600" dirty="0">
                <a:solidFill>
                  <a:srgbClr val="002060"/>
                </a:solidFill>
                <a:latin typeface="Arial" panose="020B0604020202020204" pitchFamily="34" charset="0"/>
                <a:cs typeface="Arial" panose="020B0604020202020204" pitchFamily="34" charset="0"/>
              </a:rPr>
              <a:t>nhà học bài, tìm hiểu thêm về các trường hợp có sự biến đổi hoá học. Chuẩn bị bài: Ôn tập chủ đề chất.</a:t>
            </a:r>
            <a:endParaRPr lang="vi-VN" sz="3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53232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7410" name="Picture 2" descr="hình nền động powerpoint đẹp về ô tô"/>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22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96247" y="1296492"/>
            <a:ext cx="6570518" cy="923330"/>
          </a:xfrm>
          <a:prstGeom prst="rect">
            <a:avLst/>
          </a:prstGeom>
          <a:noFill/>
        </p:spPr>
        <p:txBody>
          <a:bodyPr wrap="none" lIns="91440" tIns="45720" rIns="91440" bIns="45720">
            <a:spAutoFit/>
          </a:bodyPr>
          <a:lstStyle/>
          <a:p>
            <a:pPr algn="ctr"/>
            <a:r>
              <a:rPr lang="en-US" sz="5400" dirty="0" smtClean="0">
                <a:ln w="0"/>
                <a:solidFill>
                  <a:schemeClr val="accent1"/>
                </a:solidFill>
                <a:effectLst>
                  <a:outerShdw blurRad="38100" dist="25400" dir="5400000" algn="ctr" rotWithShape="0">
                    <a:srgbClr val="6E747A">
                      <a:alpha val="43000"/>
                    </a:srgbClr>
                  </a:outerShdw>
                </a:effectLst>
              </a:rPr>
              <a:t>Xin chào và h</a:t>
            </a:r>
            <a:r>
              <a:rPr lang="en-US" sz="5400" b="0" cap="none" spc="0" dirty="0" smtClean="0">
                <a:ln w="0"/>
                <a:solidFill>
                  <a:schemeClr val="accent1"/>
                </a:solidFill>
                <a:effectLst>
                  <a:outerShdw blurRad="38100" dist="25400" dir="5400000" algn="ctr" rotWithShape="0">
                    <a:srgbClr val="6E747A">
                      <a:alpha val="43000"/>
                    </a:srgbClr>
                  </a:outerShdw>
                </a:effectLst>
              </a:rPr>
              <a:t>ẹn gặp lại</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0678087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2" descr="Hình nền Powerpoint chủ đề học tập đẹ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3" name="Rectangle 12"/>
          <p:cNvSpPr/>
          <p:nvPr/>
        </p:nvSpPr>
        <p:spPr>
          <a:xfrm>
            <a:off x="4027550" y="26988"/>
            <a:ext cx="3565400" cy="923330"/>
          </a:xfrm>
          <a:prstGeom prst="rect">
            <a:avLst/>
          </a:prstGeom>
          <a:noFill/>
        </p:spPr>
        <p:txBody>
          <a:bodyPr wrap="none" lIns="91440" tIns="45720" rIns="91440" bIns="45720">
            <a:spAutoFit/>
          </a:bodyPr>
          <a:lstStyle/>
          <a:p>
            <a:pPr algn="ctr"/>
            <a:r>
              <a:rPr lang="en-US" sz="5400" b="0" cap="none" spc="0" dirty="0" smtClean="0">
                <a:ln w="0"/>
                <a:solidFill>
                  <a:srgbClr val="0070C0"/>
                </a:solidFill>
                <a:effectLst>
                  <a:outerShdw blurRad="38100" dist="25400" dir="5400000" algn="ctr" rotWithShape="0">
                    <a:srgbClr val="6E747A">
                      <a:alpha val="43000"/>
                    </a:srgbClr>
                  </a:outerShdw>
                </a:effectLst>
              </a:rPr>
              <a:t>KHỞI ĐỘNG</a:t>
            </a:r>
            <a:endParaRPr lang="en-US" sz="5400" b="0" cap="none" spc="0" dirty="0">
              <a:ln w="0"/>
              <a:solidFill>
                <a:srgbClr val="0070C0"/>
              </a:solidFill>
              <a:effectLst>
                <a:outerShdw blurRad="38100" dist="25400" dir="5400000" algn="ctr" rotWithShape="0">
                  <a:srgbClr val="6E747A">
                    <a:alpha val="43000"/>
                  </a:srgbClr>
                </a:outerShdw>
              </a:effectLst>
            </a:endParaRPr>
          </a:p>
        </p:txBody>
      </p:sp>
      <p:sp>
        <p:nvSpPr>
          <p:cNvPr id="14" name="TextBox 13"/>
          <p:cNvSpPr txBox="1"/>
          <p:nvPr/>
        </p:nvSpPr>
        <p:spPr>
          <a:xfrm>
            <a:off x="4027550" y="1061837"/>
            <a:ext cx="4268028" cy="646331"/>
          </a:xfrm>
          <a:prstGeom prst="rect">
            <a:avLst/>
          </a:prstGeom>
          <a:noFill/>
        </p:spPr>
        <p:txBody>
          <a:bodyPr wrap="none" rtlCol="0">
            <a:spAutoFit/>
          </a:bodyPr>
          <a:lstStyle/>
          <a:p>
            <a:r>
              <a:rPr lang="en-US" sz="3600" dirty="0" smtClean="0">
                <a:solidFill>
                  <a:srgbClr val="7030A0"/>
                </a:solidFill>
                <a:latin typeface="Arial" panose="020B0604020202020204" pitchFamily="34" charset="0"/>
                <a:cs typeface="Arial" panose="020B0604020202020204" pitchFamily="34" charset="0"/>
              </a:rPr>
              <a:t>Trò chơi: Giải ô chữ</a:t>
            </a:r>
            <a:endParaRPr lang="vi-VN" sz="3600" dirty="0">
              <a:solidFill>
                <a:srgbClr val="7030A0"/>
              </a:solidFill>
              <a:latin typeface="Arial" panose="020B0604020202020204" pitchFamily="34" charset="0"/>
              <a:cs typeface="Arial" panose="020B0604020202020204" pitchFamily="34" charset="0"/>
            </a:endParaRPr>
          </a:p>
        </p:txBody>
      </p:sp>
      <p:sp>
        <p:nvSpPr>
          <p:cNvPr id="15" name="Rectangle 14"/>
          <p:cNvSpPr/>
          <p:nvPr/>
        </p:nvSpPr>
        <p:spPr>
          <a:xfrm>
            <a:off x="307975" y="1786433"/>
            <a:ext cx="11761122" cy="1200329"/>
          </a:xfrm>
          <a:prstGeom prst="rect">
            <a:avLst/>
          </a:prstGeom>
        </p:spPr>
        <p:txBody>
          <a:bodyPr wrap="square">
            <a:spAutoFit/>
          </a:bodyPr>
          <a:lstStyle/>
          <a:p>
            <a:r>
              <a:rPr lang="nl-NL" sz="3600" dirty="0" smtClean="0">
                <a:latin typeface="Arial" panose="020B0604020202020204" pitchFamily="34" charset="0"/>
                <a:cs typeface="Arial" panose="020B0604020202020204" pitchFamily="34" charset="0"/>
              </a:rPr>
              <a:t>Sau </a:t>
            </a:r>
            <a:r>
              <a:rPr lang="nl-NL" sz="3600" dirty="0">
                <a:latin typeface="Arial" panose="020B0604020202020204" pitchFamily="34" charset="0"/>
                <a:cs typeface="Arial" panose="020B0604020202020204" pitchFamily="34" charset="0"/>
              </a:rPr>
              <a:t>khi đọc câu hỏi, các đội phất cờ để giành quyền trả lời. </a:t>
            </a:r>
            <a:endParaRPr lang="vi-VN" sz="3600"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179721159"/>
              </p:ext>
            </p:extLst>
          </p:nvPr>
        </p:nvGraphicFramePr>
        <p:xfrm>
          <a:off x="3528949" y="2576413"/>
          <a:ext cx="8128001" cy="68927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2334989454"/>
                    </a:ext>
                  </a:extLst>
                </a:gridCol>
                <a:gridCol w="1161143">
                  <a:extLst>
                    <a:ext uri="{9D8B030D-6E8A-4147-A177-3AD203B41FA5}">
                      <a16:colId xmlns:a16="http://schemas.microsoft.com/office/drawing/2014/main" val="195990786"/>
                    </a:ext>
                  </a:extLst>
                </a:gridCol>
                <a:gridCol w="1161143">
                  <a:extLst>
                    <a:ext uri="{9D8B030D-6E8A-4147-A177-3AD203B41FA5}">
                      <a16:colId xmlns:a16="http://schemas.microsoft.com/office/drawing/2014/main" val="2888397916"/>
                    </a:ext>
                  </a:extLst>
                </a:gridCol>
                <a:gridCol w="1161143">
                  <a:extLst>
                    <a:ext uri="{9D8B030D-6E8A-4147-A177-3AD203B41FA5}">
                      <a16:colId xmlns:a16="http://schemas.microsoft.com/office/drawing/2014/main" val="2124109572"/>
                    </a:ext>
                  </a:extLst>
                </a:gridCol>
                <a:gridCol w="1161143">
                  <a:extLst>
                    <a:ext uri="{9D8B030D-6E8A-4147-A177-3AD203B41FA5}">
                      <a16:colId xmlns:a16="http://schemas.microsoft.com/office/drawing/2014/main" val="3679451103"/>
                    </a:ext>
                  </a:extLst>
                </a:gridCol>
                <a:gridCol w="1161143">
                  <a:extLst>
                    <a:ext uri="{9D8B030D-6E8A-4147-A177-3AD203B41FA5}">
                      <a16:colId xmlns:a16="http://schemas.microsoft.com/office/drawing/2014/main" val="3533783645"/>
                    </a:ext>
                  </a:extLst>
                </a:gridCol>
                <a:gridCol w="1161143">
                  <a:extLst>
                    <a:ext uri="{9D8B030D-6E8A-4147-A177-3AD203B41FA5}">
                      <a16:colId xmlns:a16="http://schemas.microsoft.com/office/drawing/2014/main" val="1101865331"/>
                    </a:ext>
                  </a:extLst>
                </a:gridCol>
              </a:tblGrid>
              <a:tr h="689270">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375645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908504722"/>
              </p:ext>
            </p:extLst>
          </p:nvPr>
        </p:nvGraphicFramePr>
        <p:xfrm>
          <a:off x="3528948" y="3376889"/>
          <a:ext cx="8128001" cy="579525"/>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2618842559"/>
                    </a:ext>
                  </a:extLst>
                </a:gridCol>
                <a:gridCol w="1161143">
                  <a:extLst>
                    <a:ext uri="{9D8B030D-6E8A-4147-A177-3AD203B41FA5}">
                      <a16:colId xmlns:a16="http://schemas.microsoft.com/office/drawing/2014/main" val="3500605635"/>
                    </a:ext>
                  </a:extLst>
                </a:gridCol>
                <a:gridCol w="1161143">
                  <a:extLst>
                    <a:ext uri="{9D8B030D-6E8A-4147-A177-3AD203B41FA5}">
                      <a16:colId xmlns:a16="http://schemas.microsoft.com/office/drawing/2014/main" val="3287442483"/>
                    </a:ext>
                  </a:extLst>
                </a:gridCol>
                <a:gridCol w="1161143">
                  <a:extLst>
                    <a:ext uri="{9D8B030D-6E8A-4147-A177-3AD203B41FA5}">
                      <a16:colId xmlns:a16="http://schemas.microsoft.com/office/drawing/2014/main" val="963514353"/>
                    </a:ext>
                  </a:extLst>
                </a:gridCol>
                <a:gridCol w="1161143">
                  <a:extLst>
                    <a:ext uri="{9D8B030D-6E8A-4147-A177-3AD203B41FA5}">
                      <a16:colId xmlns:a16="http://schemas.microsoft.com/office/drawing/2014/main" val="260780544"/>
                    </a:ext>
                  </a:extLst>
                </a:gridCol>
                <a:gridCol w="1161143">
                  <a:extLst>
                    <a:ext uri="{9D8B030D-6E8A-4147-A177-3AD203B41FA5}">
                      <a16:colId xmlns:a16="http://schemas.microsoft.com/office/drawing/2014/main" val="442094609"/>
                    </a:ext>
                  </a:extLst>
                </a:gridCol>
                <a:gridCol w="1161143">
                  <a:extLst>
                    <a:ext uri="{9D8B030D-6E8A-4147-A177-3AD203B41FA5}">
                      <a16:colId xmlns:a16="http://schemas.microsoft.com/office/drawing/2014/main" val="2889795100"/>
                    </a:ext>
                  </a:extLst>
                </a:gridCol>
              </a:tblGrid>
              <a:tr h="579525">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7913172"/>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561237401"/>
              </p:ext>
            </p:extLst>
          </p:nvPr>
        </p:nvGraphicFramePr>
        <p:xfrm>
          <a:off x="720123" y="4211269"/>
          <a:ext cx="11348974" cy="680016"/>
        </p:xfrm>
        <a:graphic>
          <a:graphicData uri="http://schemas.openxmlformats.org/drawingml/2006/table">
            <a:tbl>
              <a:tblPr firstRow="1" bandRow="1">
                <a:tableStyleId>{5C22544A-7EE6-4342-B048-85BDC9FD1C3A}</a:tableStyleId>
              </a:tblPr>
              <a:tblGrid>
                <a:gridCol w="872998">
                  <a:extLst>
                    <a:ext uri="{9D8B030D-6E8A-4147-A177-3AD203B41FA5}">
                      <a16:colId xmlns:a16="http://schemas.microsoft.com/office/drawing/2014/main" val="3409464841"/>
                    </a:ext>
                  </a:extLst>
                </a:gridCol>
                <a:gridCol w="872998">
                  <a:extLst>
                    <a:ext uri="{9D8B030D-6E8A-4147-A177-3AD203B41FA5}">
                      <a16:colId xmlns:a16="http://schemas.microsoft.com/office/drawing/2014/main" val="3232319444"/>
                    </a:ext>
                  </a:extLst>
                </a:gridCol>
                <a:gridCol w="872998">
                  <a:extLst>
                    <a:ext uri="{9D8B030D-6E8A-4147-A177-3AD203B41FA5}">
                      <a16:colId xmlns:a16="http://schemas.microsoft.com/office/drawing/2014/main" val="395046352"/>
                    </a:ext>
                  </a:extLst>
                </a:gridCol>
                <a:gridCol w="872998">
                  <a:extLst>
                    <a:ext uri="{9D8B030D-6E8A-4147-A177-3AD203B41FA5}">
                      <a16:colId xmlns:a16="http://schemas.microsoft.com/office/drawing/2014/main" val="2500494106"/>
                    </a:ext>
                  </a:extLst>
                </a:gridCol>
                <a:gridCol w="872998">
                  <a:extLst>
                    <a:ext uri="{9D8B030D-6E8A-4147-A177-3AD203B41FA5}">
                      <a16:colId xmlns:a16="http://schemas.microsoft.com/office/drawing/2014/main" val="3544237854"/>
                    </a:ext>
                  </a:extLst>
                </a:gridCol>
                <a:gridCol w="872998">
                  <a:extLst>
                    <a:ext uri="{9D8B030D-6E8A-4147-A177-3AD203B41FA5}">
                      <a16:colId xmlns:a16="http://schemas.microsoft.com/office/drawing/2014/main" val="384077778"/>
                    </a:ext>
                  </a:extLst>
                </a:gridCol>
                <a:gridCol w="872998">
                  <a:extLst>
                    <a:ext uri="{9D8B030D-6E8A-4147-A177-3AD203B41FA5}">
                      <a16:colId xmlns:a16="http://schemas.microsoft.com/office/drawing/2014/main" val="3449101295"/>
                    </a:ext>
                  </a:extLst>
                </a:gridCol>
                <a:gridCol w="872998">
                  <a:extLst>
                    <a:ext uri="{9D8B030D-6E8A-4147-A177-3AD203B41FA5}">
                      <a16:colId xmlns:a16="http://schemas.microsoft.com/office/drawing/2014/main" val="4242824196"/>
                    </a:ext>
                  </a:extLst>
                </a:gridCol>
                <a:gridCol w="872998">
                  <a:extLst>
                    <a:ext uri="{9D8B030D-6E8A-4147-A177-3AD203B41FA5}">
                      <a16:colId xmlns:a16="http://schemas.microsoft.com/office/drawing/2014/main" val="2496193690"/>
                    </a:ext>
                  </a:extLst>
                </a:gridCol>
                <a:gridCol w="872998">
                  <a:extLst>
                    <a:ext uri="{9D8B030D-6E8A-4147-A177-3AD203B41FA5}">
                      <a16:colId xmlns:a16="http://schemas.microsoft.com/office/drawing/2014/main" val="1623693576"/>
                    </a:ext>
                  </a:extLst>
                </a:gridCol>
                <a:gridCol w="872998">
                  <a:extLst>
                    <a:ext uri="{9D8B030D-6E8A-4147-A177-3AD203B41FA5}">
                      <a16:colId xmlns:a16="http://schemas.microsoft.com/office/drawing/2014/main" val="1732272565"/>
                    </a:ext>
                  </a:extLst>
                </a:gridCol>
                <a:gridCol w="872998">
                  <a:extLst>
                    <a:ext uri="{9D8B030D-6E8A-4147-A177-3AD203B41FA5}">
                      <a16:colId xmlns:a16="http://schemas.microsoft.com/office/drawing/2014/main" val="449784243"/>
                    </a:ext>
                  </a:extLst>
                </a:gridCol>
                <a:gridCol w="872998">
                  <a:extLst>
                    <a:ext uri="{9D8B030D-6E8A-4147-A177-3AD203B41FA5}">
                      <a16:colId xmlns:a16="http://schemas.microsoft.com/office/drawing/2014/main" val="2593424971"/>
                    </a:ext>
                  </a:extLst>
                </a:gridCol>
              </a:tblGrid>
              <a:tr h="680016">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2437543"/>
                  </a:ext>
                </a:extLst>
              </a:tr>
            </a:tbl>
          </a:graphicData>
        </a:graphic>
      </p:graphicFrame>
      <p:sp>
        <p:nvSpPr>
          <p:cNvPr id="6" name="Rectangle 5"/>
          <p:cNvSpPr/>
          <p:nvPr/>
        </p:nvSpPr>
        <p:spPr>
          <a:xfrm>
            <a:off x="788035" y="5059188"/>
            <a:ext cx="10711707" cy="1200329"/>
          </a:xfrm>
          <a:prstGeom prst="rect">
            <a:avLst/>
          </a:prstGeom>
          <a:solidFill>
            <a:schemeClr val="bg1"/>
          </a:solidFill>
        </p:spPr>
        <p:txBody>
          <a:bodyPr wrap="square">
            <a:spAutoFit/>
          </a:bodyPr>
          <a:lstStyle/>
          <a:p>
            <a:r>
              <a:rPr lang="nl-NL" sz="3600" dirty="0">
                <a:latin typeface="Arial" panose="020B0604020202020204" pitchFamily="34" charset="0"/>
                <a:ea typeface="Calibri" panose="020F0502020204030204" pitchFamily="34" charset="0"/>
                <a:cs typeface="Arial" panose="020B0604020202020204" pitchFamily="34" charset="0"/>
              </a:rPr>
              <a:t>Dòng 1: </a:t>
            </a:r>
            <a:r>
              <a:rPr lang="nl-NL" sz="3600" dirty="0">
                <a:solidFill>
                  <a:srgbClr val="FF0000"/>
                </a:solidFill>
                <a:latin typeface="Arial" panose="020B0604020202020204" pitchFamily="34" charset="0"/>
                <a:ea typeface="Calibri" panose="020F0502020204030204" pitchFamily="34" charset="0"/>
                <a:cs typeface="Arial" panose="020B0604020202020204" pitchFamily="34" charset="0"/>
              </a:rPr>
              <a:t>Hoạt động giúp ta nhận biết đặc điểm bên ngoài của sự vật. (có 7 chữ cái)</a:t>
            </a:r>
            <a:endParaRPr lang="vi-VN" sz="3600" dirty="0">
              <a:solidFill>
                <a:srgbClr val="FF0000"/>
              </a:solidFill>
              <a:latin typeface="Arial" panose="020B0604020202020204" pitchFamily="34" charset="0"/>
              <a:cs typeface="Arial" panose="020B0604020202020204"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1177506611"/>
              </p:ext>
            </p:extLst>
          </p:nvPr>
        </p:nvGraphicFramePr>
        <p:xfrm>
          <a:off x="3528948" y="2586932"/>
          <a:ext cx="8128001" cy="693488"/>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2334989454"/>
                    </a:ext>
                  </a:extLst>
                </a:gridCol>
                <a:gridCol w="1161143">
                  <a:extLst>
                    <a:ext uri="{9D8B030D-6E8A-4147-A177-3AD203B41FA5}">
                      <a16:colId xmlns:a16="http://schemas.microsoft.com/office/drawing/2014/main" val="195990786"/>
                    </a:ext>
                  </a:extLst>
                </a:gridCol>
                <a:gridCol w="1161143">
                  <a:extLst>
                    <a:ext uri="{9D8B030D-6E8A-4147-A177-3AD203B41FA5}">
                      <a16:colId xmlns:a16="http://schemas.microsoft.com/office/drawing/2014/main" val="2888397916"/>
                    </a:ext>
                  </a:extLst>
                </a:gridCol>
                <a:gridCol w="1161143">
                  <a:extLst>
                    <a:ext uri="{9D8B030D-6E8A-4147-A177-3AD203B41FA5}">
                      <a16:colId xmlns:a16="http://schemas.microsoft.com/office/drawing/2014/main" val="2124109572"/>
                    </a:ext>
                  </a:extLst>
                </a:gridCol>
                <a:gridCol w="1161143">
                  <a:extLst>
                    <a:ext uri="{9D8B030D-6E8A-4147-A177-3AD203B41FA5}">
                      <a16:colId xmlns:a16="http://schemas.microsoft.com/office/drawing/2014/main" val="3679451103"/>
                    </a:ext>
                  </a:extLst>
                </a:gridCol>
                <a:gridCol w="1161143">
                  <a:extLst>
                    <a:ext uri="{9D8B030D-6E8A-4147-A177-3AD203B41FA5}">
                      <a16:colId xmlns:a16="http://schemas.microsoft.com/office/drawing/2014/main" val="3533783645"/>
                    </a:ext>
                  </a:extLst>
                </a:gridCol>
                <a:gridCol w="1161143">
                  <a:extLst>
                    <a:ext uri="{9D8B030D-6E8A-4147-A177-3AD203B41FA5}">
                      <a16:colId xmlns:a16="http://schemas.microsoft.com/office/drawing/2014/main" val="1101865331"/>
                    </a:ext>
                  </a:extLst>
                </a:gridCol>
              </a:tblGrid>
              <a:tr h="693488">
                <a:tc>
                  <a:txBody>
                    <a:bodyPr/>
                    <a:lstStyle/>
                    <a:p>
                      <a:pPr algn="ctr"/>
                      <a:r>
                        <a:rPr lang="en-US" sz="3600" dirty="0" smtClean="0">
                          <a:solidFill>
                            <a:srgbClr val="FF0000"/>
                          </a:solidFill>
                          <a:latin typeface="Arial" panose="020B0604020202020204" pitchFamily="34" charset="0"/>
                          <a:cs typeface="Arial" panose="020B0604020202020204" pitchFamily="34" charset="0"/>
                        </a:rPr>
                        <a:t>Q</a:t>
                      </a:r>
                      <a:endParaRPr lang="vi-VN" sz="36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latin typeface="Arial" panose="020B0604020202020204" pitchFamily="34" charset="0"/>
                          <a:cs typeface="Arial" panose="020B0604020202020204" pitchFamily="34" charset="0"/>
                        </a:rPr>
                        <a:t>U</a:t>
                      </a:r>
                      <a:endParaRPr lang="vi-VN" sz="36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latin typeface="Arial" panose="020B0604020202020204" pitchFamily="34" charset="0"/>
                          <a:cs typeface="Arial" panose="020B0604020202020204" pitchFamily="34" charset="0"/>
                        </a:rPr>
                        <a:t>A</a:t>
                      </a:r>
                      <a:endParaRPr lang="vi-VN" sz="36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latin typeface="Arial" panose="020B0604020202020204" pitchFamily="34" charset="0"/>
                          <a:cs typeface="Arial" panose="020B0604020202020204" pitchFamily="34" charset="0"/>
                        </a:rPr>
                        <a:t>N</a:t>
                      </a:r>
                      <a:endParaRPr lang="vi-VN" sz="36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latin typeface="Arial" panose="020B0604020202020204" pitchFamily="34" charset="0"/>
                          <a:cs typeface="Arial" panose="020B0604020202020204" pitchFamily="34" charset="0"/>
                        </a:rPr>
                        <a:t>S</a:t>
                      </a:r>
                      <a:endParaRPr lang="vi-VN" sz="36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latin typeface="Arial" panose="020B0604020202020204" pitchFamily="34" charset="0"/>
                          <a:cs typeface="Arial" panose="020B0604020202020204" pitchFamily="34" charset="0"/>
                        </a:rPr>
                        <a:t>Á</a:t>
                      </a:r>
                      <a:endParaRPr lang="vi-VN" sz="36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latin typeface="Arial" panose="020B0604020202020204" pitchFamily="34" charset="0"/>
                          <a:cs typeface="Arial" panose="020B0604020202020204" pitchFamily="34" charset="0"/>
                        </a:rPr>
                        <a:t>T</a:t>
                      </a:r>
                      <a:endParaRPr lang="vi-VN" sz="36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3756450"/>
                  </a:ext>
                </a:extLst>
              </a:tr>
            </a:tbl>
          </a:graphicData>
        </a:graphic>
      </p:graphicFrame>
      <p:sp>
        <p:nvSpPr>
          <p:cNvPr id="8" name="Rectangle 7"/>
          <p:cNvSpPr/>
          <p:nvPr/>
        </p:nvSpPr>
        <p:spPr>
          <a:xfrm>
            <a:off x="507619" y="4994219"/>
            <a:ext cx="11561478" cy="1569660"/>
          </a:xfrm>
          <a:prstGeom prst="rect">
            <a:avLst/>
          </a:prstGeom>
          <a:solidFill>
            <a:schemeClr val="bg1"/>
          </a:solidFill>
        </p:spPr>
        <p:txBody>
          <a:bodyPr wrap="square">
            <a:spAutoFit/>
          </a:bodyPr>
          <a:lstStyle/>
          <a:p>
            <a:pPr algn="just">
              <a:spcAft>
                <a:spcPts val="0"/>
              </a:spcAft>
            </a:pPr>
            <a:r>
              <a:rPr lang="nl-NL" sz="3200" kern="100" dirty="0">
                <a:latin typeface="Arial" panose="020B0604020202020204" pitchFamily="34" charset="0"/>
                <a:ea typeface="Calibri" panose="020F0502020204030204" pitchFamily="34" charset="0"/>
                <a:cs typeface="Arial" panose="020B0604020202020204" pitchFamily="34" charset="0"/>
              </a:rPr>
              <a:t>Dòng 2: </a:t>
            </a:r>
            <a:r>
              <a:rPr lang="nl-NL" sz="3200" kern="100" dirty="0">
                <a:solidFill>
                  <a:srgbClr val="FF0000"/>
                </a:solidFill>
                <a:latin typeface="Arial" panose="020B0604020202020204" pitchFamily="34" charset="0"/>
                <a:ea typeface="Calibri" panose="020F0502020204030204" pitchFamily="34" charset="0"/>
                <a:cs typeface="Arial" panose="020B0604020202020204" pitchFamily="34" charset="0"/>
              </a:rPr>
              <a:t>Dựa vào các dấu hiệu quan sát được, ta nhận biết được đặc điểm của sự vật, hiện tượng, sự ... của </a:t>
            </a:r>
            <a:r>
              <a:rPr lang="nl-NL" sz="3200" kern="100" dirty="0" smtClean="0">
                <a:solidFill>
                  <a:srgbClr val="FF0000"/>
                </a:solidFill>
                <a:latin typeface="Arial" panose="020B0604020202020204" pitchFamily="34" charset="0"/>
                <a:ea typeface="Calibri" panose="020F0502020204030204" pitchFamily="34" charset="0"/>
                <a:cs typeface="Arial" panose="020B0604020202020204" pitchFamily="34" charset="0"/>
              </a:rPr>
              <a:t>thế </a:t>
            </a:r>
            <a:r>
              <a:rPr lang="nl-NL" sz="3200" kern="100" dirty="0">
                <a:solidFill>
                  <a:srgbClr val="FF0000"/>
                </a:solidFill>
                <a:latin typeface="Arial" panose="020B0604020202020204" pitchFamily="34" charset="0"/>
                <a:ea typeface="Calibri" panose="020F0502020204030204" pitchFamily="34" charset="0"/>
                <a:cs typeface="Arial" panose="020B0604020202020204" pitchFamily="34" charset="0"/>
              </a:rPr>
              <a:t>giới xung quanh. (có 5 chữ cái)</a:t>
            </a:r>
            <a:endParaRPr lang="vi-VN" sz="3200"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3950868324"/>
              </p:ext>
            </p:extLst>
          </p:nvPr>
        </p:nvGraphicFramePr>
        <p:xfrm>
          <a:off x="3528947" y="3369471"/>
          <a:ext cx="8128001" cy="64008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2618842559"/>
                    </a:ext>
                  </a:extLst>
                </a:gridCol>
                <a:gridCol w="1161143">
                  <a:extLst>
                    <a:ext uri="{9D8B030D-6E8A-4147-A177-3AD203B41FA5}">
                      <a16:colId xmlns:a16="http://schemas.microsoft.com/office/drawing/2014/main" val="3500605635"/>
                    </a:ext>
                  </a:extLst>
                </a:gridCol>
                <a:gridCol w="1161143">
                  <a:extLst>
                    <a:ext uri="{9D8B030D-6E8A-4147-A177-3AD203B41FA5}">
                      <a16:colId xmlns:a16="http://schemas.microsoft.com/office/drawing/2014/main" val="3287442483"/>
                    </a:ext>
                  </a:extLst>
                </a:gridCol>
                <a:gridCol w="1161143">
                  <a:extLst>
                    <a:ext uri="{9D8B030D-6E8A-4147-A177-3AD203B41FA5}">
                      <a16:colId xmlns:a16="http://schemas.microsoft.com/office/drawing/2014/main" val="963514353"/>
                    </a:ext>
                  </a:extLst>
                </a:gridCol>
                <a:gridCol w="1161143">
                  <a:extLst>
                    <a:ext uri="{9D8B030D-6E8A-4147-A177-3AD203B41FA5}">
                      <a16:colId xmlns:a16="http://schemas.microsoft.com/office/drawing/2014/main" val="260780544"/>
                    </a:ext>
                  </a:extLst>
                </a:gridCol>
                <a:gridCol w="1161143">
                  <a:extLst>
                    <a:ext uri="{9D8B030D-6E8A-4147-A177-3AD203B41FA5}">
                      <a16:colId xmlns:a16="http://schemas.microsoft.com/office/drawing/2014/main" val="442094609"/>
                    </a:ext>
                  </a:extLst>
                </a:gridCol>
                <a:gridCol w="1161143">
                  <a:extLst>
                    <a:ext uri="{9D8B030D-6E8A-4147-A177-3AD203B41FA5}">
                      <a16:colId xmlns:a16="http://schemas.microsoft.com/office/drawing/2014/main" val="2889795100"/>
                    </a:ext>
                  </a:extLst>
                </a:gridCol>
              </a:tblGrid>
              <a:tr h="579525">
                <a:tc>
                  <a:txBody>
                    <a:bodyPr/>
                    <a:lstStyle/>
                    <a:p>
                      <a:pPr algn="ctr"/>
                      <a:r>
                        <a:rPr lang="en-US" sz="3600" dirty="0" smtClean="0">
                          <a:solidFill>
                            <a:srgbClr val="FF0000"/>
                          </a:solidFill>
                        </a:rPr>
                        <a:t>B</a:t>
                      </a:r>
                      <a:endParaRPr lang="vi-VN"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rPr>
                        <a:t>I</a:t>
                      </a:r>
                      <a:endParaRPr lang="vi-VN"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rPr>
                        <a:t>Ế</a:t>
                      </a:r>
                      <a:endParaRPr lang="vi-VN"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rPr>
                        <a:t>N</a:t>
                      </a:r>
                      <a:endParaRPr lang="vi-VN"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rPr>
                        <a:t>Đ</a:t>
                      </a:r>
                      <a:endParaRPr lang="vi-VN"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rPr>
                        <a:t>Ổ</a:t>
                      </a:r>
                      <a:endParaRPr lang="vi-VN"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rPr>
                        <a:t>I</a:t>
                      </a:r>
                      <a:endParaRPr lang="vi-VN"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7913172"/>
                  </a:ext>
                </a:extLst>
              </a:tr>
            </a:tbl>
          </a:graphicData>
        </a:graphic>
      </p:graphicFrame>
      <p:sp>
        <p:nvSpPr>
          <p:cNvPr id="9" name="Rectangle 8"/>
          <p:cNvSpPr/>
          <p:nvPr/>
        </p:nvSpPr>
        <p:spPr>
          <a:xfrm>
            <a:off x="460375" y="5059188"/>
            <a:ext cx="11608722" cy="1754326"/>
          </a:xfrm>
          <a:prstGeom prst="rect">
            <a:avLst/>
          </a:prstGeom>
          <a:solidFill>
            <a:schemeClr val="bg1"/>
          </a:solidFill>
        </p:spPr>
        <p:txBody>
          <a:bodyPr wrap="square">
            <a:spAutoFit/>
          </a:bodyPr>
          <a:lstStyle/>
          <a:p>
            <a:pPr algn="just">
              <a:lnSpc>
                <a:spcPct val="150000"/>
              </a:lnSpc>
              <a:spcAft>
                <a:spcPts val="0"/>
              </a:spcAft>
            </a:pPr>
            <a:r>
              <a:rPr lang="nl-NL" sz="3600" kern="100" dirty="0">
                <a:latin typeface="Arial" panose="020B0604020202020204" pitchFamily="34" charset="0"/>
                <a:ea typeface="Calibri" panose="020F0502020204030204" pitchFamily="34" charset="0"/>
                <a:cs typeface="Arial" panose="020B0604020202020204" pitchFamily="34" charset="0"/>
              </a:rPr>
              <a:t>Dòng 3: </a:t>
            </a:r>
            <a:r>
              <a:rPr lang="nl-NL" sz="3600" kern="100" dirty="0">
                <a:solidFill>
                  <a:srgbClr val="FF0000"/>
                </a:solidFill>
                <a:latin typeface="Arial" panose="020B0604020202020204" pitchFamily="34" charset="0"/>
                <a:ea typeface="Calibri" panose="020F0502020204030204" pitchFamily="34" charset="0"/>
                <a:cs typeface="Arial" panose="020B0604020202020204" pitchFamily="34" charset="0"/>
              </a:rPr>
              <a:t>Chất ban đầu biến đổi thành chất khác khi có sự ..... (Từ có 4 </a:t>
            </a:r>
            <a:r>
              <a:rPr lang="nl-NL" sz="3600" kern="100" dirty="0" smtClean="0">
                <a:solidFill>
                  <a:srgbClr val="FF0000"/>
                </a:solidFill>
                <a:latin typeface="Arial" panose="020B0604020202020204" pitchFamily="34" charset="0"/>
                <a:ea typeface="Calibri" panose="020F0502020204030204" pitchFamily="34" charset="0"/>
                <a:cs typeface="Arial" panose="020B0604020202020204" pitchFamily="34" charset="0"/>
              </a:rPr>
              <a:t>tiếng – 12 chữ cái)</a:t>
            </a:r>
            <a:endParaRPr lang="vi-VN" sz="3600"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989562322"/>
              </p:ext>
            </p:extLst>
          </p:nvPr>
        </p:nvGraphicFramePr>
        <p:xfrm>
          <a:off x="720123" y="4207247"/>
          <a:ext cx="11348974" cy="680016"/>
        </p:xfrm>
        <a:graphic>
          <a:graphicData uri="http://schemas.openxmlformats.org/drawingml/2006/table">
            <a:tbl>
              <a:tblPr firstRow="1" bandRow="1">
                <a:tableStyleId>{5C22544A-7EE6-4342-B048-85BDC9FD1C3A}</a:tableStyleId>
              </a:tblPr>
              <a:tblGrid>
                <a:gridCol w="872998">
                  <a:extLst>
                    <a:ext uri="{9D8B030D-6E8A-4147-A177-3AD203B41FA5}">
                      <a16:colId xmlns:a16="http://schemas.microsoft.com/office/drawing/2014/main" val="3409464841"/>
                    </a:ext>
                  </a:extLst>
                </a:gridCol>
                <a:gridCol w="872998">
                  <a:extLst>
                    <a:ext uri="{9D8B030D-6E8A-4147-A177-3AD203B41FA5}">
                      <a16:colId xmlns:a16="http://schemas.microsoft.com/office/drawing/2014/main" val="3232319444"/>
                    </a:ext>
                  </a:extLst>
                </a:gridCol>
                <a:gridCol w="872998">
                  <a:extLst>
                    <a:ext uri="{9D8B030D-6E8A-4147-A177-3AD203B41FA5}">
                      <a16:colId xmlns:a16="http://schemas.microsoft.com/office/drawing/2014/main" val="395046352"/>
                    </a:ext>
                  </a:extLst>
                </a:gridCol>
                <a:gridCol w="872998">
                  <a:extLst>
                    <a:ext uri="{9D8B030D-6E8A-4147-A177-3AD203B41FA5}">
                      <a16:colId xmlns:a16="http://schemas.microsoft.com/office/drawing/2014/main" val="2500494106"/>
                    </a:ext>
                  </a:extLst>
                </a:gridCol>
                <a:gridCol w="872998">
                  <a:extLst>
                    <a:ext uri="{9D8B030D-6E8A-4147-A177-3AD203B41FA5}">
                      <a16:colId xmlns:a16="http://schemas.microsoft.com/office/drawing/2014/main" val="3544237854"/>
                    </a:ext>
                  </a:extLst>
                </a:gridCol>
                <a:gridCol w="872998">
                  <a:extLst>
                    <a:ext uri="{9D8B030D-6E8A-4147-A177-3AD203B41FA5}">
                      <a16:colId xmlns:a16="http://schemas.microsoft.com/office/drawing/2014/main" val="384077778"/>
                    </a:ext>
                  </a:extLst>
                </a:gridCol>
                <a:gridCol w="872998">
                  <a:extLst>
                    <a:ext uri="{9D8B030D-6E8A-4147-A177-3AD203B41FA5}">
                      <a16:colId xmlns:a16="http://schemas.microsoft.com/office/drawing/2014/main" val="3449101295"/>
                    </a:ext>
                  </a:extLst>
                </a:gridCol>
                <a:gridCol w="872998">
                  <a:extLst>
                    <a:ext uri="{9D8B030D-6E8A-4147-A177-3AD203B41FA5}">
                      <a16:colId xmlns:a16="http://schemas.microsoft.com/office/drawing/2014/main" val="4242824196"/>
                    </a:ext>
                  </a:extLst>
                </a:gridCol>
                <a:gridCol w="872998">
                  <a:extLst>
                    <a:ext uri="{9D8B030D-6E8A-4147-A177-3AD203B41FA5}">
                      <a16:colId xmlns:a16="http://schemas.microsoft.com/office/drawing/2014/main" val="2496193690"/>
                    </a:ext>
                  </a:extLst>
                </a:gridCol>
                <a:gridCol w="872998">
                  <a:extLst>
                    <a:ext uri="{9D8B030D-6E8A-4147-A177-3AD203B41FA5}">
                      <a16:colId xmlns:a16="http://schemas.microsoft.com/office/drawing/2014/main" val="1623693576"/>
                    </a:ext>
                  </a:extLst>
                </a:gridCol>
                <a:gridCol w="872998">
                  <a:extLst>
                    <a:ext uri="{9D8B030D-6E8A-4147-A177-3AD203B41FA5}">
                      <a16:colId xmlns:a16="http://schemas.microsoft.com/office/drawing/2014/main" val="1732272565"/>
                    </a:ext>
                  </a:extLst>
                </a:gridCol>
                <a:gridCol w="872998">
                  <a:extLst>
                    <a:ext uri="{9D8B030D-6E8A-4147-A177-3AD203B41FA5}">
                      <a16:colId xmlns:a16="http://schemas.microsoft.com/office/drawing/2014/main" val="449784243"/>
                    </a:ext>
                  </a:extLst>
                </a:gridCol>
                <a:gridCol w="872998">
                  <a:extLst>
                    <a:ext uri="{9D8B030D-6E8A-4147-A177-3AD203B41FA5}">
                      <a16:colId xmlns:a16="http://schemas.microsoft.com/office/drawing/2014/main" val="2593424971"/>
                    </a:ext>
                  </a:extLst>
                </a:gridCol>
              </a:tblGrid>
              <a:tr h="680016">
                <a:tc>
                  <a:txBody>
                    <a:bodyPr/>
                    <a:lstStyle/>
                    <a:p>
                      <a:pPr algn="ctr"/>
                      <a:r>
                        <a:rPr lang="en-US" sz="3600" dirty="0" smtClean="0">
                          <a:solidFill>
                            <a:srgbClr val="FF0000"/>
                          </a:solidFill>
                        </a:rPr>
                        <a:t>B</a:t>
                      </a:r>
                      <a:endParaRPr lang="vi-VN"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rPr>
                        <a:t>I</a:t>
                      </a:r>
                      <a:endParaRPr lang="vi-VN"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rPr>
                        <a:t>Ế</a:t>
                      </a:r>
                      <a:endParaRPr lang="vi-VN"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rPr>
                        <a:t>N</a:t>
                      </a:r>
                      <a:endParaRPr lang="vi-VN"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rPr>
                        <a:t>Đ</a:t>
                      </a:r>
                      <a:endParaRPr lang="vi-VN"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rPr>
                        <a:t>Ổ</a:t>
                      </a:r>
                      <a:endParaRPr lang="vi-VN"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rPr>
                        <a:t>I</a:t>
                      </a:r>
                      <a:endParaRPr lang="vi-VN"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rPr>
                        <a:t>H</a:t>
                      </a:r>
                      <a:endParaRPr lang="vi-VN"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rPr>
                        <a:t>O</a:t>
                      </a:r>
                      <a:endParaRPr lang="vi-VN"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rPr>
                        <a:t>Á</a:t>
                      </a:r>
                      <a:endParaRPr lang="vi-VN"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rPr>
                        <a:t>H</a:t>
                      </a:r>
                      <a:endParaRPr lang="vi-VN"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rPr>
                        <a:t>Ọ</a:t>
                      </a:r>
                      <a:endParaRPr lang="vi-VN"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smtClean="0">
                          <a:solidFill>
                            <a:srgbClr val="FF0000"/>
                          </a:solidFill>
                        </a:rPr>
                        <a:t>C</a:t>
                      </a:r>
                      <a:endParaRPr lang="vi-VN"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2437543"/>
                  </a:ext>
                </a:extLst>
              </a:tr>
            </a:tbl>
          </a:graphicData>
        </a:graphic>
      </p:graphicFrame>
    </p:spTree>
    <p:extLst>
      <p:ext uri="{BB962C8B-B14F-4D97-AF65-F5344CB8AC3E}">
        <p14:creationId xmlns:p14="http://schemas.microsoft.com/office/powerpoint/2010/main" val="12150871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6"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ình nền Powerpoint dành cho các bài thuyết trình của học si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6" name="TextBox 5"/>
          <p:cNvSpPr txBox="1"/>
          <p:nvPr/>
        </p:nvSpPr>
        <p:spPr>
          <a:xfrm>
            <a:off x="742950" y="1276350"/>
            <a:ext cx="11092011"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Bài 4: SỰ BIẾN ĐỔI HOÁ HỌC CỦA CHẤT (TIẾT </a:t>
            </a:r>
            <a:r>
              <a:rPr lang="en-US" sz="3600" b="1" dirty="0" smtClean="0">
                <a:solidFill>
                  <a:srgbClr val="FF0000"/>
                </a:solidFill>
                <a:latin typeface="Arial" panose="020B0604020202020204" pitchFamily="34" charset="0"/>
                <a:cs typeface="Arial" panose="020B0604020202020204" pitchFamily="34" charset="0"/>
              </a:rPr>
              <a:t>2)</a:t>
            </a:r>
            <a:endParaRPr lang="vi-VN" sz="3600"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4477337" y="290810"/>
            <a:ext cx="3623235"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rgbClr val="0070C0"/>
                </a:solidFill>
                <a:effectLst/>
              </a:rPr>
              <a:t>KHOA HỌC  </a:t>
            </a:r>
            <a:endParaRPr lang="en-US" sz="5400" b="1" cap="none" spc="0" dirty="0">
              <a:ln w="22225">
                <a:solidFill>
                  <a:schemeClr val="accent2"/>
                </a:solidFill>
                <a:prstDash val="solid"/>
              </a:ln>
              <a:solidFill>
                <a:srgbClr val="0070C0"/>
              </a:solidFill>
              <a:effectLst/>
            </a:endParaRPr>
          </a:p>
        </p:txBody>
      </p:sp>
    </p:spTree>
    <p:extLst>
      <p:ext uri="{BB962C8B-B14F-4D97-AF65-F5344CB8AC3E}">
        <p14:creationId xmlns:p14="http://schemas.microsoft.com/office/powerpoint/2010/main" val="6000304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ình nền Powerpoint dành cho các bài thuyết trình của học si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Rectangle 6"/>
          <p:cNvSpPr/>
          <p:nvPr/>
        </p:nvSpPr>
        <p:spPr>
          <a:xfrm>
            <a:off x="2493769" y="255723"/>
            <a:ext cx="7204473"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rgbClr val="0070C0"/>
                </a:solidFill>
              </a:rPr>
              <a:t>THỰC HÀNH, LUYỆN TẬP</a:t>
            </a:r>
            <a:endParaRPr lang="en-US" sz="5400" b="1" cap="none" spc="0" dirty="0">
              <a:ln w="22225">
                <a:solidFill>
                  <a:schemeClr val="accent2"/>
                </a:solidFill>
                <a:prstDash val="solid"/>
              </a:ln>
              <a:solidFill>
                <a:srgbClr val="0070C0"/>
              </a:solidFill>
              <a:effectLst/>
            </a:endParaRPr>
          </a:p>
        </p:txBody>
      </p:sp>
      <p:sp>
        <p:nvSpPr>
          <p:cNvPr id="2" name="Rectangle 1"/>
          <p:cNvSpPr/>
          <p:nvPr/>
        </p:nvSpPr>
        <p:spPr>
          <a:xfrm>
            <a:off x="307975" y="1097214"/>
            <a:ext cx="11591924" cy="1200329"/>
          </a:xfrm>
          <a:prstGeom prst="rect">
            <a:avLst/>
          </a:prstGeom>
        </p:spPr>
        <p:txBody>
          <a:bodyPr wrap="square">
            <a:spAutoFit/>
          </a:bodyPr>
          <a:lstStyle/>
          <a:p>
            <a:r>
              <a:rPr lang="en-US" sz="3600" b="1" dirty="0">
                <a:solidFill>
                  <a:srgbClr val="FF0000"/>
                </a:solidFill>
                <a:latin typeface="Arial" panose="020B0604020202020204" pitchFamily="34" charset="0"/>
                <a:cs typeface="Arial" panose="020B0604020202020204" pitchFamily="34" charset="0"/>
              </a:rPr>
              <a:t>Hoạt động 3: Phân tích một số ví dụ về sự biến đổi hoá học</a:t>
            </a:r>
            <a:endParaRPr lang="vi-VN" sz="3600" dirty="0">
              <a:solidFill>
                <a:srgbClr val="FF0000"/>
              </a:solidFill>
              <a:latin typeface="Arial" panose="020B0604020202020204" pitchFamily="34" charset="0"/>
              <a:cs typeface="Arial" panose="020B0604020202020204" pitchFamily="34" charset="0"/>
            </a:endParaRPr>
          </a:p>
        </p:txBody>
      </p:sp>
      <p:sp>
        <p:nvSpPr>
          <p:cNvPr id="6" name="Rectangle 5"/>
          <p:cNvSpPr/>
          <p:nvPr/>
        </p:nvSpPr>
        <p:spPr>
          <a:xfrm>
            <a:off x="307975" y="2264243"/>
            <a:ext cx="11591924" cy="1077218"/>
          </a:xfrm>
          <a:prstGeom prst="rect">
            <a:avLst/>
          </a:prstGeom>
        </p:spPr>
        <p:txBody>
          <a:bodyPr wrap="square">
            <a:spAutoFit/>
          </a:bodyPr>
          <a:lstStyle/>
          <a:p>
            <a:pPr>
              <a:spcAft>
                <a:spcPts val="0"/>
              </a:spcAft>
            </a:pPr>
            <a:r>
              <a:rPr lang="en-US" sz="3200" kern="100" dirty="0">
                <a:solidFill>
                  <a:srgbClr val="0070C0"/>
                </a:solidFill>
                <a:latin typeface="Arial" panose="020B0604020202020204" pitchFamily="34" charset="0"/>
                <a:ea typeface="Calibri" panose="020F0502020204030204" pitchFamily="34" charset="0"/>
                <a:cs typeface="Arial" panose="020B0604020202020204" pitchFamily="34" charset="0"/>
              </a:rPr>
              <a:t>Bước 1. Làm việc </a:t>
            </a:r>
            <a:r>
              <a:rPr lang="en-US" sz="3200" kern="100" dirty="0" smtClean="0">
                <a:solidFill>
                  <a:srgbClr val="0070C0"/>
                </a:solidFill>
                <a:latin typeface="Arial" panose="020B0604020202020204" pitchFamily="34" charset="0"/>
                <a:ea typeface="Calibri" panose="020F0502020204030204" pitchFamily="34" charset="0"/>
                <a:cs typeface="Arial" panose="020B0604020202020204" pitchFamily="34" charset="0"/>
              </a:rPr>
              <a:t>nhóm: Thảo </a:t>
            </a:r>
            <a:r>
              <a:rPr lang="en-US" sz="3200" kern="100" dirty="0">
                <a:solidFill>
                  <a:srgbClr val="0070C0"/>
                </a:solidFill>
                <a:latin typeface="Arial" panose="020B0604020202020204" pitchFamily="34" charset="0"/>
                <a:ea typeface="Calibri" panose="020F0502020204030204" pitchFamily="34" charset="0"/>
                <a:cs typeface="Arial" panose="020B0604020202020204" pitchFamily="34" charset="0"/>
              </a:rPr>
              <a:t>luận và trình bày câu hỏi mục Quan sát, trang 22 SGK.</a:t>
            </a:r>
            <a:endParaRPr lang="vi-VN" sz="3200" kern="100"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307974" y="3418765"/>
            <a:ext cx="11439528" cy="1077218"/>
          </a:xfrm>
          <a:prstGeom prst="rect">
            <a:avLst/>
          </a:prstGeom>
        </p:spPr>
        <p:txBody>
          <a:bodyPr wrap="square">
            <a:spAutoFit/>
          </a:bodyPr>
          <a:lstStyle/>
          <a:p>
            <a:pPr algn="just">
              <a:spcAft>
                <a:spcPts val="0"/>
              </a:spcAft>
            </a:pPr>
            <a:r>
              <a:rPr lang="en-US" sz="3200" kern="100" dirty="0">
                <a:latin typeface="Arial" panose="020B0604020202020204" pitchFamily="34" charset="0"/>
                <a:ea typeface="Calibri" panose="020F0502020204030204" pitchFamily="34" charset="0"/>
                <a:cs typeface="Arial" panose="020B0604020202020204" pitchFamily="34" charset="0"/>
              </a:rPr>
              <a:t>Bước 2. Làm việc cả </a:t>
            </a:r>
            <a:r>
              <a:rPr lang="en-US" sz="3200" kern="100" dirty="0" smtClean="0">
                <a:latin typeface="Arial" panose="020B0604020202020204" pitchFamily="34" charset="0"/>
                <a:ea typeface="Calibri" panose="020F0502020204030204" pitchFamily="34" charset="0"/>
                <a:cs typeface="Arial" panose="020B0604020202020204" pitchFamily="34" charset="0"/>
              </a:rPr>
              <a:t>lớp: </a:t>
            </a:r>
            <a:r>
              <a:rPr lang="en-US" sz="3200" dirty="0" smtClean="0">
                <a:latin typeface="Arial" panose="020B0604020202020204" pitchFamily="34" charset="0"/>
                <a:cs typeface="Arial" panose="020B0604020202020204" pitchFamily="34" charset="0"/>
              </a:rPr>
              <a:t>Đại </a:t>
            </a:r>
            <a:r>
              <a:rPr lang="en-US" sz="3200" dirty="0">
                <a:latin typeface="Arial" panose="020B0604020202020204" pitchFamily="34" charset="0"/>
                <a:cs typeface="Arial" panose="020B0604020202020204" pitchFamily="34" charset="0"/>
              </a:rPr>
              <a:t>diện một số nhóm lên trình bày; các nhóm khác đặt câu hỏi, bổ sung (nếu có). </a:t>
            </a:r>
            <a:endParaRPr lang="vi-VN" sz="3200" dirty="0">
              <a:latin typeface="Arial" panose="020B0604020202020204" pitchFamily="34" charset="0"/>
              <a:cs typeface="Arial" panose="020B0604020202020204" pitchFamily="34" charset="0"/>
            </a:endParaRPr>
          </a:p>
        </p:txBody>
      </p:sp>
      <p:sp>
        <p:nvSpPr>
          <p:cNvPr id="11" name="Rectangle 10"/>
          <p:cNvSpPr/>
          <p:nvPr/>
        </p:nvSpPr>
        <p:spPr>
          <a:xfrm>
            <a:off x="307975" y="4573287"/>
            <a:ext cx="11439527" cy="1077218"/>
          </a:xfrm>
          <a:prstGeom prst="rect">
            <a:avLst/>
          </a:prstGeom>
        </p:spPr>
        <p:txBody>
          <a:bodyPr wrap="square">
            <a:spAutoFit/>
          </a:bodyPr>
          <a:lstStyle/>
          <a:p>
            <a:pPr>
              <a:spcAft>
                <a:spcPts val="0"/>
              </a:spcAft>
            </a:pPr>
            <a:r>
              <a:rPr lang="en-US" sz="3200" kern="100" dirty="0">
                <a:solidFill>
                  <a:srgbClr val="7030A0"/>
                </a:solidFill>
                <a:latin typeface="Arial" panose="020B0604020202020204" pitchFamily="34" charset="0"/>
                <a:ea typeface="Calibri" panose="020F0502020204030204" pitchFamily="34" charset="0"/>
                <a:cs typeface="Arial" panose="020B0604020202020204" pitchFamily="34" charset="0"/>
              </a:rPr>
              <a:t>Bước 3. Làm việc </a:t>
            </a:r>
            <a:r>
              <a:rPr lang="en-US" sz="3200" kern="100" dirty="0" smtClean="0">
                <a:solidFill>
                  <a:srgbClr val="7030A0"/>
                </a:solidFill>
                <a:latin typeface="Arial" panose="020B0604020202020204" pitchFamily="34" charset="0"/>
                <a:ea typeface="Calibri" panose="020F0502020204030204" pitchFamily="34" charset="0"/>
                <a:cs typeface="Arial" panose="020B0604020202020204" pitchFamily="34" charset="0"/>
              </a:rPr>
              <a:t>nhóm: GV </a:t>
            </a:r>
            <a:r>
              <a:rPr lang="en-US" sz="3200" kern="100" dirty="0">
                <a:solidFill>
                  <a:srgbClr val="7030A0"/>
                </a:solidFill>
                <a:latin typeface="Arial" panose="020B0604020202020204" pitchFamily="34" charset="0"/>
                <a:ea typeface="Calibri" panose="020F0502020204030204" pitchFamily="34" charset="0"/>
                <a:cs typeface="Arial" panose="020B0604020202020204" pitchFamily="34" charset="0"/>
              </a:rPr>
              <a:t>yêu cầu các nhóm 4 tiếp tục thảo luận, trả lời câu hỏi mục Thảo luận, trang 22 SGK.</a:t>
            </a:r>
            <a:endParaRPr lang="vi-VN" sz="3200" kern="100" dirty="0">
              <a:solidFill>
                <a:srgbClr val="7030A0"/>
              </a:solidFill>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307975" y="5650505"/>
            <a:ext cx="11591924" cy="1077218"/>
          </a:xfrm>
          <a:prstGeom prst="rect">
            <a:avLst/>
          </a:prstGeom>
        </p:spPr>
        <p:txBody>
          <a:bodyPr wrap="square">
            <a:spAutoFit/>
          </a:bodyPr>
          <a:lstStyle/>
          <a:p>
            <a:pPr>
              <a:spcAft>
                <a:spcPts val="0"/>
              </a:spcAft>
            </a:pPr>
            <a:r>
              <a:rPr lang="en-US" sz="3200" kern="100" dirty="0">
                <a:latin typeface="Arial" panose="020B0604020202020204" pitchFamily="34" charset="0"/>
                <a:ea typeface="Calibri" panose="020F0502020204030204" pitchFamily="34" charset="0"/>
                <a:cs typeface="Arial" panose="020B0604020202020204" pitchFamily="34" charset="0"/>
              </a:rPr>
              <a:t>Bước 4. Làm việc cả </a:t>
            </a:r>
            <a:r>
              <a:rPr lang="en-US" sz="3200" kern="100" dirty="0" smtClean="0">
                <a:latin typeface="Arial" panose="020B0604020202020204" pitchFamily="34" charset="0"/>
                <a:ea typeface="Calibri" panose="020F0502020204030204" pitchFamily="34" charset="0"/>
                <a:cs typeface="Arial" panose="020B0604020202020204" pitchFamily="34" charset="0"/>
              </a:rPr>
              <a:t>lớp: Đại </a:t>
            </a:r>
            <a:r>
              <a:rPr lang="en-US" sz="3200" kern="100" dirty="0">
                <a:latin typeface="Arial" panose="020B0604020202020204" pitchFamily="34" charset="0"/>
                <a:ea typeface="Calibri" panose="020F0502020204030204" pitchFamily="34" charset="0"/>
                <a:cs typeface="Arial" panose="020B0604020202020204" pitchFamily="34" charset="0"/>
              </a:rPr>
              <a:t>diện một số nhóm trình bày kết quả thảo luận. </a:t>
            </a:r>
            <a:endParaRPr lang="vi-VN" sz="3200" kern="1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136091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6"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1" y="-18915"/>
            <a:ext cx="11772900" cy="820674"/>
          </a:xfrm>
          <a:prstGeom prst="rect">
            <a:avLst/>
          </a:prstGeom>
        </p:spPr>
        <p:txBody>
          <a:bodyPr wrap="square">
            <a:spAutoFit/>
          </a:bodyPr>
          <a:lstStyle/>
          <a:p>
            <a:pPr algn="ctr">
              <a:lnSpc>
                <a:spcPct val="150000"/>
              </a:lnSpc>
              <a:spcAft>
                <a:spcPts val="0"/>
              </a:spcAft>
            </a:pPr>
            <a:r>
              <a:rPr lang="en-US" sz="36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Làm việc nhóm 4</a:t>
            </a:r>
            <a:endParaRPr lang="vi-VN"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247651" y="801759"/>
            <a:ext cx="8040944" cy="1200329"/>
          </a:xfrm>
          <a:prstGeom prst="rect">
            <a:avLst/>
          </a:prstGeom>
        </p:spPr>
        <p:txBody>
          <a:bodyPr wrap="square">
            <a:spAutoFit/>
          </a:bodyPr>
          <a:lstStyle/>
          <a:p>
            <a:r>
              <a:rPr lang="en-US" sz="3600" dirty="0">
                <a:solidFill>
                  <a:srgbClr val="7030A0"/>
                </a:solidFill>
                <a:latin typeface="Arial" panose="020B0604020202020204" pitchFamily="34" charset="0"/>
                <a:cs typeface="Arial" panose="020B0604020202020204" pitchFamily="34" charset="0"/>
              </a:rPr>
              <a:t>Trường hợp nào dưới đây thể hiện sự biến đổi hoá học của chất? Vì sao?</a:t>
            </a:r>
            <a:endParaRPr lang="vi-VN" sz="3600" dirty="0">
              <a:solidFill>
                <a:srgbClr val="7030A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779574" y="2002088"/>
            <a:ext cx="6518554" cy="4798253"/>
          </a:xfrm>
          <a:prstGeom prst="rect">
            <a:avLst/>
          </a:prstGeom>
        </p:spPr>
      </p:pic>
      <p:pic>
        <p:nvPicPr>
          <p:cNvPr id="3"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31542" y="0"/>
            <a:ext cx="3660458" cy="2057400"/>
          </a:xfrm>
          <a:prstGeom prst="rect">
            <a:avLst/>
          </a:prstGeom>
        </p:spPr>
      </p:pic>
    </p:spTree>
    <p:extLst>
      <p:ext uri="{BB962C8B-B14F-4D97-AF65-F5344CB8AC3E}">
        <p14:creationId xmlns:p14="http://schemas.microsoft.com/office/powerpoint/2010/main" val="15235057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video>
              <p:cMediaNode vol="80000">
                <p:cTn id="23" fill="hold" display="0">
                  <p:stCondLst>
                    <p:cond delay="indefinite"/>
                  </p:stCondLst>
                </p:cTn>
                <p:tgtEl>
                  <p:spTgt spid="3"/>
                </p:tgtEl>
              </p:cMediaNode>
            </p:video>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234" y="591609"/>
            <a:ext cx="5591624" cy="2623899"/>
          </a:xfrm>
          <a:prstGeom prst="rect">
            <a:avLst/>
          </a:prstGeom>
        </p:spPr>
      </p:pic>
      <p:pic>
        <p:nvPicPr>
          <p:cNvPr id="6" name="Picture 5"/>
          <p:cNvPicPr>
            <a:picLocks noChangeAspect="1"/>
          </p:cNvPicPr>
          <p:nvPr/>
        </p:nvPicPr>
        <p:blipFill>
          <a:blip r:embed="rId3"/>
          <a:stretch>
            <a:fillRect/>
          </a:stretch>
        </p:blipFill>
        <p:spPr>
          <a:xfrm>
            <a:off x="278234" y="4193298"/>
            <a:ext cx="5591624" cy="2664702"/>
          </a:xfrm>
          <a:prstGeom prst="rect">
            <a:avLst/>
          </a:prstGeom>
        </p:spPr>
      </p:pic>
      <p:sp>
        <p:nvSpPr>
          <p:cNvPr id="7" name="Rectangle 6"/>
          <p:cNvSpPr/>
          <p:nvPr/>
        </p:nvSpPr>
        <p:spPr>
          <a:xfrm>
            <a:off x="278234" y="-239388"/>
            <a:ext cx="7620997" cy="739754"/>
          </a:xfrm>
          <a:prstGeom prst="rect">
            <a:avLst/>
          </a:prstGeom>
        </p:spPr>
        <p:txBody>
          <a:bodyPr wrap="none">
            <a:spAutoFit/>
          </a:bodyPr>
          <a:lstStyle/>
          <a:p>
            <a:pPr algn="just">
              <a:lnSpc>
                <a:spcPct val="150000"/>
              </a:lnSpc>
              <a:spcAft>
                <a:spcPts val="0"/>
              </a:spcAft>
            </a:pPr>
            <a:r>
              <a:rPr lang="en-US" sz="3200" i="1" kern="100" dirty="0">
                <a:solidFill>
                  <a:srgbClr val="FF0000"/>
                </a:solidFill>
                <a:latin typeface="Arial" panose="020B0604020202020204" pitchFamily="34" charset="0"/>
                <a:ea typeface="Calibri" panose="020F0502020204030204" pitchFamily="34" charset="0"/>
                <a:cs typeface="Arial" panose="020B0604020202020204" pitchFamily="34" charset="0"/>
              </a:rPr>
              <a:t>Xi măng, cát và nước được trộn với nhau</a:t>
            </a:r>
            <a:endParaRPr lang="vi-VN" sz="3200"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278234" y="3363588"/>
            <a:ext cx="7226658" cy="739754"/>
          </a:xfrm>
          <a:prstGeom prst="rect">
            <a:avLst/>
          </a:prstGeom>
        </p:spPr>
        <p:txBody>
          <a:bodyPr wrap="none">
            <a:spAutoFit/>
          </a:bodyPr>
          <a:lstStyle/>
          <a:p>
            <a:pPr algn="just">
              <a:lnSpc>
                <a:spcPct val="150000"/>
              </a:lnSpc>
              <a:spcAft>
                <a:spcPts val="0"/>
              </a:spcAft>
            </a:pPr>
            <a:r>
              <a:rPr lang="en-US" sz="3200" i="1" kern="100" dirty="0">
                <a:solidFill>
                  <a:srgbClr val="FF0000"/>
                </a:solidFill>
                <a:latin typeface="Arial" panose="020B0604020202020204" pitchFamily="34" charset="0"/>
                <a:ea typeface="Calibri" panose="020F0502020204030204" pitchFamily="34" charset="0"/>
                <a:cs typeface="Arial" panose="020B0604020202020204" pitchFamily="34" charset="0"/>
              </a:rPr>
              <a:t>Xi măng và cát khô được trộn với nhau</a:t>
            </a:r>
            <a:endParaRPr lang="vi-VN" sz="3200"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6143184" y="531415"/>
            <a:ext cx="5954421" cy="3046988"/>
          </a:xfrm>
          <a:prstGeom prst="rect">
            <a:avLst/>
          </a:prstGeom>
        </p:spPr>
        <p:txBody>
          <a:bodyPr wrap="square">
            <a:spAutoFit/>
          </a:bodyPr>
          <a:lstStyle/>
          <a:p>
            <a:pPr algn="just"/>
            <a:r>
              <a:rPr lang="en-US" sz="3200" i="1" dirty="0">
                <a:solidFill>
                  <a:srgbClr val="FF0000"/>
                </a:solidFill>
                <a:latin typeface="Arial" panose="020B0604020202020204" pitchFamily="34" charset="0"/>
                <a:cs typeface="Arial" panose="020B0604020202020204" pitchFamily="34" charset="0"/>
              </a:rPr>
              <a:t>Có sự biến đổi hoá học.</a:t>
            </a:r>
            <a:endParaRPr lang="vi-VN" sz="3200" dirty="0">
              <a:solidFill>
                <a:srgbClr val="FF0000"/>
              </a:solidFill>
              <a:latin typeface="Arial" panose="020B0604020202020204" pitchFamily="34" charset="0"/>
              <a:cs typeface="Arial" panose="020B0604020202020204" pitchFamily="34" charset="0"/>
            </a:endParaRPr>
          </a:p>
          <a:p>
            <a:pPr algn="just">
              <a:spcAft>
                <a:spcPts val="0"/>
              </a:spcAft>
            </a:pPr>
            <a:r>
              <a:rPr lang="en-US" sz="3200" kern="100" dirty="0" smtClean="0">
                <a:solidFill>
                  <a:srgbClr val="0070C0"/>
                </a:solidFill>
                <a:latin typeface="Arial" panose="020B0604020202020204" pitchFamily="34" charset="0"/>
                <a:ea typeface="Calibri" panose="020F0502020204030204" pitchFamily="34" charset="0"/>
                <a:cs typeface="Arial" panose="020B0604020202020204" pitchFamily="34" charset="0"/>
              </a:rPr>
              <a:t>Có </a:t>
            </a:r>
            <a:r>
              <a:rPr lang="en-US" sz="3200" kern="100" dirty="0">
                <a:solidFill>
                  <a:srgbClr val="0070C0"/>
                </a:solidFill>
                <a:latin typeface="Arial" panose="020B0604020202020204" pitchFamily="34" charset="0"/>
                <a:ea typeface="Calibri" panose="020F0502020204030204" pitchFamily="34" charset="0"/>
                <a:cs typeface="Arial" panose="020B0604020202020204" pitchFamily="34" charset="0"/>
              </a:rPr>
              <a:t>dấu hiệu có sự biến đổi thành chất khác: các thành phần kết hợp với nhau thành thể rắn, cứng, không còn rời các hạt như trước khi trộn.</a:t>
            </a:r>
            <a:endParaRPr lang="vi-VN" sz="3200" kern="100"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6001605" y="4517058"/>
            <a:ext cx="6096000" cy="2062103"/>
          </a:xfrm>
          <a:prstGeom prst="rect">
            <a:avLst/>
          </a:prstGeom>
        </p:spPr>
        <p:txBody>
          <a:bodyPr>
            <a:spAutoFit/>
          </a:bodyPr>
          <a:lstStyle/>
          <a:p>
            <a:pPr>
              <a:spcAft>
                <a:spcPts val="0"/>
              </a:spcAft>
            </a:pPr>
            <a:r>
              <a:rPr lang="en-US" sz="3200" i="1" kern="100" dirty="0">
                <a:solidFill>
                  <a:srgbClr val="FF0000"/>
                </a:solidFill>
                <a:latin typeface="Arial" panose="020B0604020202020204" pitchFamily="34" charset="0"/>
                <a:ea typeface="Calibri" panose="020F0502020204030204" pitchFamily="34" charset="0"/>
                <a:cs typeface="Arial" panose="020B0604020202020204" pitchFamily="34" charset="0"/>
              </a:rPr>
              <a:t>Không có sự biến đổi hoá học.</a:t>
            </a:r>
            <a:endParaRPr lang="vi-VN" sz="3200"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en-US" sz="3200" kern="100" dirty="0">
                <a:solidFill>
                  <a:srgbClr val="0070C0"/>
                </a:solidFill>
                <a:latin typeface="Arial" panose="020B0604020202020204" pitchFamily="34" charset="0"/>
                <a:ea typeface="Calibri" panose="020F0502020204030204" pitchFamily="34" charset="0"/>
                <a:cs typeface="Arial" panose="020B0604020202020204" pitchFamily="34" charset="0"/>
              </a:rPr>
              <a:t>Hỗn hợp thu được vẫn có thể tách riêng các thành phần, vẫn còn các hạt rắn tách rời nhau.</a:t>
            </a:r>
            <a:endParaRPr lang="vi-VN" sz="3200" kern="100"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81096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8843" y="981286"/>
            <a:ext cx="4832791" cy="2356878"/>
          </a:xfrm>
          <a:prstGeom prst="rect">
            <a:avLst/>
          </a:prstGeom>
        </p:spPr>
      </p:pic>
      <p:pic>
        <p:nvPicPr>
          <p:cNvPr id="5" name="Picture 4"/>
          <p:cNvPicPr>
            <a:picLocks noChangeAspect="1"/>
          </p:cNvPicPr>
          <p:nvPr/>
        </p:nvPicPr>
        <p:blipFill>
          <a:blip r:embed="rId3"/>
          <a:stretch>
            <a:fillRect/>
          </a:stretch>
        </p:blipFill>
        <p:spPr>
          <a:xfrm>
            <a:off x="468843" y="4322935"/>
            <a:ext cx="5047054" cy="2452105"/>
          </a:xfrm>
          <a:prstGeom prst="rect">
            <a:avLst/>
          </a:prstGeom>
        </p:spPr>
      </p:pic>
      <p:sp>
        <p:nvSpPr>
          <p:cNvPr id="6" name="Rectangle 5"/>
          <p:cNvSpPr/>
          <p:nvPr/>
        </p:nvSpPr>
        <p:spPr>
          <a:xfrm>
            <a:off x="401831" y="-97111"/>
            <a:ext cx="3692036" cy="739754"/>
          </a:xfrm>
          <a:prstGeom prst="rect">
            <a:avLst/>
          </a:prstGeom>
        </p:spPr>
        <p:txBody>
          <a:bodyPr wrap="none">
            <a:spAutoFit/>
          </a:bodyPr>
          <a:lstStyle/>
          <a:p>
            <a:pPr algn="just">
              <a:lnSpc>
                <a:spcPct val="150000"/>
              </a:lnSpc>
              <a:spcAft>
                <a:spcPts val="0"/>
              </a:spcAft>
            </a:pPr>
            <a:r>
              <a:rPr lang="en-US" sz="3200" i="1" kern="100" dirty="0">
                <a:solidFill>
                  <a:srgbClr val="FF0000"/>
                </a:solidFill>
                <a:latin typeface="Arial" panose="020B0604020202020204" pitchFamily="34" charset="0"/>
                <a:ea typeface="Calibri" panose="020F0502020204030204" pitchFamily="34" charset="0"/>
                <a:cs typeface="Arial" panose="020B0604020202020204" pitchFamily="34" charset="0"/>
              </a:rPr>
              <a:t>Đinh sắt bị bẻ cong</a:t>
            </a:r>
            <a:endParaRPr lang="vi-VN" sz="3200"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396422" y="3543394"/>
            <a:ext cx="2553904" cy="739754"/>
          </a:xfrm>
          <a:prstGeom prst="rect">
            <a:avLst/>
          </a:prstGeom>
        </p:spPr>
        <p:txBody>
          <a:bodyPr wrap="none">
            <a:spAutoFit/>
          </a:bodyPr>
          <a:lstStyle/>
          <a:p>
            <a:pPr algn="just">
              <a:lnSpc>
                <a:spcPct val="150000"/>
              </a:lnSpc>
              <a:spcAft>
                <a:spcPts val="0"/>
              </a:spcAft>
            </a:pPr>
            <a:r>
              <a:rPr lang="en-US" sz="3200" i="1" kern="100" dirty="0">
                <a:solidFill>
                  <a:srgbClr val="FF0000"/>
                </a:solidFill>
                <a:latin typeface="Arial" panose="020B0604020202020204" pitchFamily="34" charset="0"/>
                <a:ea typeface="Calibri" panose="020F0502020204030204" pitchFamily="34" charset="0"/>
                <a:cs typeface="Arial" panose="020B0604020202020204" pitchFamily="34" charset="0"/>
              </a:rPr>
              <a:t>Đinh sắt bị gỉ</a:t>
            </a:r>
            <a:endParaRPr lang="vi-VN" sz="3200"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5820696" y="820897"/>
            <a:ext cx="6096000" cy="2554545"/>
          </a:xfrm>
          <a:prstGeom prst="rect">
            <a:avLst/>
          </a:prstGeom>
          <a:solidFill>
            <a:schemeClr val="accent6">
              <a:lumMod val="20000"/>
              <a:lumOff val="80000"/>
            </a:schemeClr>
          </a:solidFill>
        </p:spPr>
        <p:txBody>
          <a:bodyPr>
            <a:spAutoFit/>
          </a:bodyPr>
          <a:lstStyle/>
          <a:p>
            <a:pPr algn="just">
              <a:spcAft>
                <a:spcPts val="0"/>
              </a:spcAft>
            </a:pPr>
            <a:r>
              <a:rPr lang="en-US" sz="3200" i="1" kern="100" dirty="0">
                <a:solidFill>
                  <a:srgbClr val="FF0000"/>
                </a:solidFill>
                <a:latin typeface="Arial" panose="020B0604020202020204" pitchFamily="34" charset="0"/>
                <a:ea typeface="Calibri" panose="020F0502020204030204" pitchFamily="34" charset="0"/>
                <a:cs typeface="Arial" panose="020B0604020202020204" pitchFamily="34" charset="0"/>
              </a:rPr>
              <a:t>Không có sự biến đổi hoá học.</a:t>
            </a:r>
            <a:endParaRPr lang="vi-VN" sz="3200"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en-US" sz="3200" kern="100" dirty="0">
                <a:solidFill>
                  <a:srgbClr val="0070C0"/>
                </a:solidFill>
                <a:latin typeface="Arial" panose="020B0604020202020204" pitchFamily="34" charset="0"/>
                <a:ea typeface="Calibri" panose="020F0502020204030204" pitchFamily="34" charset="0"/>
                <a:cs typeface="Arial" panose="020B0604020202020204" pitchFamily="34" charset="0"/>
              </a:rPr>
              <a:t>Chi có hình dạng bị thay đổi, không có sự biến đổi thành chất khác, có thể đập thẳng trở lại giống như trước khi bẻ cong.</a:t>
            </a:r>
            <a:endParaRPr lang="vi-VN" sz="3200" kern="100"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6096000" y="3913271"/>
            <a:ext cx="6096000" cy="3046988"/>
          </a:xfrm>
          <a:prstGeom prst="rect">
            <a:avLst/>
          </a:prstGeom>
          <a:solidFill>
            <a:schemeClr val="accent2">
              <a:lumMod val="20000"/>
              <a:lumOff val="80000"/>
            </a:schemeClr>
          </a:solidFill>
        </p:spPr>
        <p:txBody>
          <a:bodyPr>
            <a:spAutoFit/>
          </a:bodyPr>
          <a:lstStyle/>
          <a:p>
            <a:pPr algn="just">
              <a:spcAft>
                <a:spcPts val="0"/>
              </a:spcAft>
            </a:pPr>
            <a:r>
              <a:rPr lang="en-US" sz="3200" i="1" kern="100" dirty="0">
                <a:solidFill>
                  <a:srgbClr val="FF0000"/>
                </a:solidFill>
                <a:latin typeface="Arial" panose="020B0604020202020204" pitchFamily="34" charset="0"/>
                <a:ea typeface="Calibri" panose="020F0502020204030204" pitchFamily="34" charset="0"/>
                <a:cs typeface="Arial" panose="020B0604020202020204" pitchFamily="34" charset="0"/>
              </a:rPr>
              <a:t>Có sự biến đổi hoá học.</a:t>
            </a:r>
            <a:endParaRPr lang="vi-VN" sz="3200"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en-US" sz="3200" kern="100" dirty="0">
                <a:solidFill>
                  <a:srgbClr val="0070C0"/>
                </a:solidFill>
                <a:latin typeface="Arial" panose="020B0604020202020204" pitchFamily="34" charset="0"/>
                <a:ea typeface="Calibri" panose="020F0502020204030204" pitchFamily="34" charset="0"/>
                <a:cs typeface="Arial" panose="020B0604020202020204" pitchFamily="34" charset="0"/>
              </a:rPr>
              <a:t>Có dấu hiệu có sự biển đổi thành chất khác: Lớp gỉ bên ngoài có màu khác, sờ vào vụn ra; đinh gỉ cũng không bị nam châm hút. </a:t>
            </a:r>
            <a:endParaRPr lang="vi-VN" sz="3200" kern="100"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336611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725339"/>
            <a:ext cx="6564503" cy="3136735"/>
          </a:xfrm>
          <a:prstGeom prst="rect">
            <a:avLst/>
          </a:prstGeom>
        </p:spPr>
      </p:pic>
      <p:pic>
        <p:nvPicPr>
          <p:cNvPr id="5" name="Picture 4"/>
          <p:cNvPicPr>
            <a:picLocks noChangeAspect="1"/>
          </p:cNvPicPr>
          <p:nvPr/>
        </p:nvPicPr>
        <p:blipFill>
          <a:blip r:embed="rId3"/>
          <a:stretch>
            <a:fillRect/>
          </a:stretch>
        </p:blipFill>
        <p:spPr>
          <a:xfrm>
            <a:off x="242530" y="4067073"/>
            <a:ext cx="6079442" cy="2878034"/>
          </a:xfrm>
          <a:prstGeom prst="rect">
            <a:avLst/>
          </a:prstGeom>
        </p:spPr>
      </p:pic>
      <p:sp>
        <p:nvSpPr>
          <p:cNvPr id="6" name="Rectangle 5"/>
          <p:cNvSpPr/>
          <p:nvPr/>
        </p:nvSpPr>
        <p:spPr>
          <a:xfrm>
            <a:off x="242530" y="-72669"/>
            <a:ext cx="3850734" cy="739754"/>
          </a:xfrm>
          <a:prstGeom prst="rect">
            <a:avLst/>
          </a:prstGeom>
        </p:spPr>
        <p:txBody>
          <a:bodyPr wrap="none">
            <a:spAutoFit/>
          </a:bodyPr>
          <a:lstStyle/>
          <a:p>
            <a:pPr algn="just">
              <a:lnSpc>
                <a:spcPct val="150000"/>
              </a:lnSpc>
              <a:spcAft>
                <a:spcPts val="0"/>
              </a:spcAft>
            </a:pPr>
            <a:r>
              <a:rPr lang="en-US" sz="3200" i="1" kern="100" dirty="0">
                <a:solidFill>
                  <a:srgbClr val="FF0000"/>
                </a:solidFill>
                <a:latin typeface="Arial" panose="020B0604020202020204" pitchFamily="34" charset="0"/>
                <a:ea typeface="Calibri" panose="020F0502020204030204" pitchFamily="34" charset="0"/>
                <a:cs typeface="Arial" panose="020B0604020202020204" pitchFamily="34" charset="0"/>
              </a:rPr>
              <a:t>Than củi bị đốt cháy</a:t>
            </a:r>
            <a:endParaRPr lang="vi-VN" sz="3200"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358052" y="3697196"/>
            <a:ext cx="2924198" cy="739754"/>
          </a:xfrm>
          <a:prstGeom prst="rect">
            <a:avLst/>
          </a:prstGeom>
        </p:spPr>
        <p:txBody>
          <a:bodyPr wrap="none">
            <a:spAutoFit/>
          </a:bodyPr>
          <a:lstStyle/>
          <a:p>
            <a:pPr algn="just">
              <a:lnSpc>
                <a:spcPct val="150000"/>
              </a:lnSpc>
              <a:spcAft>
                <a:spcPts val="0"/>
              </a:spcAft>
            </a:pPr>
            <a:r>
              <a:rPr lang="en-US" sz="3200" i="1" kern="100" dirty="0">
                <a:solidFill>
                  <a:srgbClr val="FF0000"/>
                </a:solidFill>
                <a:latin typeface="Arial" panose="020B0604020202020204" pitchFamily="34" charset="0"/>
                <a:ea typeface="Calibri" panose="020F0502020204030204" pitchFamily="34" charset="0"/>
                <a:cs typeface="Arial" panose="020B0604020202020204" pitchFamily="34" charset="0"/>
              </a:rPr>
              <a:t>Than củi bị ướt</a:t>
            </a:r>
            <a:endParaRPr lang="vi-VN" sz="3200"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6770979" y="136143"/>
            <a:ext cx="5145717" cy="3539430"/>
          </a:xfrm>
          <a:prstGeom prst="rect">
            <a:avLst/>
          </a:prstGeom>
        </p:spPr>
        <p:txBody>
          <a:bodyPr wrap="square">
            <a:spAutoFit/>
          </a:bodyPr>
          <a:lstStyle/>
          <a:p>
            <a:pPr>
              <a:spcAft>
                <a:spcPts val="0"/>
              </a:spcAft>
            </a:pPr>
            <a:r>
              <a:rPr lang="en-US" sz="3200" i="1" kern="100" dirty="0">
                <a:solidFill>
                  <a:srgbClr val="FF0000"/>
                </a:solidFill>
                <a:latin typeface="Arial" panose="020B0604020202020204" pitchFamily="34" charset="0"/>
                <a:ea typeface="Calibri" panose="020F0502020204030204" pitchFamily="34" charset="0"/>
                <a:cs typeface="Arial" panose="020B0604020202020204" pitchFamily="34" charset="0"/>
              </a:rPr>
              <a:t>Có sự biến đổi hoá học.</a:t>
            </a:r>
            <a:endParaRPr lang="vi-VN" sz="3200"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sz="3200" kern="100" dirty="0">
                <a:solidFill>
                  <a:srgbClr val="0070C0"/>
                </a:solidFill>
                <a:latin typeface="Arial" panose="020B0604020202020204" pitchFamily="34" charset="0"/>
                <a:ea typeface="Calibri" panose="020F0502020204030204" pitchFamily="34" charset="0"/>
                <a:cs typeface="Arial" panose="020B0604020202020204" pitchFamily="34" charset="0"/>
              </a:rPr>
              <a:t>Màu đen chuyển thành màu xám, cháy toả nhiều nhiệt, có khói thoát </a:t>
            </a:r>
            <a:r>
              <a:rPr lang="en-US" sz="3200" kern="100" dirty="0" err="1">
                <a:solidFill>
                  <a:srgbClr val="0070C0"/>
                </a:solidFill>
                <a:latin typeface="Arial" panose="020B0604020202020204" pitchFamily="34" charset="0"/>
                <a:ea typeface="Calibri" panose="020F0502020204030204" pitchFamily="34" charset="0"/>
                <a:cs typeface="Arial" panose="020B0604020202020204" pitchFamily="34" charset="0"/>
              </a:rPr>
              <a:t>ra.</a:t>
            </a:r>
            <a:r>
              <a:rPr lang="en-US" sz="3200" kern="100" dirty="0">
                <a:solidFill>
                  <a:srgbClr val="0070C0"/>
                </a:solidFill>
                <a:latin typeface="Arial" panose="020B0604020202020204" pitchFamily="34" charset="0"/>
                <a:ea typeface="Calibri" panose="020F0502020204030204" pitchFamily="34" charset="0"/>
                <a:cs typeface="Arial" panose="020B0604020202020204" pitchFamily="34" charset="0"/>
              </a:rPr>
              <a:t> Sau một thời gian chỉ còn một đám tro, nhẹ hơn rất nhiều so với ban đầu.</a:t>
            </a:r>
            <a:endParaRPr lang="vi-VN" sz="3200" kern="100"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6770979" y="4303455"/>
            <a:ext cx="5145717" cy="2554545"/>
          </a:xfrm>
          <a:prstGeom prst="rect">
            <a:avLst/>
          </a:prstGeom>
        </p:spPr>
        <p:txBody>
          <a:bodyPr wrap="square">
            <a:spAutoFit/>
          </a:bodyPr>
          <a:lstStyle/>
          <a:p>
            <a:pPr>
              <a:spcAft>
                <a:spcPts val="0"/>
              </a:spcAft>
            </a:pPr>
            <a:r>
              <a:rPr lang="en-US" sz="3200" i="1" kern="100" dirty="0">
                <a:solidFill>
                  <a:srgbClr val="FF0000"/>
                </a:solidFill>
                <a:latin typeface="Arial" panose="020B0604020202020204" pitchFamily="34" charset="0"/>
                <a:ea typeface="Calibri" panose="020F0502020204030204" pitchFamily="34" charset="0"/>
                <a:cs typeface="Arial" panose="020B0604020202020204" pitchFamily="34" charset="0"/>
              </a:rPr>
              <a:t>Không có sự biến đổi hoá học.</a:t>
            </a:r>
            <a:endParaRPr lang="vi-VN" sz="3200"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sz="3200" kern="100" dirty="0">
                <a:solidFill>
                  <a:srgbClr val="0070C0"/>
                </a:solidFill>
                <a:latin typeface="Arial" panose="020B0604020202020204" pitchFamily="34" charset="0"/>
                <a:ea typeface="Calibri" panose="020F0502020204030204" pitchFamily="34" charset="0"/>
                <a:cs typeface="Arial" panose="020B0604020202020204" pitchFamily="34" charset="0"/>
              </a:rPr>
              <a:t>Không có dấu hiệu biến đổi thành chất khác. Khi phơi khô lại trở về như cũ.</a:t>
            </a:r>
            <a:endParaRPr lang="vi-VN" sz="3200" kern="100"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038984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025" y="803693"/>
            <a:ext cx="8331517" cy="923330"/>
          </a:xfrm>
          <a:prstGeom prst="rect">
            <a:avLst/>
          </a:prstGeom>
        </p:spPr>
        <p:txBody>
          <a:bodyPr wrap="square">
            <a:spAutoFit/>
          </a:bodyPr>
          <a:lstStyle/>
          <a:p>
            <a:pPr algn="ctr">
              <a:lnSpc>
                <a:spcPct val="150000"/>
              </a:lnSpc>
              <a:spcAft>
                <a:spcPts val="0"/>
              </a:spcAft>
            </a:pPr>
            <a:r>
              <a:rPr lang="en-US" sz="36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Làm việc nhóm 4</a:t>
            </a:r>
            <a:endParaRPr lang="vi-VN"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528791" y="2862069"/>
            <a:ext cx="11020118" cy="646331"/>
          </a:xfrm>
          <a:prstGeom prst="rect">
            <a:avLst/>
          </a:prstGeom>
        </p:spPr>
        <p:txBody>
          <a:bodyPr wrap="square">
            <a:spAutoFit/>
          </a:bodyPr>
          <a:lstStyle/>
          <a:p>
            <a:r>
              <a:rPr lang="en-US" sz="3600" dirty="0" smtClean="0">
                <a:solidFill>
                  <a:srgbClr val="7030A0"/>
                </a:solidFill>
                <a:latin typeface="Arial" panose="020B0604020202020204" pitchFamily="34" charset="0"/>
                <a:cs typeface="Arial" panose="020B0604020202020204" pitchFamily="34" charset="0"/>
              </a:rPr>
              <a:t>Trả </a:t>
            </a:r>
            <a:r>
              <a:rPr lang="en-US" sz="3600" dirty="0">
                <a:solidFill>
                  <a:srgbClr val="7030A0"/>
                </a:solidFill>
                <a:latin typeface="Arial" panose="020B0604020202020204" pitchFamily="34" charset="0"/>
                <a:cs typeface="Arial" panose="020B0604020202020204" pitchFamily="34" charset="0"/>
              </a:rPr>
              <a:t>lời câu hỏi mục Thảo luận, trang 22 SGK.</a:t>
            </a:r>
            <a:endParaRPr lang="vi-VN" sz="3600" dirty="0">
              <a:solidFill>
                <a:srgbClr val="7030A0"/>
              </a:solidFill>
              <a:latin typeface="Arial" panose="020B0604020202020204" pitchFamily="34" charset="0"/>
              <a:cs typeface="Arial" panose="020B0604020202020204" pitchFamily="34" charset="0"/>
            </a:endParaRPr>
          </a:p>
        </p:txBody>
      </p:sp>
      <p:sp>
        <p:nvSpPr>
          <p:cNvPr id="5" name="Rectangle 4"/>
          <p:cNvSpPr/>
          <p:nvPr/>
        </p:nvSpPr>
        <p:spPr>
          <a:xfrm>
            <a:off x="200025" y="4117710"/>
            <a:ext cx="11677651" cy="1651671"/>
          </a:xfrm>
          <a:prstGeom prst="rect">
            <a:avLst/>
          </a:prstGeom>
        </p:spPr>
        <p:txBody>
          <a:bodyPr wrap="square">
            <a:spAutoFit/>
          </a:bodyPr>
          <a:lstStyle/>
          <a:p>
            <a:pPr algn="just">
              <a:lnSpc>
                <a:spcPct val="150000"/>
              </a:lnSpc>
              <a:spcAft>
                <a:spcPts val="0"/>
              </a:spcAft>
            </a:pPr>
            <a:r>
              <a:rPr lang="en-US" sz="3600" kern="100" dirty="0">
                <a:solidFill>
                  <a:srgbClr val="002060"/>
                </a:solidFill>
                <a:latin typeface="Arial" panose="020B0604020202020204" pitchFamily="34" charset="0"/>
                <a:ea typeface="Calibri" panose="020F0502020204030204" pitchFamily="34" charset="0"/>
                <a:cs typeface="Arial" panose="020B0604020202020204" pitchFamily="34" charset="0"/>
              </a:rPr>
              <a:t>Trong những cách em làm biến đổi tờ giấy, cách nào làm cho tờ giấy có sự biến đổi hoá học? Vì sao? </a:t>
            </a:r>
            <a:endParaRPr lang="vi-VN" sz="3600" kern="1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pic>
        <p:nvPicPr>
          <p:cNvPr id="7" name="1 Minute timer (Đồng hồ đếm ngược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31542" y="0"/>
            <a:ext cx="3660458" cy="2057400"/>
          </a:xfrm>
          <a:prstGeom prst="rect">
            <a:avLst/>
          </a:prstGeom>
        </p:spPr>
      </p:pic>
    </p:spTree>
    <p:extLst>
      <p:ext uri="{BB962C8B-B14F-4D97-AF65-F5344CB8AC3E}">
        <p14:creationId xmlns:p14="http://schemas.microsoft.com/office/powerpoint/2010/main" val="35440026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video>
              <p:cMediaNode vol="80000">
                <p:cTn id="23" fill="hold" display="0">
                  <p:stCondLst>
                    <p:cond delay="indefinite"/>
                  </p:stCondLst>
                </p:cTn>
                <p:tgtEl>
                  <p:spTgt spid="7"/>
                </p:tgtEl>
              </p:cMediaNode>
            </p:video>
          </p:childTnLst>
        </p:cTn>
      </p:par>
    </p:tnLst>
    <p:bldLst>
      <p:bldP spid="4" grpId="0"/>
      <p:bldP spid="6"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908</Words>
  <Application>Microsoft Office PowerPoint</Application>
  <PresentationFormat>Widescreen</PresentationFormat>
  <Paragraphs>88</Paragraphs>
  <Slides>14</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VietNam.Com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MyPC</cp:lastModifiedBy>
  <cp:revision>76</cp:revision>
  <dcterms:created xsi:type="dcterms:W3CDTF">2024-07-24T01:20:21Z</dcterms:created>
  <dcterms:modified xsi:type="dcterms:W3CDTF">2024-07-25T03:07:34Z</dcterms:modified>
</cp:coreProperties>
</file>