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61" r:id="rId7"/>
    <p:sldId id="262" r:id="rId8"/>
    <p:sldId id="264" r:id="rId9"/>
    <p:sldId id="265" r:id="rId10"/>
    <p:sldId id="266" r:id="rId11"/>
    <p:sldId id="267" r:id="rId12"/>
    <p:sldId id="268" r:id="rId13"/>
    <p:sldId id="277" r:id="rId14"/>
    <p:sldId id="269"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 id="296" r:id="rId31"/>
    <p:sldId id="289" r:id="rId32"/>
    <p:sldId id="297" r:id="rId33"/>
    <p:sldId id="298"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27AD0"/>
    <a:srgbClr val="ECAAC3"/>
    <a:srgbClr val="E791B2"/>
    <a:srgbClr val="F48CD6"/>
    <a:srgbClr val="E67EC3"/>
    <a:srgbClr val="D81EE6"/>
    <a:srgbClr val="FDE6EC"/>
    <a:srgbClr val="FEF8F8"/>
    <a:srgbClr val="FEE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1" autoAdjust="0"/>
    <p:restoredTop sz="96314" autoAdjust="0"/>
  </p:normalViewPr>
  <p:slideViewPr>
    <p:cSldViewPr snapToGrid="0">
      <p:cViewPr varScale="1">
        <p:scale>
          <a:sx n="59" d="100"/>
          <a:sy n="59" d="100"/>
        </p:scale>
        <p:origin x="1184"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E1D9B6D-B061-4147-AE2B-22C6319336D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C8FF303-553C-4120-91FE-4D14357CA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13B24C5D-279D-4648-B7B4-CAB278CBEFF5}"/>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5" name="Chỗ dành sẵn cho Chân trang 4">
            <a:extLst>
              <a:ext uri="{FF2B5EF4-FFF2-40B4-BE49-F238E27FC236}">
                <a16:creationId xmlns:a16="http://schemas.microsoft.com/office/drawing/2014/main" id="{2FE221C8-A288-405E-BD7D-3731C63A551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46C559F-DB30-4E0E-90D6-5D9D3667D6A6}"/>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237037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6F2952E-2464-4E4D-BE6D-5D97A9392F49}"/>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EC9680D-E983-4448-B3D9-E0F58EEA7BA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BA68D31-A887-4F0F-ACDA-8E48923C1AC4}"/>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5" name="Chỗ dành sẵn cho Chân trang 4">
            <a:extLst>
              <a:ext uri="{FF2B5EF4-FFF2-40B4-BE49-F238E27FC236}">
                <a16:creationId xmlns:a16="http://schemas.microsoft.com/office/drawing/2014/main" id="{630FD75D-7E28-4DA3-B0A3-965BE28984B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8E37CA7-F9EB-4B77-8F66-AE88BB6F4738}"/>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42207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AAC6A9D-E68C-428B-882F-647184F93A80}"/>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EC47B5C-615B-4A0E-BDE4-6A661C88551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0415DEE-37C6-4AD2-83B8-49BCC2FD7BFA}"/>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5" name="Chỗ dành sẵn cho Chân trang 4">
            <a:extLst>
              <a:ext uri="{FF2B5EF4-FFF2-40B4-BE49-F238E27FC236}">
                <a16:creationId xmlns:a16="http://schemas.microsoft.com/office/drawing/2014/main" id="{6998C7F5-A107-4241-8086-8C357BC6AA6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E9E02AC-12CB-4A45-8269-9D2B75529B60}"/>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216997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087D66C-B043-49B9-A890-B77E66E1F2E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F595378-474A-4184-9859-499B6BAA4DD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0583E49-86C0-4DC6-BCBF-3EDD1365CDB2}"/>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5" name="Chỗ dành sẵn cho Chân trang 4">
            <a:extLst>
              <a:ext uri="{FF2B5EF4-FFF2-40B4-BE49-F238E27FC236}">
                <a16:creationId xmlns:a16="http://schemas.microsoft.com/office/drawing/2014/main" id="{DDC584FB-248B-457E-BFBC-20EEC09588C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BC0FDB4-791F-4E55-A9FB-A3AC62F1052C}"/>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359314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0D09B4E-1FB4-46CF-8BF3-01D16B76A3F8}"/>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39EA8EB-210D-44AD-99E9-8DA917F77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1E27F47-9EF0-4237-9735-2F5B603AE552}"/>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5" name="Chỗ dành sẵn cho Chân trang 4">
            <a:extLst>
              <a:ext uri="{FF2B5EF4-FFF2-40B4-BE49-F238E27FC236}">
                <a16:creationId xmlns:a16="http://schemas.microsoft.com/office/drawing/2014/main" id="{C652AC5D-ABB1-4F8A-807E-F91F3695142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3CFF89E-51F5-43DF-B2AD-FF32B7952E50}"/>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16787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148A58E-DAC6-49A4-B25E-C85362158ED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C3FF9DC-2901-4BAB-8A16-5A977136FD4B}"/>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F765AE-BA4A-4629-BDDA-B21F1DEC6ED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6249278B-B7E3-4A19-923E-0648A69556F3}"/>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6" name="Chỗ dành sẵn cho Chân trang 5">
            <a:extLst>
              <a:ext uri="{FF2B5EF4-FFF2-40B4-BE49-F238E27FC236}">
                <a16:creationId xmlns:a16="http://schemas.microsoft.com/office/drawing/2014/main" id="{73603A35-8351-4AE8-8E2B-A474165B877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99E5568-16D3-4243-AFD4-226F09B2BDF4}"/>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8742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79937BE-5276-46D9-9CAE-8042E012F08C}"/>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96C1BE3-6A4E-49C6-8625-B4E7E58F6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B1A76FE-7F97-43F1-BC2F-35EBC63E266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0477C662-E0EA-4136-BA73-80D0968A8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F50DE05-FACC-44EA-A30B-1D7341A2641E}"/>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E412D8E1-B4C4-4C8D-9760-92F147D8D42B}"/>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8" name="Chỗ dành sẵn cho Chân trang 7">
            <a:extLst>
              <a:ext uri="{FF2B5EF4-FFF2-40B4-BE49-F238E27FC236}">
                <a16:creationId xmlns:a16="http://schemas.microsoft.com/office/drawing/2014/main" id="{630B0E53-33DB-42F1-ACFF-4175D6FBC6B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782A4C0D-955C-4103-9F9F-6E7E824D8676}"/>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176487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075E19-18BD-4A8A-8B75-3AC66AD482B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A26EE579-86AF-4059-A2CD-53B74484D2EE}"/>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4" name="Chỗ dành sẵn cho Chân trang 3">
            <a:extLst>
              <a:ext uri="{FF2B5EF4-FFF2-40B4-BE49-F238E27FC236}">
                <a16:creationId xmlns:a16="http://schemas.microsoft.com/office/drawing/2014/main" id="{30588390-5690-43ED-A812-B9F13E3AF418}"/>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8AEE32E1-7038-4EA1-9E70-EC1F1F99134F}"/>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193308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85A5660-7E43-4DCB-8028-B4903660BCB8}"/>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3" name="Chỗ dành sẵn cho Chân trang 2">
            <a:extLst>
              <a:ext uri="{FF2B5EF4-FFF2-40B4-BE49-F238E27FC236}">
                <a16:creationId xmlns:a16="http://schemas.microsoft.com/office/drawing/2014/main" id="{F2F8D368-D2B2-46A8-B00F-8B304029B7B4}"/>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14B7B9C3-88D5-4ADD-BBB9-79EC82149383}"/>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403156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B50095-9834-4B65-B4F7-646800BCCA1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66C1043-1088-4B20-9F6F-85AFAC3CF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70F31E85-7AE3-4E40-B780-1BF6569D6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D2384EC-DB55-40E2-87B2-38ABC892934A}"/>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6" name="Chỗ dành sẵn cho Chân trang 5">
            <a:extLst>
              <a:ext uri="{FF2B5EF4-FFF2-40B4-BE49-F238E27FC236}">
                <a16:creationId xmlns:a16="http://schemas.microsoft.com/office/drawing/2014/main" id="{2F5AA329-4BB9-40DD-B1BF-5E7F3FFD2C5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0772573-0736-496C-8987-0C4AADDF9C6A}"/>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420863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9C695C-BB6F-425F-84DE-D912CC8C20E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1143C09A-C110-438E-8576-01ECBECCE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BE9FEE16-30BC-4300-9FFC-02690AD81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DCB883F-130D-4036-BC7F-58F9685CD4AE}"/>
              </a:ext>
            </a:extLst>
          </p:cNvPr>
          <p:cNvSpPr>
            <a:spLocks noGrp="1"/>
          </p:cNvSpPr>
          <p:nvPr>
            <p:ph type="dt" sz="half" idx="10"/>
          </p:nvPr>
        </p:nvSpPr>
        <p:spPr/>
        <p:txBody>
          <a:bodyPr/>
          <a:lstStyle/>
          <a:p>
            <a:fld id="{6C24F56F-5FC6-4C42-8791-BCC1B59928A5}" type="datetimeFigureOut">
              <a:rPr lang="en-US" smtClean="0"/>
              <a:t>20-10-2024</a:t>
            </a:fld>
            <a:endParaRPr lang="en-US"/>
          </a:p>
        </p:txBody>
      </p:sp>
      <p:sp>
        <p:nvSpPr>
          <p:cNvPr id="6" name="Chỗ dành sẵn cho Chân trang 5">
            <a:extLst>
              <a:ext uri="{FF2B5EF4-FFF2-40B4-BE49-F238E27FC236}">
                <a16:creationId xmlns:a16="http://schemas.microsoft.com/office/drawing/2014/main" id="{BAE63DA6-CE21-493E-AA83-14D391FD67A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C770BE4-D2F1-4202-A2D3-656FEE1D9C5B}"/>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214263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225A3BC-3261-4FD4-B5A1-AF210453E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9C5AE18-0477-4808-83E2-FAA0E0996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D379508-D3B5-43F1-A64B-E742952F7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4F56F-5FC6-4C42-8791-BCC1B59928A5}" type="datetimeFigureOut">
              <a:rPr lang="en-US" smtClean="0"/>
              <a:t>20-10-2024</a:t>
            </a:fld>
            <a:endParaRPr lang="en-US"/>
          </a:p>
        </p:txBody>
      </p:sp>
      <p:sp>
        <p:nvSpPr>
          <p:cNvPr id="5" name="Chỗ dành sẵn cho Chân trang 4">
            <a:extLst>
              <a:ext uri="{FF2B5EF4-FFF2-40B4-BE49-F238E27FC236}">
                <a16:creationId xmlns:a16="http://schemas.microsoft.com/office/drawing/2014/main" id="{01F39C6B-5CF2-460E-A20B-51918676B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47BAAA2-9053-4639-973E-DF4B496CF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126FF-F833-4238-A6B8-11BC326535A5}" type="slidenum">
              <a:rPr lang="en-US" smtClean="0"/>
              <a:t>‹#›</a:t>
            </a:fld>
            <a:endParaRPr lang="en-US"/>
          </a:p>
        </p:txBody>
      </p:sp>
    </p:spTree>
    <p:extLst>
      <p:ext uri="{BB962C8B-B14F-4D97-AF65-F5344CB8AC3E}">
        <p14:creationId xmlns:p14="http://schemas.microsoft.com/office/powerpoint/2010/main" val="58094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0.jfif"/><Relationship Id="rId5" Type="http://schemas.openxmlformats.org/officeDocument/2006/relationships/image" Target="../media/image7.png"/><Relationship Id="rId10" Type="http://schemas.microsoft.com/office/2007/relationships/hdphoto" Target="../media/hdphoto4.wdp"/><Relationship Id="rId4" Type="http://schemas.openxmlformats.org/officeDocument/2006/relationships/image" Target="../media/image6.jpe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slide" Target="slide16.xml"/><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slide" Target="slide14.xml"/><Relationship Id="rId16" Type="http://schemas.openxmlformats.org/officeDocument/2006/relationships/image" Target="../media/image10.jfi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 Target="slide17.xml"/><Relationship Id="rId15" Type="http://schemas.openxmlformats.org/officeDocument/2006/relationships/slide" Target="slide18.xml"/><Relationship Id="rId10" Type="http://schemas.microsoft.com/office/2007/relationships/hdphoto" Target="../media/hdphoto2.wdp"/><Relationship Id="rId4" Type="http://schemas.openxmlformats.org/officeDocument/2006/relationships/slide" Target="slide15.xml"/><Relationship Id="rId9" Type="http://schemas.openxmlformats.org/officeDocument/2006/relationships/image" Target="../media/image7.png"/><Relationship Id="rId1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fif"/><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fif"/><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fif"/><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fif"/><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82711CDD-0CB8-4F75-BBC0-0223906D8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84737">
            <a:off x="6997070" y="197923"/>
            <a:ext cx="4581725" cy="6462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09758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9E7A036-8DD3-402B-BAB9-C206A0173D24}"/>
              </a:ext>
            </a:extLst>
          </p:cNvPr>
          <p:cNvSpPr txBox="1"/>
          <p:nvPr/>
        </p:nvSpPr>
        <p:spPr>
          <a:xfrm>
            <a:off x="7964856" y="3033726"/>
            <a:ext cx="3963819" cy="1754326"/>
          </a:xfrm>
          <a:prstGeom prst="rect">
            <a:avLst/>
          </a:prstGeom>
          <a:noFill/>
        </p:spPr>
        <p:txBody>
          <a:bodyPr wrap="square">
            <a:spAutoFit/>
          </a:bodyPr>
          <a:lstStyle/>
          <a:p>
            <a:r>
              <a:rPr lang="vi-VN" sz="3600">
                <a:effectLst/>
                <a:latin typeface="Calibri" panose="020F0502020204030204" pitchFamily="34" charset="0"/>
                <a:ea typeface="Calibri" panose="020F0502020204030204" pitchFamily="34" charset="0"/>
                <a:cs typeface="Calibri" panose="020F0502020204030204" pitchFamily="34" charset="0"/>
              </a:rPr>
              <a:t>- </a:t>
            </a:r>
            <a:r>
              <a:rPr lang="en-US" sz="3600">
                <a:effectLst/>
                <a:latin typeface="Calibri" panose="020F0502020204030204" pitchFamily="34" charset="0"/>
                <a:ea typeface="Calibri" panose="020F0502020204030204" pitchFamily="34" charset="0"/>
                <a:cs typeface="Calibri" panose="020F0502020204030204" pitchFamily="34" charset="0"/>
              </a:rPr>
              <a:t>Bạn </a:t>
            </a:r>
            <a:r>
              <a:rPr lang="vi-VN" sz="3600">
                <a:effectLst/>
                <a:latin typeface="Calibri" panose="020F0502020204030204" pitchFamily="34" charset="0"/>
                <a:ea typeface="Calibri" panose="020F0502020204030204" pitchFamily="34" charset="0"/>
                <a:cs typeface="Calibri" panose="020F0502020204030204" pitchFamily="34" charset="0"/>
              </a:rPr>
              <a:t>Mai:</a:t>
            </a:r>
            <a:r>
              <a:rPr lang="en-US" sz="3600">
                <a:effectLst/>
                <a:latin typeface="Calibri" panose="020F0502020204030204" pitchFamily="34" charset="0"/>
                <a:ea typeface="Calibri" panose="020F0502020204030204" pitchFamily="34" charset="0"/>
                <a:cs typeface="Calibri" panose="020F0502020204030204" pitchFamily="34" charset="0"/>
              </a:rPr>
              <a:t> </a:t>
            </a:r>
            <a:r>
              <a:rPr lang="vi-VN" sz="3600">
                <a:effectLst/>
                <a:latin typeface="Calibri" panose="020F0502020204030204" pitchFamily="34" charset="0"/>
                <a:ea typeface="Calibri" panose="020F0502020204030204" pitchFamily="34" charset="0"/>
                <a:cs typeface="Calibri" panose="020F0502020204030204" pitchFamily="34" charset="0"/>
              </a:rPr>
              <a:t>32kg;</a:t>
            </a:r>
          </a:p>
          <a:p>
            <a:r>
              <a:rPr lang="vi-VN" sz="3600">
                <a:latin typeface="Calibri" panose="020F0502020204030204" pitchFamily="34" charset="0"/>
                <a:ea typeface="Calibri" panose="020F0502020204030204" pitchFamily="34" charset="0"/>
                <a:cs typeface="Calibri" panose="020F0502020204030204" pitchFamily="34" charset="0"/>
              </a:rPr>
              <a:t>- B</a:t>
            </a:r>
            <a:r>
              <a:rPr lang="en-US" sz="3600">
                <a:effectLst/>
                <a:latin typeface="Calibri" panose="020F0502020204030204" pitchFamily="34" charset="0"/>
                <a:ea typeface="Calibri" panose="020F0502020204030204" pitchFamily="34" charset="0"/>
                <a:cs typeface="Calibri" panose="020F0502020204030204" pitchFamily="34" charset="0"/>
              </a:rPr>
              <a:t>ạn </a:t>
            </a:r>
            <a:r>
              <a:rPr lang="vi-VN" sz="3600">
                <a:effectLst/>
                <a:latin typeface="Calibri" panose="020F0502020204030204" pitchFamily="34" charset="0"/>
                <a:ea typeface="Calibri" panose="020F0502020204030204" pitchFamily="34" charset="0"/>
                <a:cs typeface="Calibri" panose="020F0502020204030204" pitchFamily="34" charset="0"/>
              </a:rPr>
              <a:t>Hùng:</a:t>
            </a:r>
            <a:r>
              <a:rPr lang="en-US" sz="3600">
                <a:effectLst/>
                <a:latin typeface="Calibri" panose="020F0502020204030204" pitchFamily="34" charset="0"/>
                <a:ea typeface="Calibri" panose="020F0502020204030204" pitchFamily="34" charset="0"/>
                <a:cs typeface="Calibri" panose="020F0502020204030204" pitchFamily="34" charset="0"/>
              </a:rPr>
              <a:t> </a:t>
            </a:r>
            <a:r>
              <a:rPr lang="vi-VN" sz="3600">
                <a:effectLst/>
                <a:latin typeface="Calibri" panose="020F0502020204030204" pitchFamily="34" charset="0"/>
                <a:ea typeface="Calibri" panose="020F0502020204030204" pitchFamily="34" charset="0"/>
                <a:cs typeface="Calibri" panose="020F0502020204030204" pitchFamily="34" charset="0"/>
              </a:rPr>
              <a:t>33kg;</a:t>
            </a:r>
          </a:p>
          <a:p>
            <a:r>
              <a:rPr lang="vi-VN" sz="3600">
                <a:effectLst/>
                <a:latin typeface="Calibri" panose="020F0502020204030204" pitchFamily="34" charset="0"/>
                <a:ea typeface="Calibri" panose="020F0502020204030204" pitchFamily="34" charset="0"/>
                <a:cs typeface="Calibri" panose="020F0502020204030204" pitchFamily="34" charset="0"/>
              </a:rPr>
              <a:t>- B</a:t>
            </a:r>
            <a:r>
              <a:rPr lang="en-US" sz="3600">
                <a:effectLst/>
                <a:latin typeface="Calibri" panose="020F0502020204030204" pitchFamily="34" charset="0"/>
                <a:ea typeface="Calibri" panose="020F0502020204030204" pitchFamily="34" charset="0"/>
                <a:cs typeface="Calibri" panose="020F0502020204030204" pitchFamily="34" charset="0"/>
              </a:rPr>
              <a:t>ạn </a:t>
            </a:r>
            <a:r>
              <a:rPr lang="vi-VN" sz="3600">
                <a:effectLst/>
                <a:latin typeface="Calibri" panose="020F0502020204030204" pitchFamily="34" charset="0"/>
                <a:ea typeface="Calibri" panose="020F0502020204030204" pitchFamily="34" charset="0"/>
                <a:cs typeface="Calibri" panose="020F0502020204030204" pitchFamily="34" charset="0"/>
              </a:rPr>
              <a:t>Dũng:</a:t>
            </a:r>
            <a:r>
              <a:rPr lang="en-US" sz="3600">
                <a:effectLst/>
                <a:latin typeface="Calibri" panose="020F0502020204030204" pitchFamily="34" charset="0"/>
                <a:ea typeface="Calibri" panose="020F0502020204030204" pitchFamily="34" charset="0"/>
                <a:cs typeface="Calibri" panose="020F0502020204030204" pitchFamily="34" charset="0"/>
              </a:rPr>
              <a:t> 35kg.</a:t>
            </a:r>
            <a:endParaRPr lang="en-US" sz="3600">
              <a:latin typeface="Calibri" panose="020F0502020204030204" pitchFamily="34" charset="0"/>
              <a:ea typeface="Calibri" panose="020F0502020204030204" pitchFamily="34" charset="0"/>
              <a:cs typeface="Calibri" panose="020F0502020204030204" pitchFamily="34" charset="0"/>
            </a:endParaRPr>
          </a:p>
        </p:txBody>
      </p:sp>
      <p:pic>
        <p:nvPicPr>
          <p:cNvPr id="5" name="Hình ảnh 4">
            <a:extLst>
              <a:ext uri="{FF2B5EF4-FFF2-40B4-BE49-F238E27FC236}">
                <a16:creationId xmlns:a16="http://schemas.microsoft.com/office/drawing/2014/main" id="{B3585455-C72A-4F93-9F6D-A5F3E2743DCA}"/>
              </a:ext>
            </a:extLst>
          </p:cNvPr>
          <p:cNvPicPr>
            <a:picLocks noChangeAspect="1"/>
          </p:cNvPicPr>
          <p:nvPr/>
        </p:nvPicPr>
        <p:blipFill>
          <a:blip r:embed="rId2"/>
          <a:stretch>
            <a:fillRect/>
          </a:stretch>
        </p:blipFill>
        <p:spPr>
          <a:xfrm>
            <a:off x="0" y="0"/>
            <a:ext cx="7532856" cy="6858000"/>
          </a:xfrm>
          <a:prstGeom prst="rect">
            <a:avLst/>
          </a:prstGeom>
        </p:spPr>
      </p:pic>
      <p:grpSp>
        <p:nvGrpSpPr>
          <p:cNvPr id="2" name="Nhóm 1">
            <a:extLst>
              <a:ext uri="{FF2B5EF4-FFF2-40B4-BE49-F238E27FC236}">
                <a16:creationId xmlns:a16="http://schemas.microsoft.com/office/drawing/2014/main" id="{D50C3DA1-5D8D-4D7E-B626-B82DF21CE73D}"/>
              </a:ext>
            </a:extLst>
          </p:cNvPr>
          <p:cNvGrpSpPr/>
          <p:nvPr/>
        </p:nvGrpSpPr>
        <p:grpSpPr>
          <a:xfrm>
            <a:off x="7208856" y="7846"/>
            <a:ext cx="4919695" cy="2062103"/>
            <a:chOff x="7208856" y="7846"/>
            <a:chExt cx="4919695" cy="2062103"/>
          </a:xfrm>
        </p:grpSpPr>
        <p:sp>
          <p:nvSpPr>
            <p:cNvPr id="6" name="Hộp Văn bản 5">
              <a:extLst>
                <a:ext uri="{FF2B5EF4-FFF2-40B4-BE49-F238E27FC236}">
                  <a16:creationId xmlns:a16="http://schemas.microsoft.com/office/drawing/2014/main" id="{77B38B9F-1F16-461F-A92B-84F52B3C33A0}"/>
                </a:ext>
              </a:extLst>
            </p:cNvPr>
            <p:cNvSpPr txBox="1"/>
            <p:nvPr/>
          </p:nvSpPr>
          <p:spPr>
            <a:xfrm>
              <a:off x="7964856" y="7846"/>
              <a:ext cx="4163695" cy="2062103"/>
            </a:xfrm>
            <a:prstGeom prst="rect">
              <a:avLst/>
            </a:prstGeom>
            <a:noFill/>
          </p:spPr>
          <p:txBody>
            <a:bodyPr wrap="square" rtlCol="0">
              <a:spAutoFit/>
            </a:bodyPr>
            <a:lstStyle/>
            <a:p>
              <a:pPr algn="just"/>
              <a:r>
                <a:rPr lang="vi-VN" sz="3200" b="1">
                  <a:solidFill>
                    <a:schemeClr val="accent5">
                      <a:lumMod val="75000"/>
                    </a:schemeClr>
                  </a:solidFill>
                </a:rPr>
                <a:t>Quan sát cân và cho biết mỗi bạn cân nặng khoảng bao nhiêu ki-lô-gam?</a:t>
              </a:r>
              <a:endParaRPr lang="en-US" sz="3200" b="1">
                <a:solidFill>
                  <a:schemeClr val="accent5">
                    <a:lumMod val="75000"/>
                  </a:schemeClr>
                </a:solidFill>
              </a:endParaRPr>
            </a:p>
          </p:txBody>
        </p:sp>
        <p:grpSp>
          <p:nvGrpSpPr>
            <p:cNvPr id="7" name="Nhóm 6">
              <a:extLst>
                <a:ext uri="{FF2B5EF4-FFF2-40B4-BE49-F238E27FC236}">
                  <a16:creationId xmlns:a16="http://schemas.microsoft.com/office/drawing/2014/main" id="{B8580027-8EB1-4797-A832-5EA1DEE0EAC2}"/>
                </a:ext>
              </a:extLst>
            </p:cNvPr>
            <p:cNvGrpSpPr/>
            <p:nvPr/>
          </p:nvGrpSpPr>
          <p:grpSpPr>
            <a:xfrm>
              <a:off x="7208856" y="103096"/>
              <a:ext cx="648000" cy="648000"/>
              <a:chOff x="82527" y="957742"/>
              <a:chExt cx="648000" cy="648000"/>
            </a:xfrm>
          </p:grpSpPr>
          <p:sp>
            <p:nvSpPr>
              <p:cNvPr id="8" name="Hình chữ nhật 7">
                <a:extLst>
                  <a:ext uri="{FF2B5EF4-FFF2-40B4-BE49-F238E27FC236}">
                    <a16:creationId xmlns:a16="http://schemas.microsoft.com/office/drawing/2014/main" id="{18D2BB43-A2D1-47DA-8700-AE1B2D5C5EBA}"/>
                  </a:ext>
                </a:extLst>
              </p:cNvPr>
              <p:cNvSpPr/>
              <p:nvPr/>
            </p:nvSpPr>
            <p:spPr>
              <a:xfrm>
                <a:off x="190527" y="1065742"/>
                <a:ext cx="43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6</a:t>
                </a:r>
                <a:endParaRPr lang="en-US" sz="3200"/>
              </a:p>
            </p:txBody>
          </p:sp>
          <p:sp>
            <p:nvSpPr>
              <p:cNvPr id="9" name="Hình Bầu dục 8">
                <a:extLst>
                  <a:ext uri="{FF2B5EF4-FFF2-40B4-BE49-F238E27FC236}">
                    <a16:creationId xmlns:a16="http://schemas.microsoft.com/office/drawing/2014/main" id="{0F3D102C-2105-4389-9724-7D151129420F}"/>
                  </a:ext>
                </a:extLst>
              </p:cNvPr>
              <p:cNvSpPr/>
              <p:nvPr/>
            </p:nvSpPr>
            <p:spPr>
              <a:xfrm>
                <a:off x="82527" y="957742"/>
                <a:ext cx="648000" cy="64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spTree>
    <p:extLst>
      <p:ext uri="{BB962C8B-B14F-4D97-AF65-F5344CB8AC3E}">
        <p14:creationId xmlns:p14="http://schemas.microsoft.com/office/powerpoint/2010/main" val="35955206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82711CDD-0CB8-4F75-BBC0-0223906D8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84737">
            <a:off x="6997070" y="197923"/>
            <a:ext cx="4581725" cy="6462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62743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err="1"/>
              <a:t>Khởi</a:t>
            </a:r>
            <a:r>
              <a:rPr lang="vi-VN" sz="3600" b="1"/>
              <a:t> động</a:t>
            </a:r>
            <a:endParaRPr lang="en-US" sz="3600" b="1"/>
          </a:p>
        </p:txBody>
      </p:sp>
      <p:sp>
        <p:nvSpPr>
          <p:cNvPr id="11" name="Hình chữ nhật 10">
            <a:extLst>
              <a:ext uri="{FF2B5EF4-FFF2-40B4-BE49-F238E27FC236}">
                <a16:creationId xmlns:a16="http://schemas.microsoft.com/office/drawing/2014/main" id="{156BEC84-C142-47B2-AB27-7280BCED20E5}"/>
              </a:ext>
            </a:extLst>
          </p:cNvPr>
          <p:cNvSpPr/>
          <p:nvPr/>
        </p:nvSpPr>
        <p:spPr>
          <a:xfrm>
            <a:off x="1104900"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7" name="Hình chữ nhật 16">
            <a:extLst>
              <a:ext uri="{FF2B5EF4-FFF2-40B4-BE49-F238E27FC236}">
                <a16:creationId xmlns:a16="http://schemas.microsoft.com/office/drawing/2014/main" id="{686635EB-B367-4D65-9B74-2223C0060F35}"/>
              </a:ext>
            </a:extLst>
          </p:cNvPr>
          <p:cNvSpPr/>
          <p:nvPr/>
        </p:nvSpPr>
        <p:spPr>
          <a:xfrm>
            <a:off x="5779102"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cm</a:t>
            </a:r>
            <a:r>
              <a:rPr lang="vi-VN" sz="3600" baseline="30000"/>
              <a:t>2</a:t>
            </a:r>
            <a:endParaRPr lang="en-US" sz="3600" baseline="30000"/>
          </a:p>
        </p:txBody>
      </p:sp>
      <p:sp>
        <p:nvSpPr>
          <p:cNvPr id="18" name="Hình chữ nhật 17">
            <a:extLst>
              <a:ext uri="{FF2B5EF4-FFF2-40B4-BE49-F238E27FC236}">
                <a16:creationId xmlns:a16="http://schemas.microsoft.com/office/drawing/2014/main" id="{A9937F5B-13C5-49F2-B3F1-5ECB82284B03}"/>
              </a:ext>
            </a:extLst>
          </p:cNvPr>
          <p:cNvSpPr/>
          <p:nvPr/>
        </p:nvSpPr>
        <p:spPr>
          <a:xfrm>
            <a:off x="3442001"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dm</a:t>
            </a:r>
            <a:r>
              <a:rPr lang="vi-VN" sz="3600" baseline="30000"/>
              <a:t>2</a:t>
            </a:r>
            <a:endParaRPr lang="en-US" sz="3600" baseline="30000"/>
          </a:p>
        </p:txBody>
      </p:sp>
      <p:sp>
        <p:nvSpPr>
          <p:cNvPr id="19" name="Hình chữ nhật 18">
            <a:extLst>
              <a:ext uri="{FF2B5EF4-FFF2-40B4-BE49-F238E27FC236}">
                <a16:creationId xmlns:a16="http://schemas.microsoft.com/office/drawing/2014/main" id="{1D444465-CCE1-4365-B065-742F0FCA78AB}"/>
              </a:ext>
            </a:extLst>
          </p:cNvPr>
          <p:cNvSpPr/>
          <p:nvPr/>
        </p:nvSpPr>
        <p:spPr>
          <a:xfrm>
            <a:off x="8116203"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mm</a:t>
            </a:r>
            <a:r>
              <a:rPr lang="vi-VN" sz="3600" baseline="30000"/>
              <a:t>2</a:t>
            </a:r>
            <a:endParaRPr lang="en-US" sz="3600" baseline="30000"/>
          </a:p>
        </p:txBody>
      </p:sp>
      <p:pic>
        <p:nvPicPr>
          <p:cNvPr id="20" name="Picture 2">
            <a:extLst>
              <a:ext uri="{FF2B5EF4-FFF2-40B4-BE49-F238E27FC236}">
                <a16:creationId xmlns:a16="http://schemas.microsoft.com/office/drawing/2014/main" id="{FA1F3A78-4B14-4169-B29A-6092709FCF1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a:off x="12608375" y="-977945"/>
            <a:ext cx="389260" cy="2945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5568C5C9-2EB0-4552-8D16-90E6EE135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54356">
            <a:off x="12683489" y="-923977"/>
            <a:ext cx="496228" cy="521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0323E4D7-5D71-467D-B1AA-55317E2ABF0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12608375" y="-977945"/>
            <a:ext cx="410534" cy="5264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86EAD383-1199-4EF9-A638-F4CBBFDB8D9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a:off x="12608375" y="-977945"/>
            <a:ext cx="501650" cy="5016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FCF4A33E-8652-4D60-B2BA-771DA34A65F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608375" y="-977945"/>
            <a:ext cx="553576" cy="568325"/>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F8F4198A-E5E7-4F1B-BB06-A711A92BD246}"/>
              </a:ext>
            </a:extLst>
          </p:cNvPr>
          <p:cNvSpPr txBox="1"/>
          <p:nvPr/>
        </p:nvSpPr>
        <p:spPr>
          <a:xfrm>
            <a:off x="154842" y="6076757"/>
            <a:ext cx="6817458" cy="369332"/>
          </a:xfrm>
          <a:prstGeom prst="rect">
            <a:avLst/>
          </a:prstGeom>
          <a:noFill/>
        </p:spPr>
        <p:txBody>
          <a:bodyPr wrap="square" rtlCol="0">
            <a:spAutoFit/>
          </a:bodyPr>
          <a:lstStyle/>
          <a:p>
            <a:r>
              <a:rPr lang="vi-VN" b="1">
                <a:solidFill>
                  <a:srgbClr val="FF0000"/>
                </a:solidFill>
              </a:rPr>
              <a:t>Lưu ý: Slide 13,14,15,16, 17 chứa hiệu ứng và liên kết trang</a:t>
            </a:r>
            <a:endParaRPr lang="en-US" b="1">
              <a:solidFill>
                <a:srgbClr val="FF0000"/>
              </a:solidFill>
            </a:endParaRPr>
          </a:p>
        </p:txBody>
      </p:sp>
      <p:pic>
        <p:nvPicPr>
          <p:cNvPr id="14" name="Hình ảnh 13">
            <a:extLst>
              <a:ext uri="{FF2B5EF4-FFF2-40B4-BE49-F238E27FC236}">
                <a16:creationId xmlns:a16="http://schemas.microsoft.com/office/drawing/2014/main" id="{E5D05914-C8C4-47D3-A5A7-988CFFEB95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92000" y="-1752523"/>
            <a:ext cx="2253244" cy="1752523"/>
          </a:xfrm>
          <a:prstGeom prst="rect">
            <a:avLst/>
          </a:prstGeom>
        </p:spPr>
      </p:pic>
    </p:spTree>
    <p:extLst>
      <p:ext uri="{BB962C8B-B14F-4D97-AF65-F5344CB8AC3E}">
        <p14:creationId xmlns:p14="http://schemas.microsoft.com/office/powerpoint/2010/main" val="9877786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err="1"/>
              <a:t>Khởi</a:t>
            </a:r>
            <a:r>
              <a:rPr lang="vi-VN" sz="3600" b="1"/>
              <a:t> động</a:t>
            </a:r>
            <a:endParaRPr lang="en-US" sz="3600" b="1"/>
          </a:p>
        </p:txBody>
      </p:sp>
      <p:sp>
        <p:nvSpPr>
          <p:cNvPr id="11" name="Hình chữ nhật 10">
            <a:hlinkClick r:id="rId2" action="ppaction://hlinksldjump"/>
            <a:extLst>
              <a:ext uri="{FF2B5EF4-FFF2-40B4-BE49-F238E27FC236}">
                <a16:creationId xmlns:a16="http://schemas.microsoft.com/office/drawing/2014/main" id="{156BEC84-C142-47B2-AB27-7280BCED20E5}"/>
              </a:ext>
            </a:extLst>
          </p:cNvPr>
          <p:cNvSpPr/>
          <p:nvPr/>
        </p:nvSpPr>
        <p:spPr>
          <a:xfrm>
            <a:off x="1104900"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7" name="Hình chữ nhật 16">
            <a:hlinkClick r:id="rId3" action="ppaction://hlinksldjump"/>
            <a:extLst>
              <a:ext uri="{FF2B5EF4-FFF2-40B4-BE49-F238E27FC236}">
                <a16:creationId xmlns:a16="http://schemas.microsoft.com/office/drawing/2014/main" id="{686635EB-B367-4D65-9B74-2223C0060F35}"/>
              </a:ext>
            </a:extLst>
          </p:cNvPr>
          <p:cNvSpPr/>
          <p:nvPr/>
        </p:nvSpPr>
        <p:spPr>
          <a:xfrm>
            <a:off x="5779102"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cm</a:t>
            </a:r>
            <a:r>
              <a:rPr lang="vi-VN" sz="3600" baseline="30000"/>
              <a:t>2</a:t>
            </a:r>
            <a:endParaRPr lang="en-US" sz="3600" baseline="30000"/>
          </a:p>
        </p:txBody>
      </p:sp>
      <p:sp>
        <p:nvSpPr>
          <p:cNvPr id="18" name="Hình chữ nhật 17">
            <a:hlinkClick r:id="rId4" action="ppaction://hlinksldjump"/>
            <a:extLst>
              <a:ext uri="{FF2B5EF4-FFF2-40B4-BE49-F238E27FC236}">
                <a16:creationId xmlns:a16="http://schemas.microsoft.com/office/drawing/2014/main" id="{A9937F5B-13C5-49F2-B3F1-5ECB82284B03}"/>
              </a:ext>
            </a:extLst>
          </p:cNvPr>
          <p:cNvSpPr/>
          <p:nvPr/>
        </p:nvSpPr>
        <p:spPr>
          <a:xfrm>
            <a:off x="3442001"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dm</a:t>
            </a:r>
            <a:r>
              <a:rPr lang="vi-VN" sz="3600" baseline="30000"/>
              <a:t>2</a:t>
            </a:r>
            <a:endParaRPr lang="en-US" sz="3600" baseline="30000"/>
          </a:p>
        </p:txBody>
      </p:sp>
      <p:sp>
        <p:nvSpPr>
          <p:cNvPr id="19" name="Hình chữ nhật 18">
            <a:hlinkClick r:id="rId5" action="ppaction://hlinksldjump"/>
            <a:extLst>
              <a:ext uri="{FF2B5EF4-FFF2-40B4-BE49-F238E27FC236}">
                <a16:creationId xmlns:a16="http://schemas.microsoft.com/office/drawing/2014/main" id="{1D444465-CCE1-4365-B065-742F0FCA78AB}"/>
              </a:ext>
            </a:extLst>
          </p:cNvPr>
          <p:cNvSpPr/>
          <p:nvPr/>
        </p:nvSpPr>
        <p:spPr>
          <a:xfrm>
            <a:off x="8116203"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mm</a:t>
            </a:r>
            <a:r>
              <a:rPr lang="vi-VN" sz="3600" baseline="30000"/>
              <a:t>2</a:t>
            </a:r>
            <a:endParaRPr lang="en-US" sz="3600" baseline="30000"/>
          </a:p>
        </p:txBody>
      </p:sp>
      <p:pic>
        <p:nvPicPr>
          <p:cNvPr id="20" name="Picture 2">
            <a:extLst>
              <a:ext uri="{FF2B5EF4-FFF2-40B4-BE49-F238E27FC236}">
                <a16:creationId xmlns:a16="http://schemas.microsoft.com/office/drawing/2014/main" id="{FA1F3A78-4B14-4169-B29A-6092709FCF1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a:off x="10627175" y="660355"/>
            <a:ext cx="389260" cy="2945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5568C5C9-2EB0-4552-8D16-90E6EE1355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354356">
            <a:off x="10702289" y="714323"/>
            <a:ext cx="496228" cy="521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0323E4D7-5D71-467D-B1AA-55317E2ABF0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10627175" y="660355"/>
            <a:ext cx="410534" cy="5264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86EAD383-1199-4EF9-A638-F4CBBFDB8D93}"/>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a:off x="10627175" y="660355"/>
            <a:ext cx="501650" cy="5016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FCF4A33E-8652-4D60-B2BA-771DA34A65F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27175" y="660355"/>
            <a:ext cx="553576" cy="568325"/>
          </a:xfrm>
          <a:prstGeom prst="rect">
            <a:avLst/>
          </a:prstGeom>
          <a:noFill/>
          <a:extLst>
            <a:ext uri="{909E8E84-426E-40DD-AFC4-6F175D3DCCD1}">
              <a14:hiddenFill xmlns:a14="http://schemas.microsoft.com/office/drawing/2010/main">
                <a:solidFill>
                  <a:srgbClr val="FFFFFF"/>
                </a:solidFill>
              </a14:hiddenFill>
            </a:ext>
          </a:extLst>
        </p:spPr>
      </p:pic>
      <p:pic>
        <p:nvPicPr>
          <p:cNvPr id="14" name="Hình ảnh 13">
            <a:hlinkClick r:id="rId15" action="ppaction://hlinksldjump"/>
            <a:extLst>
              <a:ext uri="{FF2B5EF4-FFF2-40B4-BE49-F238E27FC236}">
                <a16:creationId xmlns:a16="http://schemas.microsoft.com/office/drawing/2014/main" id="{90880A7A-3AE8-4C58-A813-20DDF3925DB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spTree>
    <p:extLst>
      <p:ext uri="{BB962C8B-B14F-4D97-AF65-F5344CB8AC3E}">
        <p14:creationId xmlns:p14="http://schemas.microsoft.com/office/powerpoint/2010/main" val="8898126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1000" fill="hold"/>
                                        <p:tgtEl>
                                          <p:spTgt spid="11"/>
                                        </p:tgtEl>
                                        <p:attrNameLst>
                                          <p:attrName>fillcolor</p:attrName>
                                        </p:attrNameLst>
                                      </p:cBhvr>
                                      <p:to>
                                        <a:schemeClr val="accent2"/>
                                      </p:to>
                                    </p:animClr>
                                    <p:set>
                                      <p:cBhvr>
                                        <p:cTn id="7" dur="1000" fill="hold"/>
                                        <p:tgtEl>
                                          <p:spTgt spid="11"/>
                                        </p:tgtEl>
                                        <p:attrNameLst>
                                          <p:attrName>fill.type</p:attrName>
                                        </p:attrNameLst>
                                      </p:cBhvr>
                                      <p:to>
                                        <p:strVal val="solid"/>
                                      </p:to>
                                    </p:set>
                                    <p:set>
                                      <p:cBhvr>
                                        <p:cTn id="8"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grpId="0" nodeType="clickEffect">
                                  <p:stCondLst>
                                    <p:cond delay="0"/>
                                  </p:stCondLst>
                                  <p:childTnLst>
                                    <p:animClr clrSpc="rgb" dir="cw">
                                      <p:cBhvr>
                                        <p:cTn id="13" dur="1000" fill="hold"/>
                                        <p:tgtEl>
                                          <p:spTgt spid="18"/>
                                        </p:tgtEl>
                                        <p:attrNameLst>
                                          <p:attrName>fillcolor</p:attrName>
                                        </p:attrNameLst>
                                      </p:cBhvr>
                                      <p:to>
                                        <a:schemeClr val="accent2"/>
                                      </p:to>
                                    </p:animClr>
                                    <p:set>
                                      <p:cBhvr>
                                        <p:cTn id="14" dur="1000" fill="hold"/>
                                        <p:tgtEl>
                                          <p:spTgt spid="18"/>
                                        </p:tgtEl>
                                        <p:attrNameLst>
                                          <p:attrName>fill.type</p:attrName>
                                        </p:attrNameLst>
                                      </p:cBhvr>
                                      <p:to>
                                        <p:strVal val="solid"/>
                                      </p:to>
                                    </p:set>
                                    <p:set>
                                      <p:cBhvr>
                                        <p:cTn id="15" dur="1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17"/>
                                        </p:tgtEl>
                                        <p:attrNameLst>
                                          <p:attrName>fillcolor</p:attrName>
                                        </p:attrNameLst>
                                      </p:cBhvr>
                                      <p:to>
                                        <a:schemeClr val="accent2"/>
                                      </p:to>
                                    </p:animClr>
                                    <p:set>
                                      <p:cBhvr>
                                        <p:cTn id="21" dur="1000" fill="hold"/>
                                        <p:tgtEl>
                                          <p:spTgt spid="17"/>
                                        </p:tgtEl>
                                        <p:attrNameLst>
                                          <p:attrName>fill.type</p:attrName>
                                        </p:attrNameLst>
                                      </p:cBhvr>
                                      <p:to>
                                        <p:strVal val="solid"/>
                                      </p:to>
                                    </p:set>
                                    <p:set>
                                      <p:cBhvr>
                                        <p:cTn id="22" dur="1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19"/>
                                        </p:tgtEl>
                                        <p:attrNameLst>
                                          <p:attrName>fillcolor</p:attrName>
                                        </p:attrNameLst>
                                      </p:cBhvr>
                                      <p:to>
                                        <a:schemeClr val="accent2"/>
                                      </p:to>
                                    </p:animClr>
                                    <p:set>
                                      <p:cBhvr>
                                        <p:cTn id="28" dur="1000" fill="hold"/>
                                        <p:tgtEl>
                                          <p:spTgt spid="19"/>
                                        </p:tgtEl>
                                        <p:attrNameLst>
                                          <p:attrName>fill.type</p:attrName>
                                        </p:attrNameLst>
                                      </p:cBhvr>
                                      <p:to>
                                        <p:strVal val="solid"/>
                                      </p:to>
                                    </p:set>
                                    <p:set>
                                      <p:cBhvr>
                                        <p:cTn id="29" dur="1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childTnLst>
        </p:cTn>
      </p:par>
    </p:tnLst>
    <p:bldLst>
      <p:bldP spid="11"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Khởi động</a:t>
            </a:r>
            <a:endParaRPr lang="en-US" sz="3600" b="1"/>
          </a:p>
        </p:txBody>
      </p:sp>
      <p:pic>
        <p:nvPicPr>
          <p:cNvPr id="6" name="Hình ảnh 5">
            <a:hlinkClick r:id="rId2" action="ppaction://hlinksldjump"/>
            <a:extLst>
              <a:ext uri="{FF2B5EF4-FFF2-40B4-BE49-F238E27FC236}">
                <a16:creationId xmlns:a16="http://schemas.microsoft.com/office/drawing/2014/main" id="{69021151-DF00-44B0-867D-CEFA66DF2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pic>
        <p:nvPicPr>
          <p:cNvPr id="1026" name="Picture 2">
            <a:extLst>
              <a:ext uri="{FF2B5EF4-FFF2-40B4-BE49-F238E27FC236}">
                <a16:creationId xmlns:a16="http://schemas.microsoft.com/office/drawing/2014/main" id="{F067DEC1-42BA-4775-A281-4971A0B7DF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rot="3836521">
            <a:off x="-5756314" y="860442"/>
            <a:ext cx="2714535" cy="205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C9998A3-F631-40F4-900B-9F81452307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39221">
            <a:off x="8971650" y="10817538"/>
            <a:ext cx="838941" cy="882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BB4442B-7846-45E9-BEC4-DF50259114E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2291554" y="-3057754"/>
            <a:ext cx="1886746" cy="2419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845ED1A-6D76-412F-A7BA-E10636E0458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rot="18288634">
            <a:off x="5410716" y="7114526"/>
            <a:ext cx="1417348" cy="14173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7264B05-691A-4F4A-B23E-FE6DF6D4BBF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334559">
            <a:off x="-5699322" y="9977879"/>
            <a:ext cx="1510710" cy="1550960"/>
          </a:xfrm>
          <a:prstGeom prst="rect">
            <a:avLst/>
          </a:prstGeom>
          <a:noFill/>
          <a:extLst>
            <a:ext uri="{909E8E84-426E-40DD-AFC4-6F175D3DCCD1}">
              <a14:hiddenFill xmlns:a14="http://schemas.microsoft.com/office/drawing/2010/main">
                <a:solidFill>
                  <a:srgbClr val="FFFFFF"/>
                </a:solidFill>
              </a14:hiddenFill>
            </a:ext>
          </a:extLst>
        </p:spPr>
      </p:pic>
      <p:sp>
        <p:nvSpPr>
          <p:cNvPr id="11" name="Hình chữ nhật 10">
            <a:extLst>
              <a:ext uri="{FF2B5EF4-FFF2-40B4-BE49-F238E27FC236}">
                <a16:creationId xmlns:a16="http://schemas.microsoft.com/office/drawing/2014/main" id="{156BEC84-C142-47B2-AB27-7280BCED20E5}"/>
              </a:ext>
            </a:extLst>
          </p:cNvPr>
          <p:cNvSpPr/>
          <p:nvPr/>
        </p:nvSpPr>
        <p:spPr>
          <a:xfrm>
            <a:off x="1104900"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7" name="Hình chữ nhật 16">
            <a:extLst>
              <a:ext uri="{FF2B5EF4-FFF2-40B4-BE49-F238E27FC236}">
                <a16:creationId xmlns:a16="http://schemas.microsoft.com/office/drawing/2014/main" id="{686635EB-B367-4D65-9B74-2223C0060F35}"/>
              </a:ext>
            </a:extLst>
          </p:cNvPr>
          <p:cNvSpPr/>
          <p:nvPr/>
        </p:nvSpPr>
        <p:spPr>
          <a:xfrm>
            <a:off x="3785202" y="-1482776"/>
            <a:ext cx="1917098" cy="10493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a:t>cm</a:t>
            </a:r>
            <a:r>
              <a:rPr lang="vi-VN" sz="5400" baseline="30000"/>
              <a:t>2</a:t>
            </a:r>
            <a:endParaRPr lang="en-US" sz="5400" baseline="30000"/>
          </a:p>
        </p:txBody>
      </p:sp>
      <p:sp>
        <p:nvSpPr>
          <p:cNvPr id="18" name="Hình chữ nhật 17">
            <a:extLst>
              <a:ext uri="{FF2B5EF4-FFF2-40B4-BE49-F238E27FC236}">
                <a16:creationId xmlns:a16="http://schemas.microsoft.com/office/drawing/2014/main" id="{A9937F5B-13C5-49F2-B3F1-5ECB82284B03}"/>
              </a:ext>
            </a:extLst>
          </p:cNvPr>
          <p:cNvSpPr/>
          <p:nvPr/>
        </p:nvSpPr>
        <p:spPr>
          <a:xfrm>
            <a:off x="6578901" y="7823200"/>
            <a:ext cx="10537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dm</a:t>
            </a:r>
            <a:r>
              <a:rPr lang="vi-VN" sz="2800" baseline="30000"/>
              <a:t>2</a:t>
            </a:r>
            <a:endParaRPr lang="en-US" sz="2800" baseline="30000"/>
          </a:p>
        </p:txBody>
      </p:sp>
      <p:sp>
        <p:nvSpPr>
          <p:cNvPr id="19" name="Hình chữ nhật 18">
            <a:extLst>
              <a:ext uri="{FF2B5EF4-FFF2-40B4-BE49-F238E27FC236}">
                <a16:creationId xmlns:a16="http://schemas.microsoft.com/office/drawing/2014/main" id="{1D444465-CCE1-4365-B065-742F0FCA78AB}"/>
              </a:ext>
            </a:extLst>
          </p:cNvPr>
          <p:cNvSpPr/>
          <p:nvPr/>
        </p:nvSpPr>
        <p:spPr>
          <a:xfrm rot="2796672">
            <a:off x="-4007238" y="7042069"/>
            <a:ext cx="4463012" cy="3709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a:t>mm</a:t>
            </a:r>
            <a:r>
              <a:rPr lang="vi-VN" sz="6000" baseline="30000"/>
              <a:t>2</a:t>
            </a:r>
            <a:endParaRPr lang="en-US" sz="6000" baseline="30000"/>
          </a:p>
        </p:txBody>
      </p:sp>
      <p:sp>
        <p:nvSpPr>
          <p:cNvPr id="14" name="Hộp Văn bản 13">
            <a:extLst>
              <a:ext uri="{FF2B5EF4-FFF2-40B4-BE49-F238E27FC236}">
                <a16:creationId xmlns:a16="http://schemas.microsoft.com/office/drawing/2014/main" id="{E91AB2F1-0545-4837-BE2A-9051427E71B3}"/>
              </a:ext>
            </a:extLst>
          </p:cNvPr>
          <p:cNvSpPr txBox="1"/>
          <p:nvPr/>
        </p:nvSpPr>
        <p:spPr>
          <a:xfrm>
            <a:off x="-14514" y="3592646"/>
            <a:ext cx="12179104" cy="1754326"/>
          </a:xfrm>
          <a:prstGeom prst="rect">
            <a:avLst/>
          </a:prstGeom>
          <a:noFill/>
          <a:ln w="38100">
            <a:solidFill>
              <a:schemeClr val="accent2"/>
            </a:solidFill>
          </a:ln>
        </p:spPr>
        <p:txBody>
          <a:bodyPr wrap="square">
            <a:spAutoFit/>
          </a:bodyPr>
          <a:lstStyle/>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Mét vuông là đơn vị đo diện tích;</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Mét vuông kí hiệu là m</a:t>
            </a:r>
            <a:r>
              <a:rPr lang="vi-VN" sz="3600" b="1"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ét vuông là diện tích của hình vuông có cạnh dài </a:t>
            </a:r>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1m;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114789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50"/>
                                        <p:tgtEl>
                                          <p:spTgt spid="14">
                                            <p:bg/>
                                          </p:spTgt>
                                        </p:tgtEl>
                                      </p:cBhvr>
                                    </p:animEffect>
                                    <p:anim calcmode="lin" valueType="num">
                                      <p:cBhvr>
                                        <p:cTn id="8" dur="250" fill="hold"/>
                                        <p:tgtEl>
                                          <p:spTgt spid="14">
                                            <p:bg/>
                                          </p:spTgt>
                                        </p:tgtEl>
                                        <p:attrNameLst>
                                          <p:attrName>ppt_x</p:attrName>
                                        </p:attrNameLst>
                                      </p:cBhvr>
                                      <p:tavLst>
                                        <p:tav tm="0">
                                          <p:val>
                                            <p:strVal val="#ppt_x"/>
                                          </p:val>
                                        </p:tav>
                                        <p:tav tm="100000">
                                          <p:val>
                                            <p:strVal val="#ppt_x"/>
                                          </p:val>
                                        </p:tav>
                                      </p:tavLst>
                                    </p:anim>
                                    <p:anim calcmode="lin" valueType="num">
                                      <p:cBhvr>
                                        <p:cTn id="9" dur="25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250"/>
                                        <p:tgtEl>
                                          <p:spTgt spid="14">
                                            <p:txEl>
                                              <p:pRg st="0" end="0"/>
                                            </p:txEl>
                                          </p:spTgt>
                                        </p:tgtEl>
                                      </p:cBhvr>
                                    </p:animEffect>
                                    <p:anim calcmode="lin" valueType="num">
                                      <p:cBhvr>
                                        <p:cTn id="15"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250"/>
                                        <p:tgtEl>
                                          <p:spTgt spid="14">
                                            <p:txEl>
                                              <p:pRg st="1" end="1"/>
                                            </p:txEl>
                                          </p:spTgt>
                                        </p:tgtEl>
                                      </p:cBhvr>
                                    </p:animEffect>
                                    <p:anim calcmode="lin" valueType="num">
                                      <p:cBhvr>
                                        <p:cTn id="22" dur="2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250"/>
                                        <p:tgtEl>
                                          <p:spTgt spid="14">
                                            <p:txEl>
                                              <p:pRg st="2" end="2"/>
                                            </p:txEl>
                                          </p:spTgt>
                                        </p:tgtEl>
                                      </p:cBhvr>
                                    </p:animEffect>
                                    <p:anim calcmode="lin" valueType="num">
                                      <p:cBhvr>
                                        <p:cTn id="29" dur="2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Khởi động</a:t>
            </a:r>
            <a:endParaRPr lang="en-US" sz="3600" b="1"/>
          </a:p>
        </p:txBody>
      </p:sp>
      <p:pic>
        <p:nvPicPr>
          <p:cNvPr id="6" name="Hình ảnh 5">
            <a:hlinkClick r:id="rId2" action="ppaction://hlinksldjump"/>
            <a:extLst>
              <a:ext uri="{FF2B5EF4-FFF2-40B4-BE49-F238E27FC236}">
                <a16:creationId xmlns:a16="http://schemas.microsoft.com/office/drawing/2014/main" id="{69021151-DF00-44B0-867D-CEFA66DF2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pic>
        <p:nvPicPr>
          <p:cNvPr id="1026" name="Picture 2">
            <a:extLst>
              <a:ext uri="{FF2B5EF4-FFF2-40B4-BE49-F238E27FC236}">
                <a16:creationId xmlns:a16="http://schemas.microsoft.com/office/drawing/2014/main" id="{F067DEC1-42BA-4775-A281-4971A0B7DF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rot="3836521">
            <a:off x="-10256305" y="-672344"/>
            <a:ext cx="2714535" cy="205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C9998A3-F631-40F4-900B-9F81452307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39221">
            <a:off x="7496811" y="10001135"/>
            <a:ext cx="838941" cy="882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BB4442B-7846-45E9-BEC4-DF50259114E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1145777" y="10582557"/>
            <a:ext cx="1886746" cy="2419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845ED1A-6D76-412F-A7BA-E10636E0458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rot="18288634">
            <a:off x="326898" y="-1695084"/>
            <a:ext cx="1417348" cy="14173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7264B05-691A-4F4A-B23E-FE6DF6D4BBF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334559">
            <a:off x="-10005850" y="8588869"/>
            <a:ext cx="1510710" cy="1550960"/>
          </a:xfrm>
          <a:prstGeom prst="rect">
            <a:avLst/>
          </a:prstGeom>
          <a:noFill/>
          <a:extLst>
            <a:ext uri="{909E8E84-426E-40DD-AFC4-6F175D3DCCD1}">
              <a14:hiddenFill xmlns:a14="http://schemas.microsoft.com/office/drawing/2010/main">
                <a:solidFill>
                  <a:srgbClr val="FFFFFF"/>
                </a:solidFill>
              </a14:hiddenFill>
            </a:ext>
          </a:extLst>
        </p:spPr>
      </p:pic>
      <p:sp>
        <p:nvSpPr>
          <p:cNvPr id="13" name="Hình chữ nhật 12">
            <a:extLst>
              <a:ext uri="{FF2B5EF4-FFF2-40B4-BE49-F238E27FC236}">
                <a16:creationId xmlns:a16="http://schemas.microsoft.com/office/drawing/2014/main" id="{0BDE170E-E55C-40E6-AF24-D3212AD2B6C0}"/>
              </a:ext>
            </a:extLst>
          </p:cNvPr>
          <p:cNvSpPr/>
          <p:nvPr/>
        </p:nvSpPr>
        <p:spPr>
          <a:xfrm>
            <a:off x="-2730500" y="44069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4" name="Hình chữ nhật 13">
            <a:extLst>
              <a:ext uri="{FF2B5EF4-FFF2-40B4-BE49-F238E27FC236}">
                <a16:creationId xmlns:a16="http://schemas.microsoft.com/office/drawing/2014/main" id="{2D941DE2-3F16-4973-BA88-A81E344DEE89}"/>
              </a:ext>
            </a:extLst>
          </p:cNvPr>
          <p:cNvSpPr/>
          <p:nvPr/>
        </p:nvSpPr>
        <p:spPr>
          <a:xfrm>
            <a:off x="3473450" y="-15494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cm</a:t>
            </a:r>
            <a:r>
              <a:rPr lang="vi-VN" sz="3600" baseline="30000"/>
              <a:t>2</a:t>
            </a:r>
            <a:endParaRPr lang="en-US" sz="3600" baseline="30000"/>
          </a:p>
        </p:txBody>
      </p:sp>
      <p:sp>
        <p:nvSpPr>
          <p:cNvPr id="15" name="Hình chữ nhật 14">
            <a:extLst>
              <a:ext uri="{FF2B5EF4-FFF2-40B4-BE49-F238E27FC236}">
                <a16:creationId xmlns:a16="http://schemas.microsoft.com/office/drawing/2014/main" id="{57EFF299-334F-48A8-B678-BF057A3725B9}"/>
              </a:ext>
            </a:extLst>
          </p:cNvPr>
          <p:cNvSpPr/>
          <p:nvPr/>
        </p:nvSpPr>
        <p:spPr>
          <a:xfrm>
            <a:off x="3442001"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dm</a:t>
            </a:r>
            <a:r>
              <a:rPr lang="vi-VN" sz="3600" baseline="30000"/>
              <a:t>2</a:t>
            </a:r>
            <a:endParaRPr lang="en-US" sz="3600" baseline="30000"/>
          </a:p>
        </p:txBody>
      </p:sp>
      <p:sp>
        <p:nvSpPr>
          <p:cNvPr id="16" name="Hình chữ nhật 15">
            <a:extLst>
              <a:ext uri="{FF2B5EF4-FFF2-40B4-BE49-F238E27FC236}">
                <a16:creationId xmlns:a16="http://schemas.microsoft.com/office/drawing/2014/main" id="{00A126F7-61C9-4335-BC47-F13B6A646C43}"/>
              </a:ext>
            </a:extLst>
          </p:cNvPr>
          <p:cNvSpPr/>
          <p:nvPr/>
        </p:nvSpPr>
        <p:spPr>
          <a:xfrm>
            <a:off x="4471303" y="7937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mm</a:t>
            </a:r>
            <a:r>
              <a:rPr lang="vi-VN" sz="3600" baseline="30000"/>
              <a:t>2</a:t>
            </a:r>
            <a:endParaRPr lang="en-US" sz="3600" baseline="30000"/>
          </a:p>
        </p:txBody>
      </p:sp>
      <p:sp>
        <p:nvSpPr>
          <p:cNvPr id="17" name="Hộp Văn bản 16">
            <a:extLst>
              <a:ext uri="{FF2B5EF4-FFF2-40B4-BE49-F238E27FC236}">
                <a16:creationId xmlns:a16="http://schemas.microsoft.com/office/drawing/2014/main" id="{123DA69C-7BFA-450E-BC25-C8AE2F87946F}"/>
              </a:ext>
            </a:extLst>
          </p:cNvPr>
          <p:cNvSpPr txBox="1"/>
          <p:nvPr/>
        </p:nvSpPr>
        <p:spPr>
          <a:xfrm>
            <a:off x="0" y="3891687"/>
            <a:ext cx="12192000" cy="1754326"/>
          </a:xfrm>
          <a:prstGeom prst="rect">
            <a:avLst/>
          </a:prstGeom>
          <a:noFill/>
          <a:ln w="38100">
            <a:solidFill>
              <a:schemeClr val="accent2"/>
            </a:solidFill>
          </a:ln>
        </p:spPr>
        <p:txBody>
          <a:bodyPr wrap="square">
            <a:spAutoFit/>
          </a:bodyPr>
          <a:lstStyle/>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Đề-xi-mét vuông là đơn vị đo diện tích;</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Đề-xi-mét vuông kí hiệu là dm</a:t>
            </a:r>
            <a:r>
              <a:rPr lang="vi-VN" sz="3600" b="1"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Đề-xi-mét vuông là diện tích của hình vuông có cạnh dài </a:t>
            </a:r>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1dm;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445532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fade">
                                      <p:cBhvr>
                                        <p:cTn id="7" dur="250"/>
                                        <p:tgtEl>
                                          <p:spTgt spid="17">
                                            <p:bg/>
                                          </p:spTgt>
                                        </p:tgtEl>
                                      </p:cBhvr>
                                    </p:animEffect>
                                    <p:anim calcmode="lin" valueType="num">
                                      <p:cBhvr>
                                        <p:cTn id="8" dur="250" fill="hold"/>
                                        <p:tgtEl>
                                          <p:spTgt spid="17">
                                            <p:bg/>
                                          </p:spTgt>
                                        </p:tgtEl>
                                        <p:attrNameLst>
                                          <p:attrName>ppt_x</p:attrName>
                                        </p:attrNameLst>
                                      </p:cBhvr>
                                      <p:tavLst>
                                        <p:tav tm="0">
                                          <p:val>
                                            <p:strVal val="#ppt_x"/>
                                          </p:val>
                                        </p:tav>
                                        <p:tav tm="100000">
                                          <p:val>
                                            <p:strVal val="#ppt_x"/>
                                          </p:val>
                                        </p:tav>
                                      </p:tavLst>
                                    </p:anim>
                                    <p:anim calcmode="lin" valueType="num">
                                      <p:cBhvr>
                                        <p:cTn id="9" dur="250" fill="hold"/>
                                        <p:tgtEl>
                                          <p:spTgt spid="1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250"/>
                                        <p:tgtEl>
                                          <p:spTgt spid="17">
                                            <p:txEl>
                                              <p:pRg st="0" end="0"/>
                                            </p:txEl>
                                          </p:spTgt>
                                        </p:tgtEl>
                                      </p:cBhvr>
                                    </p:animEffect>
                                    <p:anim calcmode="lin" valueType="num">
                                      <p:cBhvr>
                                        <p:cTn id="15" dur="2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250"/>
                                        <p:tgtEl>
                                          <p:spTgt spid="17">
                                            <p:txEl>
                                              <p:pRg st="1" end="1"/>
                                            </p:txEl>
                                          </p:spTgt>
                                        </p:tgtEl>
                                      </p:cBhvr>
                                    </p:animEffect>
                                    <p:anim calcmode="lin" valueType="num">
                                      <p:cBhvr>
                                        <p:cTn id="22" dur="25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250"/>
                                        <p:tgtEl>
                                          <p:spTgt spid="17">
                                            <p:txEl>
                                              <p:pRg st="2" end="2"/>
                                            </p:txEl>
                                          </p:spTgt>
                                        </p:tgtEl>
                                      </p:cBhvr>
                                    </p:animEffect>
                                    <p:anim calcmode="lin" valueType="num">
                                      <p:cBhvr>
                                        <p:cTn id="29" dur="25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Khởi động</a:t>
            </a:r>
            <a:endParaRPr lang="en-US" sz="3600" b="1"/>
          </a:p>
        </p:txBody>
      </p:sp>
      <p:pic>
        <p:nvPicPr>
          <p:cNvPr id="6" name="Hình ảnh 5">
            <a:hlinkClick r:id="rId2" action="ppaction://hlinksldjump"/>
            <a:extLst>
              <a:ext uri="{FF2B5EF4-FFF2-40B4-BE49-F238E27FC236}">
                <a16:creationId xmlns:a16="http://schemas.microsoft.com/office/drawing/2014/main" id="{69021151-DF00-44B0-867D-CEFA66DF2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pic>
        <p:nvPicPr>
          <p:cNvPr id="1026" name="Picture 2">
            <a:extLst>
              <a:ext uri="{FF2B5EF4-FFF2-40B4-BE49-F238E27FC236}">
                <a16:creationId xmlns:a16="http://schemas.microsoft.com/office/drawing/2014/main" id="{F067DEC1-42BA-4775-A281-4971A0B7DF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rot="3836521">
            <a:off x="-2525726" y="-5505917"/>
            <a:ext cx="4598437" cy="3479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C9998A3-F631-40F4-900B-9F81452307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39221">
            <a:off x="9764108" y="10741285"/>
            <a:ext cx="2711472" cy="2851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BB4442B-7846-45E9-BEC4-DF50259114E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2729281" y="9553491"/>
            <a:ext cx="1886746" cy="2419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845ED1A-6D76-412F-A7BA-E10636E0458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rot="18288634">
            <a:off x="-3260991" y="-1352361"/>
            <a:ext cx="2320441" cy="23204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7264B05-691A-4F4A-B23E-FE6DF6D4BBF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334559">
            <a:off x="-10005850" y="8588869"/>
            <a:ext cx="1510710" cy="1550960"/>
          </a:xfrm>
          <a:prstGeom prst="rect">
            <a:avLst/>
          </a:prstGeom>
          <a:noFill/>
          <a:extLst>
            <a:ext uri="{909E8E84-426E-40DD-AFC4-6F175D3DCCD1}">
              <a14:hiddenFill xmlns:a14="http://schemas.microsoft.com/office/drawing/2010/main">
                <a:solidFill>
                  <a:srgbClr val="FFFFFF"/>
                </a:solidFill>
              </a14:hiddenFill>
            </a:ext>
          </a:extLst>
        </p:spPr>
      </p:pic>
      <p:sp>
        <p:nvSpPr>
          <p:cNvPr id="17" name="Hình chữ nhật 16">
            <a:extLst>
              <a:ext uri="{FF2B5EF4-FFF2-40B4-BE49-F238E27FC236}">
                <a16:creationId xmlns:a16="http://schemas.microsoft.com/office/drawing/2014/main" id="{31F8E75D-9069-4208-B5D0-98CA2718C56D}"/>
              </a:ext>
            </a:extLst>
          </p:cNvPr>
          <p:cNvSpPr/>
          <p:nvPr/>
        </p:nvSpPr>
        <p:spPr>
          <a:xfrm>
            <a:off x="863600" y="7964130"/>
            <a:ext cx="1158382" cy="6337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8" name="Hình chữ nhật 17">
            <a:extLst>
              <a:ext uri="{FF2B5EF4-FFF2-40B4-BE49-F238E27FC236}">
                <a16:creationId xmlns:a16="http://schemas.microsoft.com/office/drawing/2014/main" id="{DD9564EA-19D5-4423-B0D1-FCE8FB0474F6}"/>
              </a:ext>
            </a:extLst>
          </p:cNvPr>
          <p:cNvSpPr/>
          <p:nvPr/>
        </p:nvSpPr>
        <p:spPr>
          <a:xfrm>
            <a:off x="5779102"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cm</a:t>
            </a:r>
            <a:r>
              <a:rPr lang="vi-VN" sz="3600" baseline="30000"/>
              <a:t>2</a:t>
            </a:r>
            <a:endParaRPr lang="en-US" sz="3600" baseline="30000"/>
          </a:p>
        </p:txBody>
      </p:sp>
      <p:sp>
        <p:nvSpPr>
          <p:cNvPr id="19" name="Hình chữ nhật 18">
            <a:extLst>
              <a:ext uri="{FF2B5EF4-FFF2-40B4-BE49-F238E27FC236}">
                <a16:creationId xmlns:a16="http://schemas.microsoft.com/office/drawing/2014/main" id="{6245F602-98CE-48D2-918B-68A43D2CF5E9}"/>
              </a:ext>
            </a:extLst>
          </p:cNvPr>
          <p:cNvSpPr/>
          <p:nvPr/>
        </p:nvSpPr>
        <p:spPr>
          <a:xfrm>
            <a:off x="2934001" y="-1333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dm</a:t>
            </a:r>
            <a:r>
              <a:rPr lang="vi-VN" sz="3600" baseline="30000"/>
              <a:t>2</a:t>
            </a:r>
            <a:endParaRPr lang="en-US" sz="3600" baseline="30000"/>
          </a:p>
        </p:txBody>
      </p:sp>
      <p:sp>
        <p:nvSpPr>
          <p:cNvPr id="20" name="Hình chữ nhật 19">
            <a:extLst>
              <a:ext uri="{FF2B5EF4-FFF2-40B4-BE49-F238E27FC236}">
                <a16:creationId xmlns:a16="http://schemas.microsoft.com/office/drawing/2014/main" id="{F2DA5577-AD47-4DA6-9609-121ED920CF14}"/>
              </a:ext>
            </a:extLst>
          </p:cNvPr>
          <p:cNvSpPr/>
          <p:nvPr/>
        </p:nvSpPr>
        <p:spPr>
          <a:xfrm>
            <a:off x="-9704439" y="2905865"/>
            <a:ext cx="7673342" cy="46748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800"/>
              <a:t>mm</a:t>
            </a:r>
            <a:r>
              <a:rPr lang="vi-VN" sz="13800" baseline="30000"/>
              <a:t>2</a:t>
            </a:r>
            <a:endParaRPr lang="en-US" sz="13800" baseline="30000"/>
          </a:p>
        </p:txBody>
      </p:sp>
      <p:sp>
        <p:nvSpPr>
          <p:cNvPr id="14" name="Hộp Văn bản 13">
            <a:extLst>
              <a:ext uri="{FF2B5EF4-FFF2-40B4-BE49-F238E27FC236}">
                <a16:creationId xmlns:a16="http://schemas.microsoft.com/office/drawing/2014/main" id="{BE804CD5-630D-4D87-A632-4F05A7D8A179}"/>
              </a:ext>
            </a:extLst>
          </p:cNvPr>
          <p:cNvSpPr txBox="1"/>
          <p:nvPr/>
        </p:nvSpPr>
        <p:spPr>
          <a:xfrm>
            <a:off x="0" y="3533334"/>
            <a:ext cx="12192000" cy="1754326"/>
          </a:xfrm>
          <a:prstGeom prst="rect">
            <a:avLst/>
          </a:prstGeom>
          <a:noFill/>
          <a:ln w="38100">
            <a:solidFill>
              <a:schemeClr val="accent2"/>
            </a:solidFill>
          </a:ln>
        </p:spPr>
        <p:txBody>
          <a:bodyPr wrap="square">
            <a:spAutoFit/>
          </a:bodyPr>
          <a:lstStyle/>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Xăng-ti-mét vuông là đơn vị đo diện tích;</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Xăng-ti-mét vuông kí hiệu là cm</a:t>
            </a:r>
            <a:r>
              <a:rPr lang="vi-VN" sz="3600" b="1"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Xăng-ti-mét vuông là diện tích của hình vuông có cạnh dài </a:t>
            </a:r>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1cm;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72550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50"/>
                                        <p:tgtEl>
                                          <p:spTgt spid="14">
                                            <p:bg/>
                                          </p:spTgt>
                                        </p:tgtEl>
                                      </p:cBhvr>
                                    </p:animEffect>
                                    <p:anim calcmode="lin" valueType="num">
                                      <p:cBhvr>
                                        <p:cTn id="8" dur="250" fill="hold"/>
                                        <p:tgtEl>
                                          <p:spTgt spid="14">
                                            <p:bg/>
                                          </p:spTgt>
                                        </p:tgtEl>
                                        <p:attrNameLst>
                                          <p:attrName>ppt_x</p:attrName>
                                        </p:attrNameLst>
                                      </p:cBhvr>
                                      <p:tavLst>
                                        <p:tav tm="0">
                                          <p:val>
                                            <p:strVal val="#ppt_x"/>
                                          </p:val>
                                        </p:tav>
                                        <p:tav tm="100000">
                                          <p:val>
                                            <p:strVal val="#ppt_x"/>
                                          </p:val>
                                        </p:tav>
                                      </p:tavLst>
                                    </p:anim>
                                    <p:anim calcmode="lin" valueType="num">
                                      <p:cBhvr>
                                        <p:cTn id="9" dur="25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250"/>
                                        <p:tgtEl>
                                          <p:spTgt spid="14">
                                            <p:txEl>
                                              <p:pRg st="0" end="0"/>
                                            </p:txEl>
                                          </p:spTgt>
                                        </p:tgtEl>
                                      </p:cBhvr>
                                    </p:animEffect>
                                    <p:anim calcmode="lin" valueType="num">
                                      <p:cBhvr>
                                        <p:cTn id="15"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250"/>
                                        <p:tgtEl>
                                          <p:spTgt spid="14">
                                            <p:txEl>
                                              <p:pRg st="1" end="1"/>
                                            </p:txEl>
                                          </p:spTgt>
                                        </p:tgtEl>
                                      </p:cBhvr>
                                    </p:animEffect>
                                    <p:anim calcmode="lin" valueType="num">
                                      <p:cBhvr>
                                        <p:cTn id="22" dur="2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250"/>
                                        <p:tgtEl>
                                          <p:spTgt spid="14">
                                            <p:txEl>
                                              <p:pRg st="2" end="2"/>
                                            </p:txEl>
                                          </p:spTgt>
                                        </p:tgtEl>
                                      </p:cBhvr>
                                    </p:animEffect>
                                    <p:anim calcmode="lin" valueType="num">
                                      <p:cBhvr>
                                        <p:cTn id="29" dur="2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Khởi động</a:t>
            </a:r>
            <a:endParaRPr lang="en-US" sz="3600" b="1"/>
          </a:p>
        </p:txBody>
      </p:sp>
      <p:pic>
        <p:nvPicPr>
          <p:cNvPr id="6" name="Hình ảnh 5">
            <a:hlinkClick r:id="rId2" action="ppaction://hlinksldjump"/>
            <a:extLst>
              <a:ext uri="{FF2B5EF4-FFF2-40B4-BE49-F238E27FC236}">
                <a16:creationId xmlns:a16="http://schemas.microsoft.com/office/drawing/2014/main" id="{69021151-DF00-44B0-867D-CEFA66DF2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pic>
        <p:nvPicPr>
          <p:cNvPr id="1026" name="Picture 2">
            <a:extLst>
              <a:ext uri="{FF2B5EF4-FFF2-40B4-BE49-F238E27FC236}">
                <a16:creationId xmlns:a16="http://schemas.microsoft.com/office/drawing/2014/main" id="{F067DEC1-42BA-4775-A281-4971A0B7DF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rot="3836521">
            <a:off x="1727748" y="11406607"/>
            <a:ext cx="2714535" cy="205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C9998A3-F631-40F4-900B-9F81452307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39221">
            <a:off x="8409369" y="10917273"/>
            <a:ext cx="4307018" cy="4528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BB4442B-7846-45E9-BEC4-DF50259114E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4178461" y="10014260"/>
            <a:ext cx="4004535" cy="51349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845ED1A-6D76-412F-A7BA-E10636E0458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rot="18288634">
            <a:off x="-10207750" y="1438311"/>
            <a:ext cx="5041403" cy="50414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7264B05-691A-4F4A-B23E-FE6DF6D4BBF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334559">
            <a:off x="2773635" y="-3244750"/>
            <a:ext cx="1510710" cy="1550960"/>
          </a:xfrm>
          <a:prstGeom prst="rect">
            <a:avLst/>
          </a:prstGeom>
          <a:noFill/>
          <a:extLst>
            <a:ext uri="{909E8E84-426E-40DD-AFC4-6F175D3DCCD1}">
              <a14:hiddenFill xmlns:a14="http://schemas.microsoft.com/office/drawing/2010/main">
                <a:solidFill>
                  <a:srgbClr val="FFFFFF"/>
                </a:solidFill>
              </a14:hiddenFill>
            </a:ext>
          </a:extLst>
        </p:spPr>
      </p:pic>
      <p:sp>
        <p:nvSpPr>
          <p:cNvPr id="13" name="Hình chữ nhật 12">
            <a:extLst>
              <a:ext uri="{FF2B5EF4-FFF2-40B4-BE49-F238E27FC236}">
                <a16:creationId xmlns:a16="http://schemas.microsoft.com/office/drawing/2014/main" id="{4C81758E-6240-41C3-9C8D-E5ED1DA211B5}"/>
              </a:ext>
            </a:extLst>
          </p:cNvPr>
          <p:cNvSpPr/>
          <p:nvPr/>
        </p:nvSpPr>
        <p:spPr>
          <a:xfrm>
            <a:off x="-8849032" y="-5000028"/>
            <a:ext cx="7731733" cy="51349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a:t>m</a:t>
            </a:r>
            <a:r>
              <a:rPr lang="vi-VN" sz="9600" baseline="30000"/>
              <a:t>2</a:t>
            </a:r>
            <a:endParaRPr lang="en-US" sz="9600" baseline="30000"/>
          </a:p>
        </p:txBody>
      </p:sp>
      <p:sp>
        <p:nvSpPr>
          <p:cNvPr id="14" name="Hình chữ nhật 13">
            <a:extLst>
              <a:ext uri="{FF2B5EF4-FFF2-40B4-BE49-F238E27FC236}">
                <a16:creationId xmlns:a16="http://schemas.microsoft.com/office/drawing/2014/main" id="{05F026F4-33B1-4F5F-8DA1-D642AEFDAB3B}"/>
              </a:ext>
            </a:extLst>
          </p:cNvPr>
          <p:cNvSpPr/>
          <p:nvPr/>
        </p:nvSpPr>
        <p:spPr>
          <a:xfrm>
            <a:off x="3912202" y="-1270000"/>
            <a:ext cx="989998" cy="50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cm</a:t>
            </a:r>
            <a:r>
              <a:rPr lang="vi-VN" sz="2800" baseline="30000"/>
              <a:t>2</a:t>
            </a:r>
            <a:endParaRPr lang="en-US" sz="2800" baseline="30000"/>
          </a:p>
        </p:txBody>
      </p:sp>
      <p:sp>
        <p:nvSpPr>
          <p:cNvPr id="15" name="Hình chữ nhật 14">
            <a:extLst>
              <a:ext uri="{FF2B5EF4-FFF2-40B4-BE49-F238E27FC236}">
                <a16:creationId xmlns:a16="http://schemas.microsoft.com/office/drawing/2014/main" id="{E2E7B6BA-B70E-4F03-B011-086E1FDAE477}"/>
              </a:ext>
            </a:extLst>
          </p:cNvPr>
          <p:cNvSpPr/>
          <p:nvPr/>
        </p:nvSpPr>
        <p:spPr>
          <a:xfrm>
            <a:off x="-3504900" y="5753100"/>
            <a:ext cx="2628599" cy="1714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a:t>dm</a:t>
            </a:r>
            <a:r>
              <a:rPr lang="vi-VN" sz="7200" baseline="30000"/>
              <a:t>2</a:t>
            </a:r>
            <a:endParaRPr lang="en-US" sz="7200" baseline="30000"/>
          </a:p>
        </p:txBody>
      </p:sp>
      <p:sp>
        <p:nvSpPr>
          <p:cNvPr id="16" name="Hình chữ nhật 15">
            <a:extLst>
              <a:ext uri="{FF2B5EF4-FFF2-40B4-BE49-F238E27FC236}">
                <a16:creationId xmlns:a16="http://schemas.microsoft.com/office/drawing/2014/main" id="{49E01FC9-6ED3-494B-863C-B4B316A225A1}"/>
              </a:ext>
            </a:extLst>
          </p:cNvPr>
          <p:cNvSpPr/>
          <p:nvPr/>
        </p:nvSpPr>
        <p:spPr>
          <a:xfrm>
            <a:off x="8116203"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mm</a:t>
            </a:r>
            <a:r>
              <a:rPr lang="vi-VN" sz="3600" baseline="30000"/>
              <a:t>2</a:t>
            </a:r>
            <a:endParaRPr lang="en-US" sz="3600" baseline="30000"/>
          </a:p>
        </p:txBody>
      </p:sp>
      <p:sp>
        <p:nvSpPr>
          <p:cNvPr id="19" name="Hộp Văn bản 18">
            <a:extLst>
              <a:ext uri="{FF2B5EF4-FFF2-40B4-BE49-F238E27FC236}">
                <a16:creationId xmlns:a16="http://schemas.microsoft.com/office/drawing/2014/main" id="{E2D00E44-E045-4BFC-B02A-ACF353D4DA63}"/>
              </a:ext>
            </a:extLst>
          </p:cNvPr>
          <p:cNvSpPr txBox="1"/>
          <p:nvPr/>
        </p:nvSpPr>
        <p:spPr>
          <a:xfrm>
            <a:off x="0" y="3637110"/>
            <a:ext cx="12192000" cy="1754326"/>
          </a:xfrm>
          <a:prstGeom prst="rect">
            <a:avLst/>
          </a:prstGeom>
          <a:noFill/>
          <a:ln w="38100">
            <a:solidFill>
              <a:schemeClr val="accent2"/>
            </a:solidFill>
          </a:ln>
        </p:spPr>
        <p:txBody>
          <a:bodyPr wrap="square">
            <a:spAutoFit/>
          </a:bodyPr>
          <a:lstStyle/>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Mi-li-mét vuông là đơn vị đo diện tích;</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Mi-li-mét vuông kí hiệu là mm</a:t>
            </a:r>
            <a:r>
              <a:rPr lang="vi-VN" sz="3600" b="1"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Mi-li-mét vuông là diện tích của hình vuông có cạnh dài </a:t>
            </a:r>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1mm;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686637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250"/>
                                        <p:tgtEl>
                                          <p:spTgt spid="19">
                                            <p:bg/>
                                          </p:spTgt>
                                        </p:tgtEl>
                                      </p:cBhvr>
                                    </p:animEffect>
                                    <p:anim calcmode="lin" valueType="num">
                                      <p:cBhvr>
                                        <p:cTn id="8" dur="250" fill="hold"/>
                                        <p:tgtEl>
                                          <p:spTgt spid="19">
                                            <p:bg/>
                                          </p:spTgt>
                                        </p:tgtEl>
                                        <p:attrNameLst>
                                          <p:attrName>ppt_x</p:attrName>
                                        </p:attrNameLst>
                                      </p:cBhvr>
                                      <p:tavLst>
                                        <p:tav tm="0">
                                          <p:val>
                                            <p:strVal val="#ppt_x"/>
                                          </p:val>
                                        </p:tav>
                                        <p:tav tm="100000">
                                          <p:val>
                                            <p:strVal val="#ppt_x"/>
                                          </p:val>
                                        </p:tav>
                                      </p:tavLst>
                                    </p:anim>
                                    <p:anim calcmode="lin" valueType="num">
                                      <p:cBhvr>
                                        <p:cTn id="9" dur="250" fill="hold"/>
                                        <p:tgtEl>
                                          <p:spTgt spid="1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250"/>
                                        <p:tgtEl>
                                          <p:spTgt spid="19">
                                            <p:txEl>
                                              <p:pRg st="0" end="0"/>
                                            </p:txEl>
                                          </p:spTgt>
                                        </p:tgtEl>
                                      </p:cBhvr>
                                    </p:animEffect>
                                    <p:anim calcmode="lin" valueType="num">
                                      <p:cBhvr>
                                        <p:cTn id="15" dur="2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250"/>
                                        <p:tgtEl>
                                          <p:spTgt spid="19">
                                            <p:txEl>
                                              <p:pRg st="1" end="1"/>
                                            </p:txEl>
                                          </p:spTgt>
                                        </p:tgtEl>
                                      </p:cBhvr>
                                    </p:animEffect>
                                    <p:anim calcmode="lin" valueType="num">
                                      <p:cBhvr>
                                        <p:cTn id="22" dur="25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fade">
                                      <p:cBhvr>
                                        <p:cTn id="28" dur="250"/>
                                        <p:tgtEl>
                                          <p:spTgt spid="19">
                                            <p:txEl>
                                              <p:pRg st="2" end="2"/>
                                            </p:txEl>
                                          </p:spTgt>
                                        </p:tgtEl>
                                      </p:cBhvr>
                                    </p:animEffect>
                                    <p:anim calcmode="lin" valueType="num">
                                      <p:cBhvr>
                                        <p:cTn id="29" dur="2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909C582D-818D-4F13-B321-0955973C62E2}"/>
              </a:ext>
            </a:extLst>
          </p:cNvPr>
          <p:cNvPicPr>
            <a:picLocks noChangeAspect="1"/>
          </p:cNvPicPr>
          <p:nvPr/>
        </p:nvPicPr>
        <p:blipFill>
          <a:blip r:embed="rId2"/>
          <a:stretch>
            <a:fillRect/>
          </a:stretch>
        </p:blipFill>
        <p:spPr>
          <a:xfrm>
            <a:off x="0" y="2579519"/>
            <a:ext cx="12192000" cy="4278481"/>
          </a:xfrm>
          <a:prstGeom prst="rect">
            <a:avLst/>
          </a:prstGeom>
        </p:spPr>
      </p:pic>
      <p:grpSp>
        <p:nvGrpSpPr>
          <p:cNvPr id="4" name="Nhóm 3">
            <a:extLst>
              <a:ext uri="{FF2B5EF4-FFF2-40B4-BE49-F238E27FC236}">
                <a16:creationId xmlns:a16="http://schemas.microsoft.com/office/drawing/2014/main" id="{3C120545-CAB7-4D99-AD78-6EDD36C8D3FD}"/>
              </a:ext>
            </a:extLst>
          </p:cNvPr>
          <p:cNvGrpSpPr/>
          <p:nvPr/>
        </p:nvGrpSpPr>
        <p:grpSpPr>
          <a:xfrm>
            <a:off x="51124" y="1436391"/>
            <a:ext cx="648000" cy="648000"/>
            <a:chOff x="82527" y="957742"/>
            <a:chExt cx="648000" cy="648000"/>
          </a:xfrm>
        </p:grpSpPr>
        <p:sp>
          <p:nvSpPr>
            <p:cNvPr id="5" name="Hình Bầu dục 4">
              <a:extLst>
                <a:ext uri="{FF2B5EF4-FFF2-40B4-BE49-F238E27FC236}">
                  <a16:creationId xmlns:a16="http://schemas.microsoft.com/office/drawing/2014/main" id="{5F7E8966-9848-4286-9157-6EBA4AC36627}"/>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1</a:t>
              </a:r>
              <a:endParaRPr lang="en-US" sz="3200"/>
            </a:p>
          </p:txBody>
        </p:sp>
        <p:sp>
          <p:nvSpPr>
            <p:cNvPr id="6" name="Hình Bầu dục 5">
              <a:extLst>
                <a:ext uri="{FF2B5EF4-FFF2-40B4-BE49-F238E27FC236}">
                  <a16:creationId xmlns:a16="http://schemas.microsoft.com/office/drawing/2014/main" id="{2292E532-03BA-481E-A066-6D412AFECB83}"/>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7" name="Hình chữ nhật: Góc Tròn 6">
            <a:extLst>
              <a:ext uri="{FF2B5EF4-FFF2-40B4-BE49-F238E27FC236}">
                <a16:creationId xmlns:a16="http://schemas.microsoft.com/office/drawing/2014/main" id="{2BF1417A-DCEA-412A-95F3-1882446E1B67}"/>
              </a:ext>
            </a:extLst>
          </p:cNvPr>
          <p:cNvSpPr/>
          <p:nvPr/>
        </p:nvSpPr>
        <p:spPr>
          <a:xfrm>
            <a:off x="464526" y="-397608"/>
            <a:ext cx="11262946"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2A5B8562-FEAC-4B6E-9C7A-0CE60A1DB1AD}"/>
              </a:ext>
            </a:extLst>
          </p:cNvPr>
          <p:cNvSpPr txBox="1"/>
          <p:nvPr/>
        </p:nvSpPr>
        <p:spPr>
          <a:xfrm>
            <a:off x="587455" y="157925"/>
            <a:ext cx="11017088"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20: ÔN TẬP VỀ CÁC ĐƠN VỊ ĐO DIỆN TÍCH ĐÃ HỌC</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9" name="Hộp Văn bản 8">
            <a:extLst>
              <a:ext uri="{FF2B5EF4-FFF2-40B4-BE49-F238E27FC236}">
                <a16:creationId xmlns:a16="http://schemas.microsoft.com/office/drawing/2014/main" id="{F3E23EA1-A985-4623-A94F-52E698AF824E}"/>
              </a:ext>
            </a:extLst>
          </p:cNvPr>
          <p:cNvSpPr txBox="1"/>
          <p:nvPr/>
        </p:nvSpPr>
        <p:spPr>
          <a:xfrm>
            <a:off x="784111" y="1484956"/>
            <a:ext cx="11407889" cy="1077218"/>
          </a:xfrm>
          <a:prstGeom prst="rect">
            <a:avLst/>
          </a:prstGeom>
          <a:noFill/>
        </p:spPr>
        <p:txBody>
          <a:bodyPr wrap="square" rtlCol="0">
            <a:spAutoFit/>
          </a:bodyPr>
          <a:lstStyle/>
          <a:p>
            <a:pPr algn="just"/>
            <a:r>
              <a:rPr lang="vi-VN" sz="3200"/>
              <a:t>a) Kể tên các đơn vị đo diện tích đã học. Nêu mối quan hệ giữa các đơn vị đo diện tích đó.</a:t>
            </a:r>
            <a:endParaRPr lang="en-US" sz="3200"/>
          </a:p>
        </p:txBody>
      </p:sp>
    </p:spTree>
    <p:extLst>
      <p:ext uri="{BB962C8B-B14F-4D97-AF65-F5344CB8AC3E}">
        <p14:creationId xmlns:p14="http://schemas.microsoft.com/office/powerpoint/2010/main" val="887712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Bảng 1">
                <a:extLst>
                  <a:ext uri="{FF2B5EF4-FFF2-40B4-BE49-F238E27FC236}">
                    <a16:creationId xmlns:a16="http://schemas.microsoft.com/office/drawing/2014/main" id="{5271620F-8597-43D9-A036-588059551A27}"/>
                  </a:ext>
                </a:extLst>
              </p:cNvPr>
              <p:cNvGraphicFramePr>
                <a:graphicFrameLocks noGrp="1"/>
              </p:cNvGraphicFramePr>
              <p:nvPr>
                <p:extLst>
                  <p:ext uri="{D42A27DB-BD31-4B8C-83A1-F6EECF244321}">
                    <p14:modId xmlns:p14="http://schemas.microsoft.com/office/powerpoint/2010/main" val="2344495445"/>
                  </p:ext>
                </p:extLst>
              </p:nvPr>
            </p:nvGraphicFramePr>
            <p:xfrm>
              <a:off x="1260767" y="1036036"/>
              <a:ext cx="9670464" cy="3681606"/>
            </p:xfrm>
            <a:graphic>
              <a:graphicData uri="http://schemas.openxmlformats.org/drawingml/2006/table">
                <a:tbl>
                  <a:tblPr firstRow="1" firstCol="1" bandRow="1">
                    <a:tableStyleId>{5940675A-B579-460E-94D1-54222C63F5DA}</a:tableStyleId>
                  </a:tblPr>
                  <a:tblGrid>
                    <a:gridCol w="2417616">
                      <a:extLst>
                        <a:ext uri="{9D8B030D-6E8A-4147-A177-3AD203B41FA5}">
                          <a16:colId xmlns:a16="http://schemas.microsoft.com/office/drawing/2014/main" val="3281330755"/>
                        </a:ext>
                      </a:extLst>
                    </a:gridCol>
                    <a:gridCol w="2417616">
                      <a:extLst>
                        <a:ext uri="{9D8B030D-6E8A-4147-A177-3AD203B41FA5}">
                          <a16:colId xmlns:a16="http://schemas.microsoft.com/office/drawing/2014/main" val="1801932254"/>
                        </a:ext>
                      </a:extLst>
                    </a:gridCol>
                    <a:gridCol w="2417616">
                      <a:extLst>
                        <a:ext uri="{9D8B030D-6E8A-4147-A177-3AD203B41FA5}">
                          <a16:colId xmlns:a16="http://schemas.microsoft.com/office/drawing/2014/main" val="3789792968"/>
                        </a:ext>
                      </a:extLst>
                    </a:gridCol>
                    <a:gridCol w="2417616">
                      <a:extLst>
                        <a:ext uri="{9D8B030D-6E8A-4147-A177-3AD203B41FA5}">
                          <a16:colId xmlns:a16="http://schemas.microsoft.com/office/drawing/2014/main" val="3245382427"/>
                        </a:ext>
                      </a:extLst>
                    </a:gridCol>
                  </a:tblGrid>
                  <a:tr h="678444">
                    <a:tc>
                      <a:txBody>
                        <a:bodyPr/>
                        <a:lstStyle/>
                        <a:p>
                          <a:pPr algn="ctr">
                            <a:lnSpc>
                              <a:spcPct val="115000"/>
                            </a:lnSpc>
                            <a:spcAft>
                              <a:spcPts val="800"/>
                            </a:spcAft>
                          </a:pPr>
                          <a:r>
                            <a:rPr lang="en-MY" sz="3600" b="1">
                              <a:effectLst/>
                            </a:rPr>
                            <a:t>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dm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cm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mm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extLst>
                      <a:ext uri="{0D108BD9-81ED-4DB2-BD59-A6C34878D82A}">
                        <a16:rowId xmlns:a16="http://schemas.microsoft.com/office/drawing/2014/main" val="3032163724"/>
                      </a:ext>
                    </a:extLst>
                  </a:tr>
                  <a:tr h="547524">
                    <a:tc>
                      <a:txBody>
                        <a:bodyPr/>
                        <a:lstStyle/>
                        <a:p>
                          <a:pPr algn="l">
                            <a:lnSpc>
                              <a:spcPct val="115000"/>
                            </a:lnSpc>
                            <a:spcAft>
                              <a:spcPts val="800"/>
                            </a:spcAft>
                          </a:pPr>
                          <a:r>
                            <a:rPr lang="en-MY" sz="3600">
                              <a:effectLst/>
                            </a:rPr>
                            <a:t>1m</a:t>
                          </a:r>
                          <a:r>
                            <a:rPr lang="en-MY" sz="3600" baseline="30000">
                              <a:effectLst/>
                            </a:rPr>
                            <a:t>2 </a:t>
                          </a:r>
                          <a:endParaRPr lang="vi-VN" sz="3600" baseline="300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1dm</a:t>
                          </a:r>
                          <a:r>
                            <a:rPr lang="en-MY" sz="3600" baseline="30000">
                              <a:effectLst/>
                            </a:rPr>
                            <a:t>2 </a:t>
                          </a:r>
                          <a:endParaRPr lang="vi-VN" sz="3600" baseline="300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1cm</a:t>
                          </a:r>
                          <a:r>
                            <a:rPr lang="en-MY" sz="3600" baseline="30000">
                              <a:effectLst/>
                            </a:rPr>
                            <a:t>2 </a:t>
                          </a:r>
                          <a:endParaRPr lang="en-US" sz="36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1mm</a:t>
                          </a:r>
                          <a:r>
                            <a:rPr lang="en-MY" sz="3600" baseline="30000">
                              <a:effectLst/>
                            </a:rPr>
                            <a:t>2 </a:t>
                          </a:r>
                          <a:endParaRPr lang="en-US" sz="36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34156497"/>
                      </a:ext>
                    </a:extLst>
                  </a:tr>
                  <a:tr h="1267839">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dm</a:t>
                          </a:r>
                          <a:r>
                            <a:rPr lang="en-MY" sz="3600" baseline="30000">
                              <a:effectLst/>
                            </a:rPr>
                            <a:t>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cm</a:t>
                          </a:r>
                          <a:r>
                            <a:rPr lang="en-MY" sz="3600" baseline="30000">
                              <a:effectLst/>
                            </a:rPr>
                            <a:t>2 </a:t>
                          </a:r>
                          <a:endParaRPr lang="en-US" sz="3600">
                            <a:effectLst/>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mm</a:t>
                          </a:r>
                          <a:r>
                            <a:rPr lang="en-MY" sz="3600" baseline="30000">
                              <a:effectLst/>
                            </a:rPr>
                            <a:t>2 </a:t>
                          </a:r>
                          <a:endParaRPr lang="en-US" sz="3600">
                            <a:effectLst/>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200">
                              <a:effectLst/>
                            </a:rPr>
                            <a:t>=</a:t>
                          </a:r>
                          <a:r>
                            <a:rPr lang="vi-VN" sz="3200">
                              <a:effectLst/>
                            </a:rPr>
                            <a:t> </a:t>
                          </a:r>
                          <a:r>
                            <a:rPr lang="en-MY" sz="3200">
                              <a:effectLst/>
                            </a:rPr>
                            <a:t> </a:t>
                          </a:r>
                          <a14:m>
                            <m:oMath xmlns:m="http://schemas.openxmlformats.org/officeDocument/2006/math">
                              <m:f>
                                <m:fPr>
                                  <m:ctrlPr>
                                    <a:rPr lang="en-US" sz="4000" i="1" smtClean="0">
                                      <a:solidFill>
                                        <a:srgbClr val="FF0000"/>
                                      </a:solidFill>
                                      <a:effectLst/>
                                      <a:latin typeface="Cambria Math" panose="02040503050406030204" pitchFamily="18" charset="0"/>
                                    </a:rPr>
                                  </m:ctrlPr>
                                </m:fPr>
                                <m:num>
                                  <m:r>
                                    <a:rPr lang="en-MY" sz="4000">
                                      <a:solidFill>
                                        <a:srgbClr val="FF0000"/>
                                      </a:solidFill>
                                      <a:effectLst/>
                                      <a:latin typeface="Cambria Math" panose="02040503050406030204" pitchFamily="18" charset="0"/>
                                    </a:rPr>
                                    <m:t>1</m:t>
                                  </m:r>
                                </m:num>
                                <m:den>
                                  <m:r>
                                    <a:rPr lang="en-MY" sz="4000">
                                      <a:solidFill>
                                        <a:srgbClr val="FF0000"/>
                                      </a:solidFill>
                                      <a:effectLst/>
                                      <a:latin typeface="Cambria Math" panose="02040503050406030204" pitchFamily="18" charset="0"/>
                                    </a:rPr>
                                    <m:t>100</m:t>
                                  </m:r>
                                </m:den>
                              </m:f>
                            </m:oMath>
                          </a14:m>
                          <a:r>
                            <a:rPr lang="en-MY" sz="3200">
                              <a:effectLst/>
                            </a:rPr>
                            <a:t> </a:t>
                          </a:r>
                          <a:r>
                            <a:rPr lang="vi-VN" sz="3200">
                              <a:effectLst/>
                            </a:rPr>
                            <a:t> </a:t>
                          </a:r>
                          <a:r>
                            <a:rPr lang="en-MY" sz="3200">
                              <a:effectLst/>
                            </a:rPr>
                            <a:t>cm</a:t>
                          </a:r>
                          <a:r>
                            <a:rPr lang="en-MY" sz="3200" baseline="30000">
                              <a:effectLst/>
                            </a:rPr>
                            <a:t>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775127691"/>
                      </a:ext>
                    </a:extLst>
                  </a:tr>
                  <a:tr h="1141407">
                    <a:tc>
                      <a:txBody>
                        <a:bodyPr/>
                        <a:lstStyle/>
                        <a:p>
                          <a:pPr algn="l">
                            <a:lnSpc>
                              <a:spcPct val="115000"/>
                            </a:lnSpc>
                            <a:spcAft>
                              <a:spcPts val="800"/>
                            </a:spcAft>
                          </a:pP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200">
                              <a:effectLst/>
                            </a:rPr>
                            <a:t>=</a:t>
                          </a:r>
                          <a:r>
                            <a:rPr lang="vi-VN" sz="3200">
                              <a:effectLst/>
                            </a:rPr>
                            <a:t> </a:t>
                          </a:r>
                          <a:r>
                            <a:rPr lang="en-MY" sz="3200">
                              <a:effectLst/>
                            </a:rPr>
                            <a:t> </a:t>
                          </a:r>
                          <a14:m>
                            <m:oMath xmlns:m="http://schemas.openxmlformats.org/officeDocument/2006/math">
                              <m:f>
                                <m:fPr>
                                  <m:ctrlPr>
                                    <a:rPr lang="en-US" sz="4000" i="1" smtClean="0">
                                      <a:solidFill>
                                        <a:srgbClr val="FF0000"/>
                                      </a:solidFill>
                                      <a:effectLst/>
                                      <a:latin typeface="Cambria Math" panose="02040503050406030204" pitchFamily="18" charset="0"/>
                                    </a:rPr>
                                  </m:ctrlPr>
                                </m:fPr>
                                <m:num>
                                  <m:r>
                                    <a:rPr lang="en-MY" sz="4000">
                                      <a:solidFill>
                                        <a:srgbClr val="FF0000"/>
                                      </a:solidFill>
                                      <a:effectLst/>
                                      <a:latin typeface="Cambria Math" panose="02040503050406030204" pitchFamily="18" charset="0"/>
                                    </a:rPr>
                                    <m:t>1</m:t>
                                  </m:r>
                                </m:num>
                                <m:den>
                                  <m:r>
                                    <a:rPr lang="en-MY" sz="4000">
                                      <a:solidFill>
                                        <a:srgbClr val="FF0000"/>
                                      </a:solidFill>
                                      <a:effectLst/>
                                      <a:latin typeface="Cambria Math" panose="02040503050406030204" pitchFamily="18" charset="0"/>
                                    </a:rPr>
                                    <m:t>100</m:t>
                                  </m:r>
                                </m:den>
                              </m:f>
                            </m:oMath>
                          </a14:m>
                          <a:r>
                            <a:rPr lang="vi-VN" sz="3200">
                              <a:solidFill>
                                <a:srgbClr val="FF0000"/>
                              </a:solidFill>
                              <a:effectLst/>
                            </a:rPr>
                            <a:t>  </a:t>
                          </a:r>
                          <a:r>
                            <a:rPr lang="en-MY" sz="3200">
                              <a:effectLst/>
                            </a:rPr>
                            <a:t>m</a:t>
                          </a:r>
                          <a:r>
                            <a:rPr lang="en-MY" sz="3200" baseline="30000">
                              <a:effectLst/>
                            </a:rPr>
                            <a:t>2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vi-VN" sz="3600">
                              <a:effectLst/>
                            </a:rPr>
                            <a:t> </a:t>
                          </a:r>
                          <a14:m>
                            <m:oMath xmlns:m="http://schemas.openxmlformats.org/officeDocument/2006/math">
                              <m:f>
                                <m:fPr>
                                  <m:ctrlPr>
                                    <a:rPr lang="en-US" sz="4000" i="1" smtClean="0">
                                      <a:solidFill>
                                        <a:srgbClr val="FF0000"/>
                                      </a:solidFill>
                                      <a:effectLst/>
                                      <a:latin typeface="Cambria Math" panose="02040503050406030204" pitchFamily="18" charset="0"/>
                                    </a:rPr>
                                  </m:ctrlPr>
                                </m:fPr>
                                <m:num>
                                  <m:r>
                                    <a:rPr lang="en-MY" sz="4000">
                                      <a:solidFill>
                                        <a:srgbClr val="FF0000"/>
                                      </a:solidFill>
                                      <a:effectLst/>
                                      <a:latin typeface="Cambria Math" panose="02040503050406030204" pitchFamily="18" charset="0"/>
                                    </a:rPr>
                                    <m:t>1</m:t>
                                  </m:r>
                                </m:num>
                                <m:den>
                                  <m:r>
                                    <a:rPr lang="en-MY" sz="4000">
                                      <a:solidFill>
                                        <a:srgbClr val="FF0000"/>
                                      </a:solidFill>
                                      <a:effectLst/>
                                      <a:latin typeface="Cambria Math" panose="02040503050406030204" pitchFamily="18" charset="0"/>
                                    </a:rPr>
                                    <m:t>100</m:t>
                                  </m:r>
                                </m:den>
                              </m:f>
                            </m:oMath>
                          </a14:m>
                          <a:r>
                            <a:rPr lang="en-MY" sz="3600">
                              <a:effectLst/>
                            </a:rPr>
                            <a:t> </a:t>
                          </a:r>
                          <a:r>
                            <a:rPr lang="vi-VN" sz="3600">
                              <a:effectLst/>
                            </a:rPr>
                            <a:t> </a:t>
                          </a:r>
                          <a:r>
                            <a:rPr lang="en-MY" sz="3600">
                              <a:effectLst/>
                            </a:rPr>
                            <a:t>dm</a:t>
                          </a:r>
                          <a:r>
                            <a:rPr lang="en-MY" sz="3600" baseline="30000">
                              <a:effectLst/>
                            </a:rPr>
                            <a:t>2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tc>
                      <a:txBody>
                        <a:bodyPr/>
                        <a:lstStyle/>
                        <a:p>
                          <a:pPr algn="l">
                            <a:lnSpc>
                              <a:spcPct val="115000"/>
                            </a:lnSpc>
                            <a:spcAft>
                              <a:spcPts val="800"/>
                            </a:spcAft>
                          </a:pP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extLst>
                      <a:ext uri="{0D108BD9-81ED-4DB2-BD59-A6C34878D82A}">
                        <a16:rowId xmlns:a16="http://schemas.microsoft.com/office/drawing/2014/main" val="3201362096"/>
                      </a:ext>
                    </a:extLst>
                  </a:tr>
                </a:tbl>
              </a:graphicData>
            </a:graphic>
          </p:graphicFrame>
        </mc:Choice>
        <mc:Fallback xmlns="">
          <p:graphicFrame>
            <p:nvGraphicFramePr>
              <p:cNvPr id="2" name="Bảng 1">
                <a:extLst>
                  <a:ext uri="{FF2B5EF4-FFF2-40B4-BE49-F238E27FC236}">
                    <a16:creationId xmlns:a16="http://schemas.microsoft.com/office/drawing/2014/main" id="{5271620F-8597-43D9-A036-588059551A27}"/>
                  </a:ext>
                </a:extLst>
              </p:cNvPr>
              <p:cNvGraphicFramePr>
                <a:graphicFrameLocks noGrp="1"/>
              </p:cNvGraphicFramePr>
              <p:nvPr>
                <p:extLst>
                  <p:ext uri="{D42A27DB-BD31-4B8C-83A1-F6EECF244321}">
                    <p14:modId xmlns:p14="http://schemas.microsoft.com/office/powerpoint/2010/main" val="2344495445"/>
                  </p:ext>
                </p:extLst>
              </p:nvPr>
            </p:nvGraphicFramePr>
            <p:xfrm>
              <a:off x="1260767" y="1036036"/>
              <a:ext cx="9670464" cy="3681606"/>
            </p:xfrm>
            <a:graphic>
              <a:graphicData uri="http://schemas.openxmlformats.org/drawingml/2006/table">
                <a:tbl>
                  <a:tblPr firstRow="1" firstCol="1" bandRow="1">
                    <a:tableStyleId>{5940675A-B579-460E-94D1-54222C63F5DA}</a:tableStyleId>
                  </a:tblPr>
                  <a:tblGrid>
                    <a:gridCol w="2417616">
                      <a:extLst>
                        <a:ext uri="{9D8B030D-6E8A-4147-A177-3AD203B41FA5}">
                          <a16:colId xmlns:a16="http://schemas.microsoft.com/office/drawing/2014/main" val="3281330755"/>
                        </a:ext>
                      </a:extLst>
                    </a:gridCol>
                    <a:gridCol w="2417616">
                      <a:extLst>
                        <a:ext uri="{9D8B030D-6E8A-4147-A177-3AD203B41FA5}">
                          <a16:colId xmlns:a16="http://schemas.microsoft.com/office/drawing/2014/main" val="1801932254"/>
                        </a:ext>
                      </a:extLst>
                    </a:gridCol>
                    <a:gridCol w="2417616">
                      <a:extLst>
                        <a:ext uri="{9D8B030D-6E8A-4147-A177-3AD203B41FA5}">
                          <a16:colId xmlns:a16="http://schemas.microsoft.com/office/drawing/2014/main" val="3789792968"/>
                        </a:ext>
                      </a:extLst>
                    </a:gridCol>
                    <a:gridCol w="2417616">
                      <a:extLst>
                        <a:ext uri="{9D8B030D-6E8A-4147-A177-3AD203B41FA5}">
                          <a16:colId xmlns:a16="http://schemas.microsoft.com/office/drawing/2014/main" val="3245382427"/>
                        </a:ext>
                      </a:extLst>
                    </a:gridCol>
                  </a:tblGrid>
                  <a:tr h="678444">
                    <a:tc>
                      <a:txBody>
                        <a:bodyPr/>
                        <a:lstStyle/>
                        <a:p>
                          <a:pPr algn="ctr">
                            <a:lnSpc>
                              <a:spcPct val="115000"/>
                            </a:lnSpc>
                            <a:spcAft>
                              <a:spcPts val="800"/>
                            </a:spcAft>
                          </a:pPr>
                          <a:r>
                            <a:rPr lang="en-MY" sz="3600" b="1">
                              <a:effectLst/>
                            </a:rPr>
                            <a:t>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dm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cm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mm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extLst>
                      <a:ext uri="{0D108BD9-81ED-4DB2-BD59-A6C34878D82A}">
                        <a16:rowId xmlns:a16="http://schemas.microsoft.com/office/drawing/2014/main" val="3032163724"/>
                      </a:ext>
                    </a:extLst>
                  </a:tr>
                  <a:tr h="593916">
                    <a:tc>
                      <a:txBody>
                        <a:bodyPr/>
                        <a:lstStyle/>
                        <a:p>
                          <a:pPr algn="l">
                            <a:lnSpc>
                              <a:spcPct val="115000"/>
                            </a:lnSpc>
                            <a:spcAft>
                              <a:spcPts val="800"/>
                            </a:spcAft>
                          </a:pPr>
                          <a:r>
                            <a:rPr lang="en-MY" sz="3600">
                              <a:effectLst/>
                            </a:rPr>
                            <a:t>1m</a:t>
                          </a:r>
                          <a:r>
                            <a:rPr lang="en-MY" sz="3600" baseline="30000">
                              <a:effectLst/>
                            </a:rPr>
                            <a:t>2 </a:t>
                          </a:r>
                          <a:endParaRPr lang="vi-VN" sz="3600" baseline="300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1dm</a:t>
                          </a:r>
                          <a:r>
                            <a:rPr lang="en-MY" sz="3600" baseline="30000">
                              <a:effectLst/>
                            </a:rPr>
                            <a:t>2 </a:t>
                          </a:r>
                          <a:endParaRPr lang="vi-VN" sz="3600" baseline="300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1cm</a:t>
                          </a:r>
                          <a:r>
                            <a:rPr lang="en-MY" sz="3600" baseline="30000">
                              <a:effectLst/>
                            </a:rPr>
                            <a:t>2 </a:t>
                          </a:r>
                          <a:endParaRPr lang="en-US" sz="36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1mm</a:t>
                          </a:r>
                          <a:r>
                            <a:rPr lang="en-MY" sz="3600" baseline="30000">
                              <a:effectLst/>
                            </a:rPr>
                            <a:t>2 </a:t>
                          </a:r>
                          <a:endParaRPr lang="en-US" sz="36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34156497"/>
                      </a:ext>
                    </a:extLst>
                  </a:tr>
                  <a:tr h="1267839">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dm</a:t>
                          </a:r>
                          <a:r>
                            <a:rPr lang="en-MY" sz="3600" baseline="30000">
                              <a:effectLst/>
                            </a:rPr>
                            <a:t>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cm</a:t>
                          </a:r>
                          <a:r>
                            <a:rPr lang="en-MY" sz="3600" baseline="30000">
                              <a:effectLst/>
                            </a:rPr>
                            <a:t>2 </a:t>
                          </a:r>
                          <a:endParaRPr lang="en-US" sz="3600">
                            <a:effectLst/>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mm</a:t>
                          </a:r>
                          <a:r>
                            <a:rPr lang="en-MY" sz="3600" baseline="30000">
                              <a:effectLst/>
                            </a:rPr>
                            <a:t>2 </a:t>
                          </a:r>
                          <a:endParaRPr lang="en-US" sz="3600">
                            <a:effectLst/>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blipFill>
                          <a:blip r:embed="rId2"/>
                          <a:stretch>
                            <a:fillRect l="-300504" t="-107212" r="-1008" b="-92788"/>
                          </a:stretch>
                        </a:blipFill>
                      </a:tcPr>
                    </a:tc>
                    <a:extLst>
                      <a:ext uri="{0D108BD9-81ED-4DB2-BD59-A6C34878D82A}">
                        <a16:rowId xmlns:a16="http://schemas.microsoft.com/office/drawing/2014/main" val="3775127691"/>
                      </a:ext>
                    </a:extLst>
                  </a:tr>
                  <a:tr h="1141407">
                    <a:tc>
                      <a:txBody>
                        <a:bodyPr/>
                        <a:lstStyle/>
                        <a:p>
                          <a:pPr algn="l">
                            <a:lnSpc>
                              <a:spcPct val="115000"/>
                            </a:lnSpc>
                            <a:spcAft>
                              <a:spcPts val="800"/>
                            </a:spcAft>
                          </a:pP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tc>
                      <a:txBody>
                        <a:bodyPr/>
                        <a:lstStyle/>
                        <a:p>
                          <a:endParaRPr lang="en-US"/>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blipFill>
                          <a:blip r:embed="rId2"/>
                          <a:stretch>
                            <a:fillRect l="-100504" t="-229255" r="-201008" b="-2660"/>
                          </a:stretch>
                        </a:blipFill>
                      </a:tcPr>
                    </a:tc>
                    <a:tc>
                      <a:txBody>
                        <a:bodyPr/>
                        <a:lstStyle/>
                        <a:p>
                          <a:endParaRPr lang="en-US"/>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blipFill>
                          <a:blip r:embed="rId2"/>
                          <a:stretch>
                            <a:fillRect l="-200504" t="-229255" r="-101008" b="-2660"/>
                          </a:stretch>
                        </a:blipFill>
                      </a:tcPr>
                    </a:tc>
                    <a:tc>
                      <a:txBody>
                        <a:bodyPr/>
                        <a:lstStyle/>
                        <a:p>
                          <a:pPr algn="l">
                            <a:lnSpc>
                              <a:spcPct val="115000"/>
                            </a:lnSpc>
                            <a:spcAft>
                              <a:spcPts val="800"/>
                            </a:spcAft>
                          </a:pP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extLst>
                      <a:ext uri="{0D108BD9-81ED-4DB2-BD59-A6C34878D82A}">
                        <a16:rowId xmlns:a16="http://schemas.microsoft.com/office/drawing/2014/main" val="3201362096"/>
                      </a:ext>
                    </a:extLst>
                  </a:tr>
                </a:tbl>
              </a:graphicData>
            </a:graphic>
          </p:graphicFrame>
        </mc:Fallback>
      </mc:AlternateContent>
      <p:sp>
        <p:nvSpPr>
          <p:cNvPr id="3" name="Hình chữ nhật: Góc Tròn 2">
            <a:extLst>
              <a:ext uri="{FF2B5EF4-FFF2-40B4-BE49-F238E27FC236}">
                <a16:creationId xmlns:a16="http://schemas.microsoft.com/office/drawing/2014/main" id="{6BED241A-C229-4B25-89F2-836093619E16}"/>
              </a:ext>
            </a:extLst>
          </p:cNvPr>
          <p:cNvSpPr/>
          <p:nvPr/>
        </p:nvSpPr>
        <p:spPr>
          <a:xfrm>
            <a:off x="4054234" y="37538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4" name="Hình chữ nhật: Góc Tròn 3">
            <a:extLst>
              <a:ext uri="{FF2B5EF4-FFF2-40B4-BE49-F238E27FC236}">
                <a16:creationId xmlns:a16="http://schemas.microsoft.com/office/drawing/2014/main" id="{B8A00837-1B6D-4BD5-8492-DDA336936123}"/>
              </a:ext>
            </a:extLst>
          </p:cNvPr>
          <p:cNvSpPr/>
          <p:nvPr/>
        </p:nvSpPr>
        <p:spPr>
          <a:xfrm>
            <a:off x="1628783" y="26132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5" name="Hình chữ nhật: Góc Tròn 4">
            <a:extLst>
              <a:ext uri="{FF2B5EF4-FFF2-40B4-BE49-F238E27FC236}">
                <a16:creationId xmlns:a16="http://schemas.microsoft.com/office/drawing/2014/main" id="{2DD2D752-0377-4822-AEDB-A6B8DAEA5DF4}"/>
              </a:ext>
            </a:extLst>
          </p:cNvPr>
          <p:cNvSpPr/>
          <p:nvPr/>
        </p:nvSpPr>
        <p:spPr>
          <a:xfrm>
            <a:off x="4039720" y="26132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6" name="Hình chữ nhật: Góc Tròn 5">
            <a:extLst>
              <a:ext uri="{FF2B5EF4-FFF2-40B4-BE49-F238E27FC236}">
                <a16:creationId xmlns:a16="http://schemas.microsoft.com/office/drawing/2014/main" id="{366F8E43-6D0B-4835-8A66-4D624AC76C69}"/>
              </a:ext>
            </a:extLst>
          </p:cNvPr>
          <p:cNvSpPr/>
          <p:nvPr/>
        </p:nvSpPr>
        <p:spPr>
          <a:xfrm>
            <a:off x="6448178" y="26132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7" name="Hình chữ nhật: Góc Tròn 6">
            <a:extLst>
              <a:ext uri="{FF2B5EF4-FFF2-40B4-BE49-F238E27FC236}">
                <a16:creationId xmlns:a16="http://schemas.microsoft.com/office/drawing/2014/main" id="{44BAC487-F768-4D34-8247-7824C82CD36F}"/>
              </a:ext>
            </a:extLst>
          </p:cNvPr>
          <p:cNvSpPr/>
          <p:nvPr/>
        </p:nvSpPr>
        <p:spPr>
          <a:xfrm>
            <a:off x="8885664" y="26132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8" name="Hình chữ nhật: Góc Tròn 7">
            <a:extLst>
              <a:ext uri="{FF2B5EF4-FFF2-40B4-BE49-F238E27FC236}">
                <a16:creationId xmlns:a16="http://schemas.microsoft.com/office/drawing/2014/main" id="{722BC1E3-DC3F-49CF-811F-538E4D67863B}"/>
              </a:ext>
            </a:extLst>
          </p:cNvPr>
          <p:cNvSpPr/>
          <p:nvPr/>
        </p:nvSpPr>
        <p:spPr>
          <a:xfrm>
            <a:off x="6549776" y="37538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nvGrpSpPr>
          <p:cNvPr id="9" name="Nhóm 8">
            <a:extLst>
              <a:ext uri="{FF2B5EF4-FFF2-40B4-BE49-F238E27FC236}">
                <a16:creationId xmlns:a16="http://schemas.microsoft.com/office/drawing/2014/main" id="{60A43836-DFFB-4000-B7FD-4032825AEFB5}"/>
              </a:ext>
            </a:extLst>
          </p:cNvPr>
          <p:cNvGrpSpPr/>
          <p:nvPr/>
        </p:nvGrpSpPr>
        <p:grpSpPr>
          <a:xfrm>
            <a:off x="51124" y="247801"/>
            <a:ext cx="648000" cy="648000"/>
            <a:chOff x="82527" y="957742"/>
            <a:chExt cx="648000" cy="648000"/>
          </a:xfrm>
        </p:grpSpPr>
        <p:sp>
          <p:nvSpPr>
            <p:cNvPr id="10" name="Hình Bầu dục 9">
              <a:extLst>
                <a:ext uri="{FF2B5EF4-FFF2-40B4-BE49-F238E27FC236}">
                  <a16:creationId xmlns:a16="http://schemas.microsoft.com/office/drawing/2014/main" id="{CBFDF083-D867-4568-8640-F272C3A30BE5}"/>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1</a:t>
              </a:r>
              <a:endParaRPr lang="en-US" sz="3200"/>
            </a:p>
          </p:txBody>
        </p:sp>
        <p:sp>
          <p:nvSpPr>
            <p:cNvPr id="11" name="Hình Bầu dục 10">
              <a:extLst>
                <a:ext uri="{FF2B5EF4-FFF2-40B4-BE49-F238E27FC236}">
                  <a16:creationId xmlns:a16="http://schemas.microsoft.com/office/drawing/2014/main" id="{A45B35DA-57FA-4318-89C5-529E323FEDED}"/>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9" name="Nhóm 18">
            <a:extLst>
              <a:ext uri="{FF2B5EF4-FFF2-40B4-BE49-F238E27FC236}">
                <a16:creationId xmlns:a16="http://schemas.microsoft.com/office/drawing/2014/main" id="{CF4EAE71-469A-4278-BA91-1C2912990809}"/>
              </a:ext>
            </a:extLst>
          </p:cNvPr>
          <p:cNvGrpSpPr/>
          <p:nvPr/>
        </p:nvGrpSpPr>
        <p:grpSpPr>
          <a:xfrm>
            <a:off x="801469" y="269417"/>
            <a:ext cx="1792285" cy="647550"/>
            <a:chOff x="801469" y="1458007"/>
            <a:chExt cx="1792285" cy="647550"/>
          </a:xfrm>
        </p:grpSpPr>
        <p:grpSp>
          <p:nvGrpSpPr>
            <p:cNvPr id="15" name="Nhóm 14">
              <a:extLst>
                <a:ext uri="{FF2B5EF4-FFF2-40B4-BE49-F238E27FC236}">
                  <a16:creationId xmlns:a16="http://schemas.microsoft.com/office/drawing/2014/main" id="{8B0FF8EC-D403-4AC8-9FED-164FAF8E6031}"/>
                </a:ext>
              </a:extLst>
            </p:cNvPr>
            <p:cNvGrpSpPr/>
            <p:nvPr/>
          </p:nvGrpSpPr>
          <p:grpSpPr>
            <a:xfrm>
              <a:off x="1466099" y="1458007"/>
              <a:ext cx="1127655" cy="647550"/>
              <a:chOff x="881025" y="2611165"/>
              <a:chExt cx="1127655" cy="647550"/>
            </a:xfrm>
          </p:grpSpPr>
          <p:sp>
            <p:nvSpPr>
              <p:cNvPr id="16" name="Hộp Văn bản 15">
                <a:extLst>
                  <a:ext uri="{FF2B5EF4-FFF2-40B4-BE49-F238E27FC236}">
                    <a16:creationId xmlns:a16="http://schemas.microsoft.com/office/drawing/2014/main" id="{3FA41A93-53B1-4ACC-BCFD-031DCB170F5D}"/>
                  </a:ext>
                </a:extLst>
              </p:cNvPr>
              <p:cNvSpPr txBox="1"/>
              <p:nvPr/>
            </p:nvSpPr>
            <p:spPr>
              <a:xfrm>
                <a:off x="881025" y="2665148"/>
                <a:ext cx="1127655" cy="584775"/>
              </a:xfrm>
              <a:prstGeom prst="rect">
                <a:avLst/>
              </a:prstGeom>
              <a:noFill/>
            </p:spPr>
            <p:txBody>
              <a:bodyPr wrap="square" rtlCol="0">
                <a:spAutoFit/>
              </a:bodyPr>
              <a:lstStyle/>
              <a:p>
                <a:r>
                  <a:rPr lang="vi-VN" sz="3200" b="1">
                    <a:solidFill>
                      <a:schemeClr val="accent5">
                        <a:lumMod val="75000"/>
                      </a:schemeClr>
                    </a:solidFill>
                  </a:rPr>
                  <a:t>Số ?</a:t>
                </a:r>
                <a:endParaRPr lang="en-US" sz="3200" b="1">
                  <a:solidFill>
                    <a:schemeClr val="accent5">
                      <a:lumMod val="75000"/>
                    </a:schemeClr>
                  </a:solidFill>
                </a:endParaRPr>
              </a:p>
            </p:txBody>
          </p:sp>
          <p:sp>
            <p:nvSpPr>
              <p:cNvPr id="17" name="Hình chữ nhật 16">
                <a:extLst>
                  <a:ext uri="{FF2B5EF4-FFF2-40B4-BE49-F238E27FC236}">
                    <a16:creationId xmlns:a16="http://schemas.microsoft.com/office/drawing/2014/main" id="{5197F3C6-0BC7-448F-963C-7C339A5754C4}"/>
                  </a:ext>
                </a:extLst>
              </p:cNvPr>
              <p:cNvSpPr/>
              <p:nvPr/>
            </p:nvSpPr>
            <p:spPr>
              <a:xfrm>
                <a:off x="916193" y="2611165"/>
                <a:ext cx="648000" cy="6475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Hộp Văn bản 17">
              <a:extLst>
                <a:ext uri="{FF2B5EF4-FFF2-40B4-BE49-F238E27FC236}">
                  <a16:creationId xmlns:a16="http://schemas.microsoft.com/office/drawing/2014/main" id="{2E83CCD3-B2BB-48BA-80ED-A9B34FB87424}"/>
                </a:ext>
              </a:extLst>
            </p:cNvPr>
            <p:cNvSpPr txBox="1"/>
            <p:nvPr/>
          </p:nvSpPr>
          <p:spPr>
            <a:xfrm>
              <a:off x="801469" y="1458007"/>
              <a:ext cx="827314" cy="646331"/>
            </a:xfrm>
            <a:prstGeom prst="rect">
              <a:avLst/>
            </a:prstGeom>
            <a:noFill/>
          </p:spPr>
          <p:txBody>
            <a:bodyPr wrap="square" rtlCol="0">
              <a:spAutoFit/>
            </a:bodyPr>
            <a:lstStyle/>
            <a:p>
              <a:r>
                <a:rPr lang="vi-VN" sz="3600"/>
                <a:t>b)</a:t>
              </a:r>
              <a:endParaRPr lang="en-US" sz="3600"/>
            </a:p>
          </p:txBody>
        </p:sp>
      </p:gr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428FB985-7FD3-4030-8C3B-1F471C77D5AF}"/>
                  </a:ext>
                </a:extLst>
              </p:cNvPr>
              <p:cNvSpPr txBox="1"/>
              <p:nvPr/>
            </p:nvSpPr>
            <p:spPr>
              <a:xfrm>
                <a:off x="375124" y="4846825"/>
                <a:ext cx="11700765" cy="1950277"/>
              </a:xfrm>
              <a:prstGeom prst="rect">
                <a:avLst/>
              </a:prstGeom>
              <a:noFill/>
            </p:spPr>
            <p:txBody>
              <a:bodyPr wrap="square" rtlCol="0">
                <a:spAutoFit/>
              </a:bodyPr>
              <a:lstStyle/>
              <a:p>
                <a:r>
                  <a:rPr lang="vi-VN" sz="3200" b="1"/>
                  <a:t>Nhận xét:</a:t>
                </a:r>
              </a:p>
              <a:p>
                <a:pPr marL="171450" indent="-171450">
                  <a:buFont typeface="Arial" panose="020B0604020202020204" pitchFamily="34" charset="0"/>
                  <a:buChar char="•"/>
                </a:pPr>
                <a:r>
                  <a:rPr lang="vi-VN" sz="3200"/>
                  <a:t>Mỗi đơn vị đo diện tích gấp 100 lần đơn vị bé hơn tiếp liền.</a:t>
                </a:r>
              </a:p>
              <a:p>
                <a:pPr marL="171450" indent="-171450">
                  <a:buFont typeface="Arial" panose="020B0604020202020204" pitchFamily="34" charset="0"/>
                  <a:buChar char="•"/>
                </a:pPr>
                <a:r>
                  <a:rPr lang="vi-VN" sz="3200"/>
                  <a:t>Mỗi đơn vị đo diện tích bằng </a:t>
                </a:r>
                <a14:m>
                  <m:oMath xmlns:m="http://schemas.openxmlformats.org/officeDocument/2006/math">
                    <m:f>
                      <m:fPr>
                        <m:ctrlPr>
                          <a:rPr lang="vi-VN" sz="4000" i="1" smtClean="0">
                            <a:latin typeface="Cambria Math" panose="02040503050406030204" pitchFamily="18" charset="0"/>
                          </a:rPr>
                        </m:ctrlPr>
                      </m:fPr>
                      <m:num>
                        <m:r>
                          <a:rPr lang="vi-VN" sz="4000" i="1">
                            <a:latin typeface="Cambria Math" panose="02040503050406030204" pitchFamily="18" charset="0"/>
                          </a:rPr>
                          <m:t>1</m:t>
                        </m:r>
                      </m:num>
                      <m:den>
                        <m:r>
                          <a:rPr lang="vi-VN" sz="4000" i="1">
                            <a:latin typeface="Cambria Math" panose="02040503050406030204" pitchFamily="18" charset="0"/>
                          </a:rPr>
                          <m:t>100</m:t>
                        </m:r>
                      </m:den>
                    </m:f>
                  </m:oMath>
                </a14:m>
                <a:r>
                  <a:rPr lang="vi-VN" sz="3200"/>
                  <a:t> lần đơn vị lớn hơn tiếp liền.</a:t>
                </a:r>
              </a:p>
            </p:txBody>
          </p:sp>
        </mc:Choice>
        <mc:Fallback xmlns="">
          <p:sp>
            <p:nvSpPr>
              <p:cNvPr id="22" name="Hộp Văn bản 21">
                <a:extLst>
                  <a:ext uri="{FF2B5EF4-FFF2-40B4-BE49-F238E27FC236}">
                    <a16:creationId xmlns:a16="http://schemas.microsoft.com/office/drawing/2014/main" id="{428FB985-7FD3-4030-8C3B-1F471C77D5AF}"/>
                  </a:ext>
                </a:extLst>
              </p:cNvPr>
              <p:cNvSpPr txBox="1">
                <a:spLocks noRot="1" noChangeAspect="1" noMove="1" noResize="1" noEditPoints="1" noAdjustHandles="1" noChangeArrowheads="1" noChangeShapeType="1" noTextEdit="1"/>
              </p:cNvSpPr>
              <p:nvPr/>
            </p:nvSpPr>
            <p:spPr>
              <a:xfrm>
                <a:off x="375124" y="4846825"/>
                <a:ext cx="11700765" cy="1950277"/>
              </a:xfrm>
              <a:prstGeom prst="rect">
                <a:avLst/>
              </a:prstGeom>
              <a:blipFill>
                <a:blip r:embed="rId3"/>
                <a:stretch>
                  <a:fillRect l="-1355" t="-4063" b="-625"/>
                </a:stretch>
              </a:blipFill>
            </p:spPr>
            <p:txBody>
              <a:bodyPr/>
              <a:lstStyle/>
              <a:p>
                <a:r>
                  <a:rPr lang="en-US">
                    <a:noFill/>
                  </a:rPr>
                  <a:t> </a:t>
                </a:r>
              </a:p>
            </p:txBody>
          </p:sp>
        </mc:Fallback>
      </mc:AlternateContent>
    </p:spTree>
    <p:extLst>
      <p:ext uri="{BB962C8B-B14F-4D97-AF65-F5344CB8AC3E}">
        <p14:creationId xmlns:p14="http://schemas.microsoft.com/office/powerpoint/2010/main" val="4219070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fade">
                                      <p:cBhvr>
                                        <p:cTn id="31" dur="250"/>
                                        <p:tgtEl>
                                          <p:spTgt spid="2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xEl>
                                              <p:pRg st="1" end="1"/>
                                            </p:txEl>
                                          </p:spTgt>
                                        </p:tgtEl>
                                        <p:attrNameLst>
                                          <p:attrName>style.visibility</p:attrName>
                                        </p:attrNameLst>
                                      </p:cBhvr>
                                      <p:to>
                                        <p:strVal val="visible"/>
                                      </p:to>
                                    </p:set>
                                    <p:animEffect transition="in" filter="fade">
                                      <p:cBhvr>
                                        <p:cTn id="36" dur="250"/>
                                        <p:tgtEl>
                                          <p:spTgt spid="2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xEl>
                                              <p:pRg st="2" end="2"/>
                                            </p:txEl>
                                          </p:spTgt>
                                        </p:tgtEl>
                                        <p:attrNameLst>
                                          <p:attrName>style.visibility</p:attrName>
                                        </p:attrNameLst>
                                      </p:cBhvr>
                                      <p:to>
                                        <p:strVal val="visible"/>
                                      </p:to>
                                    </p:set>
                                    <p:animEffect transition="in" filter="fade">
                                      <p:cBhvr>
                                        <p:cTn id="41" dur="25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DE6EC"/>
            </a:gs>
            <a:gs pos="100000">
              <a:srgbClr val="FEF8F8"/>
            </a:gs>
          </a:gsLst>
          <a:lin ang="5400000" scaled="1"/>
        </a:grad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878DF73-DBC3-4A11-ACCE-4CFA6CCBBC18}"/>
              </a:ext>
            </a:extLst>
          </p:cNvPr>
          <p:cNvPicPr>
            <a:picLocks noChangeAspect="1"/>
          </p:cNvPicPr>
          <p:nvPr/>
        </p:nvPicPr>
        <p:blipFill>
          <a:blip r:embed="rId2"/>
          <a:stretch>
            <a:fillRect/>
          </a:stretch>
        </p:blipFill>
        <p:spPr>
          <a:xfrm>
            <a:off x="1587249" y="0"/>
            <a:ext cx="9017502" cy="6858000"/>
          </a:xfrm>
          <a:prstGeom prst="rect">
            <a:avLst/>
          </a:prstGeom>
        </p:spPr>
      </p:pic>
    </p:spTree>
    <p:extLst>
      <p:ext uri="{BB962C8B-B14F-4D97-AF65-F5344CB8AC3E}">
        <p14:creationId xmlns:p14="http://schemas.microsoft.com/office/powerpoint/2010/main" val="6572070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Bảng 12">
            <a:extLst>
              <a:ext uri="{FF2B5EF4-FFF2-40B4-BE49-F238E27FC236}">
                <a16:creationId xmlns:a16="http://schemas.microsoft.com/office/drawing/2014/main" id="{F65E60DB-154A-49B7-8714-E03234DE5C4D}"/>
              </a:ext>
            </a:extLst>
          </p:cNvPr>
          <p:cNvGraphicFramePr>
            <a:graphicFrameLocks noGrp="1"/>
          </p:cNvGraphicFramePr>
          <p:nvPr>
            <p:extLst>
              <p:ext uri="{D42A27DB-BD31-4B8C-83A1-F6EECF244321}">
                <p14:modId xmlns:p14="http://schemas.microsoft.com/office/powerpoint/2010/main" val="650000559"/>
              </p:ext>
            </p:extLst>
          </p:nvPr>
        </p:nvGraphicFramePr>
        <p:xfrm>
          <a:off x="3777885" y="3956542"/>
          <a:ext cx="6924460" cy="2742171"/>
        </p:xfrm>
        <a:graphic>
          <a:graphicData uri="http://schemas.openxmlformats.org/drawingml/2006/table">
            <a:tbl>
              <a:tblPr firstRow="1" bandRow="1">
                <a:tableStyleId>{5940675A-B579-460E-94D1-54222C63F5DA}</a:tableStyleId>
              </a:tblPr>
              <a:tblGrid>
                <a:gridCol w="3588830">
                  <a:extLst>
                    <a:ext uri="{9D8B030D-6E8A-4147-A177-3AD203B41FA5}">
                      <a16:colId xmlns:a16="http://schemas.microsoft.com/office/drawing/2014/main" val="1520355618"/>
                    </a:ext>
                  </a:extLst>
                </a:gridCol>
                <a:gridCol w="2215236">
                  <a:extLst>
                    <a:ext uri="{9D8B030D-6E8A-4147-A177-3AD203B41FA5}">
                      <a16:colId xmlns:a16="http://schemas.microsoft.com/office/drawing/2014/main" val="360507657"/>
                    </a:ext>
                  </a:extLst>
                </a:gridCol>
                <a:gridCol w="1120394">
                  <a:extLst>
                    <a:ext uri="{9D8B030D-6E8A-4147-A177-3AD203B41FA5}">
                      <a16:colId xmlns:a16="http://schemas.microsoft.com/office/drawing/2014/main" val="1977173069"/>
                    </a:ext>
                  </a:extLst>
                </a:gridCol>
              </a:tblGrid>
              <a:tr h="914057">
                <a:tc>
                  <a:txBody>
                    <a:bodyPr/>
                    <a:lstStyle/>
                    <a:p>
                      <a:pPr algn="r"/>
                      <a:r>
                        <a:rPr lang="vi-VN" sz="3600"/>
                        <a:t>35 cm</a:t>
                      </a:r>
                      <a:r>
                        <a:rPr lang="vi-VN" sz="3600" baseline="30000"/>
                        <a:t>2</a:t>
                      </a:r>
                      <a:r>
                        <a:rPr lang="vi-VN" sz="3600"/>
                        <a:t> 12 mm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vi-VN" sz="3600"/>
                        <a:t>= </a:t>
                      </a:r>
                      <a:r>
                        <a:rPr lang="vi-VN" sz="3600">
                          <a:solidFill>
                            <a:srgbClr val="FF0000"/>
                          </a:solidFill>
                        </a:rPr>
                        <a:t>3512</a:t>
                      </a:r>
                      <a:endParaRPr lang="en-US" sz="3600">
                        <a:solidFill>
                          <a:srgbClr val="FF0000"/>
                        </a:solidFill>
                      </a:endParaRPr>
                    </a:p>
                  </a:txBody>
                  <a:tcPr>
                    <a:lnL w="12700" cmpd="sng">
                      <a:noFill/>
                    </a:lnL>
                    <a:lnR w="12700" cmpd="sng">
                      <a:noFill/>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vi-VN" sz="3600"/>
                        <a:t>mm</a:t>
                      </a:r>
                      <a:r>
                        <a:rPr lang="vi-VN" sz="3600" baseline="30000"/>
                        <a:t>2</a:t>
                      </a:r>
                      <a:endParaRPr lang="en-US" sz="3600"/>
                    </a:p>
                  </a:txBody>
                  <a:tcPr>
                    <a:lnL w="12700" cmpd="sng">
                      <a:noFill/>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3436604"/>
                  </a:ext>
                </a:extLst>
              </a:tr>
              <a:tr h="914057">
                <a:tc>
                  <a:txBody>
                    <a:bodyPr/>
                    <a:lstStyle/>
                    <a:p>
                      <a:pPr algn="r"/>
                      <a:r>
                        <a:rPr lang="vi-VN" sz="3600"/>
                        <a:t>8 cm</a:t>
                      </a:r>
                      <a:r>
                        <a:rPr lang="vi-VN" sz="3600" baseline="30000"/>
                        <a:t>2</a:t>
                      </a:r>
                      <a:r>
                        <a:rPr lang="vi-VN" sz="3600"/>
                        <a:t> 6 mm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 </a:t>
                      </a:r>
                      <a:r>
                        <a:rPr lang="vi-VN" sz="3600">
                          <a:solidFill>
                            <a:srgbClr val="FF0000"/>
                          </a:solidFill>
                        </a:rPr>
                        <a:t>806</a:t>
                      </a:r>
                      <a:endParaRPr lang="en-US" sz="360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mm</a:t>
                      </a:r>
                      <a:r>
                        <a:rPr lang="vi-VN" sz="3600" baseline="30000"/>
                        <a:t>2</a:t>
                      </a:r>
                      <a:r>
                        <a:rPr lang="vi-VN" sz="3600"/>
                        <a:t> </a:t>
                      </a:r>
                      <a:endParaRPr lang="en-US" sz="3600"/>
                    </a:p>
                  </a:txBody>
                  <a:tcPr>
                    <a:lnL w="12700" cmpd="sng">
                      <a:noFill/>
                    </a:lnL>
                    <a:lnR w="28575" cap="flat" cmpd="sng" algn="ctr">
                      <a:solidFill>
                        <a:srgbClr val="66CC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7670756"/>
                  </a:ext>
                </a:extLst>
              </a:tr>
              <a:tr h="914057">
                <a:tc>
                  <a:txBody>
                    <a:bodyPr/>
                    <a:lstStyle/>
                    <a:p>
                      <a:pPr algn="r"/>
                      <a:r>
                        <a:rPr lang="vi-VN" sz="3600"/>
                        <a:t>56 cm</a:t>
                      </a:r>
                      <a:r>
                        <a:rPr lang="vi-VN" sz="3600" baseline="30000"/>
                        <a:t>2</a:t>
                      </a:r>
                      <a:r>
                        <a:rPr lang="vi-VN" sz="3600"/>
                        <a:t> 33 mm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3600"/>
                        <a:t>= </a:t>
                      </a:r>
                      <a:r>
                        <a:rPr lang="vi-VN" sz="3600">
                          <a:solidFill>
                            <a:srgbClr val="FF0000"/>
                          </a:solidFill>
                        </a:rPr>
                        <a:t>560033</a:t>
                      </a:r>
                      <a:endParaRPr lang="en-US" sz="3600">
                        <a:solidFill>
                          <a:srgbClr val="FF0000"/>
                        </a:solidFill>
                      </a:endParaRPr>
                    </a:p>
                  </a:txBody>
                  <a:tcPr>
                    <a:lnL w="12700" cmpd="sng">
                      <a:noFill/>
                    </a:lnL>
                    <a:lnR w="12700" cmpd="sng">
                      <a:noFill/>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3600"/>
                        <a:t>mm</a:t>
                      </a:r>
                      <a:r>
                        <a:rPr lang="vi-VN" sz="3600" baseline="30000"/>
                        <a:t>2</a:t>
                      </a:r>
                      <a:endParaRPr lang="en-US" sz="3600"/>
                    </a:p>
                  </a:txBody>
                  <a:tcPr>
                    <a:lnL w="12700" cmpd="sng">
                      <a:noFill/>
                    </a:lnL>
                    <a:lnR w="28575" cap="flat" cmpd="sng" algn="ctr">
                      <a:solidFill>
                        <a:srgbClr val="66CCFF"/>
                      </a:solidFill>
                      <a:prstDash val="solid"/>
                      <a:round/>
                      <a:headEnd type="none" w="med" len="med"/>
                      <a:tailEnd type="none" w="med" len="med"/>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969963"/>
                  </a:ext>
                </a:extLst>
              </a:tr>
            </a:tbl>
          </a:graphicData>
        </a:graphic>
      </p:graphicFrame>
      <p:graphicFrame>
        <p:nvGraphicFramePr>
          <p:cNvPr id="12" name="Bảng 12">
            <a:extLst>
              <a:ext uri="{FF2B5EF4-FFF2-40B4-BE49-F238E27FC236}">
                <a16:creationId xmlns:a16="http://schemas.microsoft.com/office/drawing/2014/main" id="{119825A2-1E84-43B2-8F70-0341C76592EE}"/>
              </a:ext>
            </a:extLst>
          </p:cNvPr>
          <p:cNvGraphicFramePr>
            <a:graphicFrameLocks noGrp="1"/>
          </p:cNvGraphicFramePr>
          <p:nvPr>
            <p:extLst>
              <p:ext uri="{D42A27DB-BD31-4B8C-83A1-F6EECF244321}">
                <p14:modId xmlns:p14="http://schemas.microsoft.com/office/powerpoint/2010/main" val="4179524361"/>
              </p:ext>
            </p:extLst>
          </p:nvPr>
        </p:nvGraphicFramePr>
        <p:xfrm>
          <a:off x="-1219119" y="1033334"/>
          <a:ext cx="7544253" cy="2705502"/>
        </p:xfrm>
        <a:graphic>
          <a:graphicData uri="http://schemas.openxmlformats.org/drawingml/2006/table">
            <a:tbl>
              <a:tblPr firstRow="1" bandRow="1">
                <a:tableStyleId>{5940675A-B579-460E-94D1-54222C63F5DA}</a:tableStyleId>
              </a:tblPr>
              <a:tblGrid>
                <a:gridCol w="4193822">
                  <a:extLst>
                    <a:ext uri="{9D8B030D-6E8A-4147-A177-3AD203B41FA5}">
                      <a16:colId xmlns:a16="http://schemas.microsoft.com/office/drawing/2014/main" val="410046688"/>
                    </a:ext>
                  </a:extLst>
                </a:gridCol>
                <a:gridCol w="2123015">
                  <a:extLst>
                    <a:ext uri="{9D8B030D-6E8A-4147-A177-3AD203B41FA5}">
                      <a16:colId xmlns:a16="http://schemas.microsoft.com/office/drawing/2014/main" val="650907928"/>
                    </a:ext>
                  </a:extLst>
                </a:gridCol>
                <a:gridCol w="1227416">
                  <a:extLst>
                    <a:ext uri="{9D8B030D-6E8A-4147-A177-3AD203B41FA5}">
                      <a16:colId xmlns:a16="http://schemas.microsoft.com/office/drawing/2014/main" val="2349125356"/>
                    </a:ext>
                  </a:extLst>
                </a:gridCol>
              </a:tblGrid>
              <a:tr h="901834">
                <a:tc>
                  <a:txBody>
                    <a:bodyPr/>
                    <a:lstStyle/>
                    <a:p>
                      <a:pPr algn="r"/>
                      <a:r>
                        <a:rPr lang="vi-VN" sz="3600"/>
                        <a:t>8 m</a:t>
                      </a:r>
                      <a:r>
                        <a:rPr lang="vi-VN" sz="3600" baseline="30000"/>
                        <a:t>2</a:t>
                      </a:r>
                      <a:r>
                        <a:rPr lang="vi-VN" sz="3600"/>
                        <a:t> 15 dm</a:t>
                      </a:r>
                      <a:r>
                        <a:rPr lang="vi-VN" sz="3600" baseline="30000"/>
                        <a:t>2</a:t>
                      </a:r>
                      <a:endParaRPr lang="en-US" sz="3600" baseline="30000"/>
                    </a:p>
                  </a:txBody>
                  <a:tcPr>
                    <a:lnL w="28575" cap="flat" cmpd="sng" algn="ctr">
                      <a:solidFill>
                        <a:srgbClr val="66CCFF"/>
                      </a:solidFill>
                      <a:prstDash val="solid"/>
                      <a:round/>
                      <a:headEnd type="none" w="med" len="med"/>
                      <a:tailEnd type="none" w="med" len="med"/>
                    </a:lnL>
                    <a:lnR w="12700" cmpd="sng">
                      <a:noFill/>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vi-VN" sz="3600"/>
                        <a:t>= </a:t>
                      </a:r>
                      <a:r>
                        <a:rPr lang="vi-VN" sz="3600">
                          <a:solidFill>
                            <a:srgbClr val="FF0000"/>
                          </a:solidFill>
                        </a:rPr>
                        <a:t>815</a:t>
                      </a:r>
                      <a:endParaRPr lang="en-US" sz="3600">
                        <a:solidFill>
                          <a:srgbClr val="FF0000"/>
                        </a:solidFill>
                      </a:endParaRPr>
                    </a:p>
                  </a:txBody>
                  <a:tcPr>
                    <a:lnL w="12700" cmpd="sng">
                      <a:noFill/>
                    </a:lnL>
                    <a:lnR w="12700" cmpd="sng">
                      <a:noFill/>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vi-VN" sz="3600"/>
                        <a:t>dm</a:t>
                      </a:r>
                      <a:r>
                        <a:rPr lang="vi-VN" sz="3600" baseline="30000"/>
                        <a:t>2</a:t>
                      </a:r>
                      <a:r>
                        <a:rPr lang="vi-VN" sz="3600"/>
                        <a:t> </a:t>
                      </a:r>
                      <a:endParaRPr lang="en-US" sz="3600"/>
                    </a:p>
                  </a:txBody>
                  <a:tcPr>
                    <a:lnL w="12700" cmpd="sng">
                      <a:noFill/>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3015541"/>
                  </a:ext>
                </a:extLst>
              </a:tr>
              <a:tr h="901834">
                <a:tc>
                  <a:txBody>
                    <a:bodyPr/>
                    <a:lstStyle/>
                    <a:p>
                      <a:pPr algn="r"/>
                      <a:r>
                        <a:rPr lang="vi-VN" sz="3600"/>
                        <a:t>10 m</a:t>
                      </a:r>
                      <a:r>
                        <a:rPr lang="vi-VN" sz="3600" baseline="30000"/>
                        <a:t>2</a:t>
                      </a:r>
                      <a:r>
                        <a:rPr lang="vi-VN" sz="3600"/>
                        <a:t> 7 dm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 </a:t>
                      </a:r>
                      <a:r>
                        <a:rPr lang="vi-VN" sz="3600">
                          <a:solidFill>
                            <a:srgbClr val="FF0000"/>
                          </a:solidFill>
                        </a:rPr>
                        <a:t>1007</a:t>
                      </a:r>
                      <a:endParaRPr lang="en-US" sz="360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dm</a:t>
                      </a:r>
                      <a:r>
                        <a:rPr lang="vi-VN" sz="3600" baseline="30000"/>
                        <a:t>2</a:t>
                      </a:r>
                      <a:endParaRPr lang="en-US" sz="3600"/>
                    </a:p>
                  </a:txBody>
                  <a:tcPr>
                    <a:lnL w="12700" cmpd="sng">
                      <a:noFill/>
                    </a:lnL>
                    <a:lnR w="28575" cap="flat" cmpd="sng" algn="ctr">
                      <a:solidFill>
                        <a:srgbClr val="66CC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05452095"/>
                  </a:ext>
                </a:extLst>
              </a:tr>
              <a:tr h="901834">
                <a:tc>
                  <a:txBody>
                    <a:bodyPr/>
                    <a:lstStyle/>
                    <a:p>
                      <a:pPr algn="r"/>
                      <a:r>
                        <a:rPr lang="vi-VN" sz="3600"/>
                        <a:t>5 dm</a:t>
                      </a:r>
                      <a:r>
                        <a:rPr lang="vi-VN" sz="3600" baseline="30000"/>
                        <a:t>2</a:t>
                      </a:r>
                      <a:r>
                        <a:rPr lang="vi-VN" sz="3600"/>
                        <a:t> 23 cm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3600"/>
                        <a:t>= </a:t>
                      </a:r>
                      <a:r>
                        <a:rPr lang="vi-VN" sz="3600">
                          <a:solidFill>
                            <a:srgbClr val="FF0000"/>
                          </a:solidFill>
                        </a:rPr>
                        <a:t>523</a:t>
                      </a:r>
                      <a:endParaRPr lang="en-US" sz="3600">
                        <a:solidFill>
                          <a:srgbClr val="FF0000"/>
                        </a:solidFill>
                      </a:endParaRPr>
                    </a:p>
                  </a:txBody>
                  <a:tcPr>
                    <a:lnL w="12700" cmpd="sng">
                      <a:noFill/>
                    </a:lnL>
                    <a:lnR w="12700" cmpd="sng">
                      <a:noFill/>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3600"/>
                        <a:t>cm</a:t>
                      </a:r>
                      <a:r>
                        <a:rPr lang="vi-VN" sz="3600" baseline="30000"/>
                        <a:t>2</a:t>
                      </a:r>
                      <a:endParaRPr lang="en-US" sz="3600"/>
                    </a:p>
                  </a:txBody>
                  <a:tcPr>
                    <a:lnL w="12700" cmpd="sng">
                      <a:noFill/>
                    </a:lnL>
                    <a:lnR w="28575" cap="flat" cmpd="sng" algn="ctr">
                      <a:solidFill>
                        <a:srgbClr val="66CCFF"/>
                      </a:solidFill>
                      <a:prstDash val="solid"/>
                      <a:round/>
                      <a:headEnd type="none" w="med" len="med"/>
                      <a:tailEnd type="none" w="med" len="med"/>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9612845"/>
                  </a:ext>
                </a:extLst>
              </a:tr>
            </a:tbl>
          </a:graphicData>
        </a:graphic>
      </p:graphicFrame>
      <p:grpSp>
        <p:nvGrpSpPr>
          <p:cNvPr id="31" name="Nhóm 30">
            <a:extLst>
              <a:ext uri="{FF2B5EF4-FFF2-40B4-BE49-F238E27FC236}">
                <a16:creationId xmlns:a16="http://schemas.microsoft.com/office/drawing/2014/main" id="{2DB7AB6E-7FD9-411D-8190-539736CA5EDA}"/>
              </a:ext>
            </a:extLst>
          </p:cNvPr>
          <p:cNvGrpSpPr/>
          <p:nvPr/>
        </p:nvGrpSpPr>
        <p:grpSpPr>
          <a:xfrm>
            <a:off x="7737494" y="4913056"/>
            <a:ext cx="1648496" cy="828000"/>
            <a:chOff x="7783214" y="4771387"/>
            <a:chExt cx="1648496" cy="828000"/>
          </a:xfrm>
        </p:grpSpPr>
        <p:sp>
          <p:nvSpPr>
            <p:cNvPr id="26" name="Hình chữ nhật 25">
              <a:extLst>
                <a:ext uri="{FF2B5EF4-FFF2-40B4-BE49-F238E27FC236}">
                  <a16:creationId xmlns:a16="http://schemas.microsoft.com/office/drawing/2014/main" id="{0B0E0C3D-8137-409A-A45A-C3AFE00D6FA8}"/>
                </a:ext>
              </a:extLst>
            </p:cNvPr>
            <p:cNvSpPr/>
            <p:nvPr/>
          </p:nvSpPr>
          <p:spPr>
            <a:xfrm>
              <a:off x="7783214" y="4821040"/>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6BED241A-C229-4B25-89F2-836093619E16}"/>
                </a:ext>
              </a:extLst>
            </p:cNvPr>
            <p:cNvSpPr/>
            <p:nvPr/>
          </p:nvSpPr>
          <p:spPr>
            <a:xfrm>
              <a:off x="8318963" y="4771387"/>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1" name="Nhóm 20">
            <a:extLst>
              <a:ext uri="{FF2B5EF4-FFF2-40B4-BE49-F238E27FC236}">
                <a16:creationId xmlns:a16="http://schemas.microsoft.com/office/drawing/2014/main" id="{AA422411-7C3A-4E60-81BD-57C7FB9879D7}"/>
              </a:ext>
            </a:extLst>
          </p:cNvPr>
          <p:cNvGrpSpPr/>
          <p:nvPr/>
        </p:nvGrpSpPr>
        <p:grpSpPr>
          <a:xfrm>
            <a:off x="3392939" y="1101415"/>
            <a:ext cx="1648496" cy="828000"/>
            <a:chOff x="3438659" y="869593"/>
            <a:chExt cx="1648496" cy="828000"/>
          </a:xfrm>
        </p:grpSpPr>
        <p:sp>
          <p:nvSpPr>
            <p:cNvPr id="14" name="Hình chữ nhật 13">
              <a:extLst>
                <a:ext uri="{FF2B5EF4-FFF2-40B4-BE49-F238E27FC236}">
                  <a16:creationId xmlns:a16="http://schemas.microsoft.com/office/drawing/2014/main" id="{BC296974-FE9C-4041-A058-2ED999F64882}"/>
                </a:ext>
              </a:extLst>
            </p:cNvPr>
            <p:cNvSpPr/>
            <p:nvPr/>
          </p:nvSpPr>
          <p:spPr>
            <a:xfrm>
              <a:off x="3438659" y="914397"/>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id="{B8A00837-1B6D-4BD5-8492-DDA336936123}"/>
                </a:ext>
              </a:extLst>
            </p:cNvPr>
            <p:cNvSpPr/>
            <p:nvPr/>
          </p:nvSpPr>
          <p:spPr>
            <a:xfrm>
              <a:off x="3914197" y="8695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8" name="Nhóm 27">
            <a:extLst>
              <a:ext uri="{FF2B5EF4-FFF2-40B4-BE49-F238E27FC236}">
                <a16:creationId xmlns:a16="http://schemas.microsoft.com/office/drawing/2014/main" id="{1FB65AD4-A473-41A4-A4C9-A60993A5AEDA}"/>
              </a:ext>
            </a:extLst>
          </p:cNvPr>
          <p:cNvGrpSpPr/>
          <p:nvPr/>
        </p:nvGrpSpPr>
        <p:grpSpPr>
          <a:xfrm>
            <a:off x="3392939" y="1981662"/>
            <a:ext cx="1648496" cy="828000"/>
            <a:chOff x="3438659" y="1852872"/>
            <a:chExt cx="1648496" cy="828000"/>
          </a:xfrm>
        </p:grpSpPr>
        <p:sp>
          <p:nvSpPr>
            <p:cNvPr id="23" name="Hình chữ nhật 22">
              <a:extLst>
                <a:ext uri="{FF2B5EF4-FFF2-40B4-BE49-F238E27FC236}">
                  <a16:creationId xmlns:a16="http://schemas.microsoft.com/office/drawing/2014/main" id="{BBD9B850-E0D9-4963-8BD5-4733188CF80E}"/>
                </a:ext>
              </a:extLst>
            </p:cNvPr>
            <p:cNvSpPr/>
            <p:nvPr/>
          </p:nvSpPr>
          <p:spPr>
            <a:xfrm>
              <a:off x="3438659" y="1907471"/>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Góc Tròn 4">
              <a:extLst>
                <a:ext uri="{FF2B5EF4-FFF2-40B4-BE49-F238E27FC236}">
                  <a16:creationId xmlns:a16="http://schemas.microsoft.com/office/drawing/2014/main" id="{2DD2D752-0377-4822-AEDB-A6B8DAEA5DF4}"/>
                </a:ext>
              </a:extLst>
            </p:cNvPr>
            <p:cNvSpPr/>
            <p:nvPr/>
          </p:nvSpPr>
          <p:spPr>
            <a:xfrm>
              <a:off x="3914197" y="1852872"/>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9" name="Nhóm 28">
            <a:extLst>
              <a:ext uri="{FF2B5EF4-FFF2-40B4-BE49-F238E27FC236}">
                <a16:creationId xmlns:a16="http://schemas.microsoft.com/office/drawing/2014/main" id="{7C359F43-FDAD-4D27-A3DE-D81C253C206A}"/>
              </a:ext>
            </a:extLst>
          </p:cNvPr>
          <p:cNvGrpSpPr/>
          <p:nvPr/>
        </p:nvGrpSpPr>
        <p:grpSpPr>
          <a:xfrm>
            <a:off x="3332920" y="2861909"/>
            <a:ext cx="1648496" cy="828000"/>
            <a:chOff x="3378640" y="2810393"/>
            <a:chExt cx="1648496" cy="828000"/>
          </a:xfrm>
        </p:grpSpPr>
        <p:sp>
          <p:nvSpPr>
            <p:cNvPr id="24" name="Hình chữ nhật 23">
              <a:extLst>
                <a:ext uri="{FF2B5EF4-FFF2-40B4-BE49-F238E27FC236}">
                  <a16:creationId xmlns:a16="http://schemas.microsoft.com/office/drawing/2014/main" id="{39B3D216-437F-408E-A1C0-558B8012F114}"/>
                </a:ext>
              </a:extLst>
            </p:cNvPr>
            <p:cNvSpPr/>
            <p:nvPr/>
          </p:nvSpPr>
          <p:spPr>
            <a:xfrm>
              <a:off x="3378640" y="2898578"/>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Góc Tròn 5">
              <a:extLst>
                <a:ext uri="{FF2B5EF4-FFF2-40B4-BE49-F238E27FC236}">
                  <a16:creationId xmlns:a16="http://schemas.microsoft.com/office/drawing/2014/main" id="{366F8E43-6D0B-4835-8A66-4D624AC76C69}"/>
                </a:ext>
              </a:extLst>
            </p:cNvPr>
            <p:cNvSpPr/>
            <p:nvPr/>
          </p:nvSpPr>
          <p:spPr>
            <a:xfrm>
              <a:off x="3914197" y="28103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30" name="Nhóm 29">
            <a:extLst>
              <a:ext uri="{FF2B5EF4-FFF2-40B4-BE49-F238E27FC236}">
                <a16:creationId xmlns:a16="http://schemas.microsoft.com/office/drawing/2014/main" id="{FA8EAAAC-1160-4B53-8AEC-98CDA9F2EFCB}"/>
              </a:ext>
            </a:extLst>
          </p:cNvPr>
          <p:cNvGrpSpPr/>
          <p:nvPr/>
        </p:nvGrpSpPr>
        <p:grpSpPr>
          <a:xfrm>
            <a:off x="7737494" y="4032970"/>
            <a:ext cx="1648496" cy="828000"/>
            <a:chOff x="7783214" y="3775390"/>
            <a:chExt cx="1648496" cy="828000"/>
          </a:xfrm>
        </p:grpSpPr>
        <p:sp>
          <p:nvSpPr>
            <p:cNvPr id="25" name="Hình chữ nhật 24">
              <a:extLst>
                <a:ext uri="{FF2B5EF4-FFF2-40B4-BE49-F238E27FC236}">
                  <a16:creationId xmlns:a16="http://schemas.microsoft.com/office/drawing/2014/main" id="{072A15AC-A11B-4246-88DD-F5E7DE90DD5C}"/>
                </a:ext>
              </a:extLst>
            </p:cNvPr>
            <p:cNvSpPr/>
            <p:nvPr/>
          </p:nvSpPr>
          <p:spPr>
            <a:xfrm>
              <a:off x="7783214" y="3796359"/>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Góc Tròn 6">
              <a:extLst>
                <a:ext uri="{FF2B5EF4-FFF2-40B4-BE49-F238E27FC236}">
                  <a16:creationId xmlns:a16="http://schemas.microsoft.com/office/drawing/2014/main" id="{44BAC487-F768-4D34-8247-7824C82CD36F}"/>
                </a:ext>
              </a:extLst>
            </p:cNvPr>
            <p:cNvSpPr/>
            <p:nvPr/>
          </p:nvSpPr>
          <p:spPr>
            <a:xfrm>
              <a:off x="8318963" y="3775390"/>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32" name="Nhóm 31">
            <a:extLst>
              <a:ext uri="{FF2B5EF4-FFF2-40B4-BE49-F238E27FC236}">
                <a16:creationId xmlns:a16="http://schemas.microsoft.com/office/drawing/2014/main" id="{D912BBED-0EA2-4971-AE70-34648574F269}"/>
              </a:ext>
            </a:extLst>
          </p:cNvPr>
          <p:cNvGrpSpPr/>
          <p:nvPr/>
        </p:nvGrpSpPr>
        <p:grpSpPr>
          <a:xfrm>
            <a:off x="7737494" y="5793143"/>
            <a:ext cx="1648496" cy="828000"/>
            <a:chOff x="7783214" y="5767385"/>
            <a:chExt cx="1648496" cy="828000"/>
          </a:xfrm>
        </p:grpSpPr>
        <p:sp>
          <p:nvSpPr>
            <p:cNvPr id="27" name="Hình chữ nhật 26">
              <a:extLst>
                <a:ext uri="{FF2B5EF4-FFF2-40B4-BE49-F238E27FC236}">
                  <a16:creationId xmlns:a16="http://schemas.microsoft.com/office/drawing/2014/main" id="{52061D64-0946-4225-91A4-F83F8EAE083F}"/>
                </a:ext>
              </a:extLst>
            </p:cNvPr>
            <p:cNvSpPr/>
            <p:nvPr/>
          </p:nvSpPr>
          <p:spPr>
            <a:xfrm>
              <a:off x="7783214" y="5823517"/>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Góc Tròn 7">
              <a:extLst>
                <a:ext uri="{FF2B5EF4-FFF2-40B4-BE49-F238E27FC236}">
                  <a16:creationId xmlns:a16="http://schemas.microsoft.com/office/drawing/2014/main" id="{722BC1E3-DC3F-49CF-811F-538E4D67863B}"/>
                </a:ext>
              </a:extLst>
            </p:cNvPr>
            <p:cNvSpPr/>
            <p:nvPr/>
          </p:nvSpPr>
          <p:spPr>
            <a:xfrm>
              <a:off x="8318963" y="5767385"/>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9" name="Nhóm 8">
            <a:extLst>
              <a:ext uri="{FF2B5EF4-FFF2-40B4-BE49-F238E27FC236}">
                <a16:creationId xmlns:a16="http://schemas.microsoft.com/office/drawing/2014/main" id="{60A43836-DFFB-4000-B7FD-4032825AEFB5}"/>
              </a:ext>
            </a:extLst>
          </p:cNvPr>
          <p:cNvGrpSpPr/>
          <p:nvPr/>
        </p:nvGrpSpPr>
        <p:grpSpPr>
          <a:xfrm>
            <a:off x="51124" y="247801"/>
            <a:ext cx="648000" cy="648000"/>
            <a:chOff x="82527" y="957742"/>
            <a:chExt cx="648000" cy="648000"/>
          </a:xfrm>
        </p:grpSpPr>
        <p:sp>
          <p:nvSpPr>
            <p:cNvPr id="10" name="Hình Bầu dục 9">
              <a:extLst>
                <a:ext uri="{FF2B5EF4-FFF2-40B4-BE49-F238E27FC236}">
                  <a16:creationId xmlns:a16="http://schemas.microsoft.com/office/drawing/2014/main" id="{CBFDF083-D867-4568-8640-F272C3A30BE5}"/>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2</a:t>
              </a:r>
              <a:endParaRPr lang="en-US" sz="3200"/>
            </a:p>
          </p:txBody>
        </p:sp>
        <p:sp>
          <p:nvSpPr>
            <p:cNvPr id="11" name="Hình Bầu dục 10">
              <a:extLst>
                <a:ext uri="{FF2B5EF4-FFF2-40B4-BE49-F238E27FC236}">
                  <a16:creationId xmlns:a16="http://schemas.microsoft.com/office/drawing/2014/main" id="{A45B35DA-57FA-4318-89C5-529E323FEDED}"/>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5" name="Nhóm 14">
            <a:extLst>
              <a:ext uri="{FF2B5EF4-FFF2-40B4-BE49-F238E27FC236}">
                <a16:creationId xmlns:a16="http://schemas.microsoft.com/office/drawing/2014/main" id="{8B0FF8EC-D403-4AC8-9FED-164FAF8E6031}"/>
              </a:ext>
            </a:extLst>
          </p:cNvPr>
          <p:cNvGrpSpPr/>
          <p:nvPr/>
        </p:nvGrpSpPr>
        <p:grpSpPr>
          <a:xfrm>
            <a:off x="1064955" y="247801"/>
            <a:ext cx="1127655" cy="647550"/>
            <a:chOff x="881025" y="2611165"/>
            <a:chExt cx="1127655" cy="647550"/>
          </a:xfrm>
        </p:grpSpPr>
        <p:sp>
          <p:nvSpPr>
            <p:cNvPr id="16" name="Hộp Văn bản 15">
              <a:extLst>
                <a:ext uri="{FF2B5EF4-FFF2-40B4-BE49-F238E27FC236}">
                  <a16:creationId xmlns:a16="http://schemas.microsoft.com/office/drawing/2014/main" id="{3FA41A93-53B1-4ACC-BCFD-031DCB170F5D}"/>
                </a:ext>
              </a:extLst>
            </p:cNvPr>
            <p:cNvSpPr txBox="1"/>
            <p:nvPr/>
          </p:nvSpPr>
          <p:spPr>
            <a:xfrm>
              <a:off x="881025" y="2665148"/>
              <a:ext cx="1127655" cy="584775"/>
            </a:xfrm>
            <a:prstGeom prst="rect">
              <a:avLst/>
            </a:prstGeom>
            <a:noFill/>
          </p:spPr>
          <p:txBody>
            <a:bodyPr wrap="square" rtlCol="0">
              <a:spAutoFit/>
            </a:bodyPr>
            <a:lstStyle/>
            <a:p>
              <a:r>
                <a:rPr lang="vi-VN" sz="3200" b="1">
                  <a:solidFill>
                    <a:schemeClr val="accent5">
                      <a:lumMod val="75000"/>
                    </a:schemeClr>
                  </a:solidFill>
                </a:rPr>
                <a:t>Số ?</a:t>
              </a:r>
              <a:endParaRPr lang="en-US" sz="3200" b="1">
                <a:solidFill>
                  <a:schemeClr val="accent5">
                    <a:lumMod val="75000"/>
                  </a:schemeClr>
                </a:solidFill>
              </a:endParaRPr>
            </a:p>
          </p:txBody>
        </p:sp>
        <p:sp>
          <p:nvSpPr>
            <p:cNvPr id="17" name="Hình chữ nhật 16">
              <a:extLst>
                <a:ext uri="{FF2B5EF4-FFF2-40B4-BE49-F238E27FC236}">
                  <a16:creationId xmlns:a16="http://schemas.microsoft.com/office/drawing/2014/main" id="{5197F3C6-0BC7-448F-963C-7C339A5754C4}"/>
                </a:ext>
              </a:extLst>
            </p:cNvPr>
            <p:cNvSpPr/>
            <p:nvPr/>
          </p:nvSpPr>
          <p:spPr>
            <a:xfrm>
              <a:off x="916193" y="2611165"/>
              <a:ext cx="648000" cy="6475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1432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Nhóm 18">
            <a:extLst>
              <a:ext uri="{FF2B5EF4-FFF2-40B4-BE49-F238E27FC236}">
                <a16:creationId xmlns:a16="http://schemas.microsoft.com/office/drawing/2014/main" id="{49372FFA-6D88-482E-8452-4E5C8A5F70DD}"/>
              </a:ext>
            </a:extLst>
          </p:cNvPr>
          <p:cNvGrpSpPr/>
          <p:nvPr/>
        </p:nvGrpSpPr>
        <p:grpSpPr>
          <a:xfrm>
            <a:off x="51124" y="238025"/>
            <a:ext cx="11745924" cy="1163488"/>
            <a:chOff x="51124" y="238025"/>
            <a:chExt cx="11745924" cy="1163488"/>
          </a:xfrm>
        </p:grpSpPr>
        <p:sp>
          <p:nvSpPr>
            <p:cNvPr id="4" name="Hình chữ nhật: Góc Tròn 3">
              <a:extLst>
                <a:ext uri="{FF2B5EF4-FFF2-40B4-BE49-F238E27FC236}">
                  <a16:creationId xmlns:a16="http://schemas.microsoft.com/office/drawing/2014/main" id="{9567D73B-4843-404A-BBB9-C436497F43A9}"/>
                </a:ext>
              </a:extLst>
            </p:cNvPr>
            <p:cNvSpPr/>
            <p:nvPr/>
          </p:nvSpPr>
          <p:spPr>
            <a:xfrm>
              <a:off x="2189409" y="789513"/>
              <a:ext cx="612000" cy="612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nvGrpSpPr>
            <p:cNvPr id="5" name="Nhóm 4">
              <a:extLst>
                <a:ext uri="{FF2B5EF4-FFF2-40B4-BE49-F238E27FC236}">
                  <a16:creationId xmlns:a16="http://schemas.microsoft.com/office/drawing/2014/main" id="{9FAF0508-5001-4E5E-BF20-5DC2B5DEF2AE}"/>
                </a:ext>
              </a:extLst>
            </p:cNvPr>
            <p:cNvGrpSpPr/>
            <p:nvPr/>
          </p:nvGrpSpPr>
          <p:grpSpPr>
            <a:xfrm>
              <a:off x="51124" y="247801"/>
              <a:ext cx="648000" cy="648000"/>
              <a:chOff x="82527" y="957742"/>
              <a:chExt cx="648000" cy="648000"/>
            </a:xfrm>
          </p:grpSpPr>
          <p:sp>
            <p:nvSpPr>
              <p:cNvPr id="6" name="Hình Bầu dục 5">
                <a:extLst>
                  <a:ext uri="{FF2B5EF4-FFF2-40B4-BE49-F238E27FC236}">
                    <a16:creationId xmlns:a16="http://schemas.microsoft.com/office/drawing/2014/main" id="{3BAAD254-5C8B-4186-9C4E-0F98496A240B}"/>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3</a:t>
                </a:r>
                <a:endParaRPr lang="en-US" sz="3200"/>
              </a:p>
            </p:txBody>
          </p:sp>
          <p:sp>
            <p:nvSpPr>
              <p:cNvPr id="7" name="Hình Bầu dục 6">
                <a:extLst>
                  <a:ext uri="{FF2B5EF4-FFF2-40B4-BE49-F238E27FC236}">
                    <a16:creationId xmlns:a16="http://schemas.microsoft.com/office/drawing/2014/main" id="{549FF85B-CBDD-4BC8-80AA-EDF497B577B8}"/>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9" name="Hộp Văn bản 8">
              <a:extLst>
                <a:ext uri="{FF2B5EF4-FFF2-40B4-BE49-F238E27FC236}">
                  <a16:creationId xmlns:a16="http://schemas.microsoft.com/office/drawing/2014/main" id="{A857C9A9-FC0F-4A75-AB5C-86C985A11BB6}"/>
                </a:ext>
              </a:extLst>
            </p:cNvPr>
            <p:cNvSpPr txBox="1"/>
            <p:nvPr/>
          </p:nvSpPr>
          <p:spPr>
            <a:xfrm>
              <a:off x="827913" y="238025"/>
              <a:ext cx="10969135" cy="1077218"/>
            </a:xfrm>
            <a:prstGeom prst="rect">
              <a:avLst/>
            </a:prstGeom>
            <a:noFill/>
          </p:spPr>
          <p:txBody>
            <a:bodyPr wrap="square" rtlCol="0">
              <a:spAutoFit/>
            </a:bodyPr>
            <a:lstStyle/>
            <a:p>
              <a:r>
                <a:rPr lang="vi-VN" sz="3200" b="1">
                  <a:solidFill>
                    <a:schemeClr val="accent5">
                      <a:lumMod val="75000"/>
                    </a:schemeClr>
                  </a:solidFill>
                </a:rPr>
                <a:t>Chọn đơn vị đo diện tích (m</a:t>
              </a:r>
              <a:r>
                <a:rPr lang="vi-VN" sz="3200" b="1" baseline="30000">
                  <a:solidFill>
                    <a:schemeClr val="accent5">
                      <a:lumMod val="75000"/>
                    </a:schemeClr>
                  </a:solidFill>
                </a:rPr>
                <a:t>2</a:t>
              </a:r>
              <a:r>
                <a:rPr lang="vi-VN" sz="3200" b="1">
                  <a:solidFill>
                    <a:schemeClr val="accent5">
                      <a:lumMod val="75000"/>
                    </a:schemeClr>
                  </a:solidFill>
                </a:rPr>
                <a:t>, dm</a:t>
              </a:r>
              <a:r>
                <a:rPr lang="vi-VN" sz="3200" b="1" baseline="30000">
                  <a:solidFill>
                    <a:schemeClr val="accent5">
                      <a:lumMod val="75000"/>
                    </a:schemeClr>
                  </a:solidFill>
                </a:rPr>
                <a:t>2</a:t>
              </a:r>
              <a:r>
                <a:rPr lang="vi-VN" sz="3200" b="1">
                  <a:solidFill>
                    <a:schemeClr val="accent5">
                      <a:lumMod val="75000"/>
                    </a:schemeClr>
                  </a:solidFill>
                </a:rPr>
                <a:t>, cm</a:t>
              </a:r>
              <a:r>
                <a:rPr lang="vi-VN" sz="3200" b="1" baseline="30000">
                  <a:solidFill>
                    <a:schemeClr val="accent5">
                      <a:lumMod val="75000"/>
                    </a:schemeClr>
                  </a:solidFill>
                </a:rPr>
                <a:t>2</a:t>
              </a:r>
              <a:r>
                <a:rPr lang="vi-VN" sz="3200" b="1">
                  <a:solidFill>
                    <a:schemeClr val="accent5">
                      <a:lumMod val="75000"/>
                    </a:schemeClr>
                  </a:solidFill>
                </a:rPr>
                <a:t>, mm</a:t>
              </a:r>
              <a:r>
                <a:rPr lang="vi-VN" sz="3200" b="1" baseline="30000">
                  <a:solidFill>
                    <a:schemeClr val="accent5">
                      <a:lumMod val="75000"/>
                    </a:schemeClr>
                  </a:solidFill>
                </a:rPr>
                <a:t>2</a:t>
              </a:r>
              <a:r>
                <a:rPr lang="vi-VN" sz="3200" b="1">
                  <a:solidFill>
                    <a:schemeClr val="accent5">
                      <a:lumMod val="75000"/>
                    </a:schemeClr>
                  </a:solidFill>
                </a:rPr>
                <a:t>) thích hợp vào ô        :</a:t>
              </a:r>
              <a:endParaRPr lang="en-US" sz="3200" b="1" baseline="30000">
                <a:solidFill>
                  <a:schemeClr val="accent5">
                    <a:lumMod val="75000"/>
                  </a:schemeClr>
                </a:solidFill>
              </a:endParaRPr>
            </a:p>
          </p:txBody>
        </p:sp>
      </p:grpSp>
      <p:sp>
        <p:nvSpPr>
          <p:cNvPr id="11" name="Hộp Văn bản 10">
            <a:extLst>
              <a:ext uri="{FF2B5EF4-FFF2-40B4-BE49-F238E27FC236}">
                <a16:creationId xmlns:a16="http://schemas.microsoft.com/office/drawing/2014/main" id="{4BD4F011-B7BF-4544-8A96-3E302B461B34}"/>
              </a:ext>
            </a:extLst>
          </p:cNvPr>
          <p:cNvSpPr txBox="1"/>
          <p:nvPr/>
        </p:nvSpPr>
        <p:spPr>
          <a:xfrm>
            <a:off x="-2622" y="1629835"/>
            <a:ext cx="13276169" cy="553998"/>
          </a:xfrm>
          <a:prstGeom prst="rect">
            <a:avLst/>
          </a:prstGeom>
          <a:noFill/>
        </p:spPr>
        <p:txBody>
          <a:bodyPr wrap="square">
            <a:spAutoFit/>
          </a:bodyPr>
          <a:lstStyle/>
          <a:p>
            <a:pPr>
              <a:tabLst>
                <a:tab pos="11306175" algn="l"/>
              </a:tabLst>
            </a:pPr>
            <a:r>
              <a:rPr lang="vi-VN" sz="3000">
                <a:effectLst/>
                <a:ea typeface="Calibri" panose="020F0502020204030204" pitchFamily="34" charset="0"/>
                <a:cs typeface="Calibri" panose="020F0502020204030204" pitchFamily="34" charset="0"/>
              </a:rPr>
              <a:t>a) Diện tích tờ tiền Việt Nam mệnh giá 50 000 đồng khoảng 100  </a:t>
            </a:r>
            <a:r>
              <a:rPr lang="vi-VN" sz="3000" b="1">
                <a:solidFill>
                  <a:schemeClr val="accent5">
                    <a:lumMod val="75000"/>
                  </a:schemeClr>
                </a:solidFill>
              </a:rPr>
              <a:t>cm</a:t>
            </a:r>
            <a:r>
              <a:rPr lang="vi-VN" sz="3000" b="1" baseline="30000">
                <a:solidFill>
                  <a:schemeClr val="accent5">
                    <a:lumMod val="75000"/>
                  </a:schemeClr>
                </a:solidFill>
              </a:rPr>
              <a:t>2 </a:t>
            </a:r>
            <a:r>
              <a:rPr lang="vi-VN" sz="3000">
                <a:effectLst/>
                <a:ea typeface="Calibri" panose="020F0502020204030204" pitchFamily="34" charset="0"/>
                <a:cs typeface="Calibri" panose="020F0502020204030204" pitchFamily="34" charset="0"/>
              </a:rPr>
              <a:t>. </a:t>
            </a:r>
            <a:endParaRPr lang="en-US" sz="3000">
              <a:ea typeface="Calibri" panose="020F0502020204030204" pitchFamily="34" charset="0"/>
              <a:cs typeface="Calibri" panose="020F0502020204030204" pitchFamily="34" charset="0"/>
            </a:endParaRPr>
          </a:p>
        </p:txBody>
      </p:sp>
      <p:sp>
        <p:nvSpPr>
          <p:cNvPr id="12" name="Hộp Văn bản 11">
            <a:extLst>
              <a:ext uri="{FF2B5EF4-FFF2-40B4-BE49-F238E27FC236}">
                <a16:creationId xmlns:a16="http://schemas.microsoft.com/office/drawing/2014/main" id="{7E6B64A8-69B2-4AE2-9CA0-6A75CBF2AA8C}"/>
              </a:ext>
            </a:extLst>
          </p:cNvPr>
          <p:cNvSpPr txBox="1"/>
          <p:nvPr/>
        </p:nvSpPr>
        <p:spPr>
          <a:xfrm>
            <a:off x="-2621" y="2731816"/>
            <a:ext cx="6657421" cy="553998"/>
          </a:xfrm>
          <a:prstGeom prst="rect">
            <a:avLst/>
          </a:prstGeom>
          <a:noFill/>
        </p:spPr>
        <p:txBody>
          <a:bodyPr wrap="square">
            <a:spAutoFit/>
          </a:bodyPr>
          <a:lstStyle/>
          <a:p>
            <a:pPr>
              <a:tabLst>
                <a:tab pos="5562600" algn="l"/>
              </a:tabLst>
            </a:pPr>
            <a:r>
              <a:rPr lang="vi-VN" sz="3000">
                <a:ea typeface="Calibri" panose="020F0502020204030204" pitchFamily="34" charset="0"/>
                <a:cs typeface="Calibri" panose="020F0502020204030204" pitchFamily="34" charset="0"/>
              </a:rPr>
              <a:t>b</a:t>
            </a:r>
            <a:r>
              <a:rPr lang="vi-VN" sz="3000">
                <a:effectLst/>
                <a:ea typeface="Calibri" panose="020F0502020204030204" pitchFamily="34" charset="0"/>
                <a:cs typeface="Calibri" panose="020F0502020204030204" pitchFamily="34" charset="0"/>
              </a:rPr>
              <a:t>) Diện tích mặt bàn khoảng 40 	</a:t>
            </a:r>
            <a:r>
              <a:rPr lang="vi-VN" sz="3000" b="1">
                <a:solidFill>
                  <a:schemeClr val="accent5">
                    <a:lumMod val="75000"/>
                  </a:schemeClr>
                </a:solidFill>
              </a:rPr>
              <a:t>dm</a:t>
            </a:r>
            <a:r>
              <a:rPr lang="vi-VN" sz="3000" b="1" baseline="30000">
                <a:solidFill>
                  <a:schemeClr val="accent5">
                    <a:lumMod val="75000"/>
                  </a:schemeClr>
                </a:solidFill>
              </a:rPr>
              <a:t>2 </a:t>
            </a:r>
            <a:r>
              <a:rPr lang="vi-VN" sz="3000">
                <a:effectLst/>
                <a:ea typeface="Calibri" panose="020F0502020204030204" pitchFamily="34" charset="0"/>
                <a:cs typeface="Calibri" panose="020F0502020204030204" pitchFamily="34" charset="0"/>
              </a:rPr>
              <a:t>. </a:t>
            </a:r>
            <a:endParaRPr lang="en-US" sz="3000">
              <a:ea typeface="Calibri" panose="020F0502020204030204" pitchFamily="34" charset="0"/>
              <a:cs typeface="Calibri" panose="020F0502020204030204" pitchFamily="34" charset="0"/>
            </a:endParaRPr>
          </a:p>
        </p:txBody>
      </p:sp>
      <p:sp>
        <p:nvSpPr>
          <p:cNvPr id="13" name="Hộp Văn bản 12">
            <a:extLst>
              <a:ext uri="{FF2B5EF4-FFF2-40B4-BE49-F238E27FC236}">
                <a16:creationId xmlns:a16="http://schemas.microsoft.com/office/drawing/2014/main" id="{FA1CB75C-C700-4A49-A01F-30CA6CFF186C}"/>
              </a:ext>
            </a:extLst>
          </p:cNvPr>
          <p:cNvSpPr txBox="1"/>
          <p:nvPr/>
        </p:nvSpPr>
        <p:spPr>
          <a:xfrm>
            <a:off x="-2620" y="3833797"/>
            <a:ext cx="7421338" cy="553998"/>
          </a:xfrm>
          <a:prstGeom prst="rect">
            <a:avLst/>
          </a:prstGeom>
          <a:noFill/>
        </p:spPr>
        <p:txBody>
          <a:bodyPr wrap="square">
            <a:spAutoFit/>
          </a:bodyPr>
          <a:lstStyle/>
          <a:p>
            <a:pPr>
              <a:tabLst>
                <a:tab pos="5467350" algn="l"/>
              </a:tabLst>
            </a:pPr>
            <a:r>
              <a:rPr lang="vi-VN" sz="3000">
                <a:effectLst/>
                <a:ea typeface="Calibri" panose="020F0502020204030204" pitchFamily="34" charset="0"/>
                <a:cs typeface="Calibri" panose="020F0502020204030204" pitchFamily="34" charset="0"/>
              </a:rPr>
              <a:t>a) Diện tích bể bơi khoảng 40  	</a:t>
            </a:r>
            <a:r>
              <a:rPr lang="vi-VN" sz="3000" b="1">
                <a:solidFill>
                  <a:schemeClr val="accent5">
                    <a:lumMod val="75000"/>
                  </a:schemeClr>
                </a:solidFill>
              </a:rPr>
              <a:t>m</a:t>
            </a:r>
            <a:r>
              <a:rPr lang="vi-VN" sz="3000" b="1" baseline="30000">
                <a:solidFill>
                  <a:schemeClr val="accent5">
                    <a:lumMod val="75000"/>
                  </a:schemeClr>
                </a:solidFill>
              </a:rPr>
              <a:t>2 </a:t>
            </a:r>
            <a:r>
              <a:rPr lang="vi-VN" sz="3000">
                <a:effectLst/>
                <a:ea typeface="Calibri" panose="020F0502020204030204" pitchFamily="34" charset="0"/>
                <a:cs typeface="Calibri" panose="020F0502020204030204" pitchFamily="34" charset="0"/>
              </a:rPr>
              <a:t>. </a:t>
            </a:r>
            <a:endParaRPr lang="en-US" sz="3000">
              <a:ea typeface="Calibri" panose="020F0502020204030204" pitchFamily="34" charset="0"/>
              <a:cs typeface="Calibri" panose="020F0502020204030204" pitchFamily="34" charset="0"/>
            </a:endParaRPr>
          </a:p>
        </p:txBody>
      </p:sp>
      <p:sp>
        <p:nvSpPr>
          <p:cNvPr id="14" name="Hộp Văn bản 13">
            <a:extLst>
              <a:ext uri="{FF2B5EF4-FFF2-40B4-BE49-F238E27FC236}">
                <a16:creationId xmlns:a16="http://schemas.microsoft.com/office/drawing/2014/main" id="{66D38BB8-34DC-4080-B713-47C5DE923A7B}"/>
              </a:ext>
            </a:extLst>
          </p:cNvPr>
          <p:cNvSpPr txBox="1"/>
          <p:nvPr/>
        </p:nvSpPr>
        <p:spPr>
          <a:xfrm>
            <a:off x="-2621" y="4935777"/>
            <a:ext cx="12648946" cy="553998"/>
          </a:xfrm>
          <a:prstGeom prst="rect">
            <a:avLst/>
          </a:prstGeom>
          <a:noFill/>
        </p:spPr>
        <p:txBody>
          <a:bodyPr wrap="square">
            <a:spAutoFit/>
          </a:bodyPr>
          <a:lstStyle/>
          <a:p>
            <a:pPr>
              <a:tabLst>
                <a:tab pos="11306175" algn="l"/>
              </a:tabLst>
            </a:pPr>
            <a:r>
              <a:rPr lang="vi-VN" sz="3000">
                <a:effectLst/>
                <a:ea typeface="Calibri" panose="020F0502020204030204" pitchFamily="34" charset="0"/>
                <a:cs typeface="Calibri" panose="020F0502020204030204" pitchFamily="34" charset="0"/>
              </a:rPr>
              <a:t>a) Diện tích bề mặt một nút ấn trên điều khiển ti vi khoảng 32   </a:t>
            </a:r>
            <a:r>
              <a:rPr lang="vi-VN" sz="3000" b="1">
                <a:solidFill>
                  <a:schemeClr val="accent5">
                    <a:lumMod val="75000"/>
                  </a:schemeClr>
                </a:solidFill>
              </a:rPr>
              <a:t>mm</a:t>
            </a:r>
            <a:r>
              <a:rPr lang="vi-VN" sz="3000" b="1" baseline="30000">
                <a:solidFill>
                  <a:schemeClr val="accent5">
                    <a:lumMod val="75000"/>
                  </a:schemeClr>
                </a:solidFill>
              </a:rPr>
              <a:t>2 </a:t>
            </a:r>
            <a:r>
              <a:rPr lang="vi-VN" sz="3000">
                <a:effectLst/>
                <a:ea typeface="Calibri" panose="020F0502020204030204" pitchFamily="34" charset="0"/>
                <a:cs typeface="Calibri" panose="020F0502020204030204" pitchFamily="34" charset="0"/>
              </a:rPr>
              <a:t>.</a:t>
            </a:r>
            <a:endParaRPr lang="en-US" sz="3000">
              <a:ea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id="{46712E9E-D96A-4CFB-8CFF-C8CAB4E13608}"/>
              </a:ext>
            </a:extLst>
          </p:cNvPr>
          <p:cNvSpPr/>
          <p:nvPr/>
        </p:nvSpPr>
        <p:spPr>
          <a:xfrm>
            <a:off x="10936443" y="1492333"/>
            <a:ext cx="864000" cy="864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16" name="Hình chữ nhật: Góc Tròn 15">
            <a:extLst>
              <a:ext uri="{FF2B5EF4-FFF2-40B4-BE49-F238E27FC236}">
                <a16:creationId xmlns:a16="http://schemas.microsoft.com/office/drawing/2014/main" id="{A5FDC9EE-4B96-4933-8ACF-F99FAC7A5353}"/>
              </a:ext>
            </a:extLst>
          </p:cNvPr>
          <p:cNvSpPr/>
          <p:nvPr/>
        </p:nvSpPr>
        <p:spPr>
          <a:xfrm>
            <a:off x="5548389" y="2593610"/>
            <a:ext cx="864000" cy="864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17" name="Hình chữ nhật: Góc Tròn 16">
            <a:extLst>
              <a:ext uri="{FF2B5EF4-FFF2-40B4-BE49-F238E27FC236}">
                <a16:creationId xmlns:a16="http://schemas.microsoft.com/office/drawing/2014/main" id="{2F9A6F79-F288-4C30-A7A7-C84DCE3E2736}"/>
              </a:ext>
            </a:extLst>
          </p:cNvPr>
          <p:cNvSpPr/>
          <p:nvPr/>
        </p:nvSpPr>
        <p:spPr>
          <a:xfrm>
            <a:off x="5218537" y="3694887"/>
            <a:ext cx="864000" cy="864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18" name="Hình chữ nhật: Góc Tròn 17">
            <a:extLst>
              <a:ext uri="{FF2B5EF4-FFF2-40B4-BE49-F238E27FC236}">
                <a16:creationId xmlns:a16="http://schemas.microsoft.com/office/drawing/2014/main" id="{15D5DB32-2AC5-47AE-B806-D8074C4AD76A}"/>
              </a:ext>
            </a:extLst>
          </p:cNvPr>
          <p:cNvSpPr/>
          <p:nvPr/>
        </p:nvSpPr>
        <p:spPr>
          <a:xfrm>
            <a:off x="10694943" y="4796164"/>
            <a:ext cx="864000" cy="864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Tree>
    <p:extLst>
      <p:ext uri="{BB962C8B-B14F-4D97-AF65-F5344CB8AC3E}">
        <p14:creationId xmlns:p14="http://schemas.microsoft.com/office/powerpoint/2010/main" val="10470693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4BDE3C5-5BE1-4626-B341-9F3E11478B2C}"/>
              </a:ext>
            </a:extLst>
          </p:cNvPr>
          <p:cNvPicPr>
            <a:picLocks noChangeAspect="1"/>
          </p:cNvPicPr>
          <p:nvPr/>
        </p:nvPicPr>
        <p:blipFill rotWithShape="1">
          <a:blip r:embed="rId2"/>
          <a:srcRect t="1126" r="42292" b="2388"/>
          <a:stretch/>
        </p:blipFill>
        <p:spPr>
          <a:xfrm>
            <a:off x="0" y="684280"/>
            <a:ext cx="7035800" cy="6173720"/>
          </a:xfrm>
          <a:prstGeom prst="rect">
            <a:avLst/>
          </a:prstGeom>
        </p:spPr>
      </p:pic>
      <p:grpSp>
        <p:nvGrpSpPr>
          <p:cNvPr id="4" name="Nhóm 3">
            <a:extLst>
              <a:ext uri="{FF2B5EF4-FFF2-40B4-BE49-F238E27FC236}">
                <a16:creationId xmlns:a16="http://schemas.microsoft.com/office/drawing/2014/main" id="{14B1BA33-3A59-4C03-9430-B6979C68B08E}"/>
              </a:ext>
            </a:extLst>
          </p:cNvPr>
          <p:cNvGrpSpPr/>
          <p:nvPr/>
        </p:nvGrpSpPr>
        <p:grpSpPr>
          <a:xfrm>
            <a:off x="42063" y="0"/>
            <a:ext cx="11559387" cy="1077218"/>
            <a:chOff x="51124" y="180846"/>
            <a:chExt cx="11559387" cy="1077218"/>
          </a:xfrm>
        </p:grpSpPr>
        <p:grpSp>
          <p:nvGrpSpPr>
            <p:cNvPr id="5" name="Nhóm 4">
              <a:extLst>
                <a:ext uri="{FF2B5EF4-FFF2-40B4-BE49-F238E27FC236}">
                  <a16:creationId xmlns:a16="http://schemas.microsoft.com/office/drawing/2014/main" id="{07E76E9D-5491-4A42-B663-19113C0B84CF}"/>
                </a:ext>
              </a:extLst>
            </p:cNvPr>
            <p:cNvGrpSpPr/>
            <p:nvPr/>
          </p:nvGrpSpPr>
          <p:grpSpPr>
            <a:xfrm>
              <a:off x="51124" y="247801"/>
              <a:ext cx="648000" cy="648000"/>
              <a:chOff x="82527" y="957742"/>
              <a:chExt cx="648000" cy="648000"/>
            </a:xfrm>
          </p:grpSpPr>
          <p:sp>
            <p:nvSpPr>
              <p:cNvPr id="7" name="Hình Bầu dục 6">
                <a:extLst>
                  <a:ext uri="{FF2B5EF4-FFF2-40B4-BE49-F238E27FC236}">
                    <a16:creationId xmlns:a16="http://schemas.microsoft.com/office/drawing/2014/main" id="{8C6E67A6-B08A-46AF-BF72-CD005B86BF9C}"/>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4</a:t>
                </a:r>
                <a:endParaRPr lang="en-US" sz="3200"/>
              </a:p>
            </p:txBody>
          </p:sp>
          <p:sp>
            <p:nvSpPr>
              <p:cNvPr id="8" name="Hình Bầu dục 7">
                <a:extLst>
                  <a:ext uri="{FF2B5EF4-FFF2-40B4-BE49-F238E27FC236}">
                    <a16:creationId xmlns:a16="http://schemas.microsoft.com/office/drawing/2014/main" id="{EC26E1E8-4113-474D-B5B6-FC7559A60272}"/>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6" name="Hộp Văn bản 5">
              <a:extLst>
                <a:ext uri="{FF2B5EF4-FFF2-40B4-BE49-F238E27FC236}">
                  <a16:creationId xmlns:a16="http://schemas.microsoft.com/office/drawing/2014/main" id="{2146DBD0-AA84-4830-AEC9-CEFB493788B0}"/>
                </a:ext>
              </a:extLst>
            </p:cNvPr>
            <p:cNvSpPr txBox="1"/>
            <p:nvPr/>
          </p:nvSpPr>
          <p:spPr>
            <a:xfrm>
              <a:off x="856488" y="180846"/>
              <a:ext cx="10754023" cy="1077218"/>
            </a:xfrm>
            <a:prstGeom prst="rect">
              <a:avLst/>
            </a:prstGeom>
            <a:noFill/>
          </p:spPr>
          <p:txBody>
            <a:bodyPr wrap="square" rtlCol="0">
              <a:spAutoFit/>
            </a:bodyPr>
            <a:lstStyle/>
            <a:p>
              <a:pPr algn="just"/>
              <a:r>
                <a:rPr lang="vi-VN" sz="3200" b="1">
                  <a:solidFill>
                    <a:schemeClr val="accent5">
                      <a:lumMod val="75000"/>
                    </a:schemeClr>
                  </a:solidFill>
                </a:rPr>
                <a:t>Quan sát sơ đồ các phòng ở tầng 2 của nhà bạn Duy dưới đây:</a:t>
              </a:r>
              <a:endParaRPr lang="en-US" sz="3200" b="1" baseline="30000">
                <a:solidFill>
                  <a:schemeClr val="accent5">
                    <a:lumMod val="75000"/>
                  </a:schemeClr>
                </a:solidFill>
              </a:endParaRPr>
            </a:p>
          </p:txBody>
        </p:sp>
      </p:grpSp>
      <p:sp>
        <p:nvSpPr>
          <p:cNvPr id="9" name="Hộp Văn bản 8">
            <a:extLst>
              <a:ext uri="{FF2B5EF4-FFF2-40B4-BE49-F238E27FC236}">
                <a16:creationId xmlns:a16="http://schemas.microsoft.com/office/drawing/2014/main" id="{3E86FC02-862D-416B-BBB8-D6529701D037}"/>
              </a:ext>
            </a:extLst>
          </p:cNvPr>
          <p:cNvSpPr txBox="1"/>
          <p:nvPr/>
        </p:nvSpPr>
        <p:spPr>
          <a:xfrm>
            <a:off x="78063" y="960228"/>
            <a:ext cx="7737475" cy="1118255"/>
          </a:xfrm>
          <a:prstGeom prst="rect">
            <a:avLst/>
          </a:prstGeom>
          <a:solidFill>
            <a:schemeClr val="bg1"/>
          </a:solidFill>
        </p:spPr>
        <p:txBody>
          <a:bodyPr wrap="square">
            <a:spAutoFit/>
          </a:bodyPr>
          <a:lstStyle/>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a</a:t>
            </a:r>
            <a:r>
              <a:rPr lang="vi-VN" sz="3000">
                <a:effectLst/>
                <a:latin typeface="Arial" panose="020B0604020202020204" pitchFamily="34" charset="0"/>
                <a:ea typeface="Calibri" panose="020F0502020204030204" pitchFamily="34" charset="0"/>
                <a:cs typeface="Arial" panose="020B0604020202020204" pitchFamily="34" charset="0"/>
              </a:rPr>
              <a:t>)</a:t>
            </a:r>
            <a:r>
              <a:rPr lang="en-US" sz="3000">
                <a:effectLst/>
                <a:latin typeface="Arial" panose="020B0604020202020204" pitchFamily="34" charset="0"/>
                <a:ea typeface="Calibri" panose="020F0502020204030204" pitchFamily="34" charset="0"/>
                <a:cs typeface="Arial" panose="020B0604020202020204" pitchFamily="34" charset="0"/>
              </a:rPr>
              <a:t> Tổng </a:t>
            </a:r>
            <a:r>
              <a:rPr lang="vi-VN" sz="3000">
                <a:effectLst/>
                <a:latin typeface="Arial" panose="020B0604020202020204" pitchFamily="34" charset="0"/>
                <a:ea typeface="Calibri" panose="020F0502020204030204" pitchFamily="34" charset="0"/>
                <a:cs typeface="Arial" panose="020B0604020202020204" pitchFamily="34" charset="0"/>
              </a:rPr>
              <a:t>diện tích</a:t>
            </a:r>
            <a:r>
              <a:rPr lang="en-US" sz="3000">
                <a:effectLst/>
                <a:latin typeface="Arial" panose="020B0604020202020204" pitchFamily="34" charset="0"/>
                <a:ea typeface="Calibri" panose="020F0502020204030204" pitchFamily="34" charset="0"/>
                <a:cs typeface="Arial" panose="020B0604020202020204" pitchFamily="34" charset="0"/>
              </a:rPr>
              <a:t> tầng 2 của nhà bạn Duy là:</a:t>
            </a:r>
            <a:endParaRPr lang="vi-VN" sz="300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6 x 8 = 48 (m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r>
              <a:rPr lang="en-US" sz="3000">
                <a:effectLst/>
                <a:latin typeface="Arial" panose="020B0604020202020204" pitchFamily="34" charset="0"/>
                <a:ea typeface="Calibri" panose="020F0502020204030204" pitchFamily="34" charset="0"/>
                <a:cs typeface="Arial" panose="020B0604020202020204" pitchFamily="34" charset="0"/>
              </a:rPr>
              <a:t>)</a:t>
            </a:r>
          </a:p>
        </p:txBody>
      </p:sp>
      <p:sp>
        <p:nvSpPr>
          <p:cNvPr id="10" name="Hộp Văn bản 9">
            <a:extLst>
              <a:ext uri="{FF2B5EF4-FFF2-40B4-BE49-F238E27FC236}">
                <a16:creationId xmlns:a16="http://schemas.microsoft.com/office/drawing/2014/main" id="{D1DADDB1-2E11-49CF-A700-3FCCA0BA261C}"/>
              </a:ext>
            </a:extLst>
          </p:cNvPr>
          <p:cNvSpPr txBox="1"/>
          <p:nvPr/>
        </p:nvSpPr>
        <p:spPr>
          <a:xfrm>
            <a:off x="78063" y="2092997"/>
            <a:ext cx="5719412" cy="1118255"/>
          </a:xfrm>
          <a:prstGeom prst="rect">
            <a:avLst/>
          </a:prstGeom>
          <a:solidFill>
            <a:schemeClr val="bg1"/>
          </a:solidFill>
        </p:spPr>
        <p:txBody>
          <a:bodyPr wrap="square">
            <a:spAutoFit/>
          </a:bodyPr>
          <a:lstStyle/>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b</a:t>
            </a:r>
            <a:r>
              <a:rPr lang="vi-VN" sz="3000">
                <a:effectLst/>
                <a:latin typeface="Arial" panose="020B0604020202020204" pitchFamily="34" charset="0"/>
                <a:ea typeface="Calibri" panose="020F0502020204030204" pitchFamily="34" charset="0"/>
                <a:cs typeface="Arial" panose="020B0604020202020204" pitchFamily="34" charset="0"/>
              </a:rPr>
              <a:t>)</a:t>
            </a:r>
            <a:r>
              <a:rPr lang="en-US" sz="3000">
                <a:effectLst/>
                <a:latin typeface="Arial" panose="020B0604020202020204" pitchFamily="34" charset="0"/>
                <a:ea typeface="Calibri" panose="020F0502020204030204" pitchFamily="34" charset="0"/>
                <a:cs typeface="Arial" panose="020B0604020202020204" pitchFamily="34" charset="0"/>
              </a:rPr>
              <a:t> Diện tích phòng ngủ 2 là: </a:t>
            </a:r>
            <a:endParaRPr lang="vi-VN" sz="300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3 x 3 = 9 (m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r>
              <a:rPr lang="en-US" sz="3000">
                <a:effectLst/>
                <a:latin typeface="Arial" panose="020B0604020202020204" pitchFamily="34" charset="0"/>
                <a:ea typeface="Calibri" panose="020F0502020204030204" pitchFamily="34" charset="0"/>
                <a:cs typeface="Arial" panose="020B0604020202020204" pitchFamily="34" charset="0"/>
              </a:rPr>
              <a:t>)</a:t>
            </a:r>
          </a:p>
        </p:txBody>
      </p:sp>
      <p:sp>
        <p:nvSpPr>
          <p:cNvPr id="11" name="Hộp Văn bản 10">
            <a:extLst>
              <a:ext uri="{FF2B5EF4-FFF2-40B4-BE49-F238E27FC236}">
                <a16:creationId xmlns:a16="http://schemas.microsoft.com/office/drawing/2014/main" id="{5E42D3B0-3D9E-42FB-9F51-D9C16B1BEA49}"/>
              </a:ext>
            </a:extLst>
          </p:cNvPr>
          <p:cNvSpPr txBox="1"/>
          <p:nvPr/>
        </p:nvSpPr>
        <p:spPr>
          <a:xfrm>
            <a:off x="85500" y="3211252"/>
            <a:ext cx="5448301" cy="1118255"/>
          </a:xfrm>
          <a:prstGeom prst="rect">
            <a:avLst/>
          </a:prstGeom>
          <a:solidFill>
            <a:schemeClr val="bg1"/>
          </a:solidFill>
        </p:spPr>
        <p:txBody>
          <a:bodyPr wrap="square">
            <a:spAutoFit/>
          </a:bodyPr>
          <a:lstStyle/>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c</a:t>
            </a:r>
            <a:r>
              <a:rPr lang="vi-VN" sz="3000">
                <a:effectLst/>
                <a:latin typeface="Arial" panose="020B0604020202020204" pitchFamily="34" charset="0"/>
                <a:ea typeface="Calibri" panose="020F0502020204030204" pitchFamily="34" charset="0"/>
                <a:cs typeface="Arial" panose="020B0604020202020204" pitchFamily="34" charset="0"/>
              </a:rPr>
              <a:t>)</a:t>
            </a:r>
            <a:r>
              <a:rPr lang="en-US" sz="3000">
                <a:effectLst/>
                <a:latin typeface="Arial" panose="020B0604020202020204" pitchFamily="34" charset="0"/>
                <a:ea typeface="Calibri" panose="020F0502020204030204" pitchFamily="34" charset="0"/>
                <a:cs typeface="Arial" panose="020B0604020202020204" pitchFamily="34" charset="0"/>
              </a:rPr>
              <a:t> Diện tích phòng ngủ 3 là: </a:t>
            </a:r>
            <a:endParaRPr lang="vi-VN" sz="300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6 x 4 - 2 x 3 = 18 (m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r>
              <a:rPr lang="en-US" sz="3000">
                <a:effectLst/>
                <a:latin typeface="Arial" panose="020B0604020202020204" pitchFamily="34" charset="0"/>
                <a:ea typeface="Calibri" panose="020F0502020204030204" pitchFamily="34" charset="0"/>
                <a:cs typeface="Arial" panose="020B0604020202020204" pitchFamily="34" charset="0"/>
              </a:rPr>
              <a:t>)</a:t>
            </a:r>
          </a:p>
        </p:txBody>
      </p:sp>
      <p:sp>
        <p:nvSpPr>
          <p:cNvPr id="12" name="Hộp Văn bản 11">
            <a:extLst>
              <a:ext uri="{FF2B5EF4-FFF2-40B4-BE49-F238E27FC236}">
                <a16:creationId xmlns:a16="http://schemas.microsoft.com/office/drawing/2014/main" id="{88F06EEC-0423-4A8C-918F-98B3DE25B1C6}"/>
              </a:ext>
            </a:extLst>
          </p:cNvPr>
          <p:cNvSpPr txBox="1"/>
          <p:nvPr/>
        </p:nvSpPr>
        <p:spPr>
          <a:xfrm>
            <a:off x="943524" y="4400886"/>
            <a:ext cx="3003276" cy="1682512"/>
          </a:xfrm>
          <a:prstGeom prst="rect">
            <a:avLst/>
          </a:prstGeom>
          <a:solidFill>
            <a:schemeClr val="bg1"/>
          </a:solidFill>
        </p:spPr>
        <p:txBody>
          <a:bodyPr wrap="square">
            <a:spAutoFit/>
          </a:bodyPr>
          <a:lstStyle/>
          <a:p>
            <a:pPr>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Đáp số: a, 48m</a:t>
            </a:r>
            <a:r>
              <a:rPr lang="en-US" sz="3000" baseline="30000">
                <a:effectLst/>
                <a:latin typeface="Arial" panose="020B0604020202020204" pitchFamily="34" charset="0"/>
                <a:ea typeface="Calibri" panose="020F0502020204030204" pitchFamily="34" charset="0"/>
                <a:cs typeface="Arial" panose="020B0604020202020204" pitchFamily="34" charset="0"/>
              </a:rPr>
              <a:t>2 </a:t>
            </a:r>
            <a:r>
              <a:rPr lang="en-US" sz="3000">
                <a:effectLst/>
                <a:latin typeface="Arial" panose="020B0604020202020204" pitchFamily="34" charset="0"/>
                <a:ea typeface="Calibri" panose="020F0502020204030204" pitchFamily="34" charset="0"/>
                <a:cs typeface="Arial" panose="020B0604020202020204" pitchFamily="34" charset="0"/>
              </a:rPr>
              <a:t>   </a:t>
            </a:r>
            <a:endParaRPr lang="vi-VN" sz="3000">
              <a:effectLst/>
              <a:latin typeface="Arial" panose="020B0604020202020204" pitchFamily="34" charset="0"/>
              <a:ea typeface="Calibri" panose="020F0502020204030204" pitchFamily="34" charset="0"/>
              <a:cs typeface="Arial" panose="020B0604020202020204" pitchFamily="34" charset="0"/>
            </a:endParaRPr>
          </a:p>
          <a:p>
            <a:pPr marL="1435100"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b, 9m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r>
              <a:rPr lang="en-US" sz="3000">
                <a:effectLst/>
                <a:latin typeface="Arial" panose="020B0604020202020204" pitchFamily="34" charset="0"/>
                <a:ea typeface="Calibri" panose="020F0502020204030204" pitchFamily="34" charset="0"/>
                <a:cs typeface="Arial" panose="020B0604020202020204" pitchFamily="34" charset="0"/>
              </a:rPr>
              <a:t>  </a:t>
            </a:r>
            <a:endParaRPr lang="vi-VN" sz="3000">
              <a:effectLst/>
              <a:latin typeface="Arial" panose="020B0604020202020204" pitchFamily="34" charset="0"/>
              <a:ea typeface="Calibri" panose="020F0502020204030204" pitchFamily="34" charset="0"/>
              <a:cs typeface="Arial" panose="020B0604020202020204" pitchFamily="34" charset="0"/>
            </a:endParaRPr>
          </a:p>
          <a:p>
            <a:pPr marL="1435100"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c, 18m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endParaRPr lang="en-US" sz="3000">
              <a:latin typeface="Arial" panose="020B0604020202020204" pitchFamily="34" charset="0"/>
              <a:ea typeface="Calibri" panose="020F0502020204030204" pitchFamily="34" charset="0"/>
              <a:cs typeface="Arial" panose="020B0604020202020204" pitchFamily="34" charset="0"/>
            </a:endParaRPr>
          </a:p>
        </p:txBody>
      </p:sp>
      <p:pic>
        <p:nvPicPr>
          <p:cNvPr id="14" name="Hình ảnh 13">
            <a:extLst>
              <a:ext uri="{FF2B5EF4-FFF2-40B4-BE49-F238E27FC236}">
                <a16:creationId xmlns:a16="http://schemas.microsoft.com/office/drawing/2014/main" id="{2063FF5C-111C-4BEE-A97F-AAE3A2F5EEE2}"/>
              </a:ext>
            </a:extLst>
          </p:cNvPr>
          <p:cNvPicPr>
            <a:picLocks noChangeAspect="1"/>
          </p:cNvPicPr>
          <p:nvPr/>
        </p:nvPicPr>
        <p:blipFill rotWithShape="1">
          <a:blip r:embed="rId2"/>
          <a:srcRect l="57831" t="1126" b="2388"/>
          <a:stretch/>
        </p:blipFill>
        <p:spPr>
          <a:xfrm>
            <a:off x="7704141" y="1468899"/>
            <a:ext cx="4487859" cy="5389101"/>
          </a:xfrm>
          <a:prstGeom prst="rect">
            <a:avLst/>
          </a:prstGeom>
        </p:spPr>
      </p:pic>
    </p:spTree>
    <p:extLst>
      <p:ext uri="{BB962C8B-B14F-4D97-AF65-F5344CB8AC3E}">
        <p14:creationId xmlns:p14="http://schemas.microsoft.com/office/powerpoint/2010/main" val="42659802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C32BF595-827D-4DCB-A1D9-34828C08893C}"/>
              </a:ext>
            </a:extLst>
          </p:cNvPr>
          <p:cNvPicPr>
            <a:picLocks noChangeAspect="1"/>
          </p:cNvPicPr>
          <p:nvPr/>
        </p:nvPicPr>
        <p:blipFill rotWithShape="1">
          <a:blip r:embed="rId2"/>
          <a:srcRect r="60128"/>
          <a:stretch/>
        </p:blipFill>
        <p:spPr>
          <a:xfrm>
            <a:off x="876300" y="893802"/>
            <a:ext cx="4162424" cy="4405485"/>
          </a:xfrm>
          <a:prstGeom prst="rect">
            <a:avLst/>
          </a:prstGeom>
        </p:spPr>
      </p:pic>
      <p:sp>
        <p:nvSpPr>
          <p:cNvPr id="13" name="Hộp Văn bản 12">
            <a:extLst>
              <a:ext uri="{FF2B5EF4-FFF2-40B4-BE49-F238E27FC236}">
                <a16:creationId xmlns:a16="http://schemas.microsoft.com/office/drawing/2014/main" id="{B496A8F8-B311-46CA-A1E6-7C6C8B09460D}"/>
              </a:ext>
            </a:extLst>
          </p:cNvPr>
          <p:cNvSpPr txBox="1"/>
          <p:nvPr/>
        </p:nvSpPr>
        <p:spPr>
          <a:xfrm>
            <a:off x="897306" y="0"/>
            <a:ext cx="11045388" cy="1077218"/>
          </a:xfrm>
          <a:prstGeom prst="rect">
            <a:avLst/>
          </a:prstGeom>
          <a:noFill/>
        </p:spPr>
        <p:txBody>
          <a:bodyPr wrap="square" rtlCol="0">
            <a:spAutoFit/>
          </a:bodyPr>
          <a:lstStyle/>
          <a:p>
            <a:pPr algn="just"/>
            <a:r>
              <a:rPr lang="vi-VN" sz="3200" b="1">
                <a:solidFill>
                  <a:schemeClr val="accent5">
                    <a:lumMod val="75000"/>
                  </a:schemeClr>
                </a:solidFill>
              </a:rPr>
              <a:t>Một người thợ gốm đang hoàn thiện bức tranh như hình vẽ dưới dây.</a:t>
            </a:r>
            <a:endParaRPr lang="en-US" sz="3200" b="1">
              <a:solidFill>
                <a:schemeClr val="accent5">
                  <a:lumMod val="75000"/>
                </a:schemeClr>
              </a:solidFill>
            </a:endParaRPr>
          </a:p>
        </p:txBody>
      </p:sp>
      <p:grpSp>
        <p:nvGrpSpPr>
          <p:cNvPr id="14" name="Nhóm 13">
            <a:extLst>
              <a:ext uri="{FF2B5EF4-FFF2-40B4-BE49-F238E27FC236}">
                <a16:creationId xmlns:a16="http://schemas.microsoft.com/office/drawing/2014/main" id="{42A5D71B-DF2C-4636-A2FE-30AFCDD0A3C6}"/>
              </a:ext>
            </a:extLst>
          </p:cNvPr>
          <p:cNvGrpSpPr/>
          <p:nvPr/>
        </p:nvGrpSpPr>
        <p:grpSpPr>
          <a:xfrm>
            <a:off x="141306" y="95250"/>
            <a:ext cx="648000" cy="648000"/>
            <a:chOff x="82527" y="957742"/>
            <a:chExt cx="648000" cy="648000"/>
          </a:xfrm>
        </p:grpSpPr>
        <p:sp>
          <p:nvSpPr>
            <p:cNvPr id="15" name="Hình chữ nhật 14">
              <a:extLst>
                <a:ext uri="{FF2B5EF4-FFF2-40B4-BE49-F238E27FC236}">
                  <a16:creationId xmlns:a16="http://schemas.microsoft.com/office/drawing/2014/main" id="{90058EA2-5885-49AC-9DE1-7A64B5F73341}"/>
                </a:ext>
              </a:extLst>
            </p:cNvPr>
            <p:cNvSpPr/>
            <p:nvPr/>
          </p:nvSpPr>
          <p:spPr>
            <a:xfrm>
              <a:off x="190527" y="1065742"/>
              <a:ext cx="43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6</a:t>
              </a:r>
              <a:endParaRPr lang="en-US" sz="3200"/>
            </a:p>
          </p:txBody>
        </p:sp>
        <p:sp>
          <p:nvSpPr>
            <p:cNvPr id="16" name="Hình Bầu dục 15">
              <a:extLst>
                <a:ext uri="{FF2B5EF4-FFF2-40B4-BE49-F238E27FC236}">
                  <a16:creationId xmlns:a16="http://schemas.microsoft.com/office/drawing/2014/main" id="{3D963956-4339-44CA-83AD-2B546786CE9C}"/>
                </a:ext>
              </a:extLst>
            </p:cNvPr>
            <p:cNvSpPr/>
            <p:nvPr/>
          </p:nvSpPr>
          <p:spPr>
            <a:xfrm>
              <a:off x="82527" y="957742"/>
              <a:ext cx="648000" cy="64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7" name="Hộp Văn bản 16">
            <a:extLst>
              <a:ext uri="{FF2B5EF4-FFF2-40B4-BE49-F238E27FC236}">
                <a16:creationId xmlns:a16="http://schemas.microsoft.com/office/drawing/2014/main" id="{DCCB5364-5DB2-4D0D-AE81-E8399FC2283C}"/>
              </a:ext>
            </a:extLst>
          </p:cNvPr>
          <p:cNvSpPr txBox="1"/>
          <p:nvPr/>
        </p:nvSpPr>
        <p:spPr>
          <a:xfrm>
            <a:off x="1" y="5261619"/>
            <a:ext cx="11569699" cy="523220"/>
          </a:xfrm>
          <a:prstGeom prst="rect">
            <a:avLst/>
          </a:prstGeom>
          <a:solidFill>
            <a:schemeClr val="bg1"/>
          </a:solidFill>
        </p:spPr>
        <p:txBody>
          <a:bodyPr wrap="square">
            <a:spAutoFit/>
          </a:bodyPr>
          <a:lstStyle/>
          <a:p>
            <a:pPr algn="just">
              <a:spcAft>
                <a:spcPts val="800"/>
              </a:spcAft>
            </a:pPr>
            <a:r>
              <a:rPr lang="vi-VN" sz="2800">
                <a:effectLst/>
                <a:ea typeface="Calibri" panose="020F0502020204030204" pitchFamily="34" charset="0"/>
                <a:cs typeface="Calibri" panose="020F0502020204030204" pitchFamily="34" charset="0"/>
              </a:rPr>
              <a:t>a) Khi bức tranh hoàn thành được gắn bởi tất cả bao nhiêu mảnh gốm?</a:t>
            </a:r>
            <a:endParaRPr lang="en-US" sz="2800">
              <a:effectLst/>
              <a:ea typeface="Calibri" panose="020F0502020204030204" pitchFamily="34" charset="0"/>
              <a:cs typeface="Calibri" panose="020F0502020204030204" pitchFamily="34" charset="0"/>
            </a:endParaRPr>
          </a:p>
        </p:txBody>
      </p:sp>
      <p:sp>
        <p:nvSpPr>
          <p:cNvPr id="18" name="Hộp Văn bản 17">
            <a:extLst>
              <a:ext uri="{FF2B5EF4-FFF2-40B4-BE49-F238E27FC236}">
                <a16:creationId xmlns:a16="http://schemas.microsoft.com/office/drawing/2014/main" id="{EF5F4C60-3B0A-4C10-8003-117BA5240C6E}"/>
              </a:ext>
            </a:extLst>
          </p:cNvPr>
          <p:cNvSpPr txBox="1"/>
          <p:nvPr/>
        </p:nvSpPr>
        <p:spPr>
          <a:xfrm>
            <a:off x="0" y="5815617"/>
            <a:ext cx="12191999" cy="954107"/>
          </a:xfrm>
          <a:prstGeom prst="rect">
            <a:avLst/>
          </a:prstGeom>
          <a:solidFill>
            <a:schemeClr val="bg1"/>
          </a:solidFill>
        </p:spPr>
        <p:txBody>
          <a:bodyPr wrap="square">
            <a:spAutoFit/>
          </a:bodyPr>
          <a:lstStyle/>
          <a:p>
            <a:pPr algn="just">
              <a:spcAft>
                <a:spcPts val="800"/>
              </a:spcAft>
            </a:pPr>
            <a:r>
              <a:rPr lang="vi-VN" sz="2800">
                <a:effectLst/>
                <a:ea typeface="Calibri" panose="020F0502020204030204" pitchFamily="34" charset="0"/>
                <a:cs typeface="Calibri" panose="020F0502020204030204" pitchFamily="34" charset="0"/>
              </a:rPr>
              <a:t>b) Nếu mỗi mảnh gốm nhỏ hình vuông có cạnh 2 cm thì diện tích bức tranh là bao nhiêu mét vuông (không kể viền)?</a:t>
            </a:r>
            <a:endParaRPr lang="en-US" sz="2800">
              <a:effectLst/>
              <a:ea typeface="Calibri" panose="020F0502020204030204" pitchFamily="34" charset="0"/>
              <a:cs typeface="Calibri" panose="020F0502020204030204" pitchFamily="34" charset="0"/>
            </a:endParaRPr>
          </a:p>
        </p:txBody>
      </p:sp>
      <p:pic>
        <p:nvPicPr>
          <p:cNvPr id="19" name="Hình ảnh 18">
            <a:extLst>
              <a:ext uri="{FF2B5EF4-FFF2-40B4-BE49-F238E27FC236}">
                <a16:creationId xmlns:a16="http://schemas.microsoft.com/office/drawing/2014/main" id="{07B111C5-8F90-463B-ADF2-EA363A341740}"/>
              </a:ext>
            </a:extLst>
          </p:cNvPr>
          <p:cNvPicPr>
            <a:picLocks noChangeAspect="1"/>
          </p:cNvPicPr>
          <p:nvPr/>
        </p:nvPicPr>
        <p:blipFill rotWithShape="1">
          <a:blip r:embed="rId2"/>
          <a:srcRect l="39872"/>
          <a:stretch/>
        </p:blipFill>
        <p:spPr>
          <a:xfrm>
            <a:off x="5038724" y="893802"/>
            <a:ext cx="6276975" cy="4405485"/>
          </a:xfrm>
          <a:prstGeom prst="rect">
            <a:avLst/>
          </a:prstGeom>
        </p:spPr>
      </p:pic>
    </p:spTree>
    <p:extLst>
      <p:ext uri="{BB962C8B-B14F-4D97-AF65-F5344CB8AC3E}">
        <p14:creationId xmlns:p14="http://schemas.microsoft.com/office/powerpoint/2010/main" val="3118637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C32BF595-827D-4DCB-A1D9-34828C08893C}"/>
              </a:ext>
            </a:extLst>
          </p:cNvPr>
          <p:cNvPicPr>
            <a:picLocks noChangeAspect="1"/>
          </p:cNvPicPr>
          <p:nvPr/>
        </p:nvPicPr>
        <p:blipFill rotWithShape="1">
          <a:blip r:embed="rId2"/>
          <a:srcRect l="39354"/>
          <a:stretch/>
        </p:blipFill>
        <p:spPr>
          <a:xfrm>
            <a:off x="2901949" y="1077218"/>
            <a:ext cx="4242105" cy="2951857"/>
          </a:xfrm>
          <a:prstGeom prst="rect">
            <a:avLst/>
          </a:prstGeom>
        </p:spPr>
      </p:pic>
      <p:sp>
        <p:nvSpPr>
          <p:cNvPr id="13" name="Hộp Văn bản 12">
            <a:extLst>
              <a:ext uri="{FF2B5EF4-FFF2-40B4-BE49-F238E27FC236}">
                <a16:creationId xmlns:a16="http://schemas.microsoft.com/office/drawing/2014/main" id="{B496A8F8-B311-46CA-A1E6-7C6C8B09460D}"/>
              </a:ext>
            </a:extLst>
          </p:cNvPr>
          <p:cNvSpPr txBox="1"/>
          <p:nvPr/>
        </p:nvSpPr>
        <p:spPr>
          <a:xfrm>
            <a:off x="897306" y="79790"/>
            <a:ext cx="11452835" cy="492443"/>
          </a:xfrm>
          <a:prstGeom prst="rect">
            <a:avLst/>
          </a:prstGeom>
          <a:noFill/>
        </p:spPr>
        <p:txBody>
          <a:bodyPr wrap="square" rtlCol="0">
            <a:spAutoFit/>
          </a:bodyPr>
          <a:lstStyle/>
          <a:p>
            <a:pPr algn="just"/>
            <a:r>
              <a:rPr lang="vi-VN" sz="2600" b="1">
                <a:solidFill>
                  <a:schemeClr val="accent5">
                    <a:lumMod val="75000"/>
                  </a:schemeClr>
                </a:solidFill>
              </a:rPr>
              <a:t>Một người thợ gốm đang hoàn thiện bức tranh như hình vẽ dưới dây.</a:t>
            </a:r>
            <a:endParaRPr lang="en-US" sz="2600" b="1">
              <a:solidFill>
                <a:schemeClr val="accent5">
                  <a:lumMod val="75000"/>
                </a:schemeClr>
              </a:solidFill>
            </a:endParaRPr>
          </a:p>
        </p:txBody>
      </p:sp>
      <p:grpSp>
        <p:nvGrpSpPr>
          <p:cNvPr id="14" name="Nhóm 13">
            <a:extLst>
              <a:ext uri="{FF2B5EF4-FFF2-40B4-BE49-F238E27FC236}">
                <a16:creationId xmlns:a16="http://schemas.microsoft.com/office/drawing/2014/main" id="{42A5D71B-DF2C-4636-A2FE-30AFCDD0A3C6}"/>
              </a:ext>
            </a:extLst>
          </p:cNvPr>
          <p:cNvGrpSpPr/>
          <p:nvPr/>
        </p:nvGrpSpPr>
        <p:grpSpPr>
          <a:xfrm>
            <a:off x="141306" y="95250"/>
            <a:ext cx="648000" cy="648000"/>
            <a:chOff x="82527" y="957742"/>
            <a:chExt cx="648000" cy="648000"/>
          </a:xfrm>
        </p:grpSpPr>
        <p:sp>
          <p:nvSpPr>
            <p:cNvPr id="15" name="Hình chữ nhật 14">
              <a:extLst>
                <a:ext uri="{FF2B5EF4-FFF2-40B4-BE49-F238E27FC236}">
                  <a16:creationId xmlns:a16="http://schemas.microsoft.com/office/drawing/2014/main" id="{90058EA2-5885-49AC-9DE1-7A64B5F73341}"/>
                </a:ext>
              </a:extLst>
            </p:cNvPr>
            <p:cNvSpPr/>
            <p:nvPr/>
          </p:nvSpPr>
          <p:spPr>
            <a:xfrm>
              <a:off x="190527" y="1065742"/>
              <a:ext cx="43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6</a:t>
              </a:r>
              <a:endParaRPr lang="en-US" sz="3200"/>
            </a:p>
          </p:txBody>
        </p:sp>
        <p:sp>
          <p:nvSpPr>
            <p:cNvPr id="16" name="Hình Bầu dục 15">
              <a:extLst>
                <a:ext uri="{FF2B5EF4-FFF2-40B4-BE49-F238E27FC236}">
                  <a16:creationId xmlns:a16="http://schemas.microsoft.com/office/drawing/2014/main" id="{3D963956-4339-44CA-83AD-2B546786CE9C}"/>
                </a:ext>
              </a:extLst>
            </p:cNvPr>
            <p:cNvSpPr/>
            <p:nvPr/>
          </p:nvSpPr>
          <p:spPr>
            <a:xfrm>
              <a:off x="82527" y="957742"/>
              <a:ext cx="648000" cy="64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7" name="Hộp Văn bản 16">
            <a:extLst>
              <a:ext uri="{FF2B5EF4-FFF2-40B4-BE49-F238E27FC236}">
                <a16:creationId xmlns:a16="http://schemas.microsoft.com/office/drawing/2014/main" id="{DCCB5364-5DB2-4D0D-AE81-E8399FC2283C}"/>
              </a:ext>
            </a:extLst>
          </p:cNvPr>
          <p:cNvSpPr txBox="1"/>
          <p:nvPr/>
        </p:nvSpPr>
        <p:spPr>
          <a:xfrm>
            <a:off x="14306" y="4090630"/>
            <a:ext cx="6994830" cy="1015663"/>
          </a:xfrm>
          <a:prstGeom prst="rect">
            <a:avLst/>
          </a:prstGeom>
          <a:solidFill>
            <a:schemeClr val="bg1"/>
          </a:solidFill>
        </p:spPr>
        <p:txBody>
          <a:bodyPr wrap="square">
            <a:spAutoFit/>
          </a:bodyPr>
          <a:lstStyle/>
          <a:p>
            <a:pPr algn="just">
              <a:spcAft>
                <a:spcPts val="800"/>
              </a:spcAft>
            </a:pPr>
            <a:r>
              <a:rPr lang="vi-VN" sz="3000">
                <a:effectLst/>
                <a:ea typeface="Calibri" panose="020F0502020204030204" pitchFamily="34" charset="0"/>
                <a:cs typeface="Calibri" panose="020F0502020204030204" pitchFamily="34" charset="0"/>
              </a:rPr>
              <a:t>a) Khi bức tranh hoàn thành được gắn bởi tất cả bao nhiêu mảnh gốm?</a:t>
            </a:r>
            <a:endParaRPr lang="en-US" sz="3000">
              <a:effectLst/>
              <a:ea typeface="Calibri" panose="020F0502020204030204" pitchFamily="34" charset="0"/>
              <a:cs typeface="Calibri" panose="020F0502020204030204" pitchFamily="34" charset="0"/>
            </a:endParaRPr>
          </a:p>
        </p:txBody>
      </p:sp>
      <p:sp>
        <p:nvSpPr>
          <p:cNvPr id="18" name="Hộp Văn bản 17">
            <a:extLst>
              <a:ext uri="{FF2B5EF4-FFF2-40B4-BE49-F238E27FC236}">
                <a16:creationId xmlns:a16="http://schemas.microsoft.com/office/drawing/2014/main" id="{EF5F4C60-3B0A-4C10-8003-117BA5240C6E}"/>
              </a:ext>
            </a:extLst>
          </p:cNvPr>
          <p:cNvSpPr txBox="1"/>
          <p:nvPr/>
        </p:nvSpPr>
        <p:spPr>
          <a:xfrm>
            <a:off x="14306" y="5106293"/>
            <a:ext cx="6994830" cy="1477328"/>
          </a:xfrm>
          <a:prstGeom prst="rect">
            <a:avLst/>
          </a:prstGeom>
          <a:solidFill>
            <a:schemeClr val="bg1"/>
          </a:solidFill>
        </p:spPr>
        <p:txBody>
          <a:bodyPr wrap="square">
            <a:spAutoFit/>
          </a:bodyPr>
          <a:lstStyle/>
          <a:p>
            <a:pPr algn="just">
              <a:spcAft>
                <a:spcPts val="800"/>
              </a:spcAft>
            </a:pPr>
            <a:r>
              <a:rPr lang="vi-VN" sz="3000">
                <a:effectLst/>
                <a:ea typeface="Calibri" panose="020F0502020204030204" pitchFamily="34" charset="0"/>
                <a:cs typeface="Calibri" panose="020F0502020204030204" pitchFamily="34" charset="0"/>
              </a:rPr>
              <a:t>b) Nếu mỗi mảnh gốm nhỏ hình vuông có cạnh 2 cm thì diện tích bức tranh là bao nhiêu mét vuông (không kể viền)?</a:t>
            </a:r>
            <a:endParaRPr lang="en-US" sz="3000">
              <a:effectLst/>
              <a:ea typeface="Calibri" panose="020F0502020204030204" pitchFamily="34" charset="0"/>
              <a:cs typeface="Calibri" panose="020F0502020204030204" pitchFamily="34" charset="0"/>
            </a:endParaRPr>
          </a:p>
        </p:txBody>
      </p:sp>
      <p:sp>
        <p:nvSpPr>
          <p:cNvPr id="2" name="Ngoặc móc Trái 1">
            <a:extLst>
              <a:ext uri="{FF2B5EF4-FFF2-40B4-BE49-F238E27FC236}">
                <a16:creationId xmlns:a16="http://schemas.microsoft.com/office/drawing/2014/main" id="{47E41BEC-AB8C-4F6D-BD2A-6C2FA6A715EE}"/>
              </a:ext>
            </a:extLst>
          </p:cNvPr>
          <p:cNvSpPr/>
          <p:nvPr/>
        </p:nvSpPr>
        <p:spPr>
          <a:xfrm>
            <a:off x="2847974" y="1209675"/>
            <a:ext cx="180975" cy="1895475"/>
          </a:xfrm>
          <a:prstGeom prst="leftBrace">
            <a:avLst>
              <a:gd name="adj1" fmla="val 87281"/>
              <a:gd name="adj2" fmla="val 7060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Hình ảnh 9">
            <a:extLst>
              <a:ext uri="{FF2B5EF4-FFF2-40B4-BE49-F238E27FC236}">
                <a16:creationId xmlns:a16="http://schemas.microsoft.com/office/drawing/2014/main" id="{60980D62-E413-4097-B8C5-7180127A0EB5}"/>
              </a:ext>
            </a:extLst>
          </p:cNvPr>
          <p:cNvPicPr>
            <a:picLocks noChangeAspect="1"/>
          </p:cNvPicPr>
          <p:nvPr/>
        </p:nvPicPr>
        <p:blipFill rotWithShape="1">
          <a:blip r:embed="rId2"/>
          <a:srcRect l="2021" r="60374"/>
          <a:stretch/>
        </p:blipFill>
        <p:spPr>
          <a:xfrm>
            <a:off x="7956" y="1051817"/>
            <a:ext cx="2630469" cy="2951857"/>
          </a:xfrm>
          <a:prstGeom prst="rect">
            <a:avLst/>
          </a:prstGeom>
        </p:spPr>
      </p:pic>
      <p:sp>
        <p:nvSpPr>
          <p:cNvPr id="3" name="Hộp Văn bản 2">
            <a:extLst>
              <a:ext uri="{FF2B5EF4-FFF2-40B4-BE49-F238E27FC236}">
                <a16:creationId xmlns:a16="http://schemas.microsoft.com/office/drawing/2014/main" id="{C33985E3-6D5E-41DA-8FFA-7F54031FAA17}"/>
              </a:ext>
            </a:extLst>
          </p:cNvPr>
          <p:cNvSpPr txBox="1"/>
          <p:nvPr/>
        </p:nvSpPr>
        <p:spPr>
          <a:xfrm>
            <a:off x="2318465" y="2474982"/>
            <a:ext cx="639919" cy="584775"/>
          </a:xfrm>
          <a:prstGeom prst="rect">
            <a:avLst/>
          </a:prstGeom>
          <a:noFill/>
        </p:spPr>
        <p:txBody>
          <a:bodyPr wrap="none" rtlCol="0">
            <a:spAutoFit/>
          </a:bodyPr>
          <a:lstStyle/>
          <a:p>
            <a:r>
              <a:rPr lang="vi-VN" sz="3200"/>
              <a:t>50</a:t>
            </a:r>
            <a:endParaRPr lang="en-US" sz="3200"/>
          </a:p>
        </p:txBody>
      </p:sp>
      <p:sp>
        <p:nvSpPr>
          <p:cNvPr id="5" name="Ngoặc móc Trái 4">
            <a:extLst>
              <a:ext uri="{FF2B5EF4-FFF2-40B4-BE49-F238E27FC236}">
                <a16:creationId xmlns:a16="http://schemas.microsoft.com/office/drawing/2014/main" id="{C7501AEF-C3C7-4412-9F41-B37A2A7546E8}"/>
              </a:ext>
            </a:extLst>
          </p:cNvPr>
          <p:cNvSpPr/>
          <p:nvPr/>
        </p:nvSpPr>
        <p:spPr>
          <a:xfrm rot="5400000">
            <a:off x="4912251" y="-911751"/>
            <a:ext cx="271998" cy="3790950"/>
          </a:xfrm>
          <a:prstGeom prst="leftBrace">
            <a:avLst>
              <a:gd name="adj1" fmla="val 90151"/>
              <a:gd name="adj2" fmla="val 4221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Hộp Văn bản 19">
            <a:extLst>
              <a:ext uri="{FF2B5EF4-FFF2-40B4-BE49-F238E27FC236}">
                <a16:creationId xmlns:a16="http://schemas.microsoft.com/office/drawing/2014/main" id="{779C6B2E-1988-49C8-8FDC-8815E42F1517}"/>
              </a:ext>
            </a:extLst>
          </p:cNvPr>
          <p:cNvSpPr txBox="1"/>
          <p:nvPr/>
        </p:nvSpPr>
        <p:spPr>
          <a:xfrm>
            <a:off x="5228455" y="461665"/>
            <a:ext cx="867545" cy="584775"/>
          </a:xfrm>
          <a:prstGeom prst="rect">
            <a:avLst/>
          </a:prstGeom>
          <a:noFill/>
        </p:spPr>
        <p:txBody>
          <a:bodyPr wrap="none" rtlCol="0">
            <a:spAutoFit/>
          </a:bodyPr>
          <a:lstStyle/>
          <a:p>
            <a:r>
              <a:rPr lang="vi-VN" sz="3200"/>
              <a:t>100</a:t>
            </a:r>
            <a:endParaRPr lang="en-US" sz="3200"/>
          </a:p>
        </p:txBody>
      </p:sp>
      <p:cxnSp>
        <p:nvCxnSpPr>
          <p:cNvPr id="7" name="Đường nối Thẳng 6">
            <a:extLst>
              <a:ext uri="{FF2B5EF4-FFF2-40B4-BE49-F238E27FC236}">
                <a16:creationId xmlns:a16="http://schemas.microsoft.com/office/drawing/2014/main" id="{FD0BD536-1C1F-45DC-BC75-4FA18F163E4B}"/>
              </a:ext>
            </a:extLst>
          </p:cNvPr>
          <p:cNvCxnSpPr/>
          <p:nvPr/>
        </p:nvCxnSpPr>
        <p:spPr>
          <a:xfrm>
            <a:off x="7036104" y="572233"/>
            <a:ext cx="0" cy="628576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Hộp Văn bản 20">
            <a:extLst>
              <a:ext uri="{FF2B5EF4-FFF2-40B4-BE49-F238E27FC236}">
                <a16:creationId xmlns:a16="http://schemas.microsoft.com/office/drawing/2014/main" id="{4E11738A-6C57-473C-9642-BF3A98278746}"/>
              </a:ext>
            </a:extLst>
          </p:cNvPr>
          <p:cNvSpPr txBox="1"/>
          <p:nvPr/>
        </p:nvSpPr>
        <p:spPr>
          <a:xfrm>
            <a:off x="7064056" y="1348896"/>
            <a:ext cx="5156823" cy="4031809"/>
          </a:xfrm>
          <a:prstGeom prst="rect">
            <a:avLst/>
          </a:prstGeom>
          <a:noFill/>
        </p:spPr>
        <p:txBody>
          <a:bodyPr wrap="square">
            <a:spAutoFit/>
          </a:bodyPr>
          <a:lstStyle/>
          <a:p>
            <a:pPr algn="ctr">
              <a:lnSpc>
                <a:spcPct val="115000"/>
              </a:lnSpc>
              <a:spcAft>
                <a:spcPts val="800"/>
              </a:spcAft>
            </a:pPr>
            <a:r>
              <a:rPr lang="vi-VN" sz="2800" b="1">
                <a:solidFill>
                  <a:srgbClr val="FF0000"/>
                </a:solidFill>
                <a:effectLst/>
                <a:latin typeface="Arial" panose="020B0604020202020204" pitchFamily="34" charset="0"/>
                <a:ea typeface="Calibri" panose="020F0502020204030204" pitchFamily="34" charset="0"/>
                <a:cs typeface="Arial" panose="020B0604020202020204" pitchFamily="34" charset="0"/>
              </a:rPr>
              <a:t>Bài giải</a:t>
            </a:r>
          </a:p>
          <a:p>
            <a:pPr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a</a:t>
            </a:r>
            <a:r>
              <a:rPr lang="vi-VN" sz="2800">
                <a:effectLst/>
                <a:latin typeface="Arial" panose="020B0604020202020204" pitchFamily="34" charset="0"/>
                <a:ea typeface="Calibri" panose="020F0502020204030204" pitchFamily="34" charset="0"/>
                <a:cs typeface="Arial" panose="020B0604020202020204" pitchFamily="34" charset="0"/>
              </a:rPr>
              <a:t>)</a:t>
            </a:r>
            <a:r>
              <a:rPr lang="en-US" sz="2800">
                <a:effectLst/>
                <a:latin typeface="Arial" panose="020B0604020202020204" pitchFamily="34" charset="0"/>
                <a:ea typeface="Calibri" panose="020F0502020204030204" pitchFamily="34" charset="0"/>
                <a:cs typeface="Arial" panose="020B0604020202020204" pitchFamily="34" charset="0"/>
              </a:rPr>
              <a:t> Bức tranh</a:t>
            </a:r>
            <a:r>
              <a:rPr lang="vi-VN" sz="2800">
                <a:effectLst/>
                <a:latin typeface="Arial" panose="020B0604020202020204" pitchFamily="34" charset="0"/>
                <a:ea typeface="Calibri" panose="020F0502020204030204" pitchFamily="34" charset="0"/>
                <a:cs typeface="Arial" panose="020B0604020202020204" pitchFamily="34" charset="0"/>
              </a:rPr>
              <a:t> khi hoàn thành được gắn bởi </a:t>
            </a:r>
            <a:r>
              <a:rPr lang="en-US" sz="2800">
                <a:effectLst/>
                <a:latin typeface="Arial" panose="020B0604020202020204" pitchFamily="34" charset="0"/>
                <a:ea typeface="Calibri" panose="020F0502020204030204" pitchFamily="34" charset="0"/>
                <a:cs typeface="Arial" panose="020B0604020202020204" pitchFamily="34" charset="0"/>
              </a:rPr>
              <a:t>số mảnh gốm là:</a:t>
            </a:r>
          </a:p>
          <a:p>
            <a:pPr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100 x 50 = 5</a:t>
            </a:r>
            <a:r>
              <a:rPr lang="vi-VN"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rial" panose="020B0604020202020204" pitchFamily="34" charset="0"/>
                <a:ea typeface="Calibri" panose="020F0502020204030204" pitchFamily="34" charset="0"/>
                <a:cs typeface="Arial" panose="020B0604020202020204" pitchFamily="34" charset="0"/>
              </a:rPr>
              <a:t>000 (mảnh</a:t>
            </a:r>
            <a:r>
              <a:rPr lang="vi-VN" sz="2800">
                <a:effectLst/>
                <a:latin typeface="Arial" panose="020B0604020202020204" pitchFamily="34" charset="0"/>
                <a:ea typeface="Calibri" panose="020F0502020204030204" pitchFamily="34" charset="0"/>
                <a:cs typeface="Arial" panose="020B0604020202020204" pitchFamily="34" charset="0"/>
              </a:rPr>
              <a:t> gốm</a:t>
            </a:r>
            <a:r>
              <a:rPr lang="en-US" sz="2800">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b</a:t>
            </a:r>
            <a:r>
              <a:rPr lang="vi-VN" sz="2800">
                <a:effectLst/>
                <a:latin typeface="Arial" panose="020B0604020202020204" pitchFamily="34" charset="0"/>
                <a:ea typeface="Calibri" panose="020F0502020204030204" pitchFamily="34" charset="0"/>
                <a:cs typeface="Arial" panose="020B0604020202020204" pitchFamily="34" charset="0"/>
              </a:rPr>
              <a:t>)</a:t>
            </a:r>
            <a:r>
              <a:rPr lang="en-US" sz="2800">
                <a:effectLst/>
                <a:latin typeface="Arial" panose="020B0604020202020204" pitchFamily="34" charset="0"/>
                <a:ea typeface="Calibri" panose="020F0502020204030204" pitchFamily="34" charset="0"/>
                <a:cs typeface="Arial" panose="020B0604020202020204" pitchFamily="34" charset="0"/>
              </a:rPr>
              <a:t> </a:t>
            </a:r>
            <a:r>
              <a:rPr lang="vi-VN" sz="2800">
                <a:effectLst/>
                <a:latin typeface="Arial" panose="020B0604020202020204" pitchFamily="34" charset="0"/>
                <a:ea typeface="Calibri" panose="020F0502020204030204" pitchFamily="34" charset="0"/>
                <a:cs typeface="Arial" panose="020B0604020202020204" pitchFamily="34" charset="0"/>
              </a:rPr>
              <a:t>Diện tích</a:t>
            </a:r>
            <a:r>
              <a:rPr lang="en-US" sz="2800">
                <a:effectLst/>
                <a:latin typeface="Arial" panose="020B0604020202020204" pitchFamily="34" charset="0"/>
                <a:ea typeface="Calibri" panose="020F0502020204030204" pitchFamily="34" charset="0"/>
                <a:cs typeface="Arial" panose="020B0604020202020204" pitchFamily="34" charset="0"/>
              </a:rPr>
              <a:t> của bức tranh là: </a:t>
            </a:r>
          </a:p>
          <a:p>
            <a:pPr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2 x 2 x 5</a:t>
            </a:r>
            <a:r>
              <a:rPr lang="vi-VN"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rial" panose="020B0604020202020204" pitchFamily="34" charset="0"/>
                <a:ea typeface="Calibri" panose="020F0502020204030204" pitchFamily="34" charset="0"/>
                <a:cs typeface="Arial" panose="020B0604020202020204" pitchFamily="34" charset="0"/>
              </a:rPr>
              <a:t>000 = 20 000 (cm</a:t>
            </a:r>
            <a:r>
              <a:rPr lang="en-US" sz="2800" baseline="30000">
                <a:effectLst/>
                <a:latin typeface="Arial" panose="020B0604020202020204" pitchFamily="34" charset="0"/>
                <a:ea typeface="Calibri" panose="020F0502020204030204" pitchFamily="34" charset="0"/>
                <a:cs typeface="Arial" panose="020B0604020202020204" pitchFamily="34" charset="0"/>
              </a:rPr>
              <a:t>2</a:t>
            </a:r>
            <a:r>
              <a:rPr lang="en-US" sz="2800">
                <a:effectLst/>
                <a:latin typeface="Arial" panose="020B0604020202020204" pitchFamily="34" charset="0"/>
                <a:ea typeface="Calibri" panose="020F0502020204030204" pitchFamily="34" charset="0"/>
                <a:cs typeface="Arial" panose="020B0604020202020204" pitchFamily="34" charset="0"/>
              </a:rPr>
              <a:t>)</a:t>
            </a:r>
          </a:p>
          <a:p>
            <a:pPr marL="628650" indent="180975"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Đổi: 20 000</a:t>
            </a:r>
            <a:r>
              <a:rPr lang="vi-VN"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rial" panose="020B0604020202020204" pitchFamily="34" charset="0"/>
                <a:ea typeface="Calibri" panose="020F0502020204030204" pitchFamily="34" charset="0"/>
                <a:cs typeface="Arial" panose="020B0604020202020204" pitchFamily="34" charset="0"/>
              </a:rPr>
              <a:t>cm</a:t>
            </a:r>
            <a:r>
              <a:rPr lang="en-US" sz="2800" baseline="30000">
                <a:effectLst/>
                <a:latin typeface="Arial" panose="020B0604020202020204" pitchFamily="34" charset="0"/>
                <a:ea typeface="Calibri" panose="020F0502020204030204" pitchFamily="34" charset="0"/>
                <a:cs typeface="Arial" panose="020B0604020202020204" pitchFamily="34" charset="0"/>
              </a:rPr>
              <a:t>2</a:t>
            </a:r>
            <a:r>
              <a:rPr lang="en-US" sz="2800">
                <a:effectLst/>
                <a:latin typeface="Arial" panose="020B0604020202020204" pitchFamily="34" charset="0"/>
                <a:ea typeface="Calibri" panose="020F0502020204030204" pitchFamily="34" charset="0"/>
                <a:cs typeface="Arial" panose="020B0604020202020204" pitchFamily="34" charset="0"/>
              </a:rPr>
              <a:t> = 2</a:t>
            </a:r>
            <a:r>
              <a:rPr lang="vi-VN"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rial" panose="020B0604020202020204" pitchFamily="34" charset="0"/>
                <a:ea typeface="Calibri" panose="020F0502020204030204" pitchFamily="34" charset="0"/>
                <a:cs typeface="Arial" panose="020B0604020202020204" pitchFamily="34" charset="0"/>
              </a:rPr>
              <a:t>m</a:t>
            </a:r>
            <a:r>
              <a:rPr lang="en-US" sz="2800" baseline="30000">
                <a:effectLst/>
                <a:latin typeface="Arial" panose="020B0604020202020204" pitchFamily="34" charset="0"/>
                <a:ea typeface="Calibri" panose="020F0502020204030204" pitchFamily="34" charset="0"/>
                <a:cs typeface="Arial" panose="020B0604020202020204" pitchFamily="34" charset="0"/>
              </a:rPr>
              <a:t>2</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02215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250"/>
                                        <p:tgtEl>
                                          <p:spTgt spid="21">
                                            <p:txEl>
                                              <p:pRg st="0" end="0"/>
                                            </p:txEl>
                                          </p:spTgt>
                                        </p:tgtEl>
                                      </p:cBhvr>
                                    </p:animEffect>
                                    <p:anim calcmode="lin" valueType="num">
                                      <p:cBhvr>
                                        <p:cTn id="20"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250"/>
                                        <p:tgtEl>
                                          <p:spTgt spid="21">
                                            <p:txEl>
                                              <p:pRg st="1" end="1"/>
                                            </p:txEl>
                                          </p:spTgt>
                                        </p:tgtEl>
                                      </p:cBhvr>
                                    </p:animEffect>
                                    <p:anim calcmode="lin" valueType="num">
                                      <p:cBhvr>
                                        <p:cTn id="27" dur="25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8" dur="25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xEl>
                                              <p:pRg st="2" end="2"/>
                                            </p:txEl>
                                          </p:spTgt>
                                        </p:tgtEl>
                                        <p:attrNameLst>
                                          <p:attrName>style.visibility</p:attrName>
                                        </p:attrNameLst>
                                      </p:cBhvr>
                                      <p:to>
                                        <p:strVal val="visible"/>
                                      </p:to>
                                    </p:set>
                                    <p:animEffect transition="in" filter="fade">
                                      <p:cBhvr>
                                        <p:cTn id="33" dur="250"/>
                                        <p:tgtEl>
                                          <p:spTgt spid="21">
                                            <p:txEl>
                                              <p:pRg st="2" end="2"/>
                                            </p:txEl>
                                          </p:spTgt>
                                        </p:tgtEl>
                                      </p:cBhvr>
                                    </p:animEffect>
                                    <p:anim calcmode="lin" valueType="num">
                                      <p:cBhvr>
                                        <p:cTn id="34" dur="25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5" dur="25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xEl>
                                              <p:pRg st="3" end="3"/>
                                            </p:txEl>
                                          </p:spTgt>
                                        </p:tgtEl>
                                        <p:attrNameLst>
                                          <p:attrName>style.visibility</p:attrName>
                                        </p:attrNameLst>
                                      </p:cBhvr>
                                      <p:to>
                                        <p:strVal val="visible"/>
                                      </p:to>
                                    </p:set>
                                    <p:animEffect transition="in" filter="fade">
                                      <p:cBhvr>
                                        <p:cTn id="40" dur="250"/>
                                        <p:tgtEl>
                                          <p:spTgt spid="21">
                                            <p:txEl>
                                              <p:pRg st="3" end="3"/>
                                            </p:txEl>
                                          </p:spTgt>
                                        </p:tgtEl>
                                      </p:cBhvr>
                                    </p:animEffect>
                                    <p:anim calcmode="lin" valueType="num">
                                      <p:cBhvr>
                                        <p:cTn id="41" dur="25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2" dur="25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xEl>
                                              <p:pRg st="4" end="4"/>
                                            </p:txEl>
                                          </p:spTgt>
                                        </p:tgtEl>
                                        <p:attrNameLst>
                                          <p:attrName>style.visibility</p:attrName>
                                        </p:attrNameLst>
                                      </p:cBhvr>
                                      <p:to>
                                        <p:strVal val="visible"/>
                                      </p:to>
                                    </p:set>
                                    <p:animEffect transition="in" filter="fade">
                                      <p:cBhvr>
                                        <p:cTn id="47" dur="250"/>
                                        <p:tgtEl>
                                          <p:spTgt spid="21">
                                            <p:txEl>
                                              <p:pRg st="4" end="4"/>
                                            </p:txEl>
                                          </p:spTgt>
                                        </p:tgtEl>
                                      </p:cBhvr>
                                    </p:animEffect>
                                    <p:anim calcmode="lin" valueType="num">
                                      <p:cBhvr>
                                        <p:cTn id="48" dur="25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49" dur="25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xEl>
                                              <p:pRg st="5" end="5"/>
                                            </p:txEl>
                                          </p:spTgt>
                                        </p:tgtEl>
                                        <p:attrNameLst>
                                          <p:attrName>style.visibility</p:attrName>
                                        </p:attrNameLst>
                                      </p:cBhvr>
                                      <p:to>
                                        <p:strVal val="visible"/>
                                      </p:to>
                                    </p:set>
                                    <p:animEffect transition="in" filter="fade">
                                      <p:cBhvr>
                                        <p:cTn id="54" dur="250"/>
                                        <p:tgtEl>
                                          <p:spTgt spid="21">
                                            <p:txEl>
                                              <p:pRg st="5" end="5"/>
                                            </p:txEl>
                                          </p:spTgt>
                                        </p:tgtEl>
                                      </p:cBhvr>
                                    </p:animEffect>
                                    <p:anim calcmode="lin" valueType="num">
                                      <p:cBhvr>
                                        <p:cTn id="55" dur="25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56" dur="25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20" grpId="0"/>
      <p:bldP spid="2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85076A4-490A-47E7-B1AB-6ADE8DBED764}"/>
              </a:ext>
            </a:extLst>
          </p:cNvPr>
          <p:cNvPicPr>
            <a:picLocks noChangeAspect="1"/>
          </p:cNvPicPr>
          <p:nvPr/>
        </p:nvPicPr>
        <p:blipFill rotWithShape="1">
          <a:blip r:embed="rId2"/>
          <a:srcRect t="3305"/>
          <a:stretch/>
        </p:blipFill>
        <p:spPr>
          <a:xfrm>
            <a:off x="0" y="1536192"/>
            <a:ext cx="12192000" cy="5320756"/>
          </a:xfrm>
          <a:prstGeom prst="rect">
            <a:avLst/>
          </a:prstGeom>
        </p:spPr>
      </p:pic>
      <p:sp>
        <p:nvSpPr>
          <p:cNvPr id="7" name="Hình chữ nhật: Góc Tròn 6">
            <a:extLst>
              <a:ext uri="{FF2B5EF4-FFF2-40B4-BE49-F238E27FC236}">
                <a16:creationId xmlns:a16="http://schemas.microsoft.com/office/drawing/2014/main" id="{EAAD8E3E-C6ED-475C-ABC2-B37CF83D0AFA}"/>
              </a:ext>
            </a:extLst>
          </p:cNvPr>
          <p:cNvSpPr/>
          <p:nvPr/>
        </p:nvSpPr>
        <p:spPr>
          <a:xfrm>
            <a:off x="4297035" y="-463020"/>
            <a:ext cx="3597925"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00A829C3-9B4A-4390-A975-93966F6E2556}"/>
              </a:ext>
            </a:extLst>
          </p:cNvPr>
          <p:cNvSpPr txBox="1"/>
          <p:nvPr/>
        </p:nvSpPr>
        <p:spPr>
          <a:xfrm>
            <a:off x="4190594" y="176213"/>
            <a:ext cx="3810809"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21: HÉC-TA</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8" name="Lưu đồ: Điểm Kết Thúc 7">
            <a:extLst>
              <a:ext uri="{FF2B5EF4-FFF2-40B4-BE49-F238E27FC236}">
                <a16:creationId xmlns:a16="http://schemas.microsoft.com/office/drawing/2014/main" id="{356CA209-6C92-4C0F-A793-B773FEA86877}"/>
              </a:ext>
            </a:extLst>
          </p:cNvPr>
          <p:cNvSpPr/>
          <p:nvPr/>
        </p:nvSpPr>
        <p:spPr>
          <a:xfrm>
            <a:off x="8235813" y="106191"/>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ộp Văn bản 8">
            <a:extLst>
              <a:ext uri="{FF2B5EF4-FFF2-40B4-BE49-F238E27FC236}">
                <a16:creationId xmlns:a16="http://schemas.microsoft.com/office/drawing/2014/main" id="{58F43003-D697-4ADB-BBAA-273C496169E6}"/>
              </a:ext>
            </a:extLst>
          </p:cNvPr>
          <p:cNvSpPr txBox="1"/>
          <p:nvPr/>
        </p:nvSpPr>
        <p:spPr>
          <a:xfrm>
            <a:off x="8261214" y="157309"/>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spTree>
    <p:extLst>
      <p:ext uri="{BB962C8B-B14F-4D97-AF65-F5344CB8AC3E}">
        <p14:creationId xmlns:p14="http://schemas.microsoft.com/office/powerpoint/2010/main" val="3093120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98BA99A-F174-481D-A836-634BC10CBCE4}"/>
              </a:ext>
            </a:extLst>
          </p:cNvPr>
          <p:cNvSpPr txBox="1"/>
          <p:nvPr/>
        </p:nvSpPr>
        <p:spPr>
          <a:xfrm>
            <a:off x="83130" y="1265193"/>
            <a:ext cx="7172839" cy="2605842"/>
          </a:xfrm>
          <a:prstGeom prst="rect">
            <a:avLst/>
          </a:prstGeom>
          <a:noFill/>
        </p:spPr>
        <p:txBody>
          <a:bodyPr wrap="square">
            <a:spAutoFit/>
          </a:bodyPr>
          <a:lstStyle/>
          <a:p>
            <a:pPr algn="just">
              <a:spcAft>
                <a:spcPts val="800"/>
              </a:spcAft>
            </a:pPr>
            <a:r>
              <a:rPr lang="vi-VN" sz="3000">
                <a:effectLst/>
                <a:ea typeface="Calibri" panose="020F0502020204030204" pitchFamily="34" charset="0"/>
                <a:cs typeface="Calibri" panose="020F0502020204030204" pitchFamily="34" charset="0"/>
              </a:rPr>
              <a:t>Để đo diện tích ruộng đất, người ta còn dùng đơn vị </a:t>
            </a:r>
            <a:r>
              <a:rPr lang="vi-VN" sz="3000" b="1">
                <a:effectLst/>
                <a:ea typeface="Calibri" panose="020F0502020204030204" pitchFamily="34" charset="0"/>
                <a:cs typeface="Calibri" panose="020F0502020204030204" pitchFamily="34" charset="0"/>
              </a:rPr>
              <a:t>héc-ta</a:t>
            </a:r>
            <a:r>
              <a:rPr lang="vi-VN" sz="3000">
                <a:effectLst/>
                <a:ea typeface="Calibri" panose="020F0502020204030204" pitchFamily="34" charset="0"/>
                <a:cs typeface="Calibri" panose="020F0502020204030204" pitchFamily="34" charset="0"/>
              </a:rPr>
              <a:t>.</a:t>
            </a:r>
          </a:p>
          <a:p>
            <a:pPr marL="190500" indent="-190500" algn="just">
              <a:spcAft>
                <a:spcPts val="800"/>
              </a:spcAft>
              <a:buFont typeface="Arial" panose="020B0604020202020204" pitchFamily="34" charset="0"/>
              <a:buChar char="•"/>
            </a:pPr>
            <a:r>
              <a:rPr lang="vi-VN" sz="3000">
                <a:ea typeface="Calibri" panose="020F0502020204030204" pitchFamily="34" charset="0"/>
                <a:cs typeface="Calibri" panose="020F0502020204030204" pitchFamily="34" charset="0"/>
              </a:rPr>
              <a:t>Héc-ta là diện tích của hình vuông có cạnh dài 100m.</a:t>
            </a:r>
          </a:p>
          <a:p>
            <a:pPr marL="190500" indent="-190500" algn="just">
              <a:spcAft>
                <a:spcPts val="800"/>
              </a:spcAft>
              <a:buFont typeface="Arial" panose="020B0604020202020204" pitchFamily="34" charset="0"/>
              <a:buChar char="•"/>
            </a:pPr>
            <a:r>
              <a:rPr lang="vi-VN" sz="3000">
                <a:effectLst/>
                <a:ea typeface="Calibri" panose="020F0502020204030204" pitchFamily="34" charset="0"/>
                <a:cs typeface="Calibri" panose="020F0502020204030204" pitchFamily="34" charset="0"/>
              </a:rPr>
              <a:t>Héc-ta viết tắt là ha.</a:t>
            </a:r>
          </a:p>
        </p:txBody>
      </p:sp>
      <p:sp>
        <p:nvSpPr>
          <p:cNvPr id="3" name="Hộp Văn bản 2">
            <a:extLst>
              <a:ext uri="{FF2B5EF4-FFF2-40B4-BE49-F238E27FC236}">
                <a16:creationId xmlns:a16="http://schemas.microsoft.com/office/drawing/2014/main" id="{0A5317DF-A1DF-45C2-B8DD-A6455547A971}"/>
              </a:ext>
            </a:extLst>
          </p:cNvPr>
          <p:cNvSpPr txBox="1"/>
          <p:nvPr/>
        </p:nvSpPr>
        <p:spPr>
          <a:xfrm>
            <a:off x="83130" y="3964300"/>
            <a:ext cx="7133388" cy="2144177"/>
          </a:xfrm>
          <a:prstGeom prst="rect">
            <a:avLst/>
          </a:prstGeom>
          <a:noFill/>
        </p:spPr>
        <p:txBody>
          <a:bodyPr wrap="square">
            <a:spAutoFit/>
          </a:bodyPr>
          <a:lstStyle/>
          <a:p>
            <a:pPr algn="just">
              <a:spcAft>
                <a:spcPts val="800"/>
              </a:spcAft>
            </a:pPr>
            <a:r>
              <a:rPr lang="vi-VN" sz="3000" b="1">
                <a:solidFill>
                  <a:srgbClr val="FF0000"/>
                </a:solidFill>
                <a:effectLst/>
                <a:ea typeface="Calibri" panose="020F0502020204030204" pitchFamily="34" charset="0"/>
                <a:cs typeface="Calibri" panose="020F0502020204030204" pitchFamily="34" charset="0"/>
              </a:rPr>
              <a:t>Vậy 1 ha bằng bao nhiêu mét vuông ?</a:t>
            </a:r>
          </a:p>
          <a:p>
            <a:pPr marL="190500" indent="-190500" algn="just">
              <a:spcAft>
                <a:spcPts val="800"/>
              </a:spcAft>
              <a:buFont typeface="Arial" panose="020B0604020202020204" pitchFamily="34" charset="0"/>
              <a:buChar char="•"/>
            </a:pPr>
            <a:r>
              <a:rPr lang="vi-VN" sz="3000">
                <a:effectLst/>
                <a:ea typeface="Calibri" panose="020F0502020204030204" pitchFamily="34" charset="0"/>
                <a:cs typeface="Calibri" panose="020F0502020204030204" pitchFamily="34" charset="0"/>
              </a:rPr>
              <a:t>Ta thấy diện tích hình vuông có cạnh dài 100 m là: 100 x 100 = 10 000 (m</a:t>
            </a:r>
            <a:r>
              <a:rPr lang="vi-VN" sz="3000" baseline="30000">
                <a:effectLst/>
                <a:ea typeface="Calibri" panose="020F0502020204030204" pitchFamily="34" charset="0"/>
                <a:cs typeface="Calibri" panose="020F0502020204030204" pitchFamily="34" charset="0"/>
              </a:rPr>
              <a:t>2</a:t>
            </a:r>
            <a:r>
              <a:rPr lang="vi-VN" sz="3000">
                <a:effectLst/>
                <a:ea typeface="Calibri" panose="020F0502020204030204" pitchFamily="34" charset="0"/>
                <a:cs typeface="Calibri" panose="020F0502020204030204" pitchFamily="34" charset="0"/>
              </a:rPr>
              <a:t>).</a:t>
            </a:r>
          </a:p>
          <a:p>
            <a:pPr algn="just">
              <a:spcAft>
                <a:spcPts val="800"/>
              </a:spcAft>
            </a:pPr>
            <a:r>
              <a:rPr lang="vi-VN" sz="3000" b="1">
                <a:ea typeface="Calibri" panose="020F0502020204030204" pitchFamily="34" charset="0"/>
                <a:cs typeface="Calibri" panose="020F0502020204030204" pitchFamily="34" charset="0"/>
              </a:rPr>
              <a:t>1 ha = 10 000 m</a:t>
            </a:r>
            <a:r>
              <a:rPr lang="vi-VN" sz="3000" b="1" baseline="30000">
                <a:ea typeface="Calibri" panose="020F0502020204030204" pitchFamily="34" charset="0"/>
                <a:cs typeface="Calibri" panose="020F0502020204030204" pitchFamily="34" charset="0"/>
              </a:rPr>
              <a:t>2</a:t>
            </a:r>
            <a:r>
              <a:rPr lang="vi-VN" sz="3000" b="1">
                <a:ea typeface="Calibri" panose="020F0502020204030204" pitchFamily="34" charset="0"/>
                <a:cs typeface="Calibri" panose="020F0502020204030204" pitchFamily="34" charset="0"/>
              </a:rPr>
              <a:t>; 10 000 m</a:t>
            </a:r>
            <a:r>
              <a:rPr lang="vi-VN" sz="3000" b="1" baseline="30000">
                <a:ea typeface="Calibri" panose="020F0502020204030204" pitchFamily="34" charset="0"/>
                <a:cs typeface="Calibri" panose="020F0502020204030204" pitchFamily="34" charset="0"/>
              </a:rPr>
              <a:t>2</a:t>
            </a:r>
            <a:r>
              <a:rPr lang="vi-VN" sz="3000" b="1">
                <a:ea typeface="Calibri" panose="020F0502020204030204" pitchFamily="34" charset="0"/>
                <a:cs typeface="Calibri" panose="020F0502020204030204" pitchFamily="34" charset="0"/>
              </a:rPr>
              <a:t> = 1 ha</a:t>
            </a:r>
            <a:endParaRPr lang="en-US" sz="3000" b="1">
              <a:effectLst/>
              <a:ea typeface="Calibri" panose="020F0502020204030204" pitchFamily="34" charset="0"/>
              <a:cs typeface="Calibri" panose="020F0502020204030204" pitchFamily="34" charset="0"/>
            </a:endParaRPr>
          </a:p>
        </p:txBody>
      </p:sp>
      <p:sp>
        <p:nvSpPr>
          <p:cNvPr id="4" name="Hình chữ nhật: Góc Tròn 3">
            <a:extLst>
              <a:ext uri="{FF2B5EF4-FFF2-40B4-BE49-F238E27FC236}">
                <a16:creationId xmlns:a16="http://schemas.microsoft.com/office/drawing/2014/main" id="{85F712DE-3D4C-4294-9EF9-07BD5080F4B8}"/>
              </a:ext>
            </a:extLst>
          </p:cNvPr>
          <p:cNvSpPr/>
          <p:nvPr/>
        </p:nvSpPr>
        <p:spPr>
          <a:xfrm>
            <a:off x="4297035" y="-463020"/>
            <a:ext cx="3597925"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id="{D6B2EDC5-411B-4076-A7F4-B19EFD6D1B25}"/>
              </a:ext>
            </a:extLst>
          </p:cNvPr>
          <p:cNvSpPr txBox="1"/>
          <p:nvPr/>
        </p:nvSpPr>
        <p:spPr>
          <a:xfrm>
            <a:off x="4190594" y="176213"/>
            <a:ext cx="3810809"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21: HÉC-TA</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graphicFrame>
        <p:nvGraphicFramePr>
          <p:cNvPr id="7" name="Bảng 7">
            <a:extLst>
              <a:ext uri="{FF2B5EF4-FFF2-40B4-BE49-F238E27FC236}">
                <a16:creationId xmlns:a16="http://schemas.microsoft.com/office/drawing/2014/main" id="{BFF1BB4C-45A6-4A46-9DAB-74178625BB4F}"/>
              </a:ext>
            </a:extLst>
          </p:cNvPr>
          <p:cNvGraphicFramePr>
            <a:graphicFrameLocks noGrp="1"/>
          </p:cNvGraphicFramePr>
          <p:nvPr>
            <p:extLst>
              <p:ext uri="{D42A27DB-BD31-4B8C-83A1-F6EECF244321}">
                <p14:modId xmlns:p14="http://schemas.microsoft.com/office/powerpoint/2010/main" val="3159841417"/>
              </p:ext>
            </p:extLst>
          </p:nvPr>
        </p:nvGraphicFramePr>
        <p:xfrm>
          <a:off x="8132783" y="1498851"/>
          <a:ext cx="3960000" cy="431052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010834309"/>
                    </a:ext>
                  </a:extLst>
                </a:gridCol>
                <a:gridCol w="396000">
                  <a:extLst>
                    <a:ext uri="{9D8B030D-6E8A-4147-A177-3AD203B41FA5}">
                      <a16:colId xmlns:a16="http://schemas.microsoft.com/office/drawing/2014/main" val="1037631232"/>
                    </a:ext>
                  </a:extLst>
                </a:gridCol>
                <a:gridCol w="396000">
                  <a:extLst>
                    <a:ext uri="{9D8B030D-6E8A-4147-A177-3AD203B41FA5}">
                      <a16:colId xmlns:a16="http://schemas.microsoft.com/office/drawing/2014/main" val="3044792311"/>
                    </a:ext>
                  </a:extLst>
                </a:gridCol>
                <a:gridCol w="396000">
                  <a:extLst>
                    <a:ext uri="{9D8B030D-6E8A-4147-A177-3AD203B41FA5}">
                      <a16:colId xmlns:a16="http://schemas.microsoft.com/office/drawing/2014/main" val="1208448282"/>
                    </a:ext>
                  </a:extLst>
                </a:gridCol>
                <a:gridCol w="396000">
                  <a:extLst>
                    <a:ext uri="{9D8B030D-6E8A-4147-A177-3AD203B41FA5}">
                      <a16:colId xmlns:a16="http://schemas.microsoft.com/office/drawing/2014/main" val="2378009948"/>
                    </a:ext>
                  </a:extLst>
                </a:gridCol>
                <a:gridCol w="396000">
                  <a:extLst>
                    <a:ext uri="{9D8B030D-6E8A-4147-A177-3AD203B41FA5}">
                      <a16:colId xmlns:a16="http://schemas.microsoft.com/office/drawing/2014/main" val="745704746"/>
                    </a:ext>
                  </a:extLst>
                </a:gridCol>
                <a:gridCol w="396000">
                  <a:extLst>
                    <a:ext uri="{9D8B030D-6E8A-4147-A177-3AD203B41FA5}">
                      <a16:colId xmlns:a16="http://schemas.microsoft.com/office/drawing/2014/main" val="3748915635"/>
                    </a:ext>
                  </a:extLst>
                </a:gridCol>
                <a:gridCol w="396000">
                  <a:extLst>
                    <a:ext uri="{9D8B030D-6E8A-4147-A177-3AD203B41FA5}">
                      <a16:colId xmlns:a16="http://schemas.microsoft.com/office/drawing/2014/main" val="1188599346"/>
                    </a:ext>
                  </a:extLst>
                </a:gridCol>
                <a:gridCol w="396000">
                  <a:extLst>
                    <a:ext uri="{9D8B030D-6E8A-4147-A177-3AD203B41FA5}">
                      <a16:colId xmlns:a16="http://schemas.microsoft.com/office/drawing/2014/main" val="2513059444"/>
                    </a:ext>
                  </a:extLst>
                </a:gridCol>
                <a:gridCol w="396000">
                  <a:extLst>
                    <a:ext uri="{9D8B030D-6E8A-4147-A177-3AD203B41FA5}">
                      <a16:colId xmlns:a16="http://schemas.microsoft.com/office/drawing/2014/main" val="1597946510"/>
                    </a:ext>
                  </a:extLst>
                </a:gridCol>
              </a:tblGrid>
              <a:tr h="216000">
                <a:tc>
                  <a:txBody>
                    <a:bodyPr/>
                    <a:lstStyle/>
                    <a:p>
                      <a:endParaRPr lang="en-US" sz="90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9828159"/>
                  </a:ext>
                </a:extLst>
              </a:tr>
              <a:tr h="0">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911603"/>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0387303"/>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26512119"/>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7074791"/>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48333997"/>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1530601"/>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43832613"/>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24393774"/>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51963477"/>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29494248"/>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616019098"/>
                  </a:ext>
                </a:extLst>
              </a:tr>
            </a:tbl>
          </a:graphicData>
        </a:graphic>
      </p:graphicFrame>
      <p:sp>
        <p:nvSpPr>
          <p:cNvPr id="9" name="Hộp Văn bản 8">
            <a:extLst>
              <a:ext uri="{FF2B5EF4-FFF2-40B4-BE49-F238E27FC236}">
                <a16:creationId xmlns:a16="http://schemas.microsoft.com/office/drawing/2014/main" id="{68AAD561-33DB-447F-9440-399EB6C2A313}"/>
              </a:ext>
            </a:extLst>
          </p:cNvPr>
          <p:cNvSpPr txBox="1"/>
          <p:nvPr/>
        </p:nvSpPr>
        <p:spPr>
          <a:xfrm>
            <a:off x="9466083" y="3472574"/>
            <a:ext cx="1293395" cy="692049"/>
          </a:xfrm>
          <a:prstGeom prst="rect">
            <a:avLst/>
          </a:prstGeom>
          <a:noFill/>
        </p:spPr>
        <p:txBody>
          <a:bodyPr wrap="square">
            <a:spAutoFit/>
          </a:bodyPr>
          <a:lstStyle/>
          <a:p>
            <a:pPr algn="ctr">
              <a:lnSpc>
                <a:spcPct val="115000"/>
              </a:lnSpc>
              <a:spcAft>
                <a:spcPts val="800"/>
              </a:spcAft>
            </a:pPr>
            <a:r>
              <a:rPr lang="vi-VN" sz="3600" b="1">
                <a:effectLst/>
                <a:latin typeface="Calibri" panose="020F0502020204030204" pitchFamily="34" charset="0"/>
                <a:ea typeface="Calibri" panose="020F0502020204030204" pitchFamily="34" charset="0"/>
                <a:cs typeface="Calibri" panose="020F0502020204030204" pitchFamily="34" charset="0"/>
              </a:rPr>
              <a:t>1 ha</a:t>
            </a:r>
            <a:endParaRPr lang="en-US" sz="360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Hộp Văn bản 9">
            <a:extLst>
              <a:ext uri="{FF2B5EF4-FFF2-40B4-BE49-F238E27FC236}">
                <a16:creationId xmlns:a16="http://schemas.microsoft.com/office/drawing/2014/main" id="{498E80E6-8BA9-4FEB-8C82-51AB2749F1FB}"/>
              </a:ext>
            </a:extLst>
          </p:cNvPr>
          <p:cNvSpPr txBox="1"/>
          <p:nvPr/>
        </p:nvSpPr>
        <p:spPr>
          <a:xfrm>
            <a:off x="7940919" y="873423"/>
            <a:ext cx="1086124" cy="625428"/>
          </a:xfrm>
          <a:prstGeom prst="rect">
            <a:avLst/>
          </a:prstGeom>
          <a:noFill/>
        </p:spPr>
        <p:txBody>
          <a:bodyPr wrap="square">
            <a:spAutoFit/>
          </a:bodyPr>
          <a:lstStyle/>
          <a:p>
            <a:pPr algn="ctr">
              <a:lnSpc>
                <a:spcPct val="115000"/>
              </a:lnSpc>
              <a:spcAft>
                <a:spcPts val="800"/>
              </a:spcAft>
            </a:pPr>
            <a:r>
              <a:rPr lang="vi-VN" sz="3200">
                <a:latin typeface="Calibri" panose="020F0502020204030204" pitchFamily="34" charset="0"/>
                <a:ea typeface="Calibri" panose="020F0502020204030204" pitchFamily="34" charset="0"/>
                <a:cs typeface="Calibri" panose="020F0502020204030204" pitchFamily="34" charset="0"/>
              </a:rPr>
              <a:t>10 m</a:t>
            </a:r>
            <a:endParaRPr lang="en-US" sz="320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2" name="Đường kết nối Mũi tên Thẳng 11">
            <a:extLst>
              <a:ext uri="{FF2B5EF4-FFF2-40B4-BE49-F238E27FC236}">
                <a16:creationId xmlns:a16="http://schemas.microsoft.com/office/drawing/2014/main" id="{4884BEA9-A30C-4720-BDF2-D295CD431BF1}"/>
              </a:ext>
            </a:extLst>
          </p:cNvPr>
          <p:cNvCxnSpPr/>
          <p:nvPr/>
        </p:nvCxnSpPr>
        <p:spPr>
          <a:xfrm>
            <a:off x="7940919" y="1948304"/>
            <a:ext cx="0" cy="396000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Hộp Văn bản 12">
            <a:extLst>
              <a:ext uri="{FF2B5EF4-FFF2-40B4-BE49-F238E27FC236}">
                <a16:creationId xmlns:a16="http://schemas.microsoft.com/office/drawing/2014/main" id="{41421B09-9E59-4FD2-9A49-96BC54B1EC56}"/>
              </a:ext>
            </a:extLst>
          </p:cNvPr>
          <p:cNvSpPr txBox="1"/>
          <p:nvPr/>
        </p:nvSpPr>
        <p:spPr>
          <a:xfrm rot="16200000">
            <a:off x="6986448" y="3505885"/>
            <a:ext cx="1469297" cy="625428"/>
          </a:xfrm>
          <a:prstGeom prst="rect">
            <a:avLst/>
          </a:prstGeom>
          <a:noFill/>
        </p:spPr>
        <p:txBody>
          <a:bodyPr wrap="square">
            <a:spAutoFit/>
          </a:bodyPr>
          <a:lstStyle/>
          <a:p>
            <a:pPr algn="ctr">
              <a:lnSpc>
                <a:spcPct val="115000"/>
              </a:lnSpc>
              <a:spcAft>
                <a:spcPts val="800"/>
              </a:spcAft>
            </a:pPr>
            <a:r>
              <a:rPr lang="vi-VN" sz="3200">
                <a:latin typeface="Calibri" panose="020F0502020204030204" pitchFamily="34" charset="0"/>
                <a:ea typeface="Calibri" panose="020F0502020204030204" pitchFamily="34" charset="0"/>
                <a:cs typeface="Calibri" panose="020F0502020204030204" pitchFamily="34" charset="0"/>
              </a:rPr>
              <a:t>100 m</a:t>
            </a:r>
            <a:endParaRPr lang="en-US" sz="320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Hộp Văn bản 13">
            <a:extLst>
              <a:ext uri="{FF2B5EF4-FFF2-40B4-BE49-F238E27FC236}">
                <a16:creationId xmlns:a16="http://schemas.microsoft.com/office/drawing/2014/main" id="{D1CD1987-641F-4CAC-9686-8A6D4D0654FC}"/>
              </a:ext>
            </a:extLst>
          </p:cNvPr>
          <p:cNvSpPr txBox="1"/>
          <p:nvPr/>
        </p:nvSpPr>
        <p:spPr>
          <a:xfrm>
            <a:off x="9277390" y="5908305"/>
            <a:ext cx="1670783" cy="625428"/>
          </a:xfrm>
          <a:prstGeom prst="rect">
            <a:avLst/>
          </a:prstGeom>
          <a:noFill/>
        </p:spPr>
        <p:txBody>
          <a:bodyPr wrap="square">
            <a:spAutoFit/>
          </a:bodyPr>
          <a:lstStyle/>
          <a:p>
            <a:pPr algn="ctr">
              <a:lnSpc>
                <a:spcPct val="115000"/>
              </a:lnSpc>
              <a:spcAft>
                <a:spcPts val="800"/>
              </a:spcAft>
            </a:pPr>
            <a:r>
              <a:rPr lang="vi-VN" sz="3200">
                <a:latin typeface="Calibri" panose="020F0502020204030204" pitchFamily="34" charset="0"/>
                <a:ea typeface="Calibri" panose="020F0502020204030204" pitchFamily="34" charset="0"/>
                <a:cs typeface="Calibri" panose="020F0502020204030204" pitchFamily="34" charset="0"/>
              </a:rPr>
              <a:t>100 m</a:t>
            </a:r>
            <a:endParaRPr lang="en-US" sz="320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6" name="Đường kết nối Mũi tên Thẳng 15">
            <a:extLst>
              <a:ext uri="{FF2B5EF4-FFF2-40B4-BE49-F238E27FC236}">
                <a16:creationId xmlns:a16="http://schemas.microsoft.com/office/drawing/2014/main" id="{678EF4F1-1BF5-4DDD-B9F5-644409D09132}"/>
              </a:ext>
            </a:extLst>
          </p:cNvPr>
          <p:cNvCxnSpPr/>
          <p:nvPr/>
        </p:nvCxnSpPr>
        <p:spPr>
          <a:xfrm>
            <a:off x="8122806" y="5998389"/>
            <a:ext cx="3960000" cy="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Đường kết nối Mũi tên Thẳng 17">
            <a:extLst>
              <a:ext uri="{FF2B5EF4-FFF2-40B4-BE49-F238E27FC236}">
                <a16:creationId xmlns:a16="http://schemas.microsoft.com/office/drawing/2014/main" id="{5A0421A2-9F17-465F-9659-C99F4C27AA05}"/>
              </a:ext>
            </a:extLst>
          </p:cNvPr>
          <p:cNvCxnSpPr/>
          <p:nvPr/>
        </p:nvCxnSpPr>
        <p:spPr>
          <a:xfrm>
            <a:off x="8153803" y="1625600"/>
            <a:ext cx="360000" cy="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Hình chữ nhật 20">
            <a:extLst>
              <a:ext uri="{FF2B5EF4-FFF2-40B4-BE49-F238E27FC236}">
                <a16:creationId xmlns:a16="http://schemas.microsoft.com/office/drawing/2014/main" id="{1C7A8DBC-D570-4E20-ACD9-2D725765349F}"/>
              </a:ext>
            </a:extLst>
          </p:cNvPr>
          <p:cNvSpPr/>
          <p:nvPr/>
        </p:nvSpPr>
        <p:spPr>
          <a:xfrm>
            <a:off x="83130" y="1028700"/>
            <a:ext cx="7226276" cy="5308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ưu đồ: Điểm Kết Thúc 21">
            <a:extLst>
              <a:ext uri="{FF2B5EF4-FFF2-40B4-BE49-F238E27FC236}">
                <a16:creationId xmlns:a16="http://schemas.microsoft.com/office/drawing/2014/main" id="{F5FA85E5-C6C5-4A70-97CA-2ED0CF194AB0}"/>
              </a:ext>
            </a:extLst>
          </p:cNvPr>
          <p:cNvSpPr/>
          <p:nvPr/>
        </p:nvSpPr>
        <p:spPr>
          <a:xfrm>
            <a:off x="8235813" y="106191"/>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ộp Văn bản 22">
            <a:extLst>
              <a:ext uri="{FF2B5EF4-FFF2-40B4-BE49-F238E27FC236}">
                <a16:creationId xmlns:a16="http://schemas.microsoft.com/office/drawing/2014/main" id="{3FAA49CB-52AF-43DB-94AA-3B3758AEDA92}"/>
              </a:ext>
            </a:extLst>
          </p:cNvPr>
          <p:cNvSpPr txBox="1"/>
          <p:nvPr/>
        </p:nvSpPr>
        <p:spPr>
          <a:xfrm>
            <a:off x="8261214" y="157309"/>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spTree>
    <p:extLst>
      <p:ext uri="{BB962C8B-B14F-4D97-AF65-F5344CB8AC3E}">
        <p14:creationId xmlns:p14="http://schemas.microsoft.com/office/powerpoint/2010/main" val="3224699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build="p"/>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5633814-989B-4F4B-BC37-5C11E76CA815}"/>
              </a:ext>
            </a:extLst>
          </p:cNvPr>
          <p:cNvGrpSpPr/>
          <p:nvPr/>
        </p:nvGrpSpPr>
        <p:grpSpPr>
          <a:xfrm>
            <a:off x="155627" y="143168"/>
            <a:ext cx="648000" cy="648000"/>
            <a:chOff x="82527" y="957742"/>
            <a:chExt cx="648000" cy="648000"/>
          </a:xfrm>
        </p:grpSpPr>
        <p:sp>
          <p:nvSpPr>
            <p:cNvPr id="3" name="Hình Bầu dục 2">
              <a:extLst>
                <a:ext uri="{FF2B5EF4-FFF2-40B4-BE49-F238E27FC236}">
                  <a16:creationId xmlns:a16="http://schemas.microsoft.com/office/drawing/2014/main" id="{53263F78-451B-4896-A8E6-1AAF9B31A955}"/>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1</a:t>
              </a:r>
              <a:endParaRPr lang="en-US" sz="3200"/>
            </a:p>
          </p:txBody>
        </p:sp>
        <p:sp>
          <p:nvSpPr>
            <p:cNvPr id="4" name="Hình Bầu dục 3">
              <a:extLst>
                <a:ext uri="{FF2B5EF4-FFF2-40B4-BE49-F238E27FC236}">
                  <a16:creationId xmlns:a16="http://schemas.microsoft.com/office/drawing/2014/main" id="{0C09DBFC-4A00-4B56-96A0-2098853A7F92}"/>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782123D-8F67-4243-BD9A-676143464E9F}"/>
                  </a:ext>
                </a:extLst>
              </p:cNvPr>
              <p:cNvSpPr txBox="1"/>
              <p:nvPr/>
            </p:nvSpPr>
            <p:spPr>
              <a:xfrm>
                <a:off x="191627" y="609744"/>
                <a:ext cx="11586415" cy="1048429"/>
              </a:xfrm>
              <a:prstGeom prst="rect">
                <a:avLst/>
              </a:prstGeom>
              <a:noFill/>
            </p:spPr>
            <p:txBody>
              <a:bodyPr wrap="square" rtlCol="0">
                <a:spAutoFit/>
              </a:bodyPr>
              <a:lstStyle/>
              <a:p>
                <a:pPr algn="just"/>
                <a:r>
                  <a:rPr lang="vi-VN" sz="3200"/>
                  <a:t>a) Đọc các số đo diện tích sau: 135 ha; </a:t>
                </a:r>
                <a14:m>
                  <m:oMath xmlns:m="http://schemas.openxmlformats.org/officeDocument/2006/math">
                    <m:f>
                      <m:fPr>
                        <m:ctrlPr>
                          <a:rPr lang="vi-VN" sz="4400" i="1" smtClean="0">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4</m:t>
                        </m:r>
                      </m:den>
                    </m:f>
                  </m:oMath>
                </a14:m>
                <a:r>
                  <a:rPr lang="vi-VN" sz="4400"/>
                  <a:t> </a:t>
                </a:r>
                <a:r>
                  <a:rPr lang="vi-VN" sz="3200"/>
                  <a:t>ha; 3,2 ha; 15,38 ha.</a:t>
                </a:r>
                <a:endParaRPr lang="en-US" sz="3200"/>
              </a:p>
            </p:txBody>
          </p:sp>
        </mc:Choice>
        <mc:Fallback xmlns="">
          <p:sp>
            <p:nvSpPr>
              <p:cNvPr id="5" name="Hộp Văn bản 4">
                <a:extLst>
                  <a:ext uri="{FF2B5EF4-FFF2-40B4-BE49-F238E27FC236}">
                    <a16:creationId xmlns:a16="http://schemas.microsoft.com/office/drawing/2014/main" id="{3782123D-8F67-4243-BD9A-676143464E9F}"/>
                  </a:ext>
                </a:extLst>
              </p:cNvPr>
              <p:cNvSpPr txBox="1">
                <a:spLocks noRot="1" noChangeAspect="1" noMove="1" noResize="1" noEditPoints="1" noAdjustHandles="1" noChangeArrowheads="1" noChangeShapeType="1" noTextEdit="1"/>
              </p:cNvSpPr>
              <p:nvPr/>
            </p:nvSpPr>
            <p:spPr>
              <a:xfrm>
                <a:off x="191627" y="609744"/>
                <a:ext cx="11586415" cy="1048429"/>
              </a:xfrm>
              <a:prstGeom prst="rect">
                <a:avLst/>
              </a:prstGeom>
              <a:blipFill>
                <a:blip r:embed="rId2"/>
                <a:stretch>
                  <a:fillRect l="-1315" r="-158"/>
                </a:stretch>
              </a:blipFill>
            </p:spPr>
            <p:txBody>
              <a:bodyPr/>
              <a:lstStyle/>
              <a:p>
                <a:r>
                  <a:rPr lang="en-US">
                    <a:noFill/>
                  </a:rPr>
                  <a:t> </a:t>
                </a:r>
              </a:p>
            </p:txBody>
          </p:sp>
        </mc:Fallback>
      </mc:AlternateContent>
      <p:sp>
        <p:nvSpPr>
          <p:cNvPr id="6" name="Hộp Văn bản 5">
            <a:extLst>
              <a:ext uri="{FF2B5EF4-FFF2-40B4-BE49-F238E27FC236}">
                <a16:creationId xmlns:a16="http://schemas.microsoft.com/office/drawing/2014/main" id="{FEF7C623-0425-47E6-97BF-EE8F4E234747}"/>
              </a:ext>
            </a:extLst>
          </p:cNvPr>
          <p:cNvSpPr txBox="1"/>
          <p:nvPr/>
        </p:nvSpPr>
        <p:spPr>
          <a:xfrm>
            <a:off x="191627" y="1658173"/>
            <a:ext cx="9592453" cy="2967479"/>
          </a:xfrm>
          <a:prstGeom prst="rect">
            <a:avLst/>
          </a:prstGeom>
          <a:noFill/>
        </p:spPr>
        <p:txBody>
          <a:bodyPr wrap="square" rtlCol="0">
            <a:spAutoFit/>
          </a:bodyPr>
          <a:lstStyle/>
          <a:p>
            <a:pPr algn="just">
              <a:lnSpc>
                <a:spcPct val="150000"/>
              </a:lnSpc>
            </a:pPr>
            <a:r>
              <a:rPr lang="vi-VN" sz="3200"/>
              <a:t>b) Viết các số đo diện tích sau:</a:t>
            </a:r>
          </a:p>
          <a:p>
            <a:pPr algn="just">
              <a:lnSpc>
                <a:spcPct val="150000"/>
              </a:lnSpc>
            </a:pPr>
            <a:r>
              <a:rPr lang="vi-VN" sz="3200"/>
              <a:t>- Sáu nghìn bốn trăm ba mươi héc-ta,</a:t>
            </a:r>
          </a:p>
          <a:p>
            <a:pPr algn="just">
              <a:lnSpc>
                <a:spcPct val="150000"/>
              </a:lnSpc>
            </a:pPr>
            <a:r>
              <a:rPr lang="vi-VN" sz="3200"/>
              <a:t>- Mười hai phẩy năm héc-ta,</a:t>
            </a:r>
          </a:p>
          <a:p>
            <a:pPr algn="just">
              <a:lnSpc>
                <a:spcPct val="150000"/>
              </a:lnSpc>
            </a:pPr>
            <a:r>
              <a:rPr lang="vi-VN" sz="3200"/>
              <a:t>- Một trăm ba mươi lăm phẩy sáu mươi hai héc-ta.</a:t>
            </a:r>
            <a:endParaRPr lang="en-US" sz="3200"/>
          </a:p>
        </p:txBody>
      </p:sp>
      <p:sp>
        <p:nvSpPr>
          <p:cNvPr id="7" name="Hình chữ nhật: Góc Tròn 6">
            <a:extLst>
              <a:ext uri="{FF2B5EF4-FFF2-40B4-BE49-F238E27FC236}">
                <a16:creationId xmlns:a16="http://schemas.microsoft.com/office/drawing/2014/main" id="{7E859E9C-F46A-4721-A982-DA4B49D01D5D}"/>
              </a:ext>
            </a:extLst>
          </p:cNvPr>
          <p:cNvSpPr/>
          <p:nvPr/>
        </p:nvSpPr>
        <p:spPr>
          <a:xfrm>
            <a:off x="7382385" y="2405353"/>
            <a:ext cx="1957558" cy="82800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rPr>
              <a:t>6430 ha</a:t>
            </a:r>
            <a:endParaRPr lang="en-US" sz="3600">
              <a:solidFill>
                <a:srgbClr val="FF0000"/>
              </a:solidFill>
            </a:endParaRPr>
          </a:p>
        </p:txBody>
      </p:sp>
      <p:sp>
        <p:nvSpPr>
          <p:cNvPr id="8" name="Hình chữ nhật: Góc Tròn 7">
            <a:extLst>
              <a:ext uri="{FF2B5EF4-FFF2-40B4-BE49-F238E27FC236}">
                <a16:creationId xmlns:a16="http://schemas.microsoft.com/office/drawing/2014/main" id="{4250F7D5-5FCC-4D7F-A7B5-6299890CEFE4}"/>
              </a:ext>
            </a:extLst>
          </p:cNvPr>
          <p:cNvSpPr/>
          <p:nvPr/>
        </p:nvSpPr>
        <p:spPr>
          <a:xfrm>
            <a:off x="5522320" y="3134454"/>
            <a:ext cx="1957558" cy="82800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rPr>
              <a:t>12,5 ha</a:t>
            </a:r>
            <a:endParaRPr lang="en-US" sz="3600">
              <a:solidFill>
                <a:srgbClr val="FF0000"/>
              </a:solidFill>
            </a:endParaRPr>
          </a:p>
        </p:txBody>
      </p:sp>
      <p:sp>
        <p:nvSpPr>
          <p:cNvPr id="9" name="Hình chữ nhật: Góc Tròn 8">
            <a:extLst>
              <a:ext uri="{FF2B5EF4-FFF2-40B4-BE49-F238E27FC236}">
                <a16:creationId xmlns:a16="http://schemas.microsoft.com/office/drawing/2014/main" id="{A49BC4E8-26AA-4259-A427-F66D68956BEA}"/>
              </a:ext>
            </a:extLst>
          </p:cNvPr>
          <p:cNvSpPr/>
          <p:nvPr/>
        </p:nvSpPr>
        <p:spPr>
          <a:xfrm>
            <a:off x="9686587" y="3829383"/>
            <a:ext cx="2313786" cy="82800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rPr>
              <a:t>135,62 ha</a:t>
            </a:r>
            <a:endParaRPr lang="en-US" sz="3600">
              <a:solidFill>
                <a:srgbClr val="FF0000"/>
              </a:solidFill>
            </a:endParaRPr>
          </a:p>
        </p:txBody>
      </p:sp>
    </p:spTree>
    <p:extLst>
      <p:ext uri="{BB962C8B-B14F-4D97-AF65-F5344CB8AC3E}">
        <p14:creationId xmlns:p14="http://schemas.microsoft.com/office/powerpoint/2010/main" val="927226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03DF2D08-9653-443C-BD69-933AADB0AE20}"/>
              </a:ext>
            </a:extLst>
          </p:cNvPr>
          <p:cNvGrpSpPr/>
          <p:nvPr/>
        </p:nvGrpSpPr>
        <p:grpSpPr>
          <a:xfrm>
            <a:off x="95780" y="163973"/>
            <a:ext cx="648000" cy="648000"/>
            <a:chOff x="82527" y="957742"/>
            <a:chExt cx="648000" cy="648000"/>
          </a:xfrm>
        </p:grpSpPr>
        <p:sp>
          <p:nvSpPr>
            <p:cNvPr id="3" name="Hình Bầu dục 2">
              <a:extLst>
                <a:ext uri="{FF2B5EF4-FFF2-40B4-BE49-F238E27FC236}">
                  <a16:creationId xmlns:a16="http://schemas.microsoft.com/office/drawing/2014/main" id="{1C3CEDFC-79DB-4371-9A91-FF04045A8F31}"/>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2</a:t>
              </a:r>
              <a:endParaRPr lang="en-US" sz="3200"/>
            </a:p>
          </p:txBody>
        </p:sp>
        <p:sp>
          <p:nvSpPr>
            <p:cNvPr id="4" name="Hình Bầu dục 3">
              <a:extLst>
                <a:ext uri="{FF2B5EF4-FFF2-40B4-BE49-F238E27FC236}">
                  <a16:creationId xmlns:a16="http://schemas.microsoft.com/office/drawing/2014/main" id="{D36CEB23-7DD7-4689-B4B4-C51E0766D656}"/>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5" name="Nhóm 4">
            <a:extLst>
              <a:ext uri="{FF2B5EF4-FFF2-40B4-BE49-F238E27FC236}">
                <a16:creationId xmlns:a16="http://schemas.microsoft.com/office/drawing/2014/main" id="{ABD7D7A5-297E-44E6-B1CA-E46AD5B1CD33}"/>
              </a:ext>
            </a:extLst>
          </p:cNvPr>
          <p:cNvGrpSpPr/>
          <p:nvPr/>
        </p:nvGrpSpPr>
        <p:grpSpPr>
          <a:xfrm>
            <a:off x="894278" y="172765"/>
            <a:ext cx="1127655" cy="647550"/>
            <a:chOff x="881025" y="2611165"/>
            <a:chExt cx="1127655" cy="647550"/>
          </a:xfrm>
        </p:grpSpPr>
        <p:sp>
          <p:nvSpPr>
            <p:cNvPr id="6" name="Hộp Văn bản 5">
              <a:extLst>
                <a:ext uri="{FF2B5EF4-FFF2-40B4-BE49-F238E27FC236}">
                  <a16:creationId xmlns:a16="http://schemas.microsoft.com/office/drawing/2014/main" id="{5CA1E611-5196-47D5-B4F2-940027292769}"/>
                </a:ext>
              </a:extLst>
            </p:cNvPr>
            <p:cNvSpPr txBox="1"/>
            <p:nvPr/>
          </p:nvSpPr>
          <p:spPr>
            <a:xfrm>
              <a:off x="881025" y="2665148"/>
              <a:ext cx="1127655" cy="584775"/>
            </a:xfrm>
            <a:prstGeom prst="rect">
              <a:avLst/>
            </a:prstGeom>
            <a:noFill/>
          </p:spPr>
          <p:txBody>
            <a:bodyPr wrap="square" rtlCol="0">
              <a:spAutoFit/>
            </a:bodyPr>
            <a:lstStyle/>
            <a:p>
              <a:r>
                <a:rPr lang="vi-VN" sz="3200" b="1">
                  <a:solidFill>
                    <a:schemeClr val="accent5">
                      <a:lumMod val="75000"/>
                    </a:schemeClr>
                  </a:solidFill>
                </a:rPr>
                <a:t>Số ?</a:t>
              </a:r>
              <a:endParaRPr lang="en-US" sz="3200" b="1">
                <a:solidFill>
                  <a:schemeClr val="accent5">
                    <a:lumMod val="75000"/>
                  </a:schemeClr>
                </a:solidFill>
              </a:endParaRPr>
            </a:p>
          </p:txBody>
        </p:sp>
        <p:sp>
          <p:nvSpPr>
            <p:cNvPr id="7" name="Hình chữ nhật 6">
              <a:extLst>
                <a:ext uri="{FF2B5EF4-FFF2-40B4-BE49-F238E27FC236}">
                  <a16:creationId xmlns:a16="http://schemas.microsoft.com/office/drawing/2014/main" id="{8AFA5DA8-89EF-4F3B-B315-C22A470CF879}"/>
                </a:ext>
              </a:extLst>
            </p:cNvPr>
            <p:cNvSpPr/>
            <p:nvPr/>
          </p:nvSpPr>
          <p:spPr>
            <a:xfrm>
              <a:off x="916193" y="2611165"/>
              <a:ext cx="648000" cy="6475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8" name="Bảng 8">
                <a:extLst>
                  <a:ext uri="{FF2B5EF4-FFF2-40B4-BE49-F238E27FC236}">
                    <a16:creationId xmlns:a16="http://schemas.microsoft.com/office/drawing/2014/main" id="{573E5909-C15B-4E7C-AEE5-0B97649CF5C1}"/>
                  </a:ext>
                </a:extLst>
              </p:cNvPr>
              <p:cNvGraphicFramePr>
                <a:graphicFrameLocks noGrp="1"/>
              </p:cNvGraphicFramePr>
              <p:nvPr>
                <p:extLst>
                  <p:ext uri="{D42A27DB-BD31-4B8C-83A1-F6EECF244321}">
                    <p14:modId xmlns:p14="http://schemas.microsoft.com/office/powerpoint/2010/main" val="4165497905"/>
                  </p:ext>
                </p:extLst>
              </p:nvPr>
            </p:nvGraphicFramePr>
            <p:xfrm>
              <a:off x="258792" y="1127430"/>
              <a:ext cx="11662915" cy="2937935"/>
            </p:xfrm>
            <a:graphic>
              <a:graphicData uri="http://schemas.openxmlformats.org/drawingml/2006/table">
                <a:tbl>
                  <a:tblPr firstRow="1" bandRow="1">
                    <a:tableStyleId>{5940675A-B579-460E-94D1-54222C63F5DA}</a:tableStyleId>
                  </a:tblPr>
                  <a:tblGrid>
                    <a:gridCol w="638355">
                      <a:extLst>
                        <a:ext uri="{9D8B030D-6E8A-4147-A177-3AD203B41FA5}">
                          <a16:colId xmlns:a16="http://schemas.microsoft.com/office/drawing/2014/main" val="836921331"/>
                        </a:ext>
                      </a:extLst>
                    </a:gridCol>
                    <a:gridCol w="5641676">
                      <a:extLst>
                        <a:ext uri="{9D8B030D-6E8A-4147-A177-3AD203B41FA5}">
                          <a16:colId xmlns:a16="http://schemas.microsoft.com/office/drawing/2014/main" val="464374190"/>
                        </a:ext>
                      </a:extLst>
                    </a:gridCol>
                    <a:gridCol w="948905">
                      <a:extLst>
                        <a:ext uri="{9D8B030D-6E8A-4147-A177-3AD203B41FA5}">
                          <a16:colId xmlns:a16="http://schemas.microsoft.com/office/drawing/2014/main" val="1341128358"/>
                        </a:ext>
                      </a:extLst>
                    </a:gridCol>
                    <a:gridCol w="4433979">
                      <a:extLst>
                        <a:ext uri="{9D8B030D-6E8A-4147-A177-3AD203B41FA5}">
                          <a16:colId xmlns:a16="http://schemas.microsoft.com/office/drawing/2014/main" val="596923713"/>
                        </a:ext>
                      </a:extLst>
                    </a:gridCol>
                  </a:tblGrid>
                  <a:tr h="810620">
                    <a:tc>
                      <a:txBody>
                        <a:bodyPr/>
                        <a:lstStyle/>
                        <a:p>
                          <a:r>
                            <a:rPr lang="vi-VN" sz="3600"/>
                            <a:t>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4 ha = </a:t>
                          </a:r>
                          <a:r>
                            <a:rPr lang="vi-VN" sz="3600">
                              <a:solidFill>
                                <a:srgbClr val="FF0000"/>
                              </a:solidFill>
                            </a:rPr>
                            <a:t>40 000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b)</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80 000 m</a:t>
                          </a:r>
                          <a:r>
                            <a:rPr lang="vi-VN" sz="3600" baseline="30000"/>
                            <a:t>2</a:t>
                          </a:r>
                          <a:r>
                            <a:rPr lang="vi-VN" sz="3600"/>
                            <a:t> =   </a:t>
                          </a:r>
                          <a:r>
                            <a:rPr lang="vi-VN" sz="3600">
                              <a:solidFill>
                                <a:srgbClr val="FF0000"/>
                              </a:solidFill>
                            </a:rPr>
                            <a:t>8</a:t>
                          </a:r>
                          <a:r>
                            <a:rPr lang="vi-VN" sz="3600"/>
                            <a:t>   ha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6753344"/>
                      </a:ext>
                    </a:extLst>
                  </a:tr>
                  <a:tr h="810620">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a:t>10 ha = </a:t>
                          </a:r>
                          <a:r>
                            <a:rPr lang="vi-VN" sz="3600">
                              <a:solidFill>
                                <a:srgbClr val="FF0000"/>
                              </a:solidFill>
                            </a:rPr>
                            <a:t>100 000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600 000 m</a:t>
                          </a:r>
                          <a:r>
                            <a:rPr lang="vi-VN" sz="3600" baseline="30000"/>
                            <a:t>2</a:t>
                          </a:r>
                          <a:r>
                            <a:rPr lang="vi-VN" sz="3600"/>
                            <a:t> = </a:t>
                          </a:r>
                          <a:r>
                            <a:rPr lang="vi-VN" sz="3600">
                              <a:solidFill>
                                <a:srgbClr val="FF0000"/>
                              </a:solidFill>
                            </a:rPr>
                            <a:t>60</a:t>
                          </a:r>
                          <a:r>
                            <a:rPr lang="vi-VN" sz="3600"/>
                            <a:t> ha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873036"/>
                      </a:ext>
                    </a:extLst>
                  </a:tr>
                  <a:tr h="1316695">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275 ha = </a:t>
                          </a:r>
                          <a:r>
                            <a:rPr lang="vi-VN" sz="3600">
                              <a:solidFill>
                                <a:srgbClr val="FF0000"/>
                              </a:solidFill>
                            </a:rPr>
                            <a:t>2 750 000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14:m>
                            <m:oMath xmlns:m="http://schemas.openxmlformats.org/officeDocument/2006/math">
                              <m:f>
                                <m:fPr>
                                  <m:ctrlPr>
                                    <a:rPr lang="vi-VN" sz="4400" i="1" smtClean="0">
                                      <a:latin typeface="Cambria Math" panose="02040503050406030204" pitchFamily="18" charset="0"/>
                                    </a:rPr>
                                  </m:ctrlPr>
                                </m:fPr>
                                <m:num>
                                  <m:r>
                                    <a:rPr lang="vi-VN" sz="4400" i="1" smtClean="0">
                                      <a:latin typeface="Cambria Math" panose="02040503050406030204" pitchFamily="18" charset="0"/>
                                    </a:rPr>
                                    <m:t>3</m:t>
                                  </m:r>
                                </m:num>
                                <m:den>
                                  <m:r>
                                    <a:rPr lang="vi-VN" sz="4400" i="1">
                                      <a:latin typeface="Cambria Math" panose="02040503050406030204" pitchFamily="18" charset="0"/>
                                    </a:rPr>
                                    <m:t>4</m:t>
                                  </m:r>
                                </m:den>
                              </m:f>
                            </m:oMath>
                          </a14:m>
                          <a:r>
                            <a:rPr lang="vi-VN" sz="4400"/>
                            <a:t> </a:t>
                          </a:r>
                          <a:r>
                            <a:rPr lang="vi-VN" sz="3600"/>
                            <a:t>ha = </a:t>
                          </a:r>
                          <a:r>
                            <a:rPr lang="vi-VN" sz="3600">
                              <a:solidFill>
                                <a:srgbClr val="FF0000"/>
                              </a:solidFill>
                            </a:rPr>
                            <a:t>7 500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0285103"/>
                      </a:ext>
                    </a:extLst>
                  </a:tr>
                </a:tbl>
              </a:graphicData>
            </a:graphic>
          </p:graphicFrame>
        </mc:Choice>
        <mc:Fallback xmlns="">
          <p:graphicFrame>
            <p:nvGraphicFramePr>
              <p:cNvPr id="8" name="Bảng 8">
                <a:extLst>
                  <a:ext uri="{FF2B5EF4-FFF2-40B4-BE49-F238E27FC236}">
                    <a16:creationId xmlns:a16="http://schemas.microsoft.com/office/drawing/2014/main" id="{573E5909-C15B-4E7C-AEE5-0B97649CF5C1}"/>
                  </a:ext>
                </a:extLst>
              </p:cNvPr>
              <p:cNvGraphicFramePr>
                <a:graphicFrameLocks noGrp="1"/>
              </p:cNvGraphicFramePr>
              <p:nvPr>
                <p:extLst>
                  <p:ext uri="{D42A27DB-BD31-4B8C-83A1-F6EECF244321}">
                    <p14:modId xmlns:p14="http://schemas.microsoft.com/office/powerpoint/2010/main" val="4165497905"/>
                  </p:ext>
                </p:extLst>
              </p:nvPr>
            </p:nvGraphicFramePr>
            <p:xfrm>
              <a:off x="258792" y="1127430"/>
              <a:ext cx="11662915" cy="2937935"/>
            </p:xfrm>
            <a:graphic>
              <a:graphicData uri="http://schemas.openxmlformats.org/drawingml/2006/table">
                <a:tbl>
                  <a:tblPr firstRow="1" bandRow="1">
                    <a:tableStyleId>{5940675A-B579-460E-94D1-54222C63F5DA}</a:tableStyleId>
                  </a:tblPr>
                  <a:tblGrid>
                    <a:gridCol w="638355">
                      <a:extLst>
                        <a:ext uri="{9D8B030D-6E8A-4147-A177-3AD203B41FA5}">
                          <a16:colId xmlns:a16="http://schemas.microsoft.com/office/drawing/2014/main" val="836921331"/>
                        </a:ext>
                      </a:extLst>
                    </a:gridCol>
                    <a:gridCol w="5641676">
                      <a:extLst>
                        <a:ext uri="{9D8B030D-6E8A-4147-A177-3AD203B41FA5}">
                          <a16:colId xmlns:a16="http://schemas.microsoft.com/office/drawing/2014/main" val="464374190"/>
                        </a:ext>
                      </a:extLst>
                    </a:gridCol>
                    <a:gridCol w="948905">
                      <a:extLst>
                        <a:ext uri="{9D8B030D-6E8A-4147-A177-3AD203B41FA5}">
                          <a16:colId xmlns:a16="http://schemas.microsoft.com/office/drawing/2014/main" val="1341128358"/>
                        </a:ext>
                      </a:extLst>
                    </a:gridCol>
                    <a:gridCol w="4433979">
                      <a:extLst>
                        <a:ext uri="{9D8B030D-6E8A-4147-A177-3AD203B41FA5}">
                          <a16:colId xmlns:a16="http://schemas.microsoft.com/office/drawing/2014/main" val="596923713"/>
                        </a:ext>
                      </a:extLst>
                    </a:gridCol>
                  </a:tblGrid>
                  <a:tr h="810620">
                    <a:tc>
                      <a:txBody>
                        <a:bodyPr/>
                        <a:lstStyle/>
                        <a:p>
                          <a:r>
                            <a:rPr lang="vi-VN" sz="3600"/>
                            <a:t>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4 ha = </a:t>
                          </a:r>
                          <a:r>
                            <a:rPr lang="vi-VN" sz="3600">
                              <a:solidFill>
                                <a:srgbClr val="FF0000"/>
                              </a:solidFill>
                            </a:rPr>
                            <a:t>40 000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b)</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80 000 m</a:t>
                          </a:r>
                          <a:r>
                            <a:rPr lang="vi-VN" sz="3600" baseline="30000"/>
                            <a:t>2</a:t>
                          </a:r>
                          <a:r>
                            <a:rPr lang="vi-VN" sz="3600"/>
                            <a:t> =   </a:t>
                          </a:r>
                          <a:r>
                            <a:rPr lang="vi-VN" sz="3600">
                              <a:solidFill>
                                <a:srgbClr val="FF0000"/>
                              </a:solidFill>
                            </a:rPr>
                            <a:t>8</a:t>
                          </a:r>
                          <a:r>
                            <a:rPr lang="vi-VN" sz="3600"/>
                            <a:t>   ha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6753344"/>
                      </a:ext>
                    </a:extLst>
                  </a:tr>
                  <a:tr h="810620">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a:t>10 ha = </a:t>
                          </a:r>
                          <a:r>
                            <a:rPr lang="vi-VN" sz="3600">
                              <a:solidFill>
                                <a:srgbClr val="FF0000"/>
                              </a:solidFill>
                            </a:rPr>
                            <a:t>100 000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600 000 m</a:t>
                          </a:r>
                          <a:r>
                            <a:rPr lang="vi-VN" sz="3600" baseline="30000"/>
                            <a:t>2</a:t>
                          </a:r>
                          <a:r>
                            <a:rPr lang="vi-VN" sz="3600"/>
                            <a:t> = </a:t>
                          </a:r>
                          <a:r>
                            <a:rPr lang="vi-VN" sz="3600">
                              <a:solidFill>
                                <a:srgbClr val="FF0000"/>
                              </a:solidFill>
                            </a:rPr>
                            <a:t>60</a:t>
                          </a:r>
                          <a:r>
                            <a:rPr lang="vi-VN" sz="3600"/>
                            <a:t> ha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873036"/>
                      </a:ext>
                    </a:extLst>
                  </a:tr>
                  <a:tr h="1316695">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275 ha = </a:t>
                          </a:r>
                          <a:r>
                            <a:rPr lang="vi-VN" sz="3600">
                              <a:solidFill>
                                <a:srgbClr val="FF0000"/>
                              </a:solidFill>
                            </a:rPr>
                            <a:t>2 750 000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62912" t="-125000"/>
                          </a:stretch>
                        </a:blipFill>
                      </a:tcPr>
                    </a:tc>
                    <a:extLst>
                      <a:ext uri="{0D108BD9-81ED-4DB2-BD59-A6C34878D82A}">
                        <a16:rowId xmlns:a16="http://schemas.microsoft.com/office/drawing/2014/main" val="3890285103"/>
                      </a:ext>
                    </a:extLst>
                  </a:tr>
                </a:tbl>
              </a:graphicData>
            </a:graphic>
          </p:graphicFrame>
        </mc:Fallback>
      </mc:AlternateContent>
      <p:grpSp>
        <p:nvGrpSpPr>
          <p:cNvPr id="25" name="Nhóm 24">
            <a:extLst>
              <a:ext uri="{FF2B5EF4-FFF2-40B4-BE49-F238E27FC236}">
                <a16:creationId xmlns:a16="http://schemas.microsoft.com/office/drawing/2014/main" id="{B37CFC72-A918-41BA-9AB2-155BBDEC1447}"/>
              </a:ext>
            </a:extLst>
          </p:cNvPr>
          <p:cNvGrpSpPr/>
          <p:nvPr/>
        </p:nvGrpSpPr>
        <p:grpSpPr>
          <a:xfrm>
            <a:off x="2363637" y="1185492"/>
            <a:ext cx="1466491" cy="746825"/>
            <a:chOff x="2363637" y="1185492"/>
            <a:chExt cx="1466491" cy="746825"/>
          </a:xfrm>
        </p:grpSpPr>
        <p:sp>
          <p:nvSpPr>
            <p:cNvPr id="9" name="Hình chữ nhật 8">
              <a:extLst>
                <a:ext uri="{FF2B5EF4-FFF2-40B4-BE49-F238E27FC236}">
                  <a16:creationId xmlns:a16="http://schemas.microsoft.com/office/drawing/2014/main" id="{366A359B-9046-4850-A566-BB194EDC8BF1}"/>
                </a:ext>
              </a:extLst>
            </p:cNvPr>
            <p:cNvSpPr/>
            <p:nvPr/>
          </p:nvSpPr>
          <p:spPr>
            <a:xfrm>
              <a:off x="2363637" y="1185492"/>
              <a:ext cx="1466491"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Góc Tròn 14">
              <a:extLst>
                <a:ext uri="{FF2B5EF4-FFF2-40B4-BE49-F238E27FC236}">
                  <a16:creationId xmlns:a16="http://schemas.microsoft.com/office/drawing/2014/main" id="{54007C1E-04EB-4B42-BA63-5C9E7638C2C3}"/>
                </a:ext>
              </a:extLst>
            </p:cNvPr>
            <p:cNvSpPr/>
            <p:nvPr/>
          </p:nvSpPr>
          <p:spPr>
            <a:xfrm>
              <a:off x="2786331" y="1249551"/>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6" name="Nhóm 25">
            <a:extLst>
              <a:ext uri="{FF2B5EF4-FFF2-40B4-BE49-F238E27FC236}">
                <a16:creationId xmlns:a16="http://schemas.microsoft.com/office/drawing/2014/main" id="{573A17F6-A1A6-4F85-A2A7-A01E0FA688C6}"/>
              </a:ext>
            </a:extLst>
          </p:cNvPr>
          <p:cNvGrpSpPr/>
          <p:nvPr/>
        </p:nvGrpSpPr>
        <p:grpSpPr>
          <a:xfrm>
            <a:off x="2656935" y="2065386"/>
            <a:ext cx="1690778" cy="746825"/>
            <a:chOff x="2656935" y="2065386"/>
            <a:chExt cx="1690778" cy="746825"/>
          </a:xfrm>
        </p:grpSpPr>
        <p:sp>
          <p:nvSpPr>
            <p:cNvPr id="10" name="Hình chữ nhật 9">
              <a:extLst>
                <a:ext uri="{FF2B5EF4-FFF2-40B4-BE49-F238E27FC236}">
                  <a16:creationId xmlns:a16="http://schemas.microsoft.com/office/drawing/2014/main" id="{FF95F774-34F7-45CB-BE19-29BB6C0F1C0C}"/>
                </a:ext>
              </a:extLst>
            </p:cNvPr>
            <p:cNvSpPr/>
            <p:nvPr/>
          </p:nvSpPr>
          <p:spPr>
            <a:xfrm>
              <a:off x="2656935" y="2065386"/>
              <a:ext cx="1690778"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Góc Tròn 15">
              <a:extLst>
                <a:ext uri="{FF2B5EF4-FFF2-40B4-BE49-F238E27FC236}">
                  <a16:creationId xmlns:a16="http://schemas.microsoft.com/office/drawing/2014/main" id="{164357C8-2498-4FF5-803F-2E0E949307F1}"/>
                </a:ext>
              </a:extLst>
            </p:cNvPr>
            <p:cNvSpPr/>
            <p:nvPr/>
          </p:nvSpPr>
          <p:spPr>
            <a:xfrm>
              <a:off x="3182128" y="2113517"/>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8" name="Nhóm 27">
            <a:extLst>
              <a:ext uri="{FF2B5EF4-FFF2-40B4-BE49-F238E27FC236}">
                <a16:creationId xmlns:a16="http://schemas.microsoft.com/office/drawing/2014/main" id="{DAC52854-3FAD-461C-AB86-FA131C0FE08C}"/>
              </a:ext>
            </a:extLst>
          </p:cNvPr>
          <p:cNvGrpSpPr/>
          <p:nvPr/>
        </p:nvGrpSpPr>
        <p:grpSpPr>
          <a:xfrm>
            <a:off x="2881222" y="3069724"/>
            <a:ext cx="2122099" cy="746825"/>
            <a:chOff x="2881222" y="3069724"/>
            <a:chExt cx="2122099" cy="746825"/>
          </a:xfrm>
        </p:grpSpPr>
        <p:sp>
          <p:nvSpPr>
            <p:cNvPr id="11" name="Hình chữ nhật 10">
              <a:extLst>
                <a:ext uri="{FF2B5EF4-FFF2-40B4-BE49-F238E27FC236}">
                  <a16:creationId xmlns:a16="http://schemas.microsoft.com/office/drawing/2014/main" id="{3CE4E718-3A5D-4E37-90AD-B84DF24A7F04}"/>
                </a:ext>
              </a:extLst>
            </p:cNvPr>
            <p:cNvSpPr/>
            <p:nvPr/>
          </p:nvSpPr>
          <p:spPr>
            <a:xfrm>
              <a:off x="2881222" y="3069724"/>
              <a:ext cx="2122099"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Góc Tròn 16">
              <a:extLst>
                <a:ext uri="{FF2B5EF4-FFF2-40B4-BE49-F238E27FC236}">
                  <a16:creationId xmlns:a16="http://schemas.microsoft.com/office/drawing/2014/main" id="{E5F147AD-2756-4A1C-B71B-BAF0A3737A93}"/>
                </a:ext>
              </a:extLst>
            </p:cNvPr>
            <p:cNvSpPr/>
            <p:nvPr/>
          </p:nvSpPr>
          <p:spPr>
            <a:xfrm>
              <a:off x="3506128" y="3148340"/>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9" name="Nhóm 28">
            <a:extLst>
              <a:ext uri="{FF2B5EF4-FFF2-40B4-BE49-F238E27FC236}">
                <a16:creationId xmlns:a16="http://schemas.microsoft.com/office/drawing/2014/main" id="{74BBDD0F-86D6-4EC3-9587-661B9D0F0003}"/>
              </a:ext>
            </a:extLst>
          </p:cNvPr>
          <p:cNvGrpSpPr/>
          <p:nvPr/>
        </p:nvGrpSpPr>
        <p:grpSpPr>
          <a:xfrm>
            <a:off x="10152363" y="1092050"/>
            <a:ext cx="864233" cy="805501"/>
            <a:chOff x="10152363" y="1092050"/>
            <a:chExt cx="864233" cy="805501"/>
          </a:xfrm>
        </p:grpSpPr>
        <p:sp>
          <p:nvSpPr>
            <p:cNvPr id="12" name="Hình chữ nhật 11">
              <a:extLst>
                <a:ext uri="{FF2B5EF4-FFF2-40B4-BE49-F238E27FC236}">
                  <a16:creationId xmlns:a16="http://schemas.microsoft.com/office/drawing/2014/main" id="{B8F25DEE-107C-4B71-85CF-3F970B8BFE1E}"/>
                </a:ext>
              </a:extLst>
            </p:cNvPr>
            <p:cNvSpPr/>
            <p:nvPr/>
          </p:nvSpPr>
          <p:spPr>
            <a:xfrm>
              <a:off x="10152363" y="1092050"/>
              <a:ext cx="864233"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ình chữ nhật: Góc Tròn 21">
              <a:extLst>
                <a:ext uri="{FF2B5EF4-FFF2-40B4-BE49-F238E27FC236}">
                  <a16:creationId xmlns:a16="http://schemas.microsoft.com/office/drawing/2014/main" id="{25D15DFA-0715-498D-9371-446412BDBDB4}"/>
                </a:ext>
              </a:extLst>
            </p:cNvPr>
            <p:cNvSpPr/>
            <p:nvPr/>
          </p:nvSpPr>
          <p:spPr>
            <a:xfrm>
              <a:off x="10214637" y="1249551"/>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30" name="Nhóm 29">
            <a:extLst>
              <a:ext uri="{FF2B5EF4-FFF2-40B4-BE49-F238E27FC236}">
                <a16:creationId xmlns:a16="http://schemas.microsoft.com/office/drawing/2014/main" id="{4F2BEDA4-27FF-4C1E-B1AA-22FF5B716D53}"/>
              </a:ext>
            </a:extLst>
          </p:cNvPr>
          <p:cNvGrpSpPr/>
          <p:nvPr/>
        </p:nvGrpSpPr>
        <p:grpSpPr>
          <a:xfrm>
            <a:off x="10368596" y="2064105"/>
            <a:ext cx="648001" cy="746825"/>
            <a:chOff x="10368596" y="2064105"/>
            <a:chExt cx="648001" cy="746825"/>
          </a:xfrm>
        </p:grpSpPr>
        <p:sp>
          <p:nvSpPr>
            <p:cNvPr id="13" name="Hình chữ nhật 12">
              <a:extLst>
                <a:ext uri="{FF2B5EF4-FFF2-40B4-BE49-F238E27FC236}">
                  <a16:creationId xmlns:a16="http://schemas.microsoft.com/office/drawing/2014/main" id="{3D61EF11-BCC4-4CF0-B17A-BD2D2ABB441F}"/>
                </a:ext>
              </a:extLst>
            </p:cNvPr>
            <p:cNvSpPr/>
            <p:nvPr/>
          </p:nvSpPr>
          <p:spPr>
            <a:xfrm>
              <a:off x="10368597" y="2064105"/>
              <a:ext cx="648000"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Góc Tròn 22">
              <a:extLst>
                <a:ext uri="{FF2B5EF4-FFF2-40B4-BE49-F238E27FC236}">
                  <a16:creationId xmlns:a16="http://schemas.microsoft.com/office/drawing/2014/main" id="{CD9A477F-7ADE-4FAF-BDB8-58869E4A3472}"/>
                </a:ext>
              </a:extLst>
            </p:cNvPr>
            <p:cNvSpPr/>
            <p:nvPr/>
          </p:nvSpPr>
          <p:spPr>
            <a:xfrm>
              <a:off x="10368596" y="2111118"/>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31" name="Nhóm 30">
            <a:extLst>
              <a:ext uri="{FF2B5EF4-FFF2-40B4-BE49-F238E27FC236}">
                <a16:creationId xmlns:a16="http://schemas.microsoft.com/office/drawing/2014/main" id="{8D9D5E73-315E-4210-BCAE-6331CE6F4A9C}"/>
              </a:ext>
            </a:extLst>
          </p:cNvPr>
          <p:cNvGrpSpPr/>
          <p:nvPr/>
        </p:nvGrpSpPr>
        <p:grpSpPr>
          <a:xfrm>
            <a:off x="8945592" y="3126350"/>
            <a:ext cx="1268083" cy="746825"/>
            <a:chOff x="8945592" y="3126350"/>
            <a:chExt cx="1268083" cy="746825"/>
          </a:xfrm>
        </p:grpSpPr>
        <p:sp>
          <p:nvSpPr>
            <p:cNvPr id="14" name="Hình chữ nhật 13">
              <a:extLst>
                <a:ext uri="{FF2B5EF4-FFF2-40B4-BE49-F238E27FC236}">
                  <a16:creationId xmlns:a16="http://schemas.microsoft.com/office/drawing/2014/main" id="{EC5BB266-1B6D-4BAC-84BA-116AADAD5FEB}"/>
                </a:ext>
              </a:extLst>
            </p:cNvPr>
            <p:cNvSpPr/>
            <p:nvPr/>
          </p:nvSpPr>
          <p:spPr>
            <a:xfrm>
              <a:off x="8945592" y="3126350"/>
              <a:ext cx="1268083"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ình chữ nhật: Góc Tròn 23">
              <a:extLst>
                <a:ext uri="{FF2B5EF4-FFF2-40B4-BE49-F238E27FC236}">
                  <a16:creationId xmlns:a16="http://schemas.microsoft.com/office/drawing/2014/main" id="{1C584739-6704-4936-A3AC-53F708452158}"/>
                </a:ext>
              </a:extLst>
            </p:cNvPr>
            <p:cNvSpPr/>
            <p:nvPr/>
          </p:nvSpPr>
          <p:spPr>
            <a:xfrm>
              <a:off x="9310778" y="3142000"/>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spTree>
    <p:extLst>
      <p:ext uri="{BB962C8B-B14F-4D97-AF65-F5344CB8AC3E}">
        <p14:creationId xmlns:p14="http://schemas.microsoft.com/office/powerpoint/2010/main" val="2313227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26E16A81-BA18-422B-983B-E2DFD463F481}"/>
              </a:ext>
            </a:extLst>
          </p:cNvPr>
          <p:cNvSpPr/>
          <p:nvPr/>
        </p:nvSpPr>
        <p:spPr>
          <a:xfrm>
            <a:off x="4297035" y="-463020"/>
            <a:ext cx="3597925"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id="{F6EDF911-7269-4F77-ADD7-3B3D8533B07E}"/>
              </a:ext>
            </a:extLst>
          </p:cNvPr>
          <p:cNvSpPr txBox="1"/>
          <p:nvPr/>
        </p:nvSpPr>
        <p:spPr>
          <a:xfrm>
            <a:off x="4190594" y="176213"/>
            <a:ext cx="3810809"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21: HÉC-TA</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29D745ED-44A4-4BB8-91F6-F682A58D364F}"/>
              </a:ext>
            </a:extLst>
          </p:cNvPr>
          <p:cNvSpPr txBox="1"/>
          <p:nvPr/>
        </p:nvSpPr>
        <p:spPr>
          <a:xfrm>
            <a:off x="276840" y="1736932"/>
            <a:ext cx="11686560" cy="1569660"/>
          </a:xfrm>
          <a:prstGeom prst="rect">
            <a:avLst/>
          </a:prstGeom>
          <a:noFill/>
        </p:spPr>
        <p:txBody>
          <a:bodyPr wrap="square">
            <a:spAutoFit/>
          </a:bodyPr>
          <a:lstStyle/>
          <a:p>
            <a:pPr algn="just"/>
            <a:r>
              <a:rPr lang="vi-VN" sz="3200">
                <a:effectLst/>
                <a:ea typeface="Calibri" panose="020F0502020204030204" pitchFamily="34" charset="0"/>
                <a:cs typeface="Calibri" panose="020F0502020204030204" pitchFamily="34" charset="0"/>
              </a:rPr>
              <a:t>a) Sân bóng đá Mỹ Đình (Hà Nội) có dạng hình chữ nhật với chiều dài 105 m, chiều rộng 68 m (</a:t>
            </a:r>
            <a:r>
              <a:rPr lang="vi-VN" sz="2800">
                <a:effectLst/>
                <a:ea typeface="Calibri" panose="020F0502020204030204" pitchFamily="34" charset="0"/>
                <a:cs typeface="Calibri" panose="020F0502020204030204" pitchFamily="34" charset="0"/>
              </a:rPr>
              <a:t>Nguồn: </a:t>
            </a:r>
            <a:r>
              <a:rPr lang="vi-VN" sz="2800" i="1">
                <a:effectLst/>
                <a:ea typeface="Calibri" panose="020F0502020204030204" pitchFamily="34" charset="0"/>
                <a:cs typeface="Calibri" panose="020F0502020204030204" pitchFamily="34" charset="0"/>
              </a:rPr>
              <a:t>https://vi.wikipedia.org</a:t>
            </a:r>
            <a:r>
              <a:rPr lang="vi-VN" sz="3200" i="1">
                <a:effectLst/>
                <a:ea typeface="Calibri" panose="020F0502020204030204" pitchFamily="34" charset="0"/>
                <a:cs typeface="Calibri" panose="020F0502020204030204" pitchFamily="34" charset="0"/>
              </a:rPr>
              <a:t>)</a:t>
            </a:r>
            <a:r>
              <a:rPr lang="vi-VN" sz="3200">
                <a:effectLst/>
                <a:ea typeface="Calibri" panose="020F0502020204030204" pitchFamily="34" charset="0"/>
                <a:cs typeface="Calibri" panose="020F0502020204030204" pitchFamily="34" charset="0"/>
              </a:rPr>
              <a:t>. Hỏi diện tích sân bóng đá Mỹ Đình lớn hơn hay bé hơn 1 ha?</a:t>
            </a:r>
            <a:endParaRPr lang="en-US" sz="3200">
              <a:ea typeface="Calibri" panose="020F0502020204030204" pitchFamily="34" charset="0"/>
              <a:cs typeface="Calibri" panose="020F0502020204030204" pitchFamily="34" charset="0"/>
            </a:endParaRPr>
          </a:p>
        </p:txBody>
      </p:sp>
      <p:grpSp>
        <p:nvGrpSpPr>
          <p:cNvPr id="7" name="Nhóm 6">
            <a:extLst>
              <a:ext uri="{FF2B5EF4-FFF2-40B4-BE49-F238E27FC236}">
                <a16:creationId xmlns:a16="http://schemas.microsoft.com/office/drawing/2014/main" id="{F930926F-130B-4BFF-8A47-BFC8F6A65E1C}"/>
              </a:ext>
            </a:extLst>
          </p:cNvPr>
          <p:cNvGrpSpPr/>
          <p:nvPr/>
        </p:nvGrpSpPr>
        <p:grpSpPr>
          <a:xfrm>
            <a:off x="240840" y="1052932"/>
            <a:ext cx="648000" cy="648000"/>
            <a:chOff x="82527" y="957742"/>
            <a:chExt cx="648000" cy="648000"/>
          </a:xfrm>
        </p:grpSpPr>
        <p:sp>
          <p:nvSpPr>
            <p:cNvPr id="8" name="Hình Bầu dục 7">
              <a:extLst>
                <a:ext uri="{FF2B5EF4-FFF2-40B4-BE49-F238E27FC236}">
                  <a16:creationId xmlns:a16="http://schemas.microsoft.com/office/drawing/2014/main" id="{410DDE1D-E142-4AA6-8DB6-46D6A8F02582}"/>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3</a:t>
              </a:r>
              <a:endParaRPr lang="en-US" sz="3200"/>
            </a:p>
          </p:txBody>
        </p:sp>
        <p:sp>
          <p:nvSpPr>
            <p:cNvPr id="9" name="Hình Bầu dục 8">
              <a:extLst>
                <a:ext uri="{FF2B5EF4-FFF2-40B4-BE49-F238E27FC236}">
                  <a16:creationId xmlns:a16="http://schemas.microsoft.com/office/drawing/2014/main" id="{7674363D-AD1B-470F-8761-3EFC6018CEEF}"/>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0" name="Lưu đồ: Điểm Kết Thúc 9">
            <a:extLst>
              <a:ext uri="{FF2B5EF4-FFF2-40B4-BE49-F238E27FC236}">
                <a16:creationId xmlns:a16="http://schemas.microsoft.com/office/drawing/2014/main" id="{57B78103-EC08-4CCA-8163-F4380F579577}"/>
              </a:ext>
            </a:extLst>
          </p:cNvPr>
          <p:cNvSpPr/>
          <p:nvPr/>
        </p:nvSpPr>
        <p:spPr>
          <a:xfrm>
            <a:off x="8235813" y="106191"/>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ộp Văn bản 10">
            <a:extLst>
              <a:ext uri="{FF2B5EF4-FFF2-40B4-BE49-F238E27FC236}">
                <a16:creationId xmlns:a16="http://schemas.microsoft.com/office/drawing/2014/main" id="{28035809-FE41-4558-B5C2-6BA95D6B7E71}"/>
              </a:ext>
            </a:extLst>
          </p:cNvPr>
          <p:cNvSpPr txBox="1"/>
          <p:nvPr/>
        </p:nvSpPr>
        <p:spPr>
          <a:xfrm>
            <a:off x="8261214" y="157309"/>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a:t>
            </a:r>
            <a:r>
              <a:rPr lang="vi-VN" sz="3200" b="1">
                <a:effectLst/>
                <a:latin typeface="Times New Roman" panose="02020603050405020304" pitchFamily="18" charset="0"/>
                <a:ea typeface="Calibri" panose="020F0502020204030204" pitchFamily="34" charset="0"/>
              </a:rPr>
              <a:t>2</a:t>
            </a:r>
            <a:endParaRPr lang="en-US" sz="3200"/>
          </a:p>
        </p:txBody>
      </p:sp>
      <p:cxnSp>
        <p:nvCxnSpPr>
          <p:cNvPr id="13" name="Đường nối Thẳng 12">
            <a:extLst>
              <a:ext uri="{FF2B5EF4-FFF2-40B4-BE49-F238E27FC236}">
                <a16:creationId xmlns:a16="http://schemas.microsoft.com/office/drawing/2014/main" id="{CB466B03-315D-4340-B1FB-59671FA2D0E0}"/>
              </a:ext>
            </a:extLst>
          </p:cNvPr>
          <p:cNvCxnSpPr/>
          <p:nvPr/>
        </p:nvCxnSpPr>
        <p:spPr>
          <a:xfrm>
            <a:off x="381000" y="2743200"/>
            <a:ext cx="291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71944A51-0D8C-4D30-88D7-2DF902EF8D4A}"/>
              </a:ext>
            </a:extLst>
          </p:cNvPr>
          <p:cNvCxnSpPr/>
          <p:nvPr/>
        </p:nvCxnSpPr>
        <p:spPr>
          <a:xfrm>
            <a:off x="3568700" y="2743200"/>
            <a:ext cx="30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91A3D455-6EC9-4D3B-9434-B43ED0D65DC9}"/>
              </a:ext>
            </a:extLst>
          </p:cNvPr>
          <p:cNvCxnSpPr/>
          <p:nvPr/>
        </p:nvCxnSpPr>
        <p:spPr>
          <a:xfrm>
            <a:off x="8509000" y="2235200"/>
            <a:ext cx="27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6E189050-6CF0-4A50-8F4F-856F096495BE}"/>
              </a:ext>
            </a:extLst>
          </p:cNvPr>
          <p:cNvSpPr txBox="1"/>
          <p:nvPr/>
        </p:nvSpPr>
        <p:spPr>
          <a:xfrm>
            <a:off x="2362200" y="3744878"/>
            <a:ext cx="7854813" cy="267970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en-US" sz="3600">
                <a:effectLst/>
                <a:latin typeface="Times New Roman" panose="02020603050405020304" pitchFamily="18" charset="0"/>
                <a:ea typeface="Calibri" panose="020F0502020204030204" pitchFamily="34" charset="0"/>
              </a:rPr>
              <a:t>a</a:t>
            </a:r>
            <a:r>
              <a:rPr lang="vi-VN" sz="3600">
                <a:effectLst/>
                <a:latin typeface="Times New Roman" panose="02020603050405020304" pitchFamily="18" charset="0"/>
                <a:ea typeface="Calibri" panose="020F0502020204030204" pitchFamily="34" charset="0"/>
              </a:rPr>
              <a:t>)</a:t>
            </a: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Diện tích</a:t>
            </a:r>
            <a:r>
              <a:rPr lang="en-US" sz="3600">
                <a:effectLst/>
                <a:latin typeface="Times New Roman" panose="02020603050405020304" pitchFamily="18" charset="0"/>
                <a:ea typeface="Calibri" panose="020F0502020204030204" pitchFamily="34" charset="0"/>
              </a:rPr>
              <a:t> sân vận động Mỹ Đình là: </a:t>
            </a:r>
          </a:p>
          <a:p>
            <a:pPr algn="ctr">
              <a:lnSpc>
                <a:spcPct val="115000"/>
              </a:lnSpc>
              <a:spcAft>
                <a:spcPts val="800"/>
              </a:spcAft>
            </a:pPr>
            <a:r>
              <a:rPr lang="en-US" sz="3600">
                <a:effectLst/>
                <a:latin typeface="Times New Roman" panose="02020603050405020304" pitchFamily="18" charset="0"/>
                <a:ea typeface="Calibri" panose="020F0502020204030204" pitchFamily="34" charset="0"/>
              </a:rPr>
              <a:t>105 x 68 = 7140 (m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a:t>
            </a:r>
          </a:p>
          <a:p>
            <a:r>
              <a:rPr lang="en-US" sz="3600">
                <a:effectLst/>
                <a:latin typeface="Times New Roman" panose="02020603050405020304" pitchFamily="18" charset="0"/>
                <a:ea typeface="Calibri" panose="020F0502020204030204" pitchFamily="34" charset="0"/>
              </a:rPr>
              <a:t>Vì 7140m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 &lt; 10 000m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 nên </a:t>
            </a:r>
            <a:r>
              <a:rPr lang="vi-VN" sz="3600">
                <a:latin typeface="Times New Roman" panose="02020603050405020304" pitchFamily="18" charset="0"/>
                <a:ea typeface="Calibri" panose="020F0502020204030204" pitchFamily="34" charset="0"/>
              </a:rPr>
              <a:t>diện tích sân vận động</a:t>
            </a:r>
            <a:r>
              <a:rPr lang="en-US" sz="3600">
                <a:effectLst/>
                <a:latin typeface="Times New Roman" panose="02020603050405020304" pitchFamily="18" charset="0"/>
                <a:ea typeface="Calibri" panose="020F0502020204030204" pitchFamily="34" charset="0"/>
              </a:rPr>
              <a:t> Mỹ Đình nhỏ hơn 1ha.</a:t>
            </a:r>
            <a:endParaRPr lang="en-US" sz="3600"/>
          </a:p>
        </p:txBody>
      </p:sp>
    </p:spTree>
    <p:extLst>
      <p:ext uri="{BB962C8B-B14F-4D97-AF65-F5344CB8AC3E}">
        <p14:creationId xmlns:p14="http://schemas.microsoft.com/office/powerpoint/2010/main" val="1791258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animBg="1"/>
      <p:bldP spid="11"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id="{B77F2BAF-6408-4967-9399-E8A56929E23A}"/>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ộp Văn bản 2">
            <a:extLst>
              <a:ext uri="{FF2B5EF4-FFF2-40B4-BE49-F238E27FC236}">
                <a16:creationId xmlns:a16="http://schemas.microsoft.com/office/drawing/2014/main" id="{94A89250-FAFC-41F4-8241-30164ACC359E}"/>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dirty="0" err="1">
                <a:solidFill>
                  <a:schemeClr val="accent4">
                    <a:lumMod val="60000"/>
                    <a:lumOff val="40000"/>
                  </a:schemeClr>
                </a:solidFill>
                <a:effectLst/>
                <a:latin typeface="Times New Roman" panose="02020603050405020304" pitchFamily="18" charset="0"/>
                <a:ea typeface="Calibri" panose="020F0502020204030204" pitchFamily="34" charset="0"/>
              </a:rPr>
              <a:t>Bài</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id="{5A37C776-2377-4758-951D-4EA4BB50C0D6}"/>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id="{DA7CCA1D-5A7E-4068-8BE7-761BEE06DBC4}"/>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graphicFrame>
        <p:nvGraphicFramePr>
          <p:cNvPr id="2" name="Bảng 6">
            <a:extLst>
              <a:ext uri="{FF2B5EF4-FFF2-40B4-BE49-F238E27FC236}">
                <a16:creationId xmlns:a16="http://schemas.microsoft.com/office/drawing/2014/main" id="{27BB28DB-F661-40AA-82E4-49AFBB3C3E0D}"/>
              </a:ext>
            </a:extLst>
          </p:cNvPr>
          <p:cNvGraphicFramePr>
            <a:graphicFrameLocks noGrp="1"/>
          </p:cNvGraphicFramePr>
          <p:nvPr>
            <p:extLst>
              <p:ext uri="{D42A27DB-BD31-4B8C-83A1-F6EECF244321}">
                <p14:modId xmlns:p14="http://schemas.microsoft.com/office/powerpoint/2010/main" val="981894276"/>
              </p:ext>
            </p:extLst>
          </p:nvPr>
        </p:nvGraphicFramePr>
        <p:xfrm>
          <a:off x="1090084" y="2344886"/>
          <a:ext cx="10195980" cy="449754"/>
        </p:xfrm>
        <a:graphic>
          <a:graphicData uri="http://schemas.openxmlformats.org/drawingml/2006/table">
            <a:tbl>
              <a:tblPr firstRow="1" bandRow="1">
                <a:tableStyleId>{5940675A-B579-460E-94D1-54222C63F5DA}</a:tableStyleId>
              </a:tblPr>
              <a:tblGrid>
                <a:gridCol w="849665">
                  <a:extLst>
                    <a:ext uri="{9D8B030D-6E8A-4147-A177-3AD203B41FA5}">
                      <a16:colId xmlns:a16="http://schemas.microsoft.com/office/drawing/2014/main" val="718208866"/>
                    </a:ext>
                  </a:extLst>
                </a:gridCol>
                <a:gridCol w="849665">
                  <a:extLst>
                    <a:ext uri="{9D8B030D-6E8A-4147-A177-3AD203B41FA5}">
                      <a16:colId xmlns:a16="http://schemas.microsoft.com/office/drawing/2014/main" val="1434306956"/>
                    </a:ext>
                  </a:extLst>
                </a:gridCol>
                <a:gridCol w="849665">
                  <a:extLst>
                    <a:ext uri="{9D8B030D-6E8A-4147-A177-3AD203B41FA5}">
                      <a16:colId xmlns:a16="http://schemas.microsoft.com/office/drawing/2014/main" val="2714007162"/>
                    </a:ext>
                  </a:extLst>
                </a:gridCol>
                <a:gridCol w="849665">
                  <a:extLst>
                    <a:ext uri="{9D8B030D-6E8A-4147-A177-3AD203B41FA5}">
                      <a16:colId xmlns:a16="http://schemas.microsoft.com/office/drawing/2014/main" val="1703696220"/>
                    </a:ext>
                  </a:extLst>
                </a:gridCol>
                <a:gridCol w="849665">
                  <a:extLst>
                    <a:ext uri="{9D8B030D-6E8A-4147-A177-3AD203B41FA5}">
                      <a16:colId xmlns:a16="http://schemas.microsoft.com/office/drawing/2014/main" val="1829123889"/>
                    </a:ext>
                  </a:extLst>
                </a:gridCol>
                <a:gridCol w="849665">
                  <a:extLst>
                    <a:ext uri="{9D8B030D-6E8A-4147-A177-3AD203B41FA5}">
                      <a16:colId xmlns:a16="http://schemas.microsoft.com/office/drawing/2014/main" val="2282445765"/>
                    </a:ext>
                  </a:extLst>
                </a:gridCol>
                <a:gridCol w="849665">
                  <a:extLst>
                    <a:ext uri="{9D8B030D-6E8A-4147-A177-3AD203B41FA5}">
                      <a16:colId xmlns:a16="http://schemas.microsoft.com/office/drawing/2014/main" val="3328443197"/>
                    </a:ext>
                  </a:extLst>
                </a:gridCol>
                <a:gridCol w="849665">
                  <a:extLst>
                    <a:ext uri="{9D8B030D-6E8A-4147-A177-3AD203B41FA5}">
                      <a16:colId xmlns:a16="http://schemas.microsoft.com/office/drawing/2014/main" val="1144730731"/>
                    </a:ext>
                  </a:extLst>
                </a:gridCol>
                <a:gridCol w="849665">
                  <a:extLst>
                    <a:ext uri="{9D8B030D-6E8A-4147-A177-3AD203B41FA5}">
                      <a16:colId xmlns:a16="http://schemas.microsoft.com/office/drawing/2014/main" val="875420133"/>
                    </a:ext>
                  </a:extLst>
                </a:gridCol>
                <a:gridCol w="849665">
                  <a:extLst>
                    <a:ext uri="{9D8B030D-6E8A-4147-A177-3AD203B41FA5}">
                      <a16:colId xmlns:a16="http://schemas.microsoft.com/office/drawing/2014/main" val="2214910356"/>
                    </a:ext>
                  </a:extLst>
                </a:gridCol>
                <a:gridCol w="849665">
                  <a:extLst>
                    <a:ext uri="{9D8B030D-6E8A-4147-A177-3AD203B41FA5}">
                      <a16:colId xmlns:a16="http://schemas.microsoft.com/office/drawing/2014/main" val="2458479182"/>
                    </a:ext>
                  </a:extLst>
                </a:gridCol>
                <a:gridCol w="849665">
                  <a:extLst>
                    <a:ext uri="{9D8B030D-6E8A-4147-A177-3AD203B41FA5}">
                      <a16:colId xmlns:a16="http://schemas.microsoft.com/office/drawing/2014/main" val="2009826331"/>
                    </a:ext>
                  </a:extLst>
                </a:gridCol>
              </a:tblGrid>
              <a:tr h="236394">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48778480"/>
                  </a:ext>
                </a:extLst>
              </a:tr>
              <a:tr h="195606">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extLst>
                  <a:ext uri="{0D108BD9-81ED-4DB2-BD59-A6C34878D82A}">
                    <a16:rowId xmlns:a16="http://schemas.microsoft.com/office/drawing/2014/main" val="2666601155"/>
                  </a:ext>
                </a:extLst>
              </a:tr>
            </a:tbl>
          </a:graphicData>
        </a:graphic>
      </p:graphicFrame>
      <p:grpSp>
        <p:nvGrpSpPr>
          <p:cNvPr id="22" name="Nhóm 21">
            <a:extLst>
              <a:ext uri="{FF2B5EF4-FFF2-40B4-BE49-F238E27FC236}">
                <a16:creationId xmlns:a16="http://schemas.microsoft.com/office/drawing/2014/main" id="{C5EB6C5D-17C1-4ECB-9EED-F913625D3127}"/>
              </a:ext>
            </a:extLst>
          </p:cNvPr>
          <p:cNvGrpSpPr/>
          <p:nvPr/>
        </p:nvGrpSpPr>
        <p:grpSpPr>
          <a:xfrm>
            <a:off x="1718232" y="1568214"/>
            <a:ext cx="9567831" cy="1946193"/>
            <a:chOff x="1718232" y="1568214"/>
            <a:chExt cx="9567831" cy="1946193"/>
          </a:xfrm>
        </p:grpSpPr>
        <p:grpSp>
          <p:nvGrpSpPr>
            <p:cNvPr id="16" name="Nhóm 15">
              <a:extLst>
                <a:ext uri="{FF2B5EF4-FFF2-40B4-BE49-F238E27FC236}">
                  <a16:creationId xmlns:a16="http://schemas.microsoft.com/office/drawing/2014/main" id="{6A32880F-EABC-4C20-83B3-5B75DBB9BAA0}"/>
                </a:ext>
              </a:extLst>
            </p:cNvPr>
            <p:cNvGrpSpPr/>
            <p:nvPr/>
          </p:nvGrpSpPr>
          <p:grpSpPr>
            <a:xfrm>
              <a:off x="1924050" y="2121329"/>
              <a:ext cx="9362013" cy="808303"/>
              <a:chOff x="1924050" y="1704873"/>
              <a:chExt cx="9362013" cy="808303"/>
            </a:xfrm>
          </p:grpSpPr>
          <p:cxnSp>
            <p:nvCxnSpPr>
              <p:cNvPr id="9" name="Đường kết nối Mũi tên Thẳng 8">
                <a:extLst>
                  <a:ext uri="{FF2B5EF4-FFF2-40B4-BE49-F238E27FC236}">
                    <a16:creationId xmlns:a16="http://schemas.microsoft.com/office/drawing/2014/main" id="{8A4657C1-079D-4958-9A55-CD6458A742D6}"/>
                  </a:ext>
                </a:extLst>
              </p:cNvPr>
              <p:cNvCxnSpPr/>
              <p:nvPr/>
            </p:nvCxnSpPr>
            <p:spPr>
              <a:xfrm>
                <a:off x="10917763" y="2166007"/>
                <a:ext cx="36830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id="{A8161922-91D3-4F60-9642-7AA3059EEC3C}"/>
                  </a:ext>
                </a:extLst>
              </p:cNvPr>
              <p:cNvCxnSpPr>
                <a:cxnSpLocks/>
              </p:cNvCxnSpPr>
              <p:nvPr/>
            </p:nvCxnSpPr>
            <p:spPr>
              <a:xfrm>
                <a:off x="1924050"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3F1C644F-F615-4D0F-959B-1A586F06E3E6}"/>
                  </a:ext>
                </a:extLst>
              </p:cNvPr>
              <p:cNvCxnSpPr>
                <a:cxnSpLocks/>
              </p:cNvCxnSpPr>
              <p:nvPr/>
            </p:nvCxnSpPr>
            <p:spPr>
              <a:xfrm>
                <a:off x="35941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D86F1B0F-0EB7-43BD-9B57-BC92805409B3}"/>
                  </a:ext>
                </a:extLst>
              </p:cNvPr>
              <p:cNvCxnSpPr>
                <a:cxnSpLocks/>
              </p:cNvCxnSpPr>
              <p:nvPr/>
            </p:nvCxnSpPr>
            <p:spPr>
              <a:xfrm>
                <a:off x="60960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B0BC45EF-205C-4CE3-A7ED-32E02F197D37}"/>
                  </a:ext>
                </a:extLst>
              </p:cNvPr>
              <p:cNvCxnSpPr>
                <a:cxnSpLocks/>
              </p:cNvCxnSpPr>
              <p:nvPr/>
            </p:nvCxnSpPr>
            <p:spPr>
              <a:xfrm>
                <a:off x="7764462"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8307849F-EBC4-437E-B89A-97993D12BBA8}"/>
                  </a:ext>
                </a:extLst>
              </p:cNvPr>
              <p:cNvCxnSpPr>
                <a:cxnSpLocks/>
              </p:cNvCxnSpPr>
              <p:nvPr/>
            </p:nvCxnSpPr>
            <p:spPr>
              <a:xfrm>
                <a:off x="10270065"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Hộp Văn bản 16">
              <a:extLst>
                <a:ext uri="{FF2B5EF4-FFF2-40B4-BE49-F238E27FC236}">
                  <a16:creationId xmlns:a16="http://schemas.microsoft.com/office/drawing/2014/main" id="{7D6F1309-3F15-43D8-9CB2-25E732AB31CC}"/>
                </a:ext>
              </a:extLst>
            </p:cNvPr>
            <p:cNvSpPr txBox="1"/>
            <p:nvPr/>
          </p:nvSpPr>
          <p:spPr>
            <a:xfrm>
              <a:off x="1718232" y="2919796"/>
              <a:ext cx="407403" cy="584775"/>
            </a:xfrm>
            <a:prstGeom prst="rect">
              <a:avLst/>
            </a:prstGeom>
            <a:solidFill>
              <a:schemeClr val="accent5">
                <a:lumMod val="40000"/>
                <a:lumOff val="60000"/>
              </a:schemeClr>
            </a:solidFill>
          </p:spPr>
          <p:txBody>
            <a:bodyPr wrap="square" rtlCol="0">
              <a:spAutoFit/>
            </a:bodyPr>
            <a:lstStyle/>
            <a:p>
              <a:r>
                <a:rPr lang="vi-VN" sz="3200"/>
                <a:t>6</a:t>
              </a:r>
              <a:endParaRPr lang="en-US" sz="3200"/>
            </a:p>
          </p:txBody>
        </p:sp>
        <p:sp>
          <p:nvSpPr>
            <p:cNvPr id="18" name="Hộp Văn bản 17">
              <a:extLst>
                <a:ext uri="{FF2B5EF4-FFF2-40B4-BE49-F238E27FC236}">
                  <a16:creationId xmlns:a16="http://schemas.microsoft.com/office/drawing/2014/main" id="{B3DED0D5-60B1-4BFE-943A-8BFC3744DD6D}"/>
                </a:ext>
              </a:extLst>
            </p:cNvPr>
            <p:cNvSpPr txBox="1"/>
            <p:nvPr/>
          </p:nvSpPr>
          <p:spPr>
            <a:xfrm>
              <a:off x="3177644" y="1568214"/>
              <a:ext cx="832912" cy="584775"/>
            </a:xfrm>
            <a:prstGeom prst="rect">
              <a:avLst/>
            </a:prstGeom>
            <a:solidFill>
              <a:schemeClr val="accent6">
                <a:lumMod val="60000"/>
                <a:lumOff val="40000"/>
              </a:schemeClr>
            </a:solidFill>
          </p:spPr>
          <p:txBody>
            <a:bodyPr wrap="square" rtlCol="0">
              <a:spAutoFit/>
            </a:bodyPr>
            <a:lstStyle/>
            <a:p>
              <a:pPr algn="ctr"/>
              <a:r>
                <a:rPr lang="vi-VN" sz="3200">
                  <a:solidFill>
                    <a:schemeClr val="accent5">
                      <a:lumMod val="75000"/>
                    </a:schemeClr>
                  </a:solidFill>
                </a:rPr>
                <a:t>6,2</a:t>
              </a:r>
              <a:endParaRPr lang="en-US" sz="3200">
                <a:solidFill>
                  <a:schemeClr val="accent5">
                    <a:lumMod val="75000"/>
                  </a:schemeClr>
                </a:solidFill>
              </a:endParaRPr>
            </a:p>
          </p:txBody>
        </p:sp>
        <p:sp>
          <p:nvSpPr>
            <p:cNvPr id="19" name="Hộp Văn bản 18">
              <a:extLst>
                <a:ext uri="{FF2B5EF4-FFF2-40B4-BE49-F238E27FC236}">
                  <a16:creationId xmlns:a16="http://schemas.microsoft.com/office/drawing/2014/main" id="{BB7BBC58-A09D-4F2C-A453-A691320CE427}"/>
                </a:ext>
              </a:extLst>
            </p:cNvPr>
            <p:cNvSpPr txBox="1"/>
            <p:nvPr/>
          </p:nvSpPr>
          <p:spPr>
            <a:xfrm>
              <a:off x="5684146" y="1568214"/>
              <a:ext cx="832912" cy="584775"/>
            </a:xfrm>
            <a:prstGeom prst="rect">
              <a:avLst/>
            </a:prstGeom>
            <a:solidFill>
              <a:schemeClr val="accent6">
                <a:lumMod val="60000"/>
                <a:lumOff val="40000"/>
              </a:schemeClr>
            </a:solidFill>
          </p:spPr>
          <p:txBody>
            <a:bodyPr wrap="square" rtlCol="0">
              <a:spAutoFit/>
            </a:bodyPr>
            <a:lstStyle/>
            <a:p>
              <a:pPr algn="ctr"/>
              <a:r>
                <a:rPr lang="vi-VN" sz="3200">
                  <a:solidFill>
                    <a:schemeClr val="accent5">
                      <a:lumMod val="75000"/>
                    </a:schemeClr>
                  </a:solidFill>
                </a:rPr>
                <a:t>6,5</a:t>
              </a:r>
              <a:endParaRPr lang="en-US" sz="3200">
                <a:solidFill>
                  <a:schemeClr val="accent5">
                    <a:lumMod val="75000"/>
                  </a:schemeClr>
                </a:solidFill>
              </a:endParaRPr>
            </a:p>
          </p:txBody>
        </p:sp>
        <p:sp>
          <p:nvSpPr>
            <p:cNvPr id="20" name="Hộp Văn bản 19">
              <a:extLst>
                <a:ext uri="{FF2B5EF4-FFF2-40B4-BE49-F238E27FC236}">
                  <a16:creationId xmlns:a16="http://schemas.microsoft.com/office/drawing/2014/main" id="{B090401D-2AE6-460D-9772-6D2A2EA2A624}"/>
                </a:ext>
              </a:extLst>
            </p:cNvPr>
            <p:cNvSpPr txBox="1"/>
            <p:nvPr/>
          </p:nvSpPr>
          <p:spPr>
            <a:xfrm>
              <a:off x="7363902" y="1568214"/>
              <a:ext cx="832913" cy="584775"/>
            </a:xfrm>
            <a:prstGeom prst="rect">
              <a:avLst/>
            </a:prstGeom>
            <a:solidFill>
              <a:schemeClr val="accent6">
                <a:lumMod val="60000"/>
                <a:lumOff val="40000"/>
              </a:schemeClr>
            </a:solidFill>
          </p:spPr>
          <p:txBody>
            <a:bodyPr wrap="square" rtlCol="0">
              <a:spAutoFit/>
            </a:bodyPr>
            <a:lstStyle/>
            <a:p>
              <a:r>
                <a:rPr lang="vi-VN" sz="3200">
                  <a:solidFill>
                    <a:schemeClr val="accent5">
                      <a:lumMod val="75000"/>
                    </a:schemeClr>
                  </a:solidFill>
                </a:rPr>
                <a:t>6,7</a:t>
              </a:r>
              <a:endParaRPr lang="en-US" sz="3200">
                <a:solidFill>
                  <a:schemeClr val="accent5">
                    <a:lumMod val="75000"/>
                  </a:schemeClr>
                </a:solidFill>
              </a:endParaRPr>
            </a:p>
          </p:txBody>
        </p:sp>
        <p:sp>
          <p:nvSpPr>
            <p:cNvPr id="21" name="Hộp Văn bản 20">
              <a:extLst>
                <a:ext uri="{FF2B5EF4-FFF2-40B4-BE49-F238E27FC236}">
                  <a16:creationId xmlns:a16="http://schemas.microsoft.com/office/drawing/2014/main" id="{5D9C2E7F-982E-4131-9030-4ED98A8CB194}"/>
                </a:ext>
              </a:extLst>
            </p:cNvPr>
            <p:cNvSpPr txBox="1"/>
            <p:nvPr/>
          </p:nvSpPr>
          <p:spPr>
            <a:xfrm>
              <a:off x="10066365" y="2929632"/>
              <a:ext cx="407403" cy="584775"/>
            </a:xfrm>
            <a:prstGeom prst="rect">
              <a:avLst/>
            </a:prstGeom>
            <a:solidFill>
              <a:schemeClr val="accent5">
                <a:lumMod val="40000"/>
                <a:lumOff val="60000"/>
              </a:schemeClr>
            </a:solidFill>
          </p:spPr>
          <p:txBody>
            <a:bodyPr wrap="square" rtlCol="0">
              <a:spAutoFit/>
            </a:bodyPr>
            <a:lstStyle/>
            <a:p>
              <a:r>
                <a:rPr lang="vi-VN" sz="3200"/>
                <a:t>7</a:t>
              </a:r>
              <a:endParaRPr lang="en-US" sz="3200"/>
            </a:p>
          </p:txBody>
        </p:sp>
      </p:grpSp>
      <p:sp>
        <p:nvSpPr>
          <p:cNvPr id="23" name="Hộp Văn bản 22">
            <a:extLst>
              <a:ext uri="{FF2B5EF4-FFF2-40B4-BE49-F238E27FC236}">
                <a16:creationId xmlns:a16="http://schemas.microsoft.com/office/drawing/2014/main" id="{DC67C045-86C9-48AA-92A3-61EB61027318}"/>
              </a:ext>
            </a:extLst>
          </p:cNvPr>
          <p:cNvSpPr txBox="1"/>
          <p:nvPr/>
        </p:nvSpPr>
        <p:spPr>
          <a:xfrm>
            <a:off x="253497" y="986122"/>
            <a:ext cx="11153869" cy="584775"/>
          </a:xfrm>
          <a:prstGeom prst="rect">
            <a:avLst/>
          </a:prstGeom>
          <a:noFill/>
        </p:spPr>
        <p:txBody>
          <a:bodyPr wrap="square" rtlCol="0">
            <a:spAutoFit/>
          </a:bodyPr>
          <a:lstStyle/>
          <a:p>
            <a:r>
              <a:rPr lang="vi-VN" sz="3200">
                <a:solidFill>
                  <a:schemeClr val="accent5">
                    <a:lumMod val="75000"/>
                  </a:schemeClr>
                </a:solidFill>
              </a:rPr>
              <a:t>Ví dụ 1: Làm tròn các số 6,2; 6,7 và 6,5 đến hàng đơn vị</a:t>
            </a:r>
            <a:endParaRPr lang="en-US" sz="3200">
              <a:solidFill>
                <a:schemeClr val="accent5">
                  <a:lumMod val="75000"/>
                </a:schemeClr>
              </a:solidFill>
            </a:endParaRPr>
          </a:p>
        </p:txBody>
      </p:sp>
      <p:sp>
        <p:nvSpPr>
          <p:cNvPr id="24" name="Hộp Văn bản 23">
            <a:extLst>
              <a:ext uri="{FF2B5EF4-FFF2-40B4-BE49-F238E27FC236}">
                <a16:creationId xmlns:a16="http://schemas.microsoft.com/office/drawing/2014/main" id="{4325D8D8-46BC-4C6F-A78B-09FE0DF0D16B}"/>
              </a:ext>
            </a:extLst>
          </p:cNvPr>
          <p:cNvSpPr txBox="1"/>
          <p:nvPr/>
        </p:nvSpPr>
        <p:spPr>
          <a:xfrm>
            <a:off x="0" y="3594030"/>
            <a:ext cx="11153869" cy="3046988"/>
          </a:xfrm>
          <a:prstGeom prst="rect">
            <a:avLst/>
          </a:prstGeom>
          <a:noFill/>
        </p:spPr>
        <p:txBody>
          <a:bodyPr wrap="square" rtlCol="0">
            <a:spAutoFit/>
          </a:bodyPr>
          <a:lstStyle/>
          <a:p>
            <a:pPr marL="176213" indent="-176213">
              <a:buFont typeface="Arial" panose="020B0604020202020204" pitchFamily="34" charset="0"/>
              <a:buChar char="•"/>
            </a:pPr>
            <a:r>
              <a:rPr lang="vi-VN" sz="3200"/>
              <a:t>Ta thấy: Số 6,2 gần với số 6 hơn số 7.</a:t>
            </a:r>
          </a:p>
          <a:p>
            <a:r>
              <a:rPr lang="vi-VN" sz="3200"/>
              <a:t>Vậy: Khi làm tròn số </a:t>
            </a:r>
            <a:r>
              <a:rPr lang="vi-VN" sz="3200" b="1"/>
              <a:t>6,2</a:t>
            </a:r>
            <a:r>
              <a:rPr lang="vi-VN" sz="3200"/>
              <a:t> đến hàng đơn vị, ta được số </a:t>
            </a:r>
            <a:r>
              <a:rPr lang="vi-VN" sz="3200" b="1"/>
              <a:t>6</a:t>
            </a:r>
            <a:r>
              <a:rPr lang="vi-VN" sz="3200"/>
              <a:t>.</a:t>
            </a:r>
          </a:p>
          <a:p>
            <a:pPr marL="176213" indent="-176213">
              <a:buFont typeface="Arial" panose="020B0604020202020204" pitchFamily="34" charset="0"/>
              <a:buChar char="•"/>
            </a:pPr>
            <a:r>
              <a:rPr lang="vi-VN" sz="3200"/>
              <a:t>Ta thấy: Số 6,7 gần với số 7 hơn số 6.</a:t>
            </a:r>
          </a:p>
          <a:p>
            <a:r>
              <a:rPr lang="vi-VN" sz="3200"/>
              <a:t>Vậy: Khi làm tròn số </a:t>
            </a:r>
            <a:r>
              <a:rPr lang="vi-VN" sz="3200" b="1"/>
              <a:t>6,7</a:t>
            </a:r>
            <a:r>
              <a:rPr lang="vi-VN" sz="3200"/>
              <a:t> đến hàng đơn vị, ta được số </a:t>
            </a:r>
            <a:r>
              <a:rPr lang="vi-VN" sz="3200" b="1"/>
              <a:t>7</a:t>
            </a:r>
            <a:r>
              <a:rPr lang="vi-VN" sz="3200"/>
              <a:t>.</a:t>
            </a:r>
            <a:endParaRPr lang="en-US" sz="3200"/>
          </a:p>
          <a:p>
            <a:pPr marL="176213" indent="-176213">
              <a:buFont typeface="Arial" panose="020B0604020202020204" pitchFamily="34" charset="0"/>
              <a:buChar char="•"/>
            </a:pPr>
            <a:r>
              <a:rPr lang="vi-VN" sz="3200"/>
              <a:t>Ta thấy: Số 6,5 cách đều hai số 6 và 7.</a:t>
            </a:r>
          </a:p>
          <a:p>
            <a:r>
              <a:rPr lang="vi-VN" sz="3200"/>
              <a:t>Quy ước: Khi làm tròn số </a:t>
            </a:r>
            <a:r>
              <a:rPr lang="vi-VN" sz="3200" b="1"/>
              <a:t>6,5</a:t>
            </a:r>
            <a:r>
              <a:rPr lang="vi-VN" sz="3200"/>
              <a:t> đến hàng đơn vị, ta được số </a:t>
            </a:r>
            <a:r>
              <a:rPr lang="vi-VN" sz="3200" b="1"/>
              <a:t>7</a:t>
            </a:r>
            <a:r>
              <a:rPr lang="vi-VN" sz="3200"/>
              <a:t>.</a:t>
            </a:r>
            <a:endParaRPr lang="en-US" sz="3200"/>
          </a:p>
        </p:txBody>
      </p:sp>
    </p:spTree>
    <p:extLst>
      <p:ext uri="{BB962C8B-B14F-4D97-AF65-F5344CB8AC3E}">
        <p14:creationId xmlns:p14="http://schemas.microsoft.com/office/powerpoint/2010/main" val="21041753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animBg="1"/>
      <p:bldP spid="4" grpId="0"/>
      <p:bldP spid="23" grpId="0"/>
      <p:bldP spid="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26E16A81-BA18-422B-983B-E2DFD463F481}"/>
              </a:ext>
            </a:extLst>
          </p:cNvPr>
          <p:cNvSpPr/>
          <p:nvPr/>
        </p:nvSpPr>
        <p:spPr>
          <a:xfrm>
            <a:off x="4297035" y="-463020"/>
            <a:ext cx="3597925"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id="{F6EDF911-7269-4F77-ADD7-3B3D8533B07E}"/>
              </a:ext>
            </a:extLst>
          </p:cNvPr>
          <p:cNvSpPr txBox="1"/>
          <p:nvPr/>
        </p:nvSpPr>
        <p:spPr>
          <a:xfrm>
            <a:off x="4190594" y="176213"/>
            <a:ext cx="3810809"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21: HÉC-TA</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29D745ED-44A4-4BB8-91F6-F682A58D364F}"/>
              </a:ext>
            </a:extLst>
          </p:cNvPr>
          <p:cNvSpPr txBox="1"/>
          <p:nvPr/>
        </p:nvSpPr>
        <p:spPr>
          <a:xfrm>
            <a:off x="276840" y="1736932"/>
            <a:ext cx="11686560" cy="2062103"/>
          </a:xfrm>
          <a:prstGeom prst="rect">
            <a:avLst/>
          </a:prstGeom>
          <a:noFill/>
        </p:spPr>
        <p:txBody>
          <a:bodyPr wrap="square">
            <a:spAutoFit/>
          </a:bodyPr>
          <a:lstStyle/>
          <a:p>
            <a:pPr algn="just"/>
            <a:r>
              <a:rPr lang="vi-VN" sz="3200">
                <a:ea typeface="Calibri" panose="020F0502020204030204" pitchFamily="34" charset="0"/>
                <a:cs typeface="Calibri" panose="020F0502020204030204" pitchFamily="34" charset="0"/>
              </a:rPr>
              <a:t>b) Một bãi đỗ xe có diện tích 1 ha, mỗi chỗ để xe ô tô con có diện tích khoảng 25 m</a:t>
            </a:r>
            <a:r>
              <a:rPr lang="vi-VN" sz="3200" baseline="30000">
                <a:ea typeface="Calibri" panose="020F0502020204030204" pitchFamily="34" charset="0"/>
                <a:cs typeface="Calibri" panose="020F0502020204030204" pitchFamily="34" charset="0"/>
              </a:rPr>
              <a:t>2</a:t>
            </a:r>
            <a:r>
              <a:rPr lang="vi-VN" sz="3200">
                <a:ea typeface="Calibri" panose="020F0502020204030204" pitchFamily="34" charset="0"/>
                <a:cs typeface="Calibri" panose="020F0502020204030204" pitchFamily="34" charset="0"/>
              </a:rPr>
              <a:t> (bao gồm cả diện tích dùng làm lối đi). Hỏi có nhiều nhất bao nhiêu ô tô con đỗ được cùng một lúc trong bãi đỗ xe đó?</a:t>
            </a:r>
            <a:endParaRPr lang="en-US" sz="3200">
              <a:ea typeface="Calibri" panose="020F0502020204030204" pitchFamily="34" charset="0"/>
              <a:cs typeface="Calibri" panose="020F0502020204030204" pitchFamily="34" charset="0"/>
            </a:endParaRPr>
          </a:p>
        </p:txBody>
      </p:sp>
      <p:grpSp>
        <p:nvGrpSpPr>
          <p:cNvPr id="7" name="Nhóm 6">
            <a:extLst>
              <a:ext uri="{FF2B5EF4-FFF2-40B4-BE49-F238E27FC236}">
                <a16:creationId xmlns:a16="http://schemas.microsoft.com/office/drawing/2014/main" id="{F930926F-130B-4BFF-8A47-BFC8F6A65E1C}"/>
              </a:ext>
            </a:extLst>
          </p:cNvPr>
          <p:cNvGrpSpPr/>
          <p:nvPr/>
        </p:nvGrpSpPr>
        <p:grpSpPr>
          <a:xfrm>
            <a:off x="240840" y="1052932"/>
            <a:ext cx="648000" cy="648000"/>
            <a:chOff x="82527" y="957742"/>
            <a:chExt cx="648000" cy="648000"/>
          </a:xfrm>
        </p:grpSpPr>
        <p:sp>
          <p:nvSpPr>
            <p:cNvPr id="8" name="Hình Bầu dục 7">
              <a:extLst>
                <a:ext uri="{FF2B5EF4-FFF2-40B4-BE49-F238E27FC236}">
                  <a16:creationId xmlns:a16="http://schemas.microsoft.com/office/drawing/2014/main" id="{410DDE1D-E142-4AA6-8DB6-46D6A8F02582}"/>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3</a:t>
              </a:r>
              <a:endParaRPr lang="en-US" sz="3200"/>
            </a:p>
          </p:txBody>
        </p:sp>
        <p:sp>
          <p:nvSpPr>
            <p:cNvPr id="9" name="Hình Bầu dục 8">
              <a:extLst>
                <a:ext uri="{FF2B5EF4-FFF2-40B4-BE49-F238E27FC236}">
                  <a16:creationId xmlns:a16="http://schemas.microsoft.com/office/drawing/2014/main" id="{7674363D-AD1B-470F-8761-3EFC6018CEEF}"/>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0" name="Lưu đồ: Điểm Kết Thúc 9">
            <a:extLst>
              <a:ext uri="{FF2B5EF4-FFF2-40B4-BE49-F238E27FC236}">
                <a16:creationId xmlns:a16="http://schemas.microsoft.com/office/drawing/2014/main" id="{57B78103-EC08-4CCA-8163-F4380F579577}"/>
              </a:ext>
            </a:extLst>
          </p:cNvPr>
          <p:cNvSpPr/>
          <p:nvPr/>
        </p:nvSpPr>
        <p:spPr>
          <a:xfrm>
            <a:off x="8235813" y="106191"/>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ộp Văn bản 10">
            <a:extLst>
              <a:ext uri="{FF2B5EF4-FFF2-40B4-BE49-F238E27FC236}">
                <a16:creationId xmlns:a16="http://schemas.microsoft.com/office/drawing/2014/main" id="{28035809-FE41-4558-B5C2-6BA95D6B7E71}"/>
              </a:ext>
            </a:extLst>
          </p:cNvPr>
          <p:cNvSpPr txBox="1"/>
          <p:nvPr/>
        </p:nvSpPr>
        <p:spPr>
          <a:xfrm>
            <a:off x="8261214" y="157309"/>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a:t>
            </a:r>
            <a:r>
              <a:rPr lang="vi-VN" sz="3200" b="1">
                <a:effectLst/>
                <a:latin typeface="Times New Roman" panose="02020603050405020304" pitchFamily="18" charset="0"/>
                <a:ea typeface="Calibri" panose="020F0502020204030204" pitchFamily="34" charset="0"/>
              </a:rPr>
              <a:t>2</a:t>
            </a:r>
            <a:endParaRPr lang="en-US" sz="3200"/>
          </a:p>
        </p:txBody>
      </p:sp>
      <p:cxnSp>
        <p:nvCxnSpPr>
          <p:cNvPr id="13" name="Đường nối Thẳng 12">
            <a:extLst>
              <a:ext uri="{FF2B5EF4-FFF2-40B4-BE49-F238E27FC236}">
                <a16:creationId xmlns:a16="http://schemas.microsoft.com/office/drawing/2014/main" id="{CB466B03-315D-4340-B1FB-59671FA2D0E0}"/>
              </a:ext>
            </a:extLst>
          </p:cNvPr>
          <p:cNvCxnSpPr/>
          <p:nvPr/>
        </p:nvCxnSpPr>
        <p:spPr>
          <a:xfrm>
            <a:off x="2047200" y="2743200"/>
            <a:ext cx="259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91A3D455-6EC9-4D3B-9434-B43ED0D65DC9}"/>
              </a:ext>
            </a:extLst>
          </p:cNvPr>
          <p:cNvCxnSpPr/>
          <p:nvPr/>
        </p:nvCxnSpPr>
        <p:spPr>
          <a:xfrm>
            <a:off x="4152494" y="2247900"/>
            <a:ext cx="259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6E189050-6CF0-4A50-8F4F-856F096495BE}"/>
              </a:ext>
            </a:extLst>
          </p:cNvPr>
          <p:cNvSpPr txBox="1"/>
          <p:nvPr/>
        </p:nvSpPr>
        <p:spPr>
          <a:xfrm>
            <a:off x="2362200" y="3744878"/>
            <a:ext cx="7854813" cy="2794804"/>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en-US" sz="3600">
                <a:effectLst/>
                <a:latin typeface="Times New Roman" panose="02020603050405020304" pitchFamily="18" charset="0"/>
                <a:ea typeface="Calibri" panose="020F0502020204030204" pitchFamily="34" charset="0"/>
              </a:rPr>
              <a:t>b) Đổi 1 ha = 10 000 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 </a:t>
            </a:r>
          </a:p>
          <a:p>
            <a:pPr algn="just">
              <a:lnSpc>
                <a:spcPct val="115000"/>
              </a:lnSpc>
              <a:spcAft>
                <a:spcPts val="800"/>
              </a:spcAft>
            </a:pPr>
            <a:r>
              <a:rPr lang="en-US" sz="3600">
                <a:effectLst/>
                <a:latin typeface="Times New Roman" panose="02020603050405020304" pitchFamily="18" charset="0"/>
                <a:ea typeface="Calibri" panose="020F0502020204030204" pitchFamily="34" charset="0"/>
              </a:rPr>
              <a:t>Ta có: 10 000 : 25 = 400</a:t>
            </a:r>
          </a:p>
          <a:p>
            <a:pPr algn="just">
              <a:lnSpc>
                <a:spcPct val="115000"/>
              </a:lnSpc>
              <a:spcAft>
                <a:spcPts val="800"/>
              </a:spcAft>
            </a:pPr>
            <a:r>
              <a:rPr lang="vi-VN" sz="3600">
                <a:effectLst/>
                <a:latin typeface="Times New Roman" panose="02020603050405020304" pitchFamily="18" charset="0"/>
                <a:ea typeface="Calibri" panose="020F0502020204030204" pitchFamily="34" charset="0"/>
              </a:rPr>
              <a:t>Vậy</a:t>
            </a:r>
            <a:r>
              <a:rPr lang="en-US" sz="3600">
                <a:effectLst/>
                <a:latin typeface="Times New Roman" panose="02020603050405020304" pitchFamily="18" charset="0"/>
                <a:ea typeface="Calibri" panose="020F0502020204030204" pitchFamily="34" charset="0"/>
              </a:rPr>
              <a:t> nhiều nhất có 400 xe ô tô con cùng đỗ trong bãi đỗ xe.</a:t>
            </a:r>
          </a:p>
        </p:txBody>
      </p:sp>
    </p:spTree>
    <p:extLst>
      <p:ext uri="{BB962C8B-B14F-4D97-AF65-F5344CB8AC3E}">
        <p14:creationId xmlns:p14="http://schemas.microsoft.com/office/powerpoint/2010/main" val="53862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C88A534E-ABD9-45A5-A4EA-A2EC88DDA914}"/>
              </a:ext>
            </a:extLst>
          </p:cNvPr>
          <p:cNvGrpSpPr/>
          <p:nvPr/>
        </p:nvGrpSpPr>
        <p:grpSpPr>
          <a:xfrm>
            <a:off x="211812" y="232102"/>
            <a:ext cx="648000" cy="648000"/>
            <a:chOff x="82527" y="957742"/>
            <a:chExt cx="648000" cy="648000"/>
          </a:xfrm>
        </p:grpSpPr>
        <p:sp>
          <p:nvSpPr>
            <p:cNvPr id="3" name="Hình Bầu dục 2">
              <a:extLst>
                <a:ext uri="{FF2B5EF4-FFF2-40B4-BE49-F238E27FC236}">
                  <a16:creationId xmlns:a16="http://schemas.microsoft.com/office/drawing/2014/main" id="{BF2B6D80-6381-42DA-8378-352881DC9A31}"/>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4</a:t>
              </a:r>
              <a:endParaRPr lang="en-US" sz="3200"/>
            </a:p>
          </p:txBody>
        </p:sp>
        <p:sp>
          <p:nvSpPr>
            <p:cNvPr id="4" name="Hình Bầu dục 3">
              <a:extLst>
                <a:ext uri="{FF2B5EF4-FFF2-40B4-BE49-F238E27FC236}">
                  <a16:creationId xmlns:a16="http://schemas.microsoft.com/office/drawing/2014/main" id="{681C55F1-A94C-4313-A5B5-CAF7692F59E4}"/>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5" name="Hộp Văn bản 4">
            <a:extLst>
              <a:ext uri="{FF2B5EF4-FFF2-40B4-BE49-F238E27FC236}">
                <a16:creationId xmlns:a16="http://schemas.microsoft.com/office/drawing/2014/main" id="{DD93E245-04F7-467B-A55B-8156DF94C13E}"/>
              </a:ext>
            </a:extLst>
          </p:cNvPr>
          <p:cNvSpPr txBox="1"/>
          <p:nvPr/>
        </p:nvSpPr>
        <p:spPr>
          <a:xfrm>
            <a:off x="1589848" y="95272"/>
            <a:ext cx="9012303" cy="1569660"/>
          </a:xfrm>
          <a:prstGeom prst="rect">
            <a:avLst/>
          </a:prstGeom>
          <a:noFill/>
        </p:spPr>
        <p:txBody>
          <a:bodyPr wrap="square">
            <a:spAutoFit/>
          </a:bodyPr>
          <a:lstStyle/>
          <a:p>
            <a:pPr algn="just"/>
            <a:r>
              <a:rPr lang="vi-VN" sz="3200">
                <a:effectLst/>
                <a:ea typeface="Calibri" panose="020F0502020204030204" pitchFamily="34" charset="0"/>
                <a:cs typeface="Calibri" panose="020F0502020204030204" pitchFamily="34" charset="0"/>
              </a:rPr>
              <a:t>Diện tích rừng Cúc Phương là 22 200 ha (</a:t>
            </a:r>
            <a:r>
              <a:rPr lang="vi-VN" sz="2800">
                <a:effectLst/>
                <a:ea typeface="Calibri" panose="020F0502020204030204" pitchFamily="34" charset="0"/>
                <a:cs typeface="Calibri" panose="020F0502020204030204" pitchFamily="34" charset="0"/>
              </a:rPr>
              <a:t>Nguồn: </a:t>
            </a:r>
            <a:r>
              <a:rPr lang="vi-VN" sz="2800" i="1">
                <a:effectLst/>
                <a:ea typeface="Calibri" panose="020F0502020204030204" pitchFamily="34" charset="0"/>
                <a:cs typeface="Calibri" panose="020F0502020204030204" pitchFamily="34" charset="0"/>
              </a:rPr>
              <a:t>https://vi.wikipedia.org</a:t>
            </a:r>
            <a:r>
              <a:rPr lang="vi-VN" sz="3200" i="1">
                <a:effectLst/>
                <a:ea typeface="Calibri" panose="020F0502020204030204" pitchFamily="34" charset="0"/>
                <a:cs typeface="Calibri" panose="020F0502020204030204" pitchFamily="34" charset="0"/>
              </a:rPr>
              <a:t>)</a:t>
            </a:r>
            <a:r>
              <a:rPr lang="vi-VN" sz="3200">
                <a:effectLst/>
                <a:ea typeface="Calibri" panose="020F0502020204030204" pitchFamily="34" charset="0"/>
                <a:cs typeface="Calibri" panose="020F0502020204030204" pitchFamily="34" charset="0"/>
              </a:rPr>
              <a:t>. Em hãy viết số đo diện tích rừng Cúc Phương theo đơn vị mét vuông.</a:t>
            </a:r>
            <a:endParaRPr lang="en-US" sz="3200">
              <a:ea typeface="Calibri" panose="020F0502020204030204" pitchFamily="34" charset="0"/>
              <a:cs typeface="Calibri" panose="020F0502020204030204" pitchFamily="34" charset="0"/>
            </a:endParaRPr>
          </a:p>
        </p:txBody>
      </p:sp>
      <p:sp>
        <p:nvSpPr>
          <p:cNvPr id="7" name="Hộp Văn bản 6">
            <a:extLst>
              <a:ext uri="{FF2B5EF4-FFF2-40B4-BE49-F238E27FC236}">
                <a16:creationId xmlns:a16="http://schemas.microsoft.com/office/drawing/2014/main" id="{79E418B3-4D3F-47AA-9DAD-A011FA4C1095}"/>
              </a:ext>
            </a:extLst>
          </p:cNvPr>
          <p:cNvSpPr txBox="1"/>
          <p:nvPr/>
        </p:nvSpPr>
        <p:spPr>
          <a:xfrm>
            <a:off x="1211408" y="4978633"/>
            <a:ext cx="10022649" cy="1418017"/>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en-US" sz="3600">
                <a:effectLst/>
                <a:latin typeface="Times New Roman" panose="02020603050405020304" pitchFamily="18" charset="0"/>
                <a:ea typeface="Calibri" panose="020F0502020204030204" pitchFamily="34" charset="0"/>
              </a:rPr>
              <a:t>22 200</a:t>
            </a:r>
            <a:r>
              <a:rPr lang="vi-VN" sz="3600">
                <a:effectLst/>
                <a:latin typeface="Times New Roman" panose="02020603050405020304" pitchFamily="18" charset="0"/>
                <a:ea typeface="Calibri" panose="020F0502020204030204" pitchFamily="34" charset="0"/>
              </a:rPr>
              <a:t> </a:t>
            </a:r>
            <a:r>
              <a:rPr lang="en-US" sz="3600">
                <a:effectLst/>
                <a:latin typeface="Times New Roman" panose="02020603050405020304" pitchFamily="18" charset="0"/>
                <a:ea typeface="Calibri" panose="020F0502020204030204" pitchFamily="34" charset="0"/>
              </a:rPr>
              <a:t>ha = 222 000 000 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              </a:t>
            </a:r>
          </a:p>
          <a:p>
            <a:pPr algn="just">
              <a:lnSpc>
                <a:spcPct val="115000"/>
              </a:lnSpc>
              <a:spcAft>
                <a:spcPts val="800"/>
              </a:spcAft>
            </a:pP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Diện tích</a:t>
            </a:r>
            <a:r>
              <a:rPr lang="en-US" sz="3600">
                <a:effectLst/>
                <a:latin typeface="Times New Roman" panose="02020603050405020304" pitchFamily="18" charset="0"/>
                <a:ea typeface="Calibri" panose="020F0502020204030204" pitchFamily="34" charset="0"/>
              </a:rPr>
              <a:t> rừng Cúc Phương</a:t>
            </a:r>
            <a:r>
              <a:rPr lang="vi-VN" sz="3600">
                <a:effectLst/>
                <a:latin typeface="Times New Roman" panose="02020603050405020304" pitchFamily="18" charset="0"/>
                <a:ea typeface="Calibri" panose="020F0502020204030204" pitchFamily="34" charset="0"/>
              </a:rPr>
              <a:t> là</a:t>
            </a:r>
            <a:r>
              <a:rPr lang="en-US" sz="3600">
                <a:effectLst/>
                <a:latin typeface="Times New Roman" panose="02020603050405020304" pitchFamily="18" charset="0"/>
                <a:ea typeface="Calibri" panose="020F0502020204030204" pitchFamily="34" charset="0"/>
              </a:rPr>
              <a:t> 222 000 000 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a:t>
            </a:r>
          </a:p>
        </p:txBody>
      </p:sp>
      <p:pic>
        <p:nvPicPr>
          <p:cNvPr id="9" name="Hình ảnh 8">
            <a:extLst>
              <a:ext uri="{FF2B5EF4-FFF2-40B4-BE49-F238E27FC236}">
                <a16:creationId xmlns:a16="http://schemas.microsoft.com/office/drawing/2014/main" id="{1EEB3A53-8B8D-4590-86F8-F9630183278F}"/>
              </a:ext>
            </a:extLst>
          </p:cNvPr>
          <p:cNvPicPr>
            <a:picLocks noChangeAspect="1"/>
          </p:cNvPicPr>
          <p:nvPr/>
        </p:nvPicPr>
        <p:blipFill>
          <a:blip r:embed="rId2"/>
          <a:stretch>
            <a:fillRect/>
          </a:stretch>
        </p:blipFill>
        <p:spPr>
          <a:xfrm>
            <a:off x="3409574" y="1664932"/>
            <a:ext cx="5372850" cy="3077004"/>
          </a:xfrm>
          <a:prstGeom prst="rect">
            <a:avLst/>
          </a:prstGeom>
        </p:spPr>
      </p:pic>
    </p:spTree>
    <p:extLst>
      <p:ext uri="{BB962C8B-B14F-4D97-AF65-F5344CB8AC3E}">
        <p14:creationId xmlns:p14="http://schemas.microsoft.com/office/powerpoint/2010/main" val="1260353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6E6CC946-CF9D-4C2C-8922-B00ABBD853A6}"/>
              </a:ext>
            </a:extLst>
          </p:cNvPr>
          <p:cNvGrpSpPr/>
          <p:nvPr/>
        </p:nvGrpSpPr>
        <p:grpSpPr>
          <a:xfrm>
            <a:off x="96914" y="188012"/>
            <a:ext cx="648000" cy="648000"/>
            <a:chOff x="82527" y="957742"/>
            <a:chExt cx="648000" cy="648000"/>
          </a:xfrm>
        </p:grpSpPr>
        <p:sp>
          <p:nvSpPr>
            <p:cNvPr id="3" name="Hình Bầu dục 2">
              <a:extLst>
                <a:ext uri="{FF2B5EF4-FFF2-40B4-BE49-F238E27FC236}">
                  <a16:creationId xmlns:a16="http://schemas.microsoft.com/office/drawing/2014/main" id="{653E6C85-9602-4D5D-88CB-7C885DFDD33F}"/>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5</a:t>
              </a:r>
              <a:endParaRPr lang="en-US" sz="3200"/>
            </a:p>
          </p:txBody>
        </p:sp>
        <p:sp>
          <p:nvSpPr>
            <p:cNvPr id="4" name="Hình Bầu dục 3">
              <a:extLst>
                <a:ext uri="{FF2B5EF4-FFF2-40B4-BE49-F238E27FC236}">
                  <a16:creationId xmlns:a16="http://schemas.microsoft.com/office/drawing/2014/main" id="{16599951-95FF-4B88-BE93-4D74BF6E350C}"/>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5" name="Hộp Văn bản 4">
            <a:extLst>
              <a:ext uri="{FF2B5EF4-FFF2-40B4-BE49-F238E27FC236}">
                <a16:creationId xmlns:a16="http://schemas.microsoft.com/office/drawing/2014/main" id="{0324B176-153F-4BA0-ACBB-994AFC4A42AA}"/>
              </a:ext>
            </a:extLst>
          </p:cNvPr>
          <p:cNvSpPr txBox="1"/>
          <p:nvPr/>
        </p:nvSpPr>
        <p:spPr>
          <a:xfrm>
            <a:off x="708914" y="289563"/>
            <a:ext cx="7405788" cy="2123658"/>
          </a:xfrm>
          <a:prstGeom prst="rect">
            <a:avLst/>
          </a:prstGeom>
          <a:noFill/>
        </p:spPr>
        <p:txBody>
          <a:bodyPr wrap="square">
            <a:spAutoFit/>
          </a:bodyPr>
          <a:lstStyle/>
          <a:p>
            <a:pPr algn="just"/>
            <a:r>
              <a:rPr lang="vi-VN" sz="3200">
                <a:effectLst/>
                <a:latin typeface="Arial" panose="020B0604020202020204" pitchFamily="34" charset="0"/>
                <a:ea typeface="Calibri" panose="020F0502020204030204" pitchFamily="34" charset="0"/>
                <a:cs typeface="Arial" panose="020B0604020202020204" pitchFamily="34" charset="0"/>
              </a:rPr>
              <a:t>Khuôn viên quảng trường Ba Đình có dạng hình chữ nhật với chiều dài 320 m và chiều rộng 100m (</a:t>
            </a:r>
            <a:r>
              <a:rPr lang="vi-VN" sz="2800">
                <a:effectLst/>
                <a:latin typeface="Arial" panose="020B0604020202020204" pitchFamily="34" charset="0"/>
                <a:ea typeface="Calibri" panose="020F0502020204030204" pitchFamily="34" charset="0"/>
                <a:cs typeface="Arial" panose="020B0604020202020204" pitchFamily="34" charset="0"/>
              </a:rPr>
              <a:t>Nguồn: </a:t>
            </a:r>
            <a:r>
              <a:rPr lang="vi-VN" sz="2800" i="1">
                <a:effectLst/>
                <a:latin typeface="Arial" panose="020B0604020202020204" pitchFamily="34" charset="0"/>
                <a:ea typeface="Calibri" panose="020F0502020204030204" pitchFamily="34" charset="0"/>
                <a:cs typeface="Arial" panose="020B0604020202020204" pitchFamily="34" charset="0"/>
              </a:rPr>
              <a:t>https://vi.wikipedia.org</a:t>
            </a:r>
            <a:r>
              <a:rPr lang="vi-VN" sz="3200" i="1">
                <a:effectLst/>
                <a:latin typeface="Arial" panose="020B0604020202020204" pitchFamily="34" charset="0"/>
                <a:ea typeface="Calibri" panose="020F0502020204030204" pitchFamily="34" charset="0"/>
                <a:cs typeface="Arial" panose="020B0604020202020204" pitchFamily="34" charset="0"/>
              </a:rPr>
              <a:t>)</a:t>
            </a:r>
            <a:r>
              <a:rPr lang="vi-VN" sz="3200">
                <a:effectLst/>
                <a:latin typeface="Arial" panose="020B0604020202020204" pitchFamily="34" charset="0"/>
                <a:ea typeface="Calibri" panose="020F0502020204030204" pitchFamily="34" charset="0"/>
                <a:cs typeface="Arial" panose="020B0604020202020204" pitchFamily="34" charset="0"/>
              </a:rPr>
              <a:t>.</a:t>
            </a:r>
            <a:endParaRPr lang="en-US" sz="3200">
              <a:latin typeface="Arial" panose="020B0604020202020204" pitchFamily="34" charset="0"/>
              <a:ea typeface="Calibri" panose="020F0502020204030204" pitchFamily="34" charset="0"/>
              <a:cs typeface="Arial" panose="020B0604020202020204" pitchFamily="34" charset="0"/>
            </a:endParaRPr>
          </a:p>
        </p:txBody>
      </p:sp>
      <p:pic>
        <p:nvPicPr>
          <p:cNvPr id="7" name="Hình ảnh 6">
            <a:extLst>
              <a:ext uri="{FF2B5EF4-FFF2-40B4-BE49-F238E27FC236}">
                <a16:creationId xmlns:a16="http://schemas.microsoft.com/office/drawing/2014/main" id="{0624EDD5-6430-4ACF-BE97-1A69932FD98C}"/>
              </a:ext>
            </a:extLst>
          </p:cNvPr>
          <p:cNvPicPr>
            <a:picLocks noChangeAspect="1"/>
          </p:cNvPicPr>
          <p:nvPr/>
        </p:nvPicPr>
        <p:blipFill rotWithShape="1">
          <a:blip r:embed="rId2"/>
          <a:srcRect l="3391" r="3735"/>
          <a:stretch/>
        </p:blipFill>
        <p:spPr>
          <a:xfrm>
            <a:off x="8120742" y="152063"/>
            <a:ext cx="4071257" cy="2388363"/>
          </a:xfrm>
          <a:prstGeom prst="rect">
            <a:avLst/>
          </a:prstGeom>
        </p:spPr>
      </p:pic>
      <p:sp>
        <p:nvSpPr>
          <p:cNvPr id="8" name="Hộp Văn bản 7">
            <a:extLst>
              <a:ext uri="{FF2B5EF4-FFF2-40B4-BE49-F238E27FC236}">
                <a16:creationId xmlns:a16="http://schemas.microsoft.com/office/drawing/2014/main" id="{F4D94008-3303-43D2-948E-1CD258574BB4}"/>
              </a:ext>
            </a:extLst>
          </p:cNvPr>
          <p:cNvSpPr txBox="1"/>
          <p:nvPr/>
        </p:nvSpPr>
        <p:spPr>
          <a:xfrm>
            <a:off x="420914" y="2674133"/>
            <a:ext cx="11466286" cy="1200329"/>
          </a:xfrm>
          <a:prstGeom prst="rect">
            <a:avLst/>
          </a:prstGeom>
          <a:noFill/>
        </p:spPr>
        <p:txBody>
          <a:bodyPr wrap="square" rtlCol="0">
            <a:spAutoFit/>
          </a:bodyPr>
          <a:lstStyle/>
          <a:p>
            <a:pPr algn="just"/>
            <a:r>
              <a:rPr lang="vi-VN" sz="3600">
                <a:latin typeface="Arial" panose="020B0604020202020204" pitchFamily="34" charset="0"/>
                <a:cs typeface="Arial" panose="020B0604020202020204" pitchFamily="34" charset="0"/>
              </a:rPr>
              <a:t>a) Hương nói rằng quảng trường Ba Đình có diện tích khoảng 3 ha. Theo em, Hương nói có đúng không?</a:t>
            </a:r>
            <a:endParaRPr lang="en-US" sz="3600">
              <a:latin typeface="Arial" panose="020B0604020202020204" pitchFamily="34" charset="0"/>
              <a:cs typeface="Arial" panose="020B0604020202020204" pitchFamily="34" charset="0"/>
            </a:endParaRPr>
          </a:p>
        </p:txBody>
      </p:sp>
      <p:sp>
        <p:nvSpPr>
          <p:cNvPr id="11" name="Hộp Văn bản 10">
            <a:extLst>
              <a:ext uri="{FF2B5EF4-FFF2-40B4-BE49-F238E27FC236}">
                <a16:creationId xmlns:a16="http://schemas.microsoft.com/office/drawing/2014/main" id="{C8BF7E39-D6A9-49F8-8F1E-A7F9A77575F6}"/>
              </a:ext>
            </a:extLst>
          </p:cNvPr>
          <p:cNvSpPr txBox="1"/>
          <p:nvPr/>
        </p:nvSpPr>
        <p:spPr>
          <a:xfrm>
            <a:off x="2785525" y="4135374"/>
            <a:ext cx="7824418" cy="21546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vi-VN" sz="3600">
                <a:effectLst/>
                <a:latin typeface="Arial" panose="020B0604020202020204" pitchFamily="34" charset="0"/>
                <a:ea typeface="Calibri" panose="020F0502020204030204" pitchFamily="34" charset="0"/>
                <a:cs typeface="Arial" panose="020B0604020202020204" pitchFamily="34" charset="0"/>
              </a:rPr>
              <a:t>Diện tích</a:t>
            </a:r>
            <a:r>
              <a:rPr lang="en-US" sz="3600">
                <a:effectLst/>
                <a:latin typeface="Arial" panose="020B0604020202020204" pitchFamily="34" charset="0"/>
                <a:ea typeface="Calibri" panose="020F0502020204030204" pitchFamily="34" charset="0"/>
                <a:cs typeface="Arial" panose="020B0604020202020204" pitchFamily="34" charset="0"/>
              </a:rPr>
              <a:t> quảng trường Ba Đình là: </a:t>
            </a:r>
          </a:p>
          <a:p>
            <a:pPr algn="ctr">
              <a:lnSpc>
                <a:spcPct val="115000"/>
              </a:lnSpc>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100 x 320 = 32 000 (m</a:t>
            </a:r>
            <a:r>
              <a:rPr lang="en-US" sz="3600" baseline="30000">
                <a:effectLst/>
                <a:latin typeface="Arial" panose="020B0604020202020204" pitchFamily="34" charset="0"/>
                <a:ea typeface="Calibri" panose="020F0502020204030204" pitchFamily="34" charset="0"/>
                <a:cs typeface="Arial" panose="020B0604020202020204" pitchFamily="34" charset="0"/>
              </a:rPr>
              <a:t>2</a:t>
            </a:r>
            <a:r>
              <a:rPr lang="en-US" sz="3600">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Bạn Hương nói đúng.</a:t>
            </a:r>
          </a:p>
        </p:txBody>
      </p:sp>
    </p:spTree>
    <p:extLst>
      <p:ext uri="{BB962C8B-B14F-4D97-AF65-F5344CB8AC3E}">
        <p14:creationId xmlns:p14="http://schemas.microsoft.com/office/powerpoint/2010/main" val="3382588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6E6CC946-CF9D-4C2C-8922-B00ABBD853A6}"/>
              </a:ext>
            </a:extLst>
          </p:cNvPr>
          <p:cNvGrpSpPr/>
          <p:nvPr/>
        </p:nvGrpSpPr>
        <p:grpSpPr>
          <a:xfrm>
            <a:off x="96914" y="188012"/>
            <a:ext cx="648000" cy="648000"/>
            <a:chOff x="82527" y="957742"/>
            <a:chExt cx="648000" cy="648000"/>
          </a:xfrm>
        </p:grpSpPr>
        <p:sp>
          <p:nvSpPr>
            <p:cNvPr id="3" name="Hình Bầu dục 2">
              <a:extLst>
                <a:ext uri="{FF2B5EF4-FFF2-40B4-BE49-F238E27FC236}">
                  <a16:creationId xmlns:a16="http://schemas.microsoft.com/office/drawing/2014/main" id="{653E6C85-9602-4D5D-88CB-7C885DFDD33F}"/>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5</a:t>
              </a:r>
              <a:endParaRPr lang="en-US" sz="3200"/>
            </a:p>
          </p:txBody>
        </p:sp>
        <p:sp>
          <p:nvSpPr>
            <p:cNvPr id="4" name="Hình Bầu dục 3">
              <a:extLst>
                <a:ext uri="{FF2B5EF4-FFF2-40B4-BE49-F238E27FC236}">
                  <a16:creationId xmlns:a16="http://schemas.microsoft.com/office/drawing/2014/main" id="{16599951-95FF-4B88-BE93-4D74BF6E350C}"/>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5" name="Hộp Văn bản 4">
            <a:extLst>
              <a:ext uri="{FF2B5EF4-FFF2-40B4-BE49-F238E27FC236}">
                <a16:creationId xmlns:a16="http://schemas.microsoft.com/office/drawing/2014/main" id="{0324B176-153F-4BA0-ACBB-994AFC4A42AA}"/>
              </a:ext>
            </a:extLst>
          </p:cNvPr>
          <p:cNvSpPr txBox="1"/>
          <p:nvPr/>
        </p:nvSpPr>
        <p:spPr>
          <a:xfrm>
            <a:off x="708914" y="289563"/>
            <a:ext cx="7405788" cy="2123658"/>
          </a:xfrm>
          <a:prstGeom prst="rect">
            <a:avLst/>
          </a:prstGeom>
          <a:noFill/>
        </p:spPr>
        <p:txBody>
          <a:bodyPr wrap="square">
            <a:spAutoFit/>
          </a:bodyPr>
          <a:lstStyle/>
          <a:p>
            <a:pPr algn="just"/>
            <a:r>
              <a:rPr lang="vi-VN" sz="3200">
                <a:effectLst/>
                <a:latin typeface="Arial" panose="020B0604020202020204" pitchFamily="34" charset="0"/>
                <a:ea typeface="Calibri" panose="020F0502020204030204" pitchFamily="34" charset="0"/>
                <a:cs typeface="Arial" panose="020B0604020202020204" pitchFamily="34" charset="0"/>
              </a:rPr>
              <a:t>Khuôn viên quảng trường Ba Đình có dạng hình chữ nhật với chiều dài 320 m và chiều rộng 100m (</a:t>
            </a:r>
            <a:r>
              <a:rPr lang="vi-VN" sz="2800">
                <a:effectLst/>
                <a:latin typeface="Arial" panose="020B0604020202020204" pitchFamily="34" charset="0"/>
                <a:ea typeface="Calibri" panose="020F0502020204030204" pitchFamily="34" charset="0"/>
                <a:cs typeface="Arial" panose="020B0604020202020204" pitchFamily="34" charset="0"/>
              </a:rPr>
              <a:t>Nguồn: </a:t>
            </a:r>
            <a:r>
              <a:rPr lang="vi-VN" sz="2800" i="1">
                <a:effectLst/>
                <a:latin typeface="Arial" panose="020B0604020202020204" pitchFamily="34" charset="0"/>
                <a:ea typeface="Calibri" panose="020F0502020204030204" pitchFamily="34" charset="0"/>
                <a:cs typeface="Arial" panose="020B0604020202020204" pitchFamily="34" charset="0"/>
              </a:rPr>
              <a:t>https://vi.wikipedia.org</a:t>
            </a:r>
            <a:r>
              <a:rPr lang="vi-VN" sz="3200" i="1">
                <a:effectLst/>
                <a:latin typeface="Arial" panose="020B0604020202020204" pitchFamily="34" charset="0"/>
                <a:ea typeface="Calibri" panose="020F0502020204030204" pitchFamily="34" charset="0"/>
                <a:cs typeface="Arial" panose="020B0604020202020204" pitchFamily="34" charset="0"/>
              </a:rPr>
              <a:t>)</a:t>
            </a:r>
            <a:r>
              <a:rPr lang="vi-VN" sz="3200">
                <a:effectLst/>
                <a:latin typeface="Arial" panose="020B0604020202020204" pitchFamily="34" charset="0"/>
                <a:ea typeface="Calibri" panose="020F0502020204030204" pitchFamily="34" charset="0"/>
                <a:cs typeface="Arial" panose="020B0604020202020204" pitchFamily="34" charset="0"/>
              </a:rPr>
              <a:t>.</a:t>
            </a:r>
            <a:endParaRPr lang="en-US" sz="3200">
              <a:latin typeface="Arial" panose="020B0604020202020204" pitchFamily="34" charset="0"/>
              <a:ea typeface="Calibri" panose="020F0502020204030204" pitchFamily="34" charset="0"/>
              <a:cs typeface="Arial" panose="020B0604020202020204" pitchFamily="34" charset="0"/>
            </a:endParaRPr>
          </a:p>
        </p:txBody>
      </p:sp>
      <p:pic>
        <p:nvPicPr>
          <p:cNvPr id="7" name="Hình ảnh 6">
            <a:extLst>
              <a:ext uri="{FF2B5EF4-FFF2-40B4-BE49-F238E27FC236}">
                <a16:creationId xmlns:a16="http://schemas.microsoft.com/office/drawing/2014/main" id="{0624EDD5-6430-4ACF-BE97-1A69932FD98C}"/>
              </a:ext>
            </a:extLst>
          </p:cNvPr>
          <p:cNvPicPr>
            <a:picLocks noChangeAspect="1"/>
          </p:cNvPicPr>
          <p:nvPr/>
        </p:nvPicPr>
        <p:blipFill rotWithShape="1">
          <a:blip r:embed="rId2"/>
          <a:srcRect l="3391" r="3735"/>
          <a:stretch/>
        </p:blipFill>
        <p:spPr>
          <a:xfrm>
            <a:off x="8120742" y="152063"/>
            <a:ext cx="4071257" cy="2388363"/>
          </a:xfrm>
          <a:prstGeom prst="rect">
            <a:avLst/>
          </a:prstGeom>
        </p:spPr>
      </p:pic>
      <p:sp>
        <p:nvSpPr>
          <p:cNvPr id="9" name="Hộp Văn bản 8">
            <a:extLst>
              <a:ext uri="{FF2B5EF4-FFF2-40B4-BE49-F238E27FC236}">
                <a16:creationId xmlns:a16="http://schemas.microsoft.com/office/drawing/2014/main" id="{A0DAF29E-DE0E-4652-B04C-B0F71ABDD526}"/>
              </a:ext>
            </a:extLst>
          </p:cNvPr>
          <p:cNvSpPr txBox="1"/>
          <p:nvPr/>
        </p:nvSpPr>
        <p:spPr>
          <a:xfrm>
            <a:off x="515257" y="2677926"/>
            <a:ext cx="11161486" cy="1200329"/>
          </a:xfrm>
          <a:prstGeom prst="rect">
            <a:avLst/>
          </a:prstGeom>
          <a:noFill/>
        </p:spPr>
        <p:txBody>
          <a:bodyPr wrap="square" rtlCol="0">
            <a:spAutoFit/>
          </a:bodyPr>
          <a:lstStyle/>
          <a:p>
            <a:pPr algn="just"/>
            <a:r>
              <a:rPr lang="vi-VN" sz="3600"/>
              <a:t>b) Nếu cứ mỗi mét vuông có 4 người đứng thì quảng trường Ba Đình có thể chứa được bao nhiêu người?</a:t>
            </a:r>
            <a:endParaRPr lang="en-US" sz="3600"/>
          </a:p>
        </p:txBody>
      </p:sp>
      <p:sp>
        <p:nvSpPr>
          <p:cNvPr id="10" name="Hộp Văn bản 9">
            <a:extLst>
              <a:ext uri="{FF2B5EF4-FFF2-40B4-BE49-F238E27FC236}">
                <a16:creationId xmlns:a16="http://schemas.microsoft.com/office/drawing/2014/main" id="{36425347-9415-4D80-97D6-BCCF99EDE6C2}"/>
              </a:ext>
            </a:extLst>
          </p:cNvPr>
          <p:cNvSpPr txBox="1"/>
          <p:nvPr/>
        </p:nvSpPr>
        <p:spPr>
          <a:xfrm>
            <a:off x="515257" y="4228556"/>
            <a:ext cx="11470074" cy="2052037"/>
          </a:xfrm>
          <a:prstGeom prst="rect">
            <a:avLst/>
          </a:prstGeom>
          <a:noFill/>
          <a:ln w="38100">
            <a:solidFill>
              <a:srgbClr val="FF0000"/>
            </a:solidFill>
          </a:ln>
        </p:spPr>
        <p:txBody>
          <a:bodyPr wrap="square">
            <a:spAutoFit/>
          </a:bodyPr>
          <a:lstStyle/>
          <a:p>
            <a:pPr algn="just">
              <a:lnSpc>
                <a:spcPct val="115000"/>
              </a:lnSpc>
              <a:spcAft>
                <a:spcPts val="800"/>
              </a:spcAft>
            </a:pPr>
            <a:r>
              <a:rPr lang="vi-VN" sz="3600">
                <a:effectLst/>
                <a:latin typeface="Arial" panose="020B0604020202020204" pitchFamily="34" charset="0"/>
                <a:ea typeface="Calibri" panose="020F0502020204030204" pitchFamily="34" charset="0"/>
                <a:cs typeface="Arial" panose="020B0604020202020204" pitchFamily="34" charset="0"/>
              </a:rPr>
              <a:t>Ta có: </a:t>
            </a:r>
            <a:r>
              <a:rPr lang="en-US" sz="3600">
                <a:effectLst/>
                <a:latin typeface="Arial" panose="020B0604020202020204" pitchFamily="34" charset="0"/>
                <a:ea typeface="Calibri" panose="020F0502020204030204" pitchFamily="34" charset="0"/>
                <a:cs typeface="Arial" panose="020B0604020202020204" pitchFamily="34" charset="0"/>
              </a:rPr>
              <a:t>32 000 x 4 = 128 000 (người) </a:t>
            </a:r>
            <a:endParaRPr lang="vi-VN" sz="360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vi-VN" sz="3600">
                <a:effectLst/>
                <a:latin typeface="Arial" panose="020B0604020202020204" pitchFamily="34" charset="0"/>
                <a:ea typeface="Calibri" panose="020F0502020204030204" pitchFamily="34" charset="0"/>
                <a:cs typeface="Arial" panose="020B0604020202020204" pitchFamily="34" charset="0"/>
              </a:rPr>
              <a:t>Nếu cứ mỗi mét vuông </a:t>
            </a:r>
            <a:r>
              <a:rPr lang="en-US" sz="3600">
                <a:effectLst/>
                <a:latin typeface="Arial" panose="020B0604020202020204" pitchFamily="34" charset="0"/>
                <a:ea typeface="Calibri" panose="020F0502020204030204" pitchFamily="34" charset="0"/>
                <a:cs typeface="Arial" panose="020B0604020202020204" pitchFamily="34" charset="0"/>
              </a:rPr>
              <a:t>có 4 người đứng thì quảng trường</a:t>
            </a:r>
            <a:r>
              <a:rPr lang="vi-VN" sz="3600">
                <a:effectLst/>
                <a:latin typeface="Arial" panose="020B0604020202020204" pitchFamily="34" charset="0"/>
                <a:ea typeface="Calibri" panose="020F0502020204030204" pitchFamily="34" charset="0"/>
                <a:cs typeface="Arial" panose="020B0604020202020204" pitchFamily="34" charset="0"/>
              </a:rPr>
              <a:t> có thể</a:t>
            </a:r>
            <a:r>
              <a:rPr lang="en-US" sz="3600">
                <a:effectLst/>
                <a:latin typeface="Arial" panose="020B0604020202020204" pitchFamily="34" charset="0"/>
                <a:ea typeface="Calibri" panose="020F0502020204030204" pitchFamily="34" charset="0"/>
                <a:cs typeface="Arial" panose="020B0604020202020204" pitchFamily="34" charset="0"/>
              </a:rPr>
              <a:t> chứa được</a:t>
            </a:r>
            <a:r>
              <a:rPr lang="vi-VN" sz="3600">
                <a:latin typeface="Arial" panose="020B0604020202020204" pitchFamily="34" charset="0"/>
                <a:ea typeface="Calibri" panose="020F0502020204030204" pitchFamily="34" charset="0"/>
                <a:cs typeface="Arial" panose="020B0604020202020204" pitchFamily="34" charset="0"/>
              </a:rPr>
              <a:t> 128 000 người.</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1908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FCE7C9CF-AA16-49B5-9DD0-CA8E3ACE5523}"/>
              </a:ext>
            </a:extLst>
          </p:cNvPr>
          <p:cNvSpPr txBox="1"/>
          <p:nvPr/>
        </p:nvSpPr>
        <p:spPr>
          <a:xfrm>
            <a:off x="897307" y="79790"/>
            <a:ext cx="11153388" cy="1754326"/>
          </a:xfrm>
          <a:prstGeom prst="rect">
            <a:avLst/>
          </a:prstGeom>
          <a:noFill/>
        </p:spPr>
        <p:txBody>
          <a:bodyPr wrap="square" rtlCol="0">
            <a:spAutoFit/>
          </a:bodyPr>
          <a:lstStyle/>
          <a:p>
            <a:pPr algn="just"/>
            <a:r>
              <a:rPr lang="vi-VN" sz="3600"/>
              <a:t>Tìm hiểu trên sách, báo, internet và các phương tiện truyền thông khác thông tin về diện tích một số vườn quốc gia, khu bảo tồn thiên nhiên, sân vận động,…</a:t>
            </a:r>
            <a:endParaRPr lang="en-US" sz="3600"/>
          </a:p>
        </p:txBody>
      </p:sp>
      <p:grpSp>
        <p:nvGrpSpPr>
          <p:cNvPr id="3" name="Nhóm 2">
            <a:extLst>
              <a:ext uri="{FF2B5EF4-FFF2-40B4-BE49-F238E27FC236}">
                <a16:creationId xmlns:a16="http://schemas.microsoft.com/office/drawing/2014/main" id="{BFFDA767-65BD-4405-82C6-EC2DDD004BFD}"/>
              </a:ext>
            </a:extLst>
          </p:cNvPr>
          <p:cNvGrpSpPr/>
          <p:nvPr/>
        </p:nvGrpSpPr>
        <p:grpSpPr>
          <a:xfrm>
            <a:off x="141306" y="95250"/>
            <a:ext cx="648000" cy="648000"/>
            <a:chOff x="82527" y="957742"/>
            <a:chExt cx="648000" cy="648000"/>
          </a:xfrm>
        </p:grpSpPr>
        <p:sp>
          <p:nvSpPr>
            <p:cNvPr id="4" name="Hình chữ nhật 3">
              <a:extLst>
                <a:ext uri="{FF2B5EF4-FFF2-40B4-BE49-F238E27FC236}">
                  <a16:creationId xmlns:a16="http://schemas.microsoft.com/office/drawing/2014/main" id="{0E63715C-6567-4485-80F5-2DBC2EDD2979}"/>
                </a:ext>
              </a:extLst>
            </p:cNvPr>
            <p:cNvSpPr/>
            <p:nvPr/>
          </p:nvSpPr>
          <p:spPr>
            <a:xfrm>
              <a:off x="190527" y="1065742"/>
              <a:ext cx="43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6</a:t>
              </a:r>
              <a:endParaRPr lang="en-US" sz="3200"/>
            </a:p>
          </p:txBody>
        </p:sp>
        <p:sp>
          <p:nvSpPr>
            <p:cNvPr id="5" name="Hình Bầu dục 4">
              <a:extLst>
                <a:ext uri="{FF2B5EF4-FFF2-40B4-BE49-F238E27FC236}">
                  <a16:creationId xmlns:a16="http://schemas.microsoft.com/office/drawing/2014/main" id="{600BD322-1B47-4642-B44B-4258AEC2D038}"/>
                </a:ext>
              </a:extLst>
            </p:cNvPr>
            <p:cNvSpPr/>
            <p:nvPr/>
          </p:nvSpPr>
          <p:spPr>
            <a:xfrm>
              <a:off x="82527" y="957742"/>
              <a:ext cx="648000" cy="64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pic>
        <p:nvPicPr>
          <p:cNvPr id="1026" name="Picture 2" descr="Vườn Quốc gia Phong Nha - Kẻ Bàng - Quảng Bình Travel">
            <a:extLst>
              <a:ext uri="{FF2B5EF4-FFF2-40B4-BE49-F238E27FC236}">
                <a16:creationId xmlns:a16="http://schemas.microsoft.com/office/drawing/2014/main" id="{7BC84A45-5EDF-4994-B264-A5F801D29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505" y="1834116"/>
            <a:ext cx="7234371" cy="4820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á rừng tại khu bảo tồn thiên nhiên Sơn Trà - Tuổi Trẻ Online">
            <a:extLst>
              <a:ext uri="{FF2B5EF4-FFF2-40B4-BE49-F238E27FC236}">
                <a16:creationId xmlns:a16="http://schemas.microsoft.com/office/drawing/2014/main" id="{2C081EE0-A8FD-47A3-992C-5760FE5E9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751" y="1847093"/>
            <a:ext cx="6334125" cy="4743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ÂN VẬN ĐỘNG THỐNG NHẤT - QUẬN 10">
            <a:extLst>
              <a:ext uri="{FF2B5EF4-FFF2-40B4-BE49-F238E27FC236}">
                <a16:creationId xmlns:a16="http://schemas.microsoft.com/office/drawing/2014/main" id="{AE496604-CACC-4EAB-BF3E-4CEB55948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376" y="2105933"/>
            <a:ext cx="62865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44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1026"/>
                                        </p:tgtEl>
                                      </p:cBhvr>
                                      <p:by x="50000" y="50000"/>
                                    </p:animScale>
                                  </p:childTnLst>
                                </p:cTn>
                              </p:par>
                              <p:par>
                                <p:cTn id="11" presetID="42" presetClass="path" presetSubtype="0" accel="50000" decel="50000" fill="hold" nodeType="withEffect">
                                  <p:stCondLst>
                                    <p:cond delay="0"/>
                                  </p:stCondLst>
                                  <p:childTnLst>
                                    <p:animMotion origin="layout" path="M -3.125E-6 1.11022E-16 L -0.49752 -0.15532 " pathEditMode="relative" rAng="0" ptsTypes="AA">
                                      <p:cBhvr>
                                        <p:cTn id="12" dur="1250" fill="hold"/>
                                        <p:tgtEl>
                                          <p:spTgt spid="1026"/>
                                        </p:tgtEl>
                                        <p:attrNameLst>
                                          <p:attrName>ppt_x</p:attrName>
                                          <p:attrName>ppt_y</p:attrName>
                                        </p:attrNameLst>
                                      </p:cBhvr>
                                      <p:rCtr x="-24883" y="-7778"/>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1250" fill="hold"/>
                                        <p:tgtEl>
                                          <p:spTgt spid="1030"/>
                                        </p:tgtEl>
                                      </p:cBhvr>
                                      <p:by x="50000" y="50000"/>
                                    </p:animScale>
                                  </p:childTnLst>
                                </p:cTn>
                              </p:par>
                              <p:par>
                                <p:cTn id="21" presetID="42" presetClass="path" presetSubtype="0" accel="50000" decel="50000" fill="hold" nodeType="withEffect">
                                  <p:stCondLst>
                                    <p:cond delay="0"/>
                                  </p:stCondLst>
                                  <p:childTnLst>
                                    <p:animMotion origin="layout" path="M -2.29167E-6 2.22222E-6 L -0.53333 0.20578 " pathEditMode="relative" rAng="0" ptsTypes="AA">
                                      <p:cBhvr>
                                        <p:cTn id="22" dur="1250" fill="hold"/>
                                        <p:tgtEl>
                                          <p:spTgt spid="1030"/>
                                        </p:tgtEl>
                                        <p:attrNameLst>
                                          <p:attrName>ppt_x</p:attrName>
                                          <p:attrName>ppt_y</p:attrName>
                                        </p:attrNameLst>
                                      </p:cBhvr>
                                      <p:rCtr x="-26667" y="10278"/>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id="{B77F2BAF-6408-4967-9399-E8A56929E23A}"/>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94A89250-FAFC-41F4-8241-30164ACC359E}"/>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id="{5A37C776-2377-4758-951D-4EA4BB50C0D6}"/>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id="{DA7CCA1D-5A7E-4068-8BE7-761BEE06DBC4}"/>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graphicFrame>
        <p:nvGraphicFramePr>
          <p:cNvPr id="12" name="Bảng 6">
            <a:extLst>
              <a:ext uri="{FF2B5EF4-FFF2-40B4-BE49-F238E27FC236}">
                <a16:creationId xmlns:a16="http://schemas.microsoft.com/office/drawing/2014/main" id="{5AEEC745-DE46-4DE5-9AB4-22D92A28EC3F}"/>
              </a:ext>
            </a:extLst>
          </p:cNvPr>
          <p:cNvGraphicFramePr>
            <a:graphicFrameLocks noGrp="1"/>
          </p:cNvGraphicFramePr>
          <p:nvPr>
            <p:extLst>
              <p:ext uri="{D42A27DB-BD31-4B8C-83A1-F6EECF244321}">
                <p14:modId xmlns:p14="http://schemas.microsoft.com/office/powerpoint/2010/main" val="3326680219"/>
              </p:ext>
            </p:extLst>
          </p:nvPr>
        </p:nvGraphicFramePr>
        <p:xfrm>
          <a:off x="1090084" y="2344886"/>
          <a:ext cx="10111308" cy="449754"/>
        </p:xfrm>
        <a:graphic>
          <a:graphicData uri="http://schemas.openxmlformats.org/drawingml/2006/table">
            <a:tbl>
              <a:tblPr firstRow="1" bandRow="1">
                <a:tableStyleId>{5940675A-B579-460E-94D1-54222C63F5DA}</a:tableStyleId>
              </a:tblPr>
              <a:tblGrid>
                <a:gridCol w="842609">
                  <a:extLst>
                    <a:ext uri="{9D8B030D-6E8A-4147-A177-3AD203B41FA5}">
                      <a16:colId xmlns:a16="http://schemas.microsoft.com/office/drawing/2014/main" val="718208866"/>
                    </a:ext>
                  </a:extLst>
                </a:gridCol>
                <a:gridCol w="842609">
                  <a:extLst>
                    <a:ext uri="{9D8B030D-6E8A-4147-A177-3AD203B41FA5}">
                      <a16:colId xmlns:a16="http://schemas.microsoft.com/office/drawing/2014/main" val="1434306956"/>
                    </a:ext>
                  </a:extLst>
                </a:gridCol>
                <a:gridCol w="842609">
                  <a:extLst>
                    <a:ext uri="{9D8B030D-6E8A-4147-A177-3AD203B41FA5}">
                      <a16:colId xmlns:a16="http://schemas.microsoft.com/office/drawing/2014/main" val="2714007162"/>
                    </a:ext>
                  </a:extLst>
                </a:gridCol>
                <a:gridCol w="842609">
                  <a:extLst>
                    <a:ext uri="{9D8B030D-6E8A-4147-A177-3AD203B41FA5}">
                      <a16:colId xmlns:a16="http://schemas.microsoft.com/office/drawing/2014/main" val="1703696220"/>
                    </a:ext>
                  </a:extLst>
                </a:gridCol>
                <a:gridCol w="842609">
                  <a:extLst>
                    <a:ext uri="{9D8B030D-6E8A-4147-A177-3AD203B41FA5}">
                      <a16:colId xmlns:a16="http://schemas.microsoft.com/office/drawing/2014/main" val="1829123889"/>
                    </a:ext>
                  </a:extLst>
                </a:gridCol>
                <a:gridCol w="842609">
                  <a:extLst>
                    <a:ext uri="{9D8B030D-6E8A-4147-A177-3AD203B41FA5}">
                      <a16:colId xmlns:a16="http://schemas.microsoft.com/office/drawing/2014/main" val="2282445765"/>
                    </a:ext>
                  </a:extLst>
                </a:gridCol>
                <a:gridCol w="842609">
                  <a:extLst>
                    <a:ext uri="{9D8B030D-6E8A-4147-A177-3AD203B41FA5}">
                      <a16:colId xmlns:a16="http://schemas.microsoft.com/office/drawing/2014/main" val="3328443197"/>
                    </a:ext>
                  </a:extLst>
                </a:gridCol>
                <a:gridCol w="842609">
                  <a:extLst>
                    <a:ext uri="{9D8B030D-6E8A-4147-A177-3AD203B41FA5}">
                      <a16:colId xmlns:a16="http://schemas.microsoft.com/office/drawing/2014/main" val="1144730731"/>
                    </a:ext>
                  </a:extLst>
                </a:gridCol>
                <a:gridCol w="842609">
                  <a:extLst>
                    <a:ext uri="{9D8B030D-6E8A-4147-A177-3AD203B41FA5}">
                      <a16:colId xmlns:a16="http://schemas.microsoft.com/office/drawing/2014/main" val="875420133"/>
                    </a:ext>
                  </a:extLst>
                </a:gridCol>
                <a:gridCol w="842609">
                  <a:extLst>
                    <a:ext uri="{9D8B030D-6E8A-4147-A177-3AD203B41FA5}">
                      <a16:colId xmlns:a16="http://schemas.microsoft.com/office/drawing/2014/main" val="2214910356"/>
                    </a:ext>
                  </a:extLst>
                </a:gridCol>
                <a:gridCol w="842609">
                  <a:extLst>
                    <a:ext uri="{9D8B030D-6E8A-4147-A177-3AD203B41FA5}">
                      <a16:colId xmlns:a16="http://schemas.microsoft.com/office/drawing/2014/main" val="2458479182"/>
                    </a:ext>
                  </a:extLst>
                </a:gridCol>
                <a:gridCol w="842609">
                  <a:extLst>
                    <a:ext uri="{9D8B030D-6E8A-4147-A177-3AD203B41FA5}">
                      <a16:colId xmlns:a16="http://schemas.microsoft.com/office/drawing/2014/main" val="2009826331"/>
                    </a:ext>
                  </a:extLst>
                </a:gridCol>
              </a:tblGrid>
              <a:tr h="236394">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48778480"/>
                  </a:ext>
                </a:extLst>
              </a:tr>
              <a:tr h="195606">
                <a:tc>
                  <a:txBody>
                    <a:bodyPr/>
                    <a:lstStyle/>
                    <a:p>
                      <a:endParaRPr lang="en-US" sz="800" dirty="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extLst>
                  <a:ext uri="{0D108BD9-81ED-4DB2-BD59-A6C34878D82A}">
                    <a16:rowId xmlns:a16="http://schemas.microsoft.com/office/drawing/2014/main" val="2666601155"/>
                  </a:ext>
                </a:extLst>
              </a:tr>
            </a:tbl>
          </a:graphicData>
        </a:graphic>
      </p:graphicFrame>
      <p:grpSp>
        <p:nvGrpSpPr>
          <p:cNvPr id="13" name="Nhóm 12">
            <a:extLst>
              <a:ext uri="{FF2B5EF4-FFF2-40B4-BE49-F238E27FC236}">
                <a16:creationId xmlns:a16="http://schemas.microsoft.com/office/drawing/2014/main" id="{9DF14795-9B28-4890-B65D-C7E8A286087F}"/>
              </a:ext>
            </a:extLst>
          </p:cNvPr>
          <p:cNvGrpSpPr/>
          <p:nvPr/>
        </p:nvGrpSpPr>
        <p:grpSpPr>
          <a:xfrm>
            <a:off x="1519517" y="1549164"/>
            <a:ext cx="9766546" cy="2000986"/>
            <a:chOff x="1519517" y="1549164"/>
            <a:chExt cx="9766546" cy="2000986"/>
          </a:xfrm>
        </p:grpSpPr>
        <p:grpSp>
          <p:nvGrpSpPr>
            <p:cNvPr id="14" name="Nhóm 13">
              <a:extLst>
                <a:ext uri="{FF2B5EF4-FFF2-40B4-BE49-F238E27FC236}">
                  <a16:creationId xmlns:a16="http://schemas.microsoft.com/office/drawing/2014/main" id="{6E2E2B9A-8835-493B-AE00-EE7A26372C3D}"/>
                </a:ext>
              </a:extLst>
            </p:cNvPr>
            <p:cNvGrpSpPr/>
            <p:nvPr/>
          </p:nvGrpSpPr>
          <p:grpSpPr>
            <a:xfrm>
              <a:off x="1924050" y="2121329"/>
              <a:ext cx="9362013" cy="808303"/>
              <a:chOff x="1924050" y="1704873"/>
              <a:chExt cx="9362013" cy="808303"/>
            </a:xfrm>
          </p:grpSpPr>
          <p:cxnSp>
            <p:nvCxnSpPr>
              <p:cNvPr id="20" name="Đường kết nối Mũi tên Thẳng 19">
                <a:extLst>
                  <a:ext uri="{FF2B5EF4-FFF2-40B4-BE49-F238E27FC236}">
                    <a16:creationId xmlns:a16="http://schemas.microsoft.com/office/drawing/2014/main" id="{1120DB21-E4D5-4DE0-8CD0-620614436671}"/>
                  </a:ext>
                </a:extLst>
              </p:cNvPr>
              <p:cNvCxnSpPr/>
              <p:nvPr/>
            </p:nvCxnSpPr>
            <p:spPr>
              <a:xfrm>
                <a:off x="10917763" y="2166007"/>
                <a:ext cx="36830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CBEB30E3-6084-4266-B3C1-C3615E1352A7}"/>
                  </a:ext>
                </a:extLst>
              </p:cNvPr>
              <p:cNvCxnSpPr>
                <a:cxnSpLocks/>
              </p:cNvCxnSpPr>
              <p:nvPr/>
            </p:nvCxnSpPr>
            <p:spPr>
              <a:xfrm>
                <a:off x="1924050"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id="{2FAD0BF0-6719-4DE8-A354-394483570EFF}"/>
                  </a:ext>
                </a:extLst>
              </p:cNvPr>
              <p:cNvCxnSpPr>
                <a:cxnSpLocks/>
              </p:cNvCxnSpPr>
              <p:nvPr/>
            </p:nvCxnSpPr>
            <p:spPr>
              <a:xfrm>
                <a:off x="44323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CEAA3932-5016-4369-809A-340803F64282}"/>
                  </a:ext>
                </a:extLst>
              </p:cNvPr>
              <p:cNvCxnSpPr>
                <a:cxnSpLocks/>
              </p:cNvCxnSpPr>
              <p:nvPr/>
            </p:nvCxnSpPr>
            <p:spPr>
              <a:xfrm>
                <a:off x="60960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4884EA5A-0396-46D7-AB9F-169D20F1EE57}"/>
                  </a:ext>
                </a:extLst>
              </p:cNvPr>
              <p:cNvCxnSpPr>
                <a:cxnSpLocks/>
              </p:cNvCxnSpPr>
              <p:nvPr/>
            </p:nvCxnSpPr>
            <p:spPr>
              <a:xfrm>
                <a:off x="8602662"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0833F9D-09E4-4ADF-BAD8-C8CD51C87385}"/>
                  </a:ext>
                </a:extLst>
              </p:cNvPr>
              <p:cNvCxnSpPr>
                <a:cxnSpLocks/>
              </p:cNvCxnSpPr>
              <p:nvPr/>
            </p:nvCxnSpPr>
            <p:spPr>
              <a:xfrm>
                <a:off x="10270065"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Hộp Văn bản 14">
              <a:extLst>
                <a:ext uri="{FF2B5EF4-FFF2-40B4-BE49-F238E27FC236}">
                  <a16:creationId xmlns:a16="http://schemas.microsoft.com/office/drawing/2014/main" id="{1CCAF24C-9312-4C43-9404-BC6364B93FC4}"/>
                </a:ext>
              </a:extLst>
            </p:cNvPr>
            <p:cNvSpPr txBox="1"/>
            <p:nvPr/>
          </p:nvSpPr>
          <p:spPr>
            <a:xfrm>
              <a:off x="1519517" y="2965375"/>
              <a:ext cx="804834" cy="584775"/>
            </a:xfrm>
            <a:prstGeom prst="rect">
              <a:avLst/>
            </a:prstGeom>
            <a:solidFill>
              <a:schemeClr val="accent5">
                <a:lumMod val="40000"/>
                <a:lumOff val="60000"/>
              </a:schemeClr>
            </a:solidFill>
          </p:spPr>
          <p:txBody>
            <a:bodyPr wrap="square" rtlCol="0">
              <a:spAutoFit/>
            </a:bodyPr>
            <a:lstStyle/>
            <a:p>
              <a:r>
                <a:rPr lang="vi-VN" sz="3200"/>
                <a:t>3,6</a:t>
              </a:r>
              <a:endParaRPr lang="en-US" sz="3200"/>
            </a:p>
          </p:txBody>
        </p:sp>
        <p:sp>
          <p:nvSpPr>
            <p:cNvPr id="16" name="Hộp Văn bản 15">
              <a:extLst>
                <a:ext uri="{FF2B5EF4-FFF2-40B4-BE49-F238E27FC236}">
                  <a16:creationId xmlns:a16="http://schemas.microsoft.com/office/drawing/2014/main" id="{EFAD7815-FAFC-4118-84BA-A7D5E7B31B95}"/>
                </a:ext>
              </a:extLst>
            </p:cNvPr>
            <p:cNvSpPr txBox="1"/>
            <p:nvPr/>
          </p:nvSpPr>
          <p:spPr>
            <a:xfrm>
              <a:off x="3939643" y="1549164"/>
              <a:ext cx="975693" cy="584775"/>
            </a:xfrm>
            <a:prstGeom prst="rect">
              <a:avLst/>
            </a:prstGeom>
            <a:solidFill>
              <a:schemeClr val="accent6">
                <a:lumMod val="60000"/>
                <a:lumOff val="40000"/>
              </a:schemeClr>
            </a:solidFill>
          </p:spPr>
          <p:txBody>
            <a:bodyPr wrap="square" rtlCol="0">
              <a:spAutoFit/>
            </a:bodyPr>
            <a:lstStyle/>
            <a:p>
              <a:pPr algn="ctr"/>
              <a:r>
                <a:rPr lang="vi-VN" sz="3200">
                  <a:solidFill>
                    <a:schemeClr val="accent5">
                      <a:lumMod val="75000"/>
                    </a:schemeClr>
                  </a:solidFill>
                </a:rPr>
                <a:t>3,63</a:t>
              </a:r>
              <a:endParaRPr lang="en-US" sz="3200">
                <a:solidFill>
                  <a:schemeClr val="accent5">
                    <a:lumMod val="75000"/>
                  </a:schemeClr>
                </a:solidFill>
              </a:endParaRPr>
            </a:p>
          </p:txBody>
        </p:sp>
        <p:sp>
          <p:nvSpPr>
            <p:cNvPr id="17" name="Hộp Văn bản 16">
              <a:extLst>
                <a:ext uri="{FF2B5EF4-FFF2-40B4-BE49-F238E27FC236}">
                  <a16:creationId xmlns:a16="http://schemas.microsoft.com/office/drawing/2014/main" id="{A9849BBB-B992-4212-9BEC-5450525728AE}"/>
                </a:ext>
              </a:extLst>
            </p:cNvPr>
            <p:cNvSpPr txBox="1"/>
            <p:nvPr/>
          </p:nvSpPr>
          <p:spPr>
            <a:xfrm>
              <a:off x="5607945" y="1549164"/>
              <a:ext cx="975689" cy="584775"/>
            </a:xfrm>
            <a:prstGeom prst="rect">
              <a:avLst/>
            </a:prstGeom>
            <a:solidFill>
              <a:schemeClr val="accent6">
                <a:lumMod val="60000"/>
                <a:lumOff val="40000"/>
              </a:schemeClr>
            </a:solidFill>
          </p:spPr>
          <p:txBody>
            <a:bodyPr wrap="square" rtlCol="0">
              <a:spAutoFit/>
            </a:bodyPr>
            <a:lstStyle/>
            <a:p>
              <a:pPr algn="ctr"/>
              <a:r>
                <a:rPr lang="vi-VN" sz="3200">
                  <a:solidFill>
                    <a:schemeClr val="accent5">
                      <a:lumMod val="75000"/>
                    </a:schemeClr>
                  </a:solidFill>
                </a:rPr>
                <a:t>3,65</a:t>
              </a:r>
              <a:endParaRPr lang="en-US" sz="3200">
                <a:solidFill>
                  <a:schemeClr val="accent5">
                    <a:lumMod val="75000"/>
                  </a:schemeClr>
                </a:solidFill>
              </a:endParaRPr>
            </a:p>
          </p:txBody>
        </p:sp>
        <p:sp>
          <p:nvSpPr>
            <p:cNvPr id="18" name="Hộp Văn bản 17">
              <a:extLst>
                <a:ext uri="{FF2B5EF4-FFF2-40B4-BE49-F238E27FC236}">
                  <a16:creationId xmlns:a16="http://schemas.microsoft.com/office/drawing/2014/main" id="{5555B20A-96FA-477C-81C1-2CE691934A99}"/>
                </a:ext>
              </a:extLst>
            </p:cNvPr>
            <p:cNvSpPr txBox="1"/>
            <p:nvPr/>
          </p:nvSpPr>
          <p:spPr>
            <a:xfrm>
              <a:off x="8106852" y="1549164"/>
              <a:ext cx="975689" cy="584775"/>
            </a:xfrm>
            <a:prstGeom prst="rect">
              <a:avLst/>
            </a:prstGeom>
            <a:solidFill>
              <a:schemeClr val="accent6">
                <a:lumMod val="60000"/>
                <a:lumOff val="40000"/>
              </a:schemeClr>
            </a:solidFill>
          </p:spPr>
          <p:txBody>
            <a:bodyPr wrap="square" rtlCol="0">
              <a:spAutoFit/>
            </a:bodyPr>
            <a:lstStyle/>
            <a:p>
              <a:r>
                <a:rPr lang="vi-VN" sz="3200">
                  <a:solidFill>
                    <a:schemeClr val="accent5">
                      <a:lumMod val="75000"/>
                    </a:schemeClr>
                  </a:solidFill>
                </a:rPr>
                <a:t>3,68</a:t>
              </a:r>
              <a:endParaRPr lang="en-US" sz="3200">
                <a:solidFill>
                  <a:schemeClr val="accent5">
                    <a:lumMod val="75000"/>
                  </a:schemeClr>
                </a:solidFill>
              </a:endParaRPr>
            </a:p>
          </p:txBody>
        </p:sp>
        <p:sp>
          <p:nvSpPr>
            <p:cNvPr id="19" name="Hộp Văn bản 18">
              <a:extLst>
                <a:ext uri="{FF2B5EF4-FFF2-40B4-BE49-F238E27FC236}">
                  <a16:creationId xmlns:a16="http://schemas.microsoft.com/office/drawing/2014/main" id="{B0C6CE4B-2847-4BD7-B589-FED0C814A81B}"/>
                </a:ext>
              </a:extLst>
            </p:cNvPr>
            <p:cNvSpPr txBox="1"/>
            <p:nvPr/>
          </p:nvSpPr>
          <p:spPr>
            <a:xfrm>
              <a:off x="9859433" y="2929632"/>
              <a:ext cx="804835" cy="584775"/>
            </a:xfrm>
            <a:prstGeom prst="rect">
              <a:avLst/>
            </a:prstGeom>
            <a:solidFill>
              <a:schemeClr val="accent5">
                <a:lumMod val="40000"/>
                <a:lumOff val="60000"/>
              </a:schemeClr>
            </a:solidFill>
          </p:spPr>
          <p:txBody>
            <a:bodyPr wrap="square" rtlCol="0">
              <a:spAutoFit/>
            </a:bodyPr>
            <a:lstStyle/>
            <a:p>
              <a:r>
                <a:rPr lang="vi-VN" sz="3200"/>
                <a:t>3,7</a:t>
              </a:r>
              <a:endParaRPr lang="en-US" sz="3200"/>
            </a:p>
          </p:txBody>
        </p:sp>
      </p:grpSp>
      <p:sp>
        <p:nvSpPr>
          <p:cNvPr id="26" name="Hộp Văn bản 25">
            <a:extLst>
              <a:ext uri="{FF2B5EF4-FFF2-40B4-BE49-F238E27FC236}">
                <a16:creationId xmlns:a16="http://schemas.microsoft.com/office/drawing/2014/main" id="{8AB15F61-55CB-4FE9-BFA4-301830267EAB}"/>
              </a:ext>
            </a:extLst>
          </p:cNvPr>
          <p:cNvSpPr txBox="1"/>
          <p:nvPr/>
        </p:nvSpPr>
        <p:spPr>
          <a:xfrm>
            <a:off x="253497" y="986122"/>
            <a:ext cx="12024225" cy="584775"/>
          </a:xfrm>
          <a:prstGeom prst="rect">
            <a:avLst/>
          </a:prstGeom>
          <a:noFill/>
        </p:spPr>
        <p:txBody>
          <a:bodyPr wrap="square" rtlCol="0">
            <a:spAutoFit/>
          </a:bodyPr>
          <a:lstStyle/>
          <a:p>
            <a:r>
              <a:rPr lang="vi-VN" sz="3200">
                <a:solidFill>
                  <a:schemeClr val="accent5">
                    <a:lumMod val="75000"/>
                  </a:schemeClr>
                </a:solidFill>
              </a:rPr>
              <a:t>Ví dụ 2: Làm tròn các số 3,63; 3,68 và 3,65 đến hàng phần mười</a:t>
            </a:r>
            <a:endParaRPr lang="en-US" sz="3200">
              <a:solidFill>
                <a:schemeClr val="accent5">
                  <a:lumMod val="75000"/>
                </a:schemeClr>
              </a:solidFill>
            </a:endParaRPr>
          </a:p>
        </p:txBody>
      </p:sp>
      <p:sp>
        <p:nvSpPr>
          <p:cNvPr id="27" name="Hộp Văn bản 26">
            <a:extLst>
              <a:ext uri="{FF2B5EF4-FFF2-40B4-BE49-F238E27FC236}">
                <a16:creationId xmlns:a16="http://schemas.microsoft.com/office/drawing/2014/main" id="{E2F64D3C-83AD-44F4-B167-B968AEC181CB}"/>
              </a:ext>
            </a:extLst>
          </p:cNvPr>
          <p:cNvSpPr txBox="1"/>
          <p:nvPr/>
        </p:nvSpPr>
        <p:spPr>
          <a:xfrm>
            <a:off x="0" y="3594030"/>
            <a:ext cx="12630150" cy="2862322"/>
          </a:xfrm>
          <a:prstGeom prst="rect">
            <a:avLst/>
          </a:prstGeom>
          <a:noFill/>
        </p:spPr>
        <p:txBody>
          <a:bodyPr wrap="square" rtlCol="0">
            <a:spAutoFit/>
          </a:bodyPr>
          <a:lstStyle/>
          <a:p>
            <a:pPr marL="176213" indent="-176213">
              <a:buFont typeface="Arial" panose="020B0604020202020204" pitchFamily="34" charset="0"/>
              <a:buChar char="•"/>
            </a:pPr>
            <a:r>
              <a:rPr lang="vi-VN" sz="3000"/>
              <a:t>Ta thấy: Số 3,63 gần với số 3,6 hơn số 3,7.</a:t>
            </a:r>
          </a:p>
          <a:p>
            <a:r>
              <a:rPr lang="vi-VN" sz="3000"/>
              <a:t>Vậy: Khi làm tròn số </a:t>
            </a:r>
            <a:r>
              <a:rPr lang="vi-VN" sz="3000" b="1"/>
              <a:t>3,63</a:t>
            </a:r>
            <a:r>
              <a:rPr lang="vi-VN" sz="3000"/>
              <a:t> đến hàng phần mười, ta được số </a:t>
            </a:r>
            <a:r>
              <a:rPr lang="vi-VN" sz="3000" b="1"/>
              <a:t>3,6</a:t>
            </a:r>
            <a:r>
              <a:rPr lang="vi-VN" sz="3000"/>
              <a:t>.</a:t>
            </a:r>
          </a:p>
          <a:p>
            <a:pPr marL="176213" indent="-176213">
              <a:buFont typeface="Arial" panose="020B0604020202020204" pitchFamily="34" charset="0"/>
              <a:buChar char="•"/>
            </a:pPr>
            <a:r>
              <a:rPr lang="vi-VN" sz="3000"/>
              <a:t>Ta thấy: Số 3,68 gần với số 3,7 hơn số 3,6.</a:t>
            </a:r>
          </a:p>
          <a:p>
            <a:r>
              <a:rPr lang="vi-VN" sz="3000"/>
              <a:t>Vậy: Khi làm tròn số </a:t>
            </a:r>
            <a:r>
              <a:rPr lang="vi-VN" sz="3000" b="1"/>
              <a:t>3,68</a:t>
            </a:r>
            <a:r>
              <a:rPr lang="vi-VN" sz="3000"/>
              <a:t> đến hàng phần mười, ta được số </a:t>
            </a:r>
            <a:r>
              <a:rPr lang="vi-VN" sz="3000" b="1"/>
              <a:t>3,7</a:t>
            </a:r>
            <a:r>
              <a:rPr lang="vi-VN" sz="3000"/>
              <a:t>.</a:t>
            </a:r>
            <a:endParaRPr lang="en-US" sz="3000"/>
          </a:p>
          <a:p>
            <a:pPr marL="176213" indent="-176213">
              <a:buFont typeface="Arial" panose="020B0604020202020204" pitchFamily="34" charset="0"/>
              <a:buChar char="•"/>
            </a:pPr>
            <a:r>
              <a:rPr lang="vi-VN" sz="3000"/>
              <a:t>Ta thấy: Số 3,65 cách đều hai số 3,6 và 3,7.</a:t>
            </a:r>
          </a:p>
          <a:p>
            <a:r>
              <a:rPr lang="vi-VN" sz="3000"/>
              <a:t>Quy ước: Khi làm tròn số </a:t>
            </a:r>
            <a:r>
              <a:rPr lang="vi-VN" sz="3000" b="1"/>
              <a:t>3,65</a:t>
            </a:r>
            <a:r>
              <a:rPr lang="vi-VN" sz="3000"/>
              <a:t> đến hàng phần mười, ta được số </a:t>
            </a:r>
            <a:r>
              <a:rPr lang="vi-VN" sz="3000" b="1"/>
              <a:t>3,7</a:t>
            </a:r>
            <a:r>
              <a:rPr lang="vi-VN" sz="3000"/>
              <a:t>.</a:t>
            </a:r>
            <a:endParaRPr lang="en-US" sz="3000"/>
          </a:p>
        </p:txBody>
      </p:sp>
    </p:spTree>
    <p:extLst>
      <p:ext uri="{BB962C8B-B14F-4D97-AF65-F5344CB8AC3E}">
        <p14:creationId xmlns:p14="http://schemas.microsoft.com/office/powerpoint/2010/main" val="31875435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id="{B77F2BAF-6408-4967-9399-E8A56929E23A}"/>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94A89250-FAFC-41F4-8241-30164ACC359E}"/>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id="{5A37C776-2377-4758-951D-4EA4BB50C0D6}"/>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id="{DA7CCA1D-5A7E-4068-8BE7-761BEE06DBC4}"/>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graphicFrame>
        <p:nvGraphicFramePr>
          <p:cNvPr id="12" name="Bảng 6">
            <a:extLst>
              <a:ext uri="{FF2B5EF4-FFF2-40B4-BE49-F238E27FC236}">
                <a16:creationId xmlns:a16="http://schemas.microsoft.com/office/drawing/2014/main" id="{5AEEC745-DE46-4DE5-9AB4-22D92A28EC3F}"/>
              </a:ext>
            </a:extLst>
          </p:cNvPr>
          <p:cNvGraphicFramePr>
            <a:graphicFrameLocks noGrp="1"/>
          </p:cNvGraphicFramePr>
          <p:nvPr>
            <p:extLst>
              <p:ext uri="{D42A27DB-BD31-4B8C-83A1-F6EECF244321}">
                <p14:modId xmlns:p14="http://schemas.microsoft.com/office/powerpoint/2010/main" val="3788422082"/>
              </p:ext>
            </p:extLst>
          </p:nvPr>
        </p:nvGraphicFramePr>
        <p:xfrm>
          <a:off x="438150" y="2344886"/>
          <a:ext cx="11638488" cy="449754"/>
        </p:xfrm>
        <a:graphic>
          <a:graphicData uri="http://schemas.openxmlformats.org/drawingml/2006/table">
            <a:tbl>
              <a:tblPr firstRow="1" bandRow="1">
                <a:tableStyleId>{5940675A-B579-460E-94D1-54222C63F5DA}</a:tableStyleId>
              </a:tblPr>
              <a:tblGrid>
                <a:gridCol w="969874">
                  <a:extLst>
                    <a:ext uri="{9D8B030D-6E8A-4147-A177-3AD203B41FA5}">
                      <a16:colId xmlns:a16="http://schemas.microsoft.com/office/drawing/2014/main" val="718208866"/>
                    </a:ext>
                  </a:extLst>
                </a:gridCol>
                <a:gridCol w="969874">
                  <a:extLst>
                    <a:ext uri="{9D8B030D-6E8A-4147-A177-3AD203B41FA5}">
                      <a16:colId xmlns:a16="http://schemas.microsoft.com/office/drawing/2014/main" val="1434306956"/>
                    </a:ext>
                  </a:extLst>
                </a:gridCol>
                <a:gridCol w="969874">
                  <a:extLst>
                    <a:ext uri="{9D8B030D-6E8A-4147-A177-3AD203B41FA5}">
                      <a16:colId xmlns:a16="http://schemas.microsoft.com/office/drawing/2014/main" val="2714007162"/>
                    </a:ext>
                  </a:extLst>
                </a:gridCol>
                <a:gridCol w="969874">
                  <a:extLst>
                    <a:ext uri="{9D8B030D-6E8A-4147-A177-3AD203B41FA5}">
                      <a16:colId xmlns:a16="http://schemas.microsoft.com/office/drawing/2014/main" val="1703696220"/>
                    </a:ext>
                  </a:extLst>
                </a:gridCol>
                <a:gridCol w="969874">
                  <a:extLst>
                    <a:ext uri="{9D8B030D-6E8A-4147-A177-3AD203B41FA5}">
                      <a16:colId xmlns:a16="http://schemas.microsoft.com/office/drawing/2014/main" val="1829123889"/>
                    </a:ext>
                  </a:extLst>
                </a:gridCol>
                <a:gridCol w="969874">
                  <a:extLst>
                    <a:ext uri="{9D8B030D-6E8A-4147-A177-3AD203B41FA5}">
                      <a16:colId xmlns:a16="http://schemas.microsoft.com/office/drawing/2014/main" val="2282445765"/>
                    </a:ext>
                  </a:extLst>
                </a:gridCol>
                <a:gridCol w="969874">
                  <a:extLst>
                    <a:ext uri="{9D8B030D-6E8A-4147-A177-3AD203B41FA5}">
                      <a16:colId xmlns:a16="http://schemas.microsoft.com/office/drawing/2014/main" val="3328443197"/>
                    </a:ext>
                  </a:extLst>
                </a:gridCol>
                <a:gridCol w="969874">
                  <a:extLst>
                    <a:ext uri="{9D8B030D-6E8A-4147-A177-3AD203B41FA5}">
                      <a16:colId xmlns:a16="http://schemas.microsoft.com/office/drawing/2014/main" val="1144730731"/>
                    </a:ext>
                  </a:extLst>
                </a:gridCol>
                <a:gridCol w="969874">
                  <a:extLst>
                    <a:ext uri="{9D8B030D-6E8A-4147-A177-3AD203B41FA5}">
                      <a16:colId xmlns:a16="http://schemas.microsoft.com/office/drawing/2014/main" val="875420133"/>
                    </a:ext>
                  </a:extLst>
                </a:gridCol>
                <a:gridCol w="969874">
                  <a:extLst>
                    <a:ext uri="{9D8B030D-6E8A-4147-A177-3AD203B41FA5}">
                      <a16:colId xmlns:a16="http://schemas.microsoft.com/office/drawing/2014/main" val="2214910356"/>
                    </a:ext>
                  </a:extLst>
                </a:gridCol>
                <a:gridCol w="969874">
                  <a:extLst>
                    <a:ext uri="{9D8B030D-6E8A-4147-A177-3AD203B41FA5}">
                      <a16:colId xmlns:a16="http://schemas.microsoft.com/office/drawing/2014/main" val="2458479182"/>
                    </a:ext>
                  </a:extLst>
                </a:gridCol>
                <a:gridCol w="969874">
                  <a:extLst>
                    <a:ext uri="{9D8B030D-6E8A-4147-A177-3AD203B41FA5}">
                      <a16:colId xmlns:a16="http://schemas.microsoft.com/office/drawing/2014/main" val="2009826331"/>
                    </a:ext>
                  </a:extLst>
                </a:gridCol>
              </a:tblGrid>
              <a:tr h="236394">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48778480"/>
                  </a:ext>
                </a:extLst>
              </a:tr>
              <a:tr h="195606">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extLst>
                  <a:ext uri="{0D108BD9-81ED-4DB2-BD59-A6C34878D82A}">
                    <a16:rowId xmlns:a16="http://schemas.microsoft.com/office/drawing/2014/main" val="2666601155"/>
                  </a:ext>
                </a:extLst>
              </a:tr>
            </a:tbl>
          </a:graphicData>
        </a:graphic>
      </p:graphicFrame>
      <p:grpSp>
        <p:nvGrpSpPr>
          <p:cNvPr id="13" name="Nhóm 12">
            <a:extLst>
              <a:ext uri="{FF2B5EF4-FFF2-40B4-BE49-F238E27FC236}">
                <a16:creationId xmlns:a16="http://schemas.microsoft.com/office/drawing/2014/main" id="{9DF14795-9B28-4890-B65D-C7E8A286087F}"/>
              </a:ext>
            </a:extLst>
          </p:cNvPr>
          <p:cNvGrpSpPr/>
          <p:nvPr/>
        </p:nvGrpSpPr>
        <p:grpSpPr>
          <a:xfrm>
            <a:off x="881342" y="1549164"/>
            <a:ext cx="11195296" cy="1905891"/>
            <a:chOff x="881342" y="1549164"/>
            <a:chExt cx="11195296" cy="1905891"/>
          </a:xfrm>
        </p:grpSpPr>
        <p:grpSp>
          <p:nvGrpSpPr>
            <p:cNvPr id="14" name="Nhóm 13">
              <a:extLst>
                <a:ext uri="{FF2B5EF4-FFF2-40B4-BE49-F238E27FC236}">
                  <a16:creationId xmlns:a16="http://schemas.microsoft.com/office/drawing/2014/main" id="{6E2E2B9A-8835-493B-AE00-EE7A26372C3D}"/>
                </a:ext>
              </a:extLst>
            </p:cNvPr>
            <p:cNvGrpSpPr/>
            <p:nvPr/>
          </p:nvGrpSpPr>
          <p:grpSpPr>
            <a:xfrm>
              <a:off x="1381125" y="2121329"/>
              <a:ext cx="10695513" cy="808303"/>
              <a:chOff x="1381125" y="1704873"/>
              <a:chExt cx="10695513" cy="808303"/>
            </a:xfrm>
          </p:grpSpPr>
          <p:cxnSp>
            <p:nvCxnSpPr>
              <p:cNvPr id="20" name="Đường kết nối Mũi tên Thẳng 19">
                <a:extLst>
                  <a:ext uri="{FF2B5EF4-FFF2-40B4-BE49-F238E27FC236}">
                    <a16:creationId xmlns:a16="http://schemas.microsoft.com/office/drawing/2014/main" id="{1120DB21-E4D5-4DE0-8CD0-620614436671}"/>
                  </a:ext>
                </a:extLst>
              </p:cNvPr>
              <p:cNvCxnSpPr/>
              <p:nvPr/>
            </p:nvCxnSpPr>
            <p:spPr>
              <a:xfrm>
                <a:off x="11708338" y="2166007"/>
                <a:ext cx="36830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CBEB30E3-6084-4266-B3C1-C3615E1352A7}"/>
                  </a:ext>
                </a:extLst>
              </p:cNvPr>
              <p:cNvCxnSpPr>
                <a:cxnSpLocks/>
              </p:cNvCxnSpPr>
              <p:nvPr/>
            </p:nvCxnSpPr>
            <p:spPr>
              <a:xfrm>
                <a:off x="1381125"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id="{2FAD0BF0-6719-4DE8-A354-394483570EFF}"/>
                  </a:ext>
                </a:extLst>
              </p:cNvPr>
              <p:cNvCxnSpPr>
                <a:cxnSpLocks/>
              </p:cNvCxnSpPr>
              <p:nvPr/>
            </p:nvCxnSpPr>
            <p:spPr>
              <a:xfrm>
                <a:off x="327025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CEAA3932-5016-4369-809A-340803F64282}"/>
                  </a:ext>
                </a:extLst>
              </p:cNvPr>
              <p:cNvCxnSpPr>
                <a:cxnSpLocks/>
              </p:cNvCxnSpPr>
              <p:nvPr/>
            </p:nvCxnSpPr>
            <p:spPr>
              <a:xfrm>
                <a:off x="60960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4884EA5A-0396-46D7-AB9F-169D20F1EE57}"/>
                  </a:ext>
                </a:extLst>
              </p:cNvPr>
              <p:cNvCxnSpPr>
                <a:cxnSpLocks/>
              </p:cNvCxnSpPr>
              <p:nvPr/>
            </p:nvCxnSpPr>
            <p:spPr>
              <a:xfrm>
                <a:off x="7050087"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0833F9D-09E4-4ADF-BAD8-C8CD51C87385}"/>
                  </a:ext>
                </a:extLst>
              </p:cNvPr>
              <p:cNvCxnSpPr>
                <a:cxnSpLocks/>
              </p:cNvCxnSpPr>
              <p:nvPr/>
            </p:nvCxnSpPr>
            <p:spPr>
              <a:xfrm>
                <a:off x="10822515"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Hộp Văn bản 14">
              <a:extLst>
                <a:ext uri="{FF2B5EF4-FFF2-40B4-BE49-F238E27FC236}">
                  <a16:creationId xmlns:a16="http://schemas.microsoft.com/office/drawing/2014/main" id="{1CCAF24C-9312-4C43-9404-BC6364B93FC4}"/>
                </a:ext>
              </a:extLst>
            </p:cNvPr>
            <p:cNvSpPr txBox="1"/>
            <p:nvPr/>
          </p:nvSpPr>
          <p:spPr>
            <a:xfrm>
              <a:off x="881342" y="2901057"/>
              <a:ext cx="985558" cy="553998"/>
            </a:xfrm>
            <a:prstGeom prst="rect">
              <a:avLst/>
            </a:prstGeom>
            <a:solidFill>
              <a:schemeClr val="accent5">
                <a:lumMod val="40000"/>
                <a:lumOff val="60000"/>
              </a:schemeClr>
            </a:solidFill>
          </p:spPr>
          <p:txBody>
            <a:bodyPr wrap="square" rtlCol="0">
              <a:spAutoFit/>
            </a:bodyPr>
            <a:lstStyle/>
            <a:p>
              <a:r>
                <a:rPr lang="vi-VN" sz="3000"/>
                <a:t>3,17</a:t>
              </a:r>
              <a:endParaRPr lang="en-US" sz="3000"/>
            </a:p>
          </p:txBody>
        </p:sp>
        <p:sp>
          <p:nvSpPr>
            <p:cNvPr id="16" name="Hộp Văn bản 15">
              <a:extLst>
                <a:ext uri="{FF2B5EF4-FFF2-40B4-BE49-F238E27FC236}">
                  <a16:creationId xmlns:a16="http://schemas.microsoft.com/office/drawing/2014/main" id="{EFAD7815-FAFC-4118-84BA-A7D5E7B31B95}"/>
                </a:ext>
              </a:extLst>
            </p:cNvPr>
            <p:cNvSpPr txBox="1"/>
            <p:nvPr/>
          </p:nvSpPr>
          <p:spPr>
            <a:xfrm>
              <a:off x="2577568" y="1549164"/>
              <a:ext cx="1299106" cy="553998"/>
            </a:xfrm>
            <a:prstGeom prst="rect">
              <a:avLst/>
            </a:prstGeom>
            <a:solidFill>
              <a:schemeClr val="accent6">
                <a:lumMod val="60000"/>
                <a:lumOff val="40000"/>
              </a:schemeClr>
            </a:solidFill>
          </p:spPr>
          <p:txBody>
            <a:bodyPr wrap="square" rtlCol="0">
              <a:spAutoFit/>
            </a:bodyPr>
            <a:lstStyle/>
            <a:p>
              <a:pPr algn="ctr"/>
              <a:r>
                <a:rPr lang="vi-VN" sz="3000">
                  <a:solidFill>
                    <a:schemeClr val="accent5">
                      <a:lumMod val="75000"/>
                    </a:schemeClr>
                  </a:solidFill>
                </a:rPr>
                <a:t>3,172</a:t>
              </a:r>
              <a:endParaRPr lang="en-US" sz="3000">
                <a:solidFill>
                  <a:schemeClr val="accent5">
                    <a:lumMod val="75000"/>
                  </a:schemeClr>
                </a:solidFill>
              </a:endParaRPr>
            </a:p>
          </p:txBody>
        </p:sp>
        <p:sp>
          <p:nvSpPr>
            <p:cNvPr id="17" name="Hộp Văn bản 16">
              <a:extLst>
                <a:ext uri="{FF2B5EF4-FFF2-40B4-BE49-F238E27FC236}">
                  <a16:creationId xmlns:a16="http://schemas.microsoft.com/office/drawing/2014/main" id="{A9849BBB-B992-4212-9BEC-5450525728AE}"/>
                </a:ext>
              </a:extLst>
            </p:cNvPr>
            <p:cNvSpPr txBox="1"/>
            <p:nvPr/>
          </p:nvSpPr>
          <p:spPr>
            <a:xfrm>
              <a:off x="5417446" y="1549164"/>
              <a:ext cx="1154804" cy="553998"/>
            </a:xfrm>
            <a:prstGeom prst="rect">
              <a:avLst/>
            </a:prstGeom>
            <a:solidFill>
              <a:schemeClr val="accent6">
                <a:lumMod val="60000"/>
                <a:lumOff val="40000"/>
              </a:schemeClr>
            </a:solidFill>
          </p:spPr>
          <p:txBody>
            <a:bodyPr wrap="square" rtlCol="0">
              <a:spAutoFit/>
            </a:bodyPr>
            <a:lstStyle/>
            <a:p>
              <a:pPr algn="ctr"/>
              <a:r>
                <a:rPr lang="vi-VN" sz="3000">
                  <a:solidFill>
                    <a:schemeClr val="accent5">
                      <a:lumMod val="75000"/>
                    </a:schemeClr>
                  </a:solidFill>
                </a:rPr>
                <a:t>3,175</a:t>
              </a:r>
              <a:endParaRPr lang="en-US" sz="3000">
                <a:solidFill>
                  <a:schemeClr val="accent5">
                    <a:lumMod val="75000"/>
                  </a:schemeClr>
                </a:solidFill>
              </a:endParaRPr>
            </a:p>
          </p:txBody>
        </p:sp>
        <p:sp>
          <p:nvSpPr>
            <p:cNvPr id="18" name="Hộp Văn bản 17">
              <a:extLst>
                <a:ext uri="{FF2B5EF4-FFF2-40B4-BE49-F238E27FC236}">
                  <a16:creationId xmlns:a16="http://schemas.microsoft.com/office/drawing/2014/main" id="{5555B20A-96FA-477C-81C1-2CE691934A99}"/>
                </a:ext>
              </a:extLst>
            </p:cNvPr>
            <p:cNvSpPr txBox="1"/>
            <p:nvPr/>
          </p:nvSpPr>
          <p:spPr>
            <a:xfrm>
              <a:off x="6638925" y="1549164"/>
              <a:ext cx="1154804" cy="553998"/>
            </a:xfrm>
            <a:prstGeom prst="rect">
              <a:avLst/>
            </a:prstGeom>
            <a:solidFill>
              <a:schemeClr val="accent6">
                <a:lumMod val="60000"/>
                <a:lumOff val="40000"/>
              </a:schemeClr>
            </a:solidFill>
          </p:spPr>
          <p:txBody>
            <a:bodyPr wrap="square" rtlCol="0">
              <a:spAutoFit/>
            </a:bodyPr>
            <a:lstStyle/>
            <a:p>
              <a:pPr algn="ctr"/>
              <a:r>
                <a:rPr lang="vi-VN" sz="3000">
                  <a:solidFill>
                    <a:schemeClr val="accent5">
                      <a:lumMod val="75000"/>
                    </a:schemeClr>
                  </a:solidFill>
                </a:rPr>
                <a:t>3,176</a:t>
              </a:r>
              <a:endParaRPr lang="en-US" sz="3000">
                <a:solidFill>
                  <a:schemeClr val="accent5">
                    <a:lumMod val="75000"/>
                  </a:schemeClr>
                </a:solidFill>
              </a:endParaRPr>
            </a:p>
          </p:txBody>
        </p:sp>
        <p:sp>
          <p:nvSpPr>
            <p:cNvPr id="19" name="Hộp Văn bản 18">
              <a:extLst>
                <a:ext uri="{FF2B5EF4-FFF2-40B4-BE49-F238E27FC236}">
                  <a16:creationId xmlns:a16="http://schemas.microsoft.com/office/drawing/2014/main" id="{B0C6CE4B-2847-4BD7-B589-FED0C814A81B}"/>
                </a:ext>
              </a:extLst>
            </p:cNvPr>
            <p:cNvSpPr txBox="1"/>
            <p:nvPr/>
          </p:nvSpPr>
          <p:spPr>
            <a:xfrm>
              <a:off x="10288058" y="2901057"/>
              <a:ext cx="1056214" cy="553998"/>
            </a:xfrm>
            <a:prstGeom prst="rect">
              <a:avLst/>
            </a:prstGeom>
            <a:solidFill>
              <a:schemeClr val="accent5">
                <a:lumMod val="40000"/>
                <a:lumOff val="60000"/>
              </a:schemeClr>
            </a:solidFill>
          </p:spPr>
          <p:txBody>
            <a:bodyPr wrap="square" rtlCol="0">
              <a:spAutoFit/>
            </a:bodyPr>
            <a:lstStyle/>
            <a:p>
              <a:r>
                <a:rPr lang="vi-VN" sz="3000"/>
                <a:t>3,18</a:t>
              </a:r>
              <a:endParaRPr lang="en-US" sz="3000"/>
            </a:p>
          </p:txBody>
        </p:sp>
      </p:grpSp>
      <p:sp>
        <p:nvSpPr>
          <p:cNvPr id="26" name="Hộp Văn bản 25">
            <a:extLst>
              <a:ext uri="{FF2B5EF4-FFF2-40B4-BE49-F238E27FC236}">
                <a16:creationId xmlns:a16="http://schemas.microsoft.com/office/drawing/2014/main" id="{8AB15F61-55CB-4FE9-BFA4-301830267EAB}"/>
              </a:ext>
            </a:extLst>
          </p:cNvPr>
          <p:cNvSpPr txBox="1"/>
          <p:nvPr/>
        </p:nvSpPr>
        <p:spPr>
          <a:xfrm>
            <a:off x="253497" y="986122"/>
            <a:ext cx="12024225" cy="584775"/>
          </a:xfrm>
          <a:prstGeom prst="rect">
            <a:avLst/>
          </a:prstGeom>
          <a:noFill/>
        </p:spPr>
        <p:txBody>
          <a:bodyPr wrap="square" rtlCol="0">
            <a:spAutoFit/>
          </a:bodyPr>
          <a:lstStyle/>
          <a:p>
            <a:r>
              <a:rPr lang="vi-VN" sz="3200">
                <a:solidFill>
                  <a:schemeClr val="accent5">
                    <a:lumMod val="75000"/>
                  </a:schemeClr>
                </a:solidFill>
              </a:rPr>
              <a:t>Ví dụ 3: Làm tròn các số 3,63; 3,68 và 3,65 đến hàng phần trăm</a:t>
            </a:r>
            <a:endParaRPr lang="en-US" sz="3200">
              <a:solidFill>
                <a:schemeClr val="accent5">
                  <a:lumMod val="75000"/>
                </a:schemeClr>
              </a:solidFill>
            </a:endParaRPr>
          </a:p>
        </p:txBody>
      </p:sp>
      <p:sp>
        <p:nvSpPr>
          <p:cNvPr id="27" name="Hộp Văn bản 26">
            <a:extLst>
              <a:ext uri="{FF2B5EF4-FFF2-40B4-BE49-F238E27FC236}">
                <a16:creationId xmlns:a16="http://schemas.microsoft.com/office/drawing/2014/main" id="{E2F64D3C-83AD-44F4-B167-B968AEC181CB}"/>
              </a:ext>
            </a:extLst>
          </p:cNvPr>
          <p:cNvSpPr txBox="1"/>
          <p:nvPr/>
        </p:nvSpPr>
        <p:spPr>
          <a:xfrm>
            <a:off x="0" y="3594030"/>
            <a:ext cx="12355081" cy="2862322"/>
          </a:xfrm>
          <a:prstGeom prst="rect">
            <a:avLst/>
          </a:prstGeom>
          <a:noFill/>
        </p:spPr>
        <p:txBody>
          <a:bodyPr wrap="square" rtlCol="0">
            <a:spAutoFit/>
          </a:bodyPr>
          <a:lstStyle/>
          <a:p>
            <a:pPr marL="176213" indent="-176213">
              <a:buFont typeface="Arial" panose="020B0604020202020204" pitchFamily="34" charset="0"/>
              <a:buChar char="•"/>
            </a:pPr>
            <a:r>
              <a:rPr lang="vi-VN" sz="3000"/>
              <a:t>Ta thấy: Số 3,172 gần với số 3,17 hơn số 3,18.</a:t>
            </a:r>
          </a:p>
          <a:p>
            <a:r>
              <a:rPr lang="vi-VN" sz="3000"/>
              <a:t>Vậy: Khi làm tròn số </a:t>
            </a:r>
            <a:r>
              <a:rPr lang="vi-VN" sz="3000" b="1"/>
              <a:t>3,172</a:t>
            </a:r>
            <a:r>
              <a:rPr lang="vi-VN" sz="3000"/>
              <a:t> đến hàng phần trăm, ta được số </a:t>
            </a:r>
            <a:r>
              <a:rPr lang="vi-VN" sz="3000" b="1"/>
              <a:t>3,17</a:t>
            </a:r>
            <a:r>
              <a:rPr lang="vi-VN" sz="3000"/>
              <a:t>.</a:t>
            </a:r>
          </a:p>
          <a:p>
            <a:pPr marL="176213" indent="-176213">
              <a:buFont typeface="Arial" panose="020B0604020202020204" pitchFamily="34" charset="0"/>
              <a:buChar char="•"/>
            </a:pPr>
            <a:r>
              <a:rPr lang="vi-VN" sz="3000"/>
              <a:t>Ta thấy: Số 3,176 gần với số 3,18 hơn số 3,17.</a:t>
            </a:r>
          </a:p>
          <a:p>
            <a:r>
              <a:rPr lang="vi-VN" sz="3000"/>
              <a:t>Vậy: Khi làm tròn số </a:t>
            </a:r>
            <a:r>
              <a:rPr lang="vi-VN" sz="3000" b="1"/>
              <a:t>3,176</a:t>
            </a:r>
            <a:r>
              <a:rPr lang="vi-VN" sz="3000"/>
              <a:t> đến hàng phần trăm, ta được số </a:t>
            </a:r>
            <a:r>
              <a:rPr lang="vi-VN" sz="3000" b="1"/>
              <a:t>3,18</a:t>
            </a:r>
            <a:r>
              <a:rPr lang="vi-VN" sz="3000"/>
              <a:t>.</a:t>
            </a:r>
            <a:endParaRPr lang="en-US" sz="3000"/>
          </a:p>
          <a:p>
            <a:pPr marL="176213" indent="-176213">
              <a:buFont typeface="Arial" panose="020B0604020202020204" pitchFamily="34" charset="0"/>
              <a:buChar char="•"/>
            </a:pPr>
            <a:r>
              <a:rPr lang="vi-VN" sz="3000"/>
              <a:t>Ta thấy: Số 3,175 cách đều hai số 3,17 và 3,18.</a:t>
            </a:r>
          </a:p>
          <a:p>
            <a:r>
              <a:rPr lang="vi-VN" sz="3000"/>
              <a:t>Quy ước: Khi làm tròn số </a:t>
            </a:r>
            <a:r>
              <a:rPr lang="vi-VN" sz="3000" b="1"/>
              <a:t>3,175</a:t>
            </a:r>
            <a:r>
              <a:rPr lang="vi-VN" sz="3000"/>
              <a:t> đến hàng phần trăm, ta được số </a:t>
            </a:r>
            <a:r>
              <a:rPr lang="vi-VN" sz="3000" b="1"/>
              <a:t>3,18</a:t>
            </a:r>
            <a:r>
              <a:rPr lang="vi-VN" sz="3000"/>
              <a:t>.</a:t>
            </a:r>
            <a:endParaRPr lang="en-US" sz="3000"/>
          </a:p>
        </p:txBody>
      </p:sp>
    </p:spTree>
    <p:extLst>
      <p:ext uri="{BB962C8B-B14F-4D97-AF65-F5344CB8AC3E}">
        <p14:creationId xmlns:p14="http://schemas.microsoft.com/office/powerpoint/2010/main" val="7960336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847A78F-6E5F-4083-9C16-134294D24F72}"/>
              </a:ext>
            </a:extLst>
          </p:cNvPr>
          <p:cNvSpPr txBox="1"/>
          <p:nvPr/>
        </p:nvSpPr>
        <p:spPr>
          <a:xfrm>
            <a:off x="1690688" y="2151727"/>
            <a:ext cx="8810624" cy="2554545"/>
          </a:xfrm>
          <a:prstGeom prst="rect">
            <a:avLst/>
          </a:prstGeom>
          <a:noFill/>
        </p:spPr>
        <p:txBody>
          <a:bodyPr wrap="square" rtlCol="0">
            <a:spAutoFit/>
          </a:bodyPr>
          <a:lstStyle/>
          <a:p>
            <a:pPr indent="361950" algn="just"/>
            <a:r>
              <a:rPr lang="vi-VN" sz="4000"/>
              <a:t>Em hãy nêu 1 số thập phân có ba chữ số ở phần thập phân rồi làm tròn số thập phân vừa nêu đến hàng đơn vị, hàng phần mười, hàng phần trăm.</a:t>
            </a:r>
            <a:endParaRPr lang="en-US" sz="4000"/>
          </a:p>
        </p:txBody>
      </p:sp>
    </p:spTree>
    <p:extLst>
      <p:ext uri="{BB962C8B-B14F-4D97-AF65-F5344CB8AC3E}">
        <p14:creationId xmlns:p14="http://schemas.microsoft.com/office/powerpoint/2010/main" val="27344193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DFB48AC4-6282-4CCA-8A80-0F870A457F7F}"/>
              </a:ext>
            </a:extLst>
          </p:cNvPr>
          <p:cNvSpPr txBox="1"/>
          <p:nvPr/>
        </p:nvSpPr>
        <p:spPr>
          <a:xfrm>
            <a:off x="881026" y="1838202"/>
            <a:ext cx="7873230" cy="584775"/>
          </a:xfrm>
          <a:prstGeom prst="rect">
            <a:avLst/>
          </a:prstGeom>
          <a:noFill/>
        </p:spPr>
        <p:txBody>
          <a:bodyPr wrap="square" rtlCol="0">
            <a:spAutoFit/>
          </a:bodyPr>
          <a:lstStyle/>
          <a:p>
            <a:r>
              <a:rPr lang="vi-VN" sz="3200" b="1">
                <a:solidFill>
                  <a:schemeClr val="accent5">
                    <a:lumMod val="75000"/>
                  </a:schemeClr>
                </a:solidFill>
              </a:rPr>
              <a:t>Làm tròn các số sau đến hàng đơn vị:</a:t>
            </a:r>
            <a:endParaRPr lang="en-US" sz="3200" b="1">
              <a:solidFill>
                <a:schemeClr val="accent5">
                  <a:lumMod val="75000"/>
                </a:schemeClr>
              </a:solidFill>
            </a:endParaRPr>
          </a:p>
        </p:txBody>
      </p:sp>
      <p:sp>
        <p:nvSpPr>
          <p:cNvPr id="4" name="Hình chữ nhật: Góc Tròn 3">
            <a:extLst>
              <a:ext uri="{FF2B5EF4-FFF2-40B4-BE49-F238E27FC236}">
                <a16:creationId xmlns:a16="http://schemas.microsoft.com/office/drawing/2014/main" id="{C23B42DA-A0CE-4F06-BC7F-BAD435F7DBFE}"/>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id="{8FDB28FE-77BE-4B9C-8BD6-A4DB5D4AFFBD}"/>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id="{662A94D2-CB4B-43C4-B027-E7F077AF302A}"/>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70183D00-0927-460B-9A1C-53A2FA843F4F}"/>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grpSp>
        <p:nvGrpSpPr>
          <p:cNvPr id="10" name="Nhóm 9">
            <a:extLst>
              <a:ext uri="{FF2B5EF4-FFF2-40B4-BE49-F238E27FC236}">
                <a16:creationId xmlns:a16="http://schemas.microsoft.com/office/drawing/2014/main" id="{720DE2A9-D380-42B4-8457-8562F739E628}"/>
              </a:ext>
            </a:extLst>
          </p:cNvPr>
          <p:cNvGrpSpPr/>
          <p:nvPr/>
        </p:nvGrpSpPr>
        <p:grpSpPr>
          <a:xfrm>
            <a:off x="82527" y="1775427"/>
            <a:ext cx="648000" cy="648000"/>
            <a:chOff x="82527" y="957742"/>
            <a:chExt cx="648000" cy="648000"/>
          </a:xfrm>
        </p:grpSpPr>
        <p:sp>
          <p:nvSpPr>
            <p:cNvPr id="8" name="Hình Bầu dục 7">
              <a:extLst>
                <a:ext uri="{FF2B5EF4-FFF2-40B4-BE49-F238E27FC236}">
                  <a16:creationId xmlns:a16="http://schemas.microsoft.com/office/drawing/2014/main" id="{ACAD008A-E6B3-4EF8-BE03-B719BC7A6EC9}"/>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1</a:t>
              </a:r>
              <a:endParaRPr lang="en-US" sz="3200"/>
            </a:p>
          </p:txBody>
        </p:sp>
        <p:sp>
          <p:nvSpPr>
            <p:cNvPr id="9" name="Hình Bầu dục 8">
              <a:extLst>
                <a:ext uri="{FF2B5EF4-FFF2-40B4-BE49-F238E27FC236}">
                  <a16:creationId xmlns:a16="http://schemas.microsoft.com/office/drawing/2014/main" id="{8E0C4919-1BC6-43F9-B0C8-D7025EAF55DF}"/>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1" name="Hộp Văn bản 10">
            <a:extLst>
              <a:ext uri="{FF2B5EF4-FFF2-40B4-BE49-F238E27FC236}">
                <a16:creationId xmlns:a16="http://schemas.microsoft.com/office/drawing/2014/main" id="{B542D0C7-EEAA-48A3-A5BF-D80C321A7F3B}"/>
              </a:ext>
            </a:extLst>
          </p:cNvPr>
          <p:cNvSpPr txBox="1"/>
          <p:nvPr/>
        </p:nvSpPr>
        <p:spPr>
          <a:xfrm>
            <a:off x="334766" y="2715938"/>
            <a:ext cx="1643939" cy="646331"/>
          </a:xfrm>
          <a:prstGeom prst="rect">
            <a:avLst/>
          </a:prstGeom>
          <a:noFill/>
        </p:spPr>
        <p:txBody>
          <a:bodyPr wrap="square" rtlCol="0">
            <a:spAutoFit/>
          </a:bodyPr>
          <a:lstStyle/>
          <a:p>
            <a:r>
              <a:rPr lang="vi-VN" sz="3600"/>
              <a:t>a) 8,3</a:t>
            </a:r>
            <a:endParaRPr lang="en-US" sz="3600"/>
          </a:p>
        </p:txBody>
      </p:sp>
      <p:sp>
        <p:nvSpPr>
          <p:cNvPr id="12" name="Hộp Văn bản 11">
            <a:extLst>
              <a:ext uri="{FF2B5EF4-FFF2-40B4-BE49-F238E27FC236}">
                <a16:creationId xmlns:a16="http://schemas.microsoft.com/office/drawing/2014/main" id="{509490AF-5E50-45B3-ACD0-5BEBC1901FBC}"/>
              </a:ext>
            </a:extLst>
          </p:cNvPr>
          <p:cNvSpPr txBox="1"/>
          <p:nvPr/>
        </p:nvSpPr>
        <p:spPr>
          <a:xfrm>
            <a:off x="4052315" y="2715938"/>
            <a:ext cx="2132594" cy="646331"/>
          </a:xfrm>
          <a:prstGeom prst="rect">
            <a:avLst/>
          </a:prstGeom>
          <a:noFill/>
        </p:spPr>
        <p:txBody>
          <a:bodyPr wrap="square" rtlCol="0">
            <a:spAutoFit/>
          </a:bodyPr>
          <a:lstStyle/>
          <a:p>
            <a:r>
              <a:rPr lang="vi-VN" sz="3600"/>
              <a:t>b) 12,52</a:t>
            </a:r>
            <a:endParaRPr lang="en-US" sz="3600"/>
          </a:p>
        </p:txBody>
      </p:sp>
      <p:sp>
        <p:nvSpPr>
          <p:cNvPr id="13" name="Hộp Văn bản 12">
            <a:extLst>
              <a:ext uri="{FF2B5EF4-FFF2-40B4-BE49-F238E27FC236}">
                <a16:creationId xmlns:a16="http://schemas.microsoft.com/office/drawing/2014/main" id="{37013478-03A4-492F-8BE4-1815F348720C}"/>
              </a:ext>
            </a:extLst>
          </p:cNvPr>
          <p:cNvSpPr txBox="1"/>
          <p:nvPr/>
        </p:nvSpPr>
        <p:spPr>
          <a:xfrm>
            <a:off x="8112471" y="2715938"/>
            <a:ext cx="2252516" cy="646331"/>
          </a:xfrm>
          <a:prstGeom prst="rect">
            <a:avLst/>
          </a:prstGeom>
          <a:noFill/>
        </p:spPr>
        <p:txBody>
          <a:bodyPr wrap="square" rtlCol="0">
            <a:spAutoFit/>
          </a:bodyPr>
          <a:lstStyle/>
          <a:p>
            <a:r>
              <a:rPr lang="vi-VN" sz="3600"/>
              <a:t>c) 36,736</a:t>
            </a:r>
            <a:endParaRPr lang="en-US" sz="3600"/>
          </a:p>
        </p:txBody>
      </p:sp>
      <p:sp>
        <p:nvSpPr>
          <p:cNvPr id="14" name="Hộp Văn bản 13">
            <a:extLst>
              <a:ext uri="{FF2B5EF4-FFF2-40B4-BE49-F238E27FC236}">
                <a16:creationId xmlns:a16="http://schemas.microsoft.com/office/drawing/2014/main" id="{42517545-F7EE-42E2-AAD1-BC91E58F9232}"/>
              </a:ext>
            </a:extLst>
          </p:cNvPr>
          <p:cNvSpPr txBox="1"/>
          <p:nvPr/>
        </p:nvSpPr>
        <p:spPr>
          <a:xfrm>
            <a:off x="2583290" y="2715938"/>
            <a:ext cx="714548" cy="646331"/>
          </a:xfrm>
          <a:prstGeom prst="rect">
            <a:avLst/>
          </a:prstGeom>
          <a:noFill/>
        </p:spPr>
        <p:txBody>
          <a:bodyPr wrap="square" rtlCol="0">
            <a:spAutoFit/>
          </a:bodyPr>
          <a:lstStyle/>
          <a:p>
            <a:r>
              <a:rPr lang="vi-VN" sz="3600">
                <a:solidFill>
                  <a:srgbClr val="FF0000"/>
                </a:solidFill>
              </a:rPr>
              <a:t>8</a:t>
            </a:r>
            <a:endParaRPr lang="en-US" sz="3600">
              <a:solidFill>
                <a:srgbClr val="FF0000"/>
              </a:solidFill>
            </a:endParaRPr>
          </a:p>
        </p:txBody>
      </p:sp>
      <p:sp>
        <p:nvSpPr>
          <p:cNvPr id="15" name="Hộp Văn bản 14">
            <a:extLst>
              <a:ext uri="{FF2B5EF4-FFF2-40B4-BE49-F238E27FC236}">
                <a16:creationId xmlns:a16="http://schemas.microsoft.com/office/drawing/2014/main" id="{6E92F8A1-17E1-4408-873D-3E1B02736C68}"/>
              </a:ext>
            </a:extLst>
          </p:cNvPr>
          <p:cNvSpPr txBox="1"/>
          <p:nvPr/>
        </p:nvSpPr>
        <p:spPr>
          <a:xfrm>
            <a:off x="6390785" y="2715938"/>
            <a:ext cx="894430" cy="646331"/>
          </a:xfrm>
          <a:prstGeom prst="rect">
            <a:avLst/>
          </a:prstGeom>
          <a:noFill/>
        </p:spPr>
        <p:txBody>
          <a:bodyPr wrap="square" rtlCol="0">
            <a:spAutoFit/>
          </a:bodyPr>
          <a:lstStyle/>
          <a:p>
            <a:r>
              <a:rPr lang="vi-VN" sz="3600">
                <a:solidFill>
                  <a:srgbClr val="FF0000"/>
                </a:solidFill>
              </a:rPr>
              <a:t>13</a:t>
            </a:r>
            <a:endParaRPr lang="en-US" sz="3600">
              <a:solidFill>
                <a:srgbClr val="FF0000"/>
              </a:solidFill>
            </a:endParaRPr>
          </a:p>
        </p:txBody>
      </p:sp>
      <p:sp>
        <p:nvSpPr>
          <p:cNvPr id="16" name="Hộp Văn bản 15">
            <a:extLst>
              <a:ext uri="{FF2B5EF4-FFF2-40B4-BE49-F238E27FC236}">
                <a16:creationId xmlns:a16="http://schemas.microsoft.com/office/drawing/2014/main" id="{88F249A1-D0A9-406F-ACAF-C9E1A399DAF8}"/>
              </a:ext>
            </a:extLst>
          </p:cNvPr>
          <p:cNvSpPr txBox="1"/>
          <p:nvPr/>
        </p:nvSpPr>
        <p:spPr>
          <a:xfrm>
            <a:off x="10825693" y="2715938"/>
            <a:ext cx="894430" cy="646331"/>
          </a:xfrm>
          <a:prstGeom prst="rect">
            <a:avLst/>
          </a:prstGeom>
          <a:noFill/>
        </p:spPr>
        <p:txBody>
          <a:bodyPr wrap="square" rtlCol="0">
            <a:spAutoFit/>
          </a:bodyPr>
          <a:lstStyle/>
          <a:p>
            <a:r>
              <a:rPr lang="vi-VN" sz="3600">
                <a:solidFill>
                  <a:srgbClr val="FF0000"/>
                </a:solidFill>
              </a:rPr>
              <a:t>37</a:t>
            </a:r>
            <a:endParaRPr lang="en-US" sz="3600">
              <a:solidFill>
                <a:srgbClr val="FF0000"/>
              </a:solidFill>
            </a:endParaRPr>
          </a:p>
        </p:txBody>
      </p:sp>
      <p:cxnSp>
        <p:nvCxnSpPr>
          <p:cNvPr id="18" name="Đường kết nối Mũi tên Thẳng 17">
            <a:extLst>
              <a:ext uri="{FF2B5EF4-FFF2-40B4-BE49-F238E27FC236}">
                <a16:creationId xmlns:a16="http://schemas.microsoft.com/office/drawing/2014/main" id="{DDCF4C20-19DB-46A7-9BCB-5E4154EB7C9C}"/>
              </a:ext>
            </a:extLst>
          </p:cNvPr>
          <p:cNvCxnSpPr>
            <a:cxnSpLocks/>
          </p:cNvCxnSpPr>
          <p:nvPr/>
        </p:nvCxnSpPr>
        <p:spPr>
          <a:xfrm>
            <a:off x="2008680" y="3036229"/>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Đường kết nối Mũi tên Thẳng 18">
            <a:extLst>
              <a:ext uri="{FF2B5EF4-FFF2-40B4-BE49-F238E27FC236}">
                <a16:creationId xmlns:a16="http://schemas.microsoft.com/office/drawing/2014/main" id="{749C6F7A-7953-4187-99B7-134E99F9A8F5}"/>
              </a:ext>
            </a:extLst>
          </p:cNvPr>
          <p:cNvCxnSpPr>
            <a:cxnSpLocks/>
          </p:cNvCxnSpPr>
          <p:nvPr/>
        </p:nvCxnSpPr>
        <p:spPr>
          <a:xfrm>
            <a:off x="5911102" y="3036229"/>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Đường kết nối Mũi tên Thẳng 19">
            <a:extLst>
              <a:ext uri="{FF2B5EF4-FFF2-40B4-BE49-F238E27FC236}">
                <a16:creationId xmlns:a16="http://schemas.microsoft.com/office/drawing/2014/main" id="{BAF5BD97-DBA1-46D2-86B4-3AF9379C1D05}"/>
              </a:ext>
            </a:extLst>
          </p:cNvPr>
          <p:cNvCxnSpPr>
            <a:cxnSpLocks/>
          </p:cNvCxnSpPr>
          <p:nvPr/>
        </p:nvCxnSpPr>
        <p:spPr>
          <a:xfrm>
            <a:off x="10301038" y="3036229"/>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Hộp Văn bản 24">
            <a:extLst>
              <a:ext uri="{FF2B5EF4-FFF2-40B4-BE49-F238E27FC236}">
                <a16:creationId xmlns:a16="http://schemas.microsoft.com/office/drawing/2014/main" id="{52A9CCD1-283C-4587-93FC-BC085BBF5D74}"/>
              </a:ext>
            </a:extLst>
          </p:cNvPr>
          <p:cNvSpPr txBox="1"/>
          <p:nvPr/>
        </p:nvSpPr>
        <p:spPr>
          <a:xfrm>
            <a:off x="881026" y="3659024"/>
            <a:ext cx="8622738" cy="584775"/>
          </a:xfrm>
          <a:prstGeom prst="rect">
            <a:avLst/>
          </a:prstGeom>
          <a:noFill/>
        </p:spPr>
        <p:txBody>
          <a:bodyPr wrap="square" rtlCol="0">
            <a:spAutoFit/>
          </a:bodyPr>
          <a:lstStyle/>
          <a:p>
            <a:r>
              <a:rPr lang="vi-VN" sz="3200" b="1">
                <a:solidFill>
                  <a:schemeClr val="accent5">
                    <a:lumMod val="75000"/>
                  </a:schemeClr>
                </a:solidFill>
              </a:rPr>
              <a:t>Làm tròn các số sau đến hàng phần mười:</a:t>
            </a:r>
            <a:endParaRPr lang="en-US" sz="3200" b="1">
              <a:solidFill>
                <a:schemeClr val="accent5">
                  <a:lumMod val="75000"/>
                </a:schemeClr>
              </a:solidFill>
            </a:endParaRPr>
          </a:p>
        </p:txBody>
      </p:sp>
      <p:grpSp>
        <p:nvGrpSpPr>
          <p:cNvPr id="26" name="Nhóm 25">
            <a:extLst>
              <a:ext uri="{FF2B5EF4-FFF2-40B4-BE49-F238E27FC236}">
                <a16:creationId xmlns:a16="http://schemas.microsoft.com/office/drawing/2014/main" id="{A10226D3-45E6-4CCA-B485-00BE7B4AB857}"/>
              </a:ext>
            </a:extLst>
          </p:cNvPr>
          <p:cNvGrpSpPr/>
          <p:nvPr/>
        </p:nvGrpSpPr>
        <p:grpSpPr>
          <a:xfrm>
            <a:off x="82527" y="3596249"/>
            <a:ext cx="648000" cy="648000"/>
            <a:chOff x="82527" y="957742"/>
            <a:chExt cx="648000" cy="648000"/>
          </a:xfrm>
        </p:grpSpPr>
        <p:sp>
          <p:nvSpPr>
            <p:cNvPr id="27" name="Hình Bầu dục 26">
              <a:extLst>
                <a:ext uri="{FF2B5EF4-FFF2-40B4-BE49-F238E27FC236}">
                  <a16:creationId xmlns:a16="http://schemas.microsoft.com/office/drawing/2014/main" id="{E6BB0C38-EE6F-47CB-BE7A-87F4005C3BAB}"/>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2</a:t>
              </a:r>
              <a:endParaRPr lang="en-US" sz="3200"/>
            </a:p>
          </p:txBody>
        </p:sp>
        <p:sp>
          <p:nvSpPr>
            <p:cNvPr id="28" name="Hình Bầu dục 27">
              <a:extLst>
                <a:ext uri="{FF2B5EF4-FFF2-40B4-BE49-F238E27FC236}">
                  <a16:creationId xmlns:a16="http://schemas.microsoft.com/office/drawing/2014/main" id="{F67D3427-8CFB-47A5-8135-1D0F6AF66DAF}"/>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9" name="Hộp Văn bản 28">
            <a:extLst>
              <a:ext uri="{FF2B5EF4-FFF2-40B4-BE49-F238E27FC236}">
                <a16:creationId xmlns:a16="http://schemas.microsoft.com/office/drawing/2014/main" id="{CDB6EAAD-76B8-4E5A-9BB2-33D4CD0A1715}"/>
              </a:ext>
            </a:extLst>
          </p:cNvPr>
          <p:cNvSpPr txBox="1"/>
          <p:nvPr/>
        </p:nvSpPr>
        <p:spPr>
          <a:xfrm>
            <a:off x="334766" y="4536760"/>
            <a:ext cx="1643939" cy="646331"/>
          </a:xfrm>
          <a:prstGeom prst="rect">
            <a:avLst/>
          </a:prstGeom>
          <a:noFill/>
        </p:spPr>
        <p:txBody>
          <a:bodyPr wrap="square" rtlCol="0">
            <a:spAutoFit/>
          </a:bodyPr>
          <a:lstStyle/>
          <a:p>
            <a:r>
              <a:rPr lang="vi-VN" sz="3600"/>
              <a:t>a) 9,25</a:t>
            </a:r>
            <a:endParaRPr lang="en-US" sz="3600"/>
          </a:p>
        </p:txBody>
      </p:sp>
      <p:sp>
        <p:nvSpPr>
          <p:cNvPr id="30" name="Hộp Văn bản 29">
            <a:extLst>
              <a:ext uri="{FF2B5EF4-FFF2-40B4-BE49-F238E27FC236}">
                <a16:creationId xmlns:a16="http://schemas.microsoft.com/office/drawing/2014/main" id="{E9F80B22-75E1-4B64-B32D-136F4D6C8099}"/>
              </a:ext>
            </a:extLst>
          </p:cNvPr>
          <p:cNvSpPr txBox="1"/>
          <p:nvPr/>
        </p:nvSpPr>
        <p:spPr>
          <a:xfrm>
            <a:off x="4052315" y="4536760"/>
            <a:ext cx="2132594" cy="646331"/>
          </a:xfrm>
          <a:prstGeom prst="rect">
            <a:avLst/>
          </a:prstGeom>
          <a:noFill/>
        </p:spPr>
        <p:txBody>
          <a:bodyPr wrap="square" rtlCol="0">
            <a:spAutoFit/>
          </a:bodyPr>
          <a:lstStyle/>
          <a:p>
            <a:r>
              <a:rPr lang="vi-VN" sz="3600"/>
              <a:t>b) 12,34</a:t>
            </a:r>
            <a:endParaRPr lang="en-US" sz="3600"/>
          </a:p>
        </p:txBody>
      </p:sp>
      <p:sp>
        <p:nvSpPr>
          <p:cNvPr id="31" name="Hộp Văn bản 30">
            <a:extLst>
              <a:ext uri="{FF2B5EF4-FFF2-40B4-BE49-F238E27FC236}">
                <a16:creationId xmlns:a16="http://schemas.microsoft.com/office/drawing/2014/main" id="{3CDB2672-4379-4946-8898-BFE7523941D6}"/>
              </a:ext>
            </a:extLst>
          </p:cNvPr>
          <p:cNvSpPr txBox="1"/>
          <p:nvPr/>
        </p:nvSpPr>
        <p:spPr>
          <a:xfrm>
            <a:off x="8112471" y="4536760"/>
            <a:ext cx="2252516" cy="646331"/>
          </a:xfrm>
          <a:prstGeom prst="rect">
            <a:avLst/>
          </a:prstGeom>
          <a:noFill/>
        </p:spPr>
        <p:txBody>
          <a:bodyPr wrap="square" rtlCol="0">
            <a:spAutoFit/>
          </a:bodyPr>
          <a:lstStyle/>
          <a:p>
            <a:r>
              <a:rPr lang="vi-VN" sz="3600"/>
              <a:t>c) 23,296</a:t>
            </a:r>
            <a:endParaRPr lang="en-US" sz="3600"/>
          </a:p>
        </p:txBody>
      </p:sp>
      <p:sp>
        <p:nvSpPr>
          <p:cNvPr id="32" name="Hộp Văn bản 31">
            <a:extLst>
              <a:ext uri="{FF2B5EF4-FFF2-40B4-BE49-F238E27FC236}">
                <a16:creationId xmlns:a16="http://schemas.microsoft.com/office/drawing/2014/main" id="{8548E81D-4EA7-44F0-B68F-FE1B6794806A}"/>
              </a:ext>
            </a:extLst>
          </p:cNvPr>
          <p:cNvSpPr txBox="1"/>
          <p:nvPr/>
        </p:nvSpPr>
        <p:spPr>
          <a:xfrm>
            <a:off x="2583290" y="4536760"/>
            <a:ext cx="1046537" cy="646331"/>
          </a:xfrm>
          <a:prstGeom prst="rect">
            <a:avLst/>
          </a:prstGeom>
          <a:noFill/>
        </p:spPr>
        <p:txBody>
          <a:bodyPr wrap="square" rtlCol="0">
            <a:spAutoFit/>
          </a:bodyPr>
          <a:lstStyle/>
          <a:p>
            <a:r>
              <a:rPr lang="vi-VN" sz="3600">
                <a:solidFill>
                  <a:srgbClr val="FF0000"/>
                </a:solidFill>
              </a:rPr>
              <a:t>9,3</a:t>
            </a:r>
            <a:endParaRPr lang="en-US" sz="3600">
              <a:solidFill>
                <a:srgbClr val="FF0000"/>
              </a:solidFill>
            </a:endParaRPr>
          </a:p>
        </p:txBody>
      </p:sp>
      <p:sp>
        <p:nvSpPr>
          <p:cNvPr id="33" name="Hộp Văn bản 32">
            <a:extLst>
              <a:ext uri="{FF2B5EF4-FFF2-40B4-BE49-F238E27FC236}">
                <a16:creationId xmlns:a16="http://schemas.microsoft.com/office/drawing/2014/main" id="{2F4ECD5F-DC9E-438F-8DF3-F9D4D0748D6D}"/>
              </a:ext>
            </a:extLst>
          </p:cNvPr>
          <p:cNvSpPr txBox="1"/>
          <p:nvPr/>
        </p:nvSpPr>
        <p:spPr>
          <a:xfrm>
            <a:off x="6390784" y="4536760"/>
            <a:ext cx="1254199" cy="646331"/>
          </a:xfrm>
          <a:prstGeom prst="rect">
            <a:avLst/>
          </a:prstGeom>
          <a:noFill/>
        </p:spPr>
        <p:txBody>
          <a:bodyPr wrap="square" rtlCol="0">
            <a:spAutoFit/>
          </a:bodyPr>
          <a:lstStyle/>
          <a:p>
            <a:r>
              <a:rPr lang="vi-VN" sz="3600">
                <a:solidFill>
                  <a:srgbClr val="FF0000"/>
                </a:solidFill>
              </a:rPr>
              <a:t>12,3</a:t>
            </a:r>
            <a:endParaRPr lang="en-US" sz="3600">
              <a:solidFill>
                <a:srgbClr val="FF0000"/>
              </a:solidFill>
            </a:endParaRPr>
          </a:p>
        </p:txBody>
      </p:sp>
      <p:sp>
        <p:nvSpPr>
          <p:cNvPr id="34" name="Hộp Văn bản 33">
            <a:extLst>
              <a:ext uri="{FF2B5EF4-FFF2-40B4-BE49-F238E27FC236}">
                <a16:creationId xmlns:a16="http://schemas.microsoft.com/office/drawing/2014/main" id="{8F5DF55D-AFBC-4F18-BAD1-0D2ECCA959FC}"/>
              </a:ext>
            </a:extLst>
          </p:cNvPr>
          <p:cNvSpPr txBox="1"/>
          <p:nvPr/>
        </p:nvSpPr>
        <p:spPr>
          <a:xfrm>
            <a:off x="10825693" y="4536760"/>
            <a:ext cx="1148016" cy="646331"/>
          </a:xfrm>
          <a:prstGeom prst="rect">
            <a:avLst/>
          </a:prstGeom>
          <a:noFill/>
        </p:spPr>
        <p:txBody>
          <a:bodyPr wrap="square" rtlCol="0">
            <a:spAutoFit/>
          </a:bodyPr>
          <a:lstStyle/>
          <a:p>
            <a:r>
              <a:rPr lang="vi-VN" sz="3600">
                <a:solidFill>
                  <a:srgbClr val="FF0000"/>
                </a:solidFill>
              </a:rPr>
              <a:t>23,3</a:t>
            </a:r>
            <a:endParaRPr lang="en-US" sz="3600">
              <a:solidFill>
                <a:srgbClr val="FF0000"/>
              </a:solidFill>
            </a:endParaRPr>
          </a:p>
        </p:txBody>
      </p:sp>
      <p:cxnSp>
        <p:nvCxnSpPr>
          <p:cNvPr id="35" name="Đường kết nối Mũi tên Thẳng 34">
            <a:extLst>
              <a:ext uri="{FF2B5EF4-FFF2-40B4-BE49-F238E27FC236}">
                <a16:creationId xmlns:a16="http://schemas.microsoft.com/office/drawing/2014/main" id="{C1E1BA4D-B48E-4353-B1AC-B018A4E5A773}"/>
              </a:ext>
            </a:extLst>
          </p:cNvPr>
          <p:cNvCxnSpPr>
            <a:cxnSpLocks/>
          </p:cNvCxnSpPr>
          <p:nvPr/>
        </p:nvCxnSpPr>
        <p:spPr>
          <a:xfrm>
            <a:off x="2008680" y="485705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Đường kết nối Mũi tên Thẳng 35">
            <a:extLst>
              <a:ext uri="{FF2B5EF4-FFF2-40B4-BE49-F238E27FC236}">
                <a16:creationId xmlns:a16="http://schemas.microsoft.com/office/drawing/2014/main" id="{5C176513-2A30-432A-A29B-32359FC1D830}"/>
              </a:ext>
            </a:extLst>
          </p:cNvPr>
          <p:cNvCxnSpPr>
            <a:cxnSpLocks/>
          </p:cNvCxnSpPr>
          <p:nvPr/>
        </p:nvCxnSpPr>
        <p:spPr>
          <a:xfrm>
            <a:off x="5911102" y="485705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Đường kết nối Mũi tên Thẳng 36">
            <a:extLst>
              <a:ext uri="{FF2B5EF4-FFF2-40B4-BE49-F238E27FC236}">
                <a16:creationId xmlns:a16="http://schemas.microsoft.com/office/drawing/2014/main" id="{C2537BB3-7770-460C-A26E-A867DA6E9D0B}"/>
              </a:ext>
            </a:extLst>
          </p:cNvPr>
          <p:cNvCxnSpPr>
            <a:cxnSpLocks/>
          </p:cNvCxnSpPr>
          <p:nvPr/>
        </p:nvCxnSpPr>
        <p:spPr>
          <a:xfrm>
            <a:off x="10301038" y="485705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9520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P spid="16" grpId="0"/>
      <p:bldP spid="25"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C23B42DA-A0CE-4F06-BC7F-BAD435F7DBFE}"/>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id="{8FDB28FE-77BE-4B9C-8BD6-A4DB5D4AFFBD}"/>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id="{662A94D2-CB4B-43C4-B027-E7F077AF302A}"/>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70183D00-0927-460B-9A1C-53A2FA843F4F}"/>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a:t>
            </a:r>
            <a:r>
              <a:rPr lang="vi-VN" sz="3200" b="1">
                <a:effectLst/>
                <a:latin typeface="Times New Roman" panose="02020603050405020304" pitchFamily="18" charset="0"/>
                <a:ea typeface="Calibri" panose="020F0502020204030204" pitchFamily="34" charset="0"/>
              </a:rPr>
              <a:t>2</a:t>
            </a:r>
            <a:endParaRPr lang="en-US" sz="3200"/>
          </a:p>
        </p:txBody>
      </p:sp>
      <p:sp>
        <p:nvSpPr>
          <p:cNvPr id="38" name="Hộp Văn bản 37">
            <a:extLst>
              <a:ext uri="{FF2B5EF4-FFF2-40B4-BE49-F238E27FC236}">
                <a16:creationId xmlns:a16="http://schemas.microsoft.com/office/drawing/2014/main" id="{160CAB9F-B210-4C43-82C8-9665B68FF904}"/>
              </a:ext>
            </a:extLst>
          </p:cNvPr>
          <p:cNvSpPr txBox="1"/>
          <p:nvPr/>
        </p:nvSpPr>
        <p:spPr>
          <a:xfrm>
            <a:off x="881025" y="1039835"/>
            <a:ext cx="8922541" cy="584775"/>
          </a:xfrm>
          <a:prstGeom prst="rect">
            <a:avLst/>
          </a:prstGeom>
          <a:noFill/>
        </p:spPr>
        <p:txBody>
          <a:bodyPr wrap="square" rtlCol="0">
            <a:spAutoFit/>
          </a:bodyPr>
          <a:lstStyle/>
          <a:p>
            <a:r>
              <a:rPr lang="vi-VN" sz="3200" b="1">
                <a:solidFill>
                  <a:schemeClr val="accent5">
                    <a:lumMod val="75000"/>
                  </a:schemeClr>
                </a:solidFill>
              </a:rPr>
              <a:t>Làm tròn các số sau đến hàng phần trăm:</a:t>
            </a:r>
            <a:endParaRPr lang="en-US" sz="3200" b="1">
              <a:solidFill>
                <a:schemeClr val="accent5">
                  <a:lumMod val="75000"/>
                </a:schemeClr>
              </a:solidFill>
            </a:endParaRPr>
          </a:p>
        </p:txBody>
      </p:sp>
      <p:grpSp>
        <p:nvGrpSpPr>
          <p:cNvPr id="39" name="Nhóm 38">
            <a:extLst>
              <a:ext uri="{FF2B5EF4-FFF2-40B4-BE49-F238E27FC236}">
                <a16:creationId xmlns:a16="http://schemas.microsoft.com/office/drawing/2014/main" id="{B9212A0B-AAA3-4B0C-9BA9-7E49866946A9}"/>
              </a:ext>
            </a:extLst>
          </p:cNvPr>
          <p:cNvGrpSpPr/>
          <p:nvPr/>
        </p:nvGrpSpPr>
        <p:grpSpPr>
          <a:xfrm>
            <a:off x="82527" y="977060"/>
            <a:ext cx="648000" cy="648000"/>
            <a:chOff x="82527" y="957742"/>
            <a:chExt cx="648000" cy="648000"/>
          </a:xfrm>
        </p:grpSpPr>
        <p:sp>
          <p:nvSpPr>
            <p:cNvPr id="40" name="Hình Bầu dục 39">
              <a:extLst>
                <a:ext uri="{FF2B5EF4-FFF2-40B4-BE49-F238E27FC236}">
                  <a16:creationId xmlns:a16="http://schemas.microsoft.com/office/drawing/2014/main" id="{2D304199-B064-4A93-A727-B23C21F074DD}"/>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3</a:t>
              </a:r>
              <a:endParaRPr lang="en-US" sz="3200"/>
            </a:p>
          </p:txBody>
        </p:sp>
        <p:sp>
          <p:nvSpPr>
            <p:cNvPr id="41" name="Hình Bầu dục 40">
              <a:extLst>
                <a:ext uri="{FF2B5EF4-FFF2-40B4-BE49-F238E27FC236}">
                  <a16:creationId xmlns:a16="http://schemas.microsoft.com/office/drawing/2014/main" id="{3917F52C-395A-48AE-AA87-8EFD61A6135E}"/>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51" name="Hộp Văn bản 50">
            <a:extLst>
              <a:ext uri="{FF2B5EF4-FFF2-40B4-BE49-F238E27FC236}">
                <a16:creationId xmlns:a16="http://schemas.microsoft.com/office/drawing/2014/main" id="{26A52AE2-24C2-4DD2-BBDC-C961FD6F9C4A}"/>
              </a:ext>
            </a:extLst>
          </p:cNvPr>
          <p:cNvSpPr txBox="1"/>
          <p:nvPr/>
        </p:nvSpPr>
        <p:spPr>
          <a:xfrm>
            <a:off x="334766" y="1838540"/>
            <a:ext cx="2042649" cy="584775"/>
          </a:xfrm>
          <a:prstGeom prst="rect">
            <a:avLst/>
          </a:prstGeom>
          <a:noFill/>
        </p:spPr>
        <p:txBody>
          <a:bodyPr wrap="square" rtlCol="0">
            <a:spAutoFit/>
          </a:bodyPr>
          <a:lstStyle/>
          <a:p>
            <a:r>
              <a:rPr lang="vi-VN" sz="3200"/>
              <a:t>a) 2,673</a:t>
            </a:r>
            <a:endParaRPr lang="en-US" sz="3200"/>
          </a:p>
        </p:txBody>
      </p:sp>
      <p:sp>
        <p:nvSpPr>
          <p:cNvPr id="52" name="Hộp Văn bản 51">
            <a:extLst>
              <a:ext uri="{FF2B5EF4-FFF2-40B4-BE49-F238E27FC236}">
                <a16:creationId xmlns:a16="http://schemas.microsoft.com/office/drawing/2014/main" id="{AB1B0015-7E04-48E5-9102-68A1D7616AA4}"/>
              </a:ext>
            </a:extLst>
          </p:cNvPr>
          <p:cNvSpPr txBox="1"/>
          <p:nvPr/>
        </p:nvSpPr>
        <p:spPr>
          <a:xfrm>
            <a:off x="3902847" y="1838540"/>
            <a:ext cx="2132594" cy="584775"/>
          </a:xfrm>
          <a:prstGeom prst="rect">
            <a:avLst/>
          </a:prstGeom>
          <a:noFill/>
        </p:spPr>
        <p:txBody>
          <a:bodyPr wrap="square" rtlCol="0">
            <a:spAutoFit/>
          </a:bodyPr>
          <a:lstStyle/>
          <a:p>
            <a:r>
              <a:rPr lang="vi-VN" sz="3200"/>
              <a:t>b) 13,427</a:t>
            </a:r>
            <a:endParaRPr lang="en-US" sz="3200"/>
          </a:p>
        </p:txBody>
      </p:sp>
      <p:sp>
        <p:nvSpPr>
          <p:cNvPr id="53" name="Hộp Văn bản 52">
            <a:extLst>
              <a:ext uri="{FF2B5EF4-FFF2-40B4-BE49-F238E27FC236}">
                <a16:creationId xmlns:a16="http://schemas.microsoft.com/office/drawing/2014/main" id="{C620EE5C-840D-4B43-8698-873A19824E46}"/>
              </a:ext>
            </a:extLst>
          </p:cNvPr>
          <p:cNvSpPr txBox="1"/>
          <p:nvPr/>
        </p:nvSpPr>
        <p:spPr>
          <a:xfrm>
            <a:off x="7927833" y="1838540"/>
            <a:ext cx="2530545" cy="584775"/>
          </a:xfrm>
          <a:prstGeom prst="rect">
            <a:avLst/>
          </a:prstGeom>
          <a:noFill/>
        </p:spPr>
        <p:txBody>
          <a:bodyPr wrap="square" rtlCol="0">
            <a:spAutoFit/>
          </a:bodyPr>
          <a:lstStyle/>
          <a:p>
            <a:r>
              <a:rPr lang="vi-VN" sz="3200"/>
              <a:t>c) 265,865</a:t>
            </a:r>
            <a:endParaRPr lang="en-US" sz="3200"/>
          </a:p>
        </p:txBody>
      </p:sp>
      <p:sp>
        <p:nvSpPr>
          <p:cNvPr id="54" name="Hộp Văn bản 53">
            <a:extLst>
              <a:ext uri="{FF2B5EF4-FFF2-40B4-BE49-F238E27FC236}">
                <a16:creationId xmlns:a16="http://schemas.microsoft.com/office/drawing/2014/main" id="{585C2B2A-85A9-4021-91BC-73C437002039}"/>
              </a:ext>
            </a:extLst>
          </p:cNvPr>
          <p:cNvSpPr txBox="1"/>
          <p:nvPr/>
        </p:nvSpPr>
        <p:spPr>
          <a:xfrm>
            <a:off x="2452994" y="1838540"/>
            <a:ext cx="1148016" cy="584775"/>
          </a:xfrm>
          <a:prstGeom prst="rect">
            <a:avLst/>
          </a:prstGeom>
          <a:noFill/>
        </p:spPr>
        <p:txBody>
          <a:bodyPr wrap="square" rtlCol="0">
            <a:spAutoFit/>
          </a:bodyPr>
          <a:lstStyle/>
          <a:p>
            <a:r>
              <a:rPr lang="vi-VN" sz="3200">
                <a:solidFill>
                  <a:srgbClr val="FF0000"/>
                </a:solidFill>
              </a:rPr>
              <a:t>2,67</a:t>
            </a:r>
            <a:endParaRPr lang="en-US" sz="3200">
              <a:solidFill>
                <a:srgbClr val="FF0000"/>
              </a:solidFill>
            </a:endParaRPr>
          </a:p>
        </p:txBody>
      </p:sp>
      <p:sp>
        <p:nvSpPr>
          <p:cNvPr id="55" name="Hộp Văn bản 54">
            <a:extLst>
              <a:ext uri="{FF2B5EF4-FFF2-40B4-BE49-F238E27FC236}">
                <a16:creationId xmlns:a16="http://schemas.microsoft.com/office/drawing/2014/main" id="{53A2DF6C-0E23-4A7E-B523-0AD77F0F2B41}"/>
              </a:ext>
            </a:extLst>
          </p:cNvPr>
          <p:cNvSpPr txBox="1"/>
          <p:nvPr/>
        </p:nvSpPr>
        <p:spPr>
          <a:xfrm>
            <a:off x="6223732" y="1838540"/>
            <a:ext cx="1515809" cy="584775"/>
          </a:xfrm>
          <a:prstGeom prst="rect">
            <a:avLst/>
          </a:prstGeom>
          <a:noFill/>
        </p:spPr>
        <p:txBody>
          <a:bodyPr wrap="square" rtlCol="0">
            <a:spAutoFit/>
          </a:bodyPr>
          <a:lstStyle/>
          <a:p>
            <a:r>
              <a:rPr lang="vi-VN" sz="3200">
                <a:solidFill>
                  <a:srgbClr val="FF0000"/>
                </a:solidFill>
              </a:rPr>
              <a:t>13,43</a:t>
            </a:r>
            <a:endParaRPr lang="en-US" sz="3200">
              <a:solidFill>
                <a:srgbClr val="FF0000"/>
              </a:solidFill>
            </a:endParaRPr>
          </a:p>
        </p:txBody>
      </p:sp>
      <p:sp>
        <p:nvSpPr>
          <p:cNvPr id="56" name="Hộp Văn bản 55">
            <a:extLst>
              <a:ext uri="{FF2B5EF4-FFF2-40B4-BE49-F238E27FC236}">
                <a16:creationId xmlns:a16="http://schemas.microsoft.com/office/drawing/2014/main" id="{10445BBD-066B-4049-97C3-3A874C1804BB}"/>
              </a:ext>
            </a:extLst>
          </p:cNvPr>
          <p:cNvSpPr txBox="1"/>
          <p:nvPr/>
        </p:nvSpPr>
        <p:spPr>
          <a:xfrm>
            <a:off x="10500378" y="1838540"/>
            <a:ext cx="1597837" cy="584775"/>
          </a:xfrm>
          <a:prstGeom prst="rect">
            <a:avLst/>
          </a:prstGeom>
          <a:noFill/>
        </p:spPr>
        <p:txBody>
          <a:bodyPr wrap="square" rtlCol="0">
            <a:spAutoFit/>
          </a:bodyPr>
          <a:lstStyle/>
          <a:p>
            <a:pPr algn="ctr"/>
            <a:r>
              <a:rPr lang="vi-VN" sz="3200">
                <a:solidFill>
                  <a:srgbClr val="FF0000"/>
                </a:solidFill>
              </a:rPr>
              <a:t>265,87</a:t>
            </a:r>
            <a:endParaRPr lang="en-US" sz="3200">
              <a:solidFill>
                <a:srgbClr val="FF0000"/>
              </a:solidFill>
            </a:endParaRPr>
          </a:p>
        </p:txBody>
      </p:sp>
      <p:cxnSp>
        <p:nvCxnSpPr>
          <p:cNvPr id="57" name="Đường kết nối Mũi tên Thẳng 56">
            <a:extLst>
              <a:ext uri="{FF2B5EF4-FFF2-40B4-BE49-F238E27FC236}">
                <a16:creationId xmlns:a16="http://schemas.microsoft.com/office/drawing/2014/main" id="{666F0992-EF84-452C-87FB-3CA1F8E876A1}"/>
              </a:ext>
            </a:extLst>
          </p:cNvPr>
          <p:cNvCxnSpPr>
            <a:cxnSpLocks/>
          </p:cNvCxnSpPr>
          <p:nvPr/>
        </p:nvCxnSpPr>
        <p:spPr>
          <a:xfrm>
            <a:off x="2008680" y="215883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Đường kết nối Mũi tên Thẳng 57">
            <a:extLst>
              <a:ext uri="{FF2B5EF4-FFF2-40B4-BE49-F238E27FC236}">
                <a16:creationId xmlns:a16="http://schemas.microsoft.com/office/drawing/2014/main" id="{099A446F-6C9E-4D5F-B384-BF87B8534DE2}"/>
              </a:ext>
            </a:extLst>
          </p:cNvPr>
          <p:cNvCxnSpPr>
            <a:cxnSpLocks/>
          </p:cNvCxnSpPr>
          <p:nvPr/>
        </p:nvCxnSpPr>
        <p:spPr>
          <a:xfrm>
            <a:off x="5770426" y="215883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Đường kết nối Mũi tên Thẳng 58">
            <a:extLst>
              <a:ext uri="{FF2B5EF4-FFF2-40B4-BE49-F238E27FC236}">
                <a16:creationId xmlns:a16="http://schemas.microsoft.com/office/drawing/2014/main" id="{B64DD1B6-C1CE-4A31-B709-CCDB25EFA98E}"/>
              </a:ext>
            </a:extLst>
          </p:cNvPr>
          <p:cNvCxnSpPr>
            <a:cxnSpLocks/>
          </p:cNvCxnSpPr>
          <p:nvPr/>
        </p:nvCxnSpPr>
        <p:spPr>
          <a:xfrm>
            <a:off x="10028479" y="215883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64" name="Nhóm 63">
            <a:extLst>
              <a:ext uri="{FF2B5EF4-FFF2-40B4-BE49-F238E27FC236}">
                <a16:creationId xmlns:a16="http://schemas.microsoft.com/office/drawing/2014/main" id="{D3A51ED8-C575-4860-A4BA-8BAC121D3930}"/>
              </a:ext>
            </a:extLst>
          </p:cNvPr>
          <p:cNvGrpSpPr/>
          <p:nvPr/>
        </p:nvGrpSpPr>
        <p:grpSpPr>
          <a:xfrm>
            <a:off x="82527" y="2602373"/>
            <a:ext cx="648000" cy="648000"/>
            <a:chOff x="82527" y="957742"/>
            <a:chExt cx="648000" cy="648000"/>
          </a:xfrm>
        </p:grpSpPr>
        <p:sp>
          <p:nvSpPr>
            <p:cNvPr id="65" name="Hình Bầu dục 64">
              <a:extLst>
                <a:ext uri="{FF2B5EF4-FFF2-40B4-BE49-F238E27FC236}">
                  <a16:creationId xmlns:a16="http://schemas.microsoft.com/office/drawing/2014/main" id="{C1CFA385-F568-49C5-8582-CEC6B3007183}"/>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4</a:t>
              </a:r>
              <a:endParaRPr lang="en-US" sz="3200"/>
            </a:p>
          </p:txBody>
        </p:sp>
        <p:sp>
          <p:nvSpPr>
            <p:cNvPr id="66" name="Hình Bầu dục 65">
              <a:extLst>
                <a:ext uri="{FF2B5EF4-FFF2-40B4-BE49-F238E27FC236}">
                  <a16:creationId xmlns:a16="http://schemas.microsoft.com/office/drawing/2014/main" id="{B3D7B41D-70A0-478C-B223-D2B6988AFD0E}"/>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22" name="Nhóm 21">
            <a:extLst>
              <a:ext uri="{FF2B5EF4-FFF2-40B4-BE49-F238E27FC236}">
                <a16:creationId xmlns:a16="http://schemas.microsoft.com/office/drawing/2014/main" id="{EB0F6ED9-33C8-401A-BB92-24BE7FF8D49A}"/>
              </a:ext>
            </a:extLst>
          </p:cNvPr>
          <p:cNvGrpSpPr/>
          <p:nvPr/>
        </p:nvGrpSpPr>
        <p:grpSpPr>
          <a:xfrm>
            <a:off x="881025" y="2611165"/>
            <a:ext cx="1127655" cy="647550"/>
            <a:chOff x="881025" y="2611165"/>
            <a:chExt cx="1127655" cy="647550"/>
          </a:xfrm>
        </p:grpSpPr>
        <p:sp>
          <p:nvSpPr>
            <p:cNvPr id="63" name="Hộp Văn bản 62">
              <a:extLst>
                <a:ext uri="{FF2B5EF4-FFF2-40B4-BE49-F238E27FC236}">
                  <a16:creationId xmlns:a16="http://schemas.microsoft.com/office/drawing/2014/main" id="{5A0A8AE0-6DE2-4438-9706-98B90FEECDFA}"/>
                </a:ext>
              </a:extLst>
            </p:cNvPr>
            <p:cNvSpPr txBox="1"/>
            <p:nvPr/>
          </p:nvSpPr>
          <p:spPr>
            <a:xfrm>
              <a:off x="881025" y="2665148"/>
              <a:ext cx="1127655" cy="584775"/>
            </a:xfrm>
            <a:prstGeom prst="rect">
              <a:avLst/>
            </a:prstGeom>
            <a:noFill/>
          </p:spPr>
          <p:txBody>
            <a:bodyPr wrap="square" rtlCol="0">
              <a:spAutoFit/>
            </a:bodyPr>
            <a:lstStyle/>
            <a:p>
              <a:r>
                <a:rPr lang="vi-VN" sz="3200" b="1">
                  <a:solidFill>
                    <a:schemeClr val="accent5">
                      <a:lumMod val="75000"/>
                    </a:schemeClr>
                  </a:solidFill>
                </a:rPr>
                <a:t>Số ?</a:t>
              </a:r>
              <a:endParaRPr lang="en-US" sz="3200" b="1">
                <a:solidFill>
                  <a:schemeClr val="accent5">
                    <a:lumMod val="75000"/>
                  </a:schemeClr>
                </a:solidFill>
              </a:endParaRPr>
            </a:p>
          </p:txBody>
        </p:sp>
        <p:sp>
          <p:nvSpPr>
            <p:cNvPr id="2" name="Hình chữ nhật 1">
              <a:extLst>
                <a:ext uri="{FF2B5EF4-FFF2-40B4-BE49-F238E27FC236}">
                  <a16:creationId xmlns:a16="http://schemas.microsoft.com/office/drawing/2014/main" id="{1F49B8E3-FBAF-4CA2-91CC-1F57BE350AE0}"/>
                </a:ext>
              </a:extLst>
            </p:cNvPr>
            <p:cNvSpPr/>
            <p:nvPr/>
          </p:nvSpPr>
          <p:spPr>
            <a:xfrm>
              <a:off x="916193" y="2611165"/>
              <a:ext cx="648000" cy="6475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Bảng 20">
            <a:extLst>
              <a:ext uri="{FF2B5EF4-FFF2-40B4-BE49-F238E27FC236}">
                <a16:creationId xmlns:a16="http://schemas.microsoft.com/office/drawing/2014/main" id="{96A144CC-61F2-4CCB-BD6B-4BFD5C59EE67}"/>
              </a:ext>
            </a:extLst>
          </p:cNvPr>
          <p:cNvGraphicFramePr>
            <a:graphicFrameLocks noGrp="1"/>
          </p:cNvGraphicFramePr>
          <p:nvPr>
            <p:extLst>
              <p:ext uri="{D42A27DB-BD31-4B8C-83A1-F6EECF244321}">
                <p14:modId xmlns:p14="http://schemas.microsoft.com/office/powerpoint/2010/main" val="1783899154"/>
              </p:ext>
            </p:extLst>
          </p:nvPr>
        </p:nvGraphicFramePr>
        <p:xfrm>
          <a:off x="106155" y="3438223"/>
          <a:ext cx="11979688" cy="2636501"/>
        </p:xfrm>
        <a:graphic>
          <a:graphicData uri="http://schemas.openxmlformats.org/drawingml/2006/table">
            <a:tbl>
              <a:tblPr firstRow="1" bandRow="1">
                <a:tableStyleId>{5940675A-B579-460E-94D1-54222C63F5DA}</a:tableStyleId>
              </a:tblPr>
              <a:tblGrid>
                <a:gridCol w="2457620">
                  <a:extLst>
                    <a:ext uri="{9D8B030D-6E8A-4147-A177-3AD203B41FA5}">
                      <a16:colId xmlns:a16="http://schemas.microsoft.com/office/drawing/2014/main" val="862504883"/>
                    </a:ext>
                  </a:extLst>
                </a:gridCol>
                <a:gridCol w="2532185">
                  <a:extLst>
                    <a:ext uri="{9D8B030D-6E8A-4147-A177-3AD203B41FA5}">
                      <a16:colId xmlns:a16="http://schemas.microsoft.com/office/drawing/2014/main" val="553746216"/>
                    </a:ext>
                  </a:extLst>
                </a:gridCol>
                <a:gridCol w="3279531">
                  <a:extLst>
                    <a:ext uri="{9D8B030D-6E8A-4147-A177-3AD203B41FA5}">
                      <a16:colId xmlns:a16="http://schemas.microsoft.com/office/drawing/2014/main" val="601211205"/>
                    </a:ext>
                  </a:extLst>
                </a:gridCol>
                <a:gridCol w="3710352">
                  <a:extLst>
                    <a:ext uri="{9D8B030D-6E8A-4147-A177-3AD203B41FA5}">
                      <a16:colId xmlns:a16="http://schemas.microsoft.com/office/drawing/2014/main" val="1859795543"/>
                    </a:ext>
                  </a:extLst>
                </a:gridCol>
              </a:tblGrid>
              <a:tr h="769421">
                <a:tc rowSpan="2">
                  <a:txBody>
                    <a:bodyPr/>
                    <a:lstStyle/>
                    <a:p>
                      <a:pPr algn="ctr"/>
                      <a:r>
                        <a:rPr lang="vi-VN" sz="3200"/>
                        <a:t>Số</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tc gridSpan="3">
                  <a:txBody>
                    <a:bodyPr/>
                    <a:lstStyle/>
                    <a:p>
                      <a:pPr algn="ctr"/>
                      <a:r>
                        <a:rPr lang="vi-VN" sz="3200"/>
                        <a:t>Làm tròn đến</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tc hMerge="1">
                  <a:txBody>
                    <a:bodyPr/>
                    <a:lstStyle/>
                    <a:p>
                      <a:r>
                        <a:rPr lang="vi-VN"/>
                        <a:t>Làm trơn đến</a:t>
                      </a:r>
                      <a:endParaRPr lang="en-US"/>
                    </a:p>
                  </a:txBody>
                  <a:tcPr>
                    <a:lnL w="28575" cap="flat" cmpd="sng" algn="ctr">
                      <a:solidFill>
                        <a:srgbClr val="D81EE6"/>
                      </a:solidFill>
                      <a:prstDash val="solid"/>
                      <a:round/>
                      <a:headEnd type="none" w="med" len="med"/>
                      <a:tailEnd type="none" w="med" len="med"/>
                    </a:lnL>
                    <a:lnR w="28575" cap="flat" cmpd="sng" algn="ctr">
                      <a:solidFill>
                        <a:srgbClr val="D81EE6"/>
                      </a:solidFill>
                      <a:prstDash val="solid"/>
                      <a:round/>
                      <a:headEnd type="none" w="med" len="med"/>
                      <a:tailEnd type="none" w="med" len="med"/>
                    </a:lnR>
                    <a:lnT w="28575" cap="flat" cmpd="sng" algn="ctr">
                      <a:solidFill>
                        <a:srgbClr val="D81EE6"/>
                      </a:solidFill>
                      <a:prstDash val="solid"/>
                      <a:round/>
                      <a:headEnd type="none" w="med" len="med"/>
                      <a:tailEnd type="none" w="med" len="med"/>
                    </a:lnT>
                    <a:lnB w="28575" cap="flat" cmpd="sng" algn="ctr">
                      <a:solidFill>
                        <a:srgbClr val="D81EE6"/>
                      </a:solidFill>
                      <a:prstDash val="solid"/>
                      <a:round/>
                      <a:headEnd type="none" w="med" len="med"/>
                      <a:tailEnd type="none" w="med" len="med"/>
                    </a:lnB>
                    <a:solidFill>
                      <a:srgbClr val="F48CD6"/>
                    </a:solidFill>
                  </a:tcPr>
                </a:tc>
                <a:tc hMerge="1">
                  <a:txBody>
                    <a:bodyPr/>
                    <a:lstStyle/>
                    <a:p>
                      <a:endParaRPr lang="en-US"/>
                    </a:p>
                  </a:txBody>
                  <a:tcPr>
                    <a:lnL w="28575" cap="flat" cmpd="sng" algn="ctr">
                      <a:solidFill>
                        <a:srgbClr val="D81EE6"/>
                      </a:solidFill>
                      <a:prstDash val="solid"/>
                      <a:round/>
                      <a:headEnd type="none" w="med" len="med"/>
                      <a:tailEnd type="none" w="med" len="med"/>
                    </a:lnL>
                    <a:lnR w="28575" cap="flat" cmpd="sng" algn="ctr">
                      <a:solidFill>
                        <a:srgbClr val="D81EE6"/>
                      </a:solidFill>
                      <a:prstDash val="solid"/>
                      <a:round/>
                      <a:headEnd type="none" w="med" len="med"/>
                      <a:tailEnd type="none" w="med" len="med"/>
                    </a:lnR>
                    <a:lnT w="28575" cap="flat" cmpd="sng" algn="ctr">
                      <a:solidFill>
                        <a:srgbClr val="D81EE6"/>
                      </a:solidFill>
                      <a:prstDash val="solid"/>
                      <a:round/>
                      <a:headEnd type="none" w="med" len="med"/>
                      <a:tailEnd type="none" w="med" len="med"/>
                    </a:lnT>
                    <a:lnB w="28575" cap="flat" cmpd="sng" algn="ctr">
                      <a:solidFill>
                        <a:srgbClr val="D81EE6"/>
                      </a:solidFill>
                      <a:prstDash val="solid"/>
                      <a:round/>
                      <a:headEnd type="none" w="med" len="med"/>
                      <a:tailEnd type="none" w="med" len="med"/>
                    </a:lnB>
                    <a:solidFill>
                      <a:srgbClr val="F48CD6"/>
                    </a:solidFill>
                  </a:tcPr>
                </a:tc>
                <a:extLst>
                  <a:ext uri="{0D108BD9-81ED-4DB2-BD59-A6C34878D82A}">
                    <a16:rowId xmlns:a16="http://schemas.microsoft.com/office/drawing/2014/main" val="4103960120"/>
                  </a:ext>
                </a:extLst>
              </a:tr>
              <a:tr h="1097659">
                <a:tc vMerge="1">
                  <a:txBody>
                    <a:bodyPr/>
                    <a:lstStyle/>
                    <a:p>
                      <a:endParaRPr lang="en-US"/>
                    </a:p>
                  </a:txBody>
                  <a:tcPr>
                    <a:lnL w="28575" cap="flat" cmpd="sng" algn="ctr">
                      <a:solidFill>
                        <a:srgbClr val="D81EE6"/>
                      </a:solidFill>
                      <a:prstDash val="solid"/>
                      <a:round/>
                      <a:headEnd type="none" w="med" len="med"/>
                      <a:tailEnd type="none" w="med" len="med"/>
                    </a:lnL>
                    <a:lnR w="28575" cap="flat" cmpd="sng" algn="ctr">
                      <a:solidFill>
                        <a:srgbClr val="D81EE6"/>
                      </a:solidFill>
                      <a:prstDash val="solid"/>
                      <a:round/>
                      <a:headEnd type="none" w="med" len="med"/>
                      <a:tailEnd type="none" w="med" len="med"/>
                    </a:lnR>
                    <a:lnT w="28575" cap="flat" cmpd="sng" algn="ctr">
                      <a:solidFill>
                        <a:srgbClr val="D81EE6"/>
                      </a:solidFill>
                      <a:prstDash val="solid"/>
                      <a:round/>
                      <a:headEnd type="none" w="med" len="med"/>
                      <a:tailEnd type="none" w="med" len="med"/>
                    </a:lnT>
                    <a:lnB w="28575" cap="flat" cmpd="sng" algn="ctr">
                      <a:solidFill>
                        <a:srgbClr val="D81EE6"/>
                      </a:solidFill>
                      <a:prstDash val="solid"/>
                      <a:round/>
                      <a:headEnd type="none" w="med" len="med"/>
                      <a:tailEnd type="none" w="med" len="med"/>
                    </a:lnB>
                  </a:tcPr>
                </a:tc>
                <a:tc>
                  <a:txBody>
                    <a:bodyPr/>
                    <a:lstStyle/>
                    <a:p>
                      <a:pPr algn="ctr"/>
                      <a:r>
                        <a:rPr lang="vi-VN" sz="3200"/>
                        <a:t>Hàng đơn vị</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tc>
                  <a:txBody>
                    <a:bodyPr/>
                    <a:lstStyle/>
                    <a:p>
                      <a:pPr algn="ctr"/>
                      <a:r>
                        <a:rPr lang="vi-VN" sz="3200"/>
                        <a:t>Hàng phần mười</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tc>
                  <a:txBody>
                    <a:bodyPr/>
                    <a:lstStyle/>
                    <a:p>
                      <a:pPr algn="ctr"/>
                      <a:r>
                        <a:rPr lang="vi-VN" sz="3200"/>
                        <a:t>Hàng phần trăm</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extLst>
                  <a:ext uri="{0D108BD9-81ED-4DB2-BD59-A6C34878D82A}">
                    <a16:rowId xmlns:a16="http://schemas.microsoft.com/office/drawing/2014/main" val="4240704827"/>
                  </a:ext>
                </a:extLst>
              </a:tr>
              <a:tr h="769421">
                <a:tc>
                  <a:txBody>
                    <a:bodyPr/>
                    <a:lstStyle/>
                    <a:p>
                      <a:pPr algn="ctr"/>
                      <a:r>
                        <a:rPr lang="vi-VN" sz="3200"/>
                        <a:t>12,653</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tcPr>
                </a:tc>
                <a:tc>
                  <a:txBody>
                    <a:bodyPr/>
                    <a:lstStyle/>
                    <a:p>
                      <a:pPr algn="ctr"/>
                      <a:r>
                        <a:rPr lang="vi-VN" sz="3200"/>
                        <a:t>?</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tcPr>
                </a:tc>
                <a:tc>
                  <a:txBody>
                    <a:bodyPr/>
                    <a:lstStyle/>
                    <a:p>
                      <a:pPr algn="ctr"/>
                      <a:r>
                        <a:rPr lang="vi-VN" sz="3200"/>
                        <a:t>?</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tcPr>
                </a:tc>
                <a:tc>
                  <a:txBody>
                    <a:bodyPr/>
                    <a:lstStyle/>
                    <a:p>
                      <a:pPr algn="ctr"/>
                      <a:r>
                        <a:rPr lang="vi-VN" sz="3200"/>
                        <a:t>?</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tcPr>
                </a:tc>
                <a:extLst>
                  <a:ext uri="{0D108BD9-81ED-4DB2-BD59-A6C34878D82A}">
                    <a16:rowId xmlns:a16="http://schemas.microsoft.com/office/drawing/2014/main" val="2147061422"/>
                  </a:ext>
                </a:extLst>
              </a:tr>
            </a:tbl>
          </a:graphicData>
        </a:graphic>
      </p:graphicFrame>
      <p:sp>
        <p:nvSpPr>
          <p:cNvPr id="21" name="Hình chữ nhật 20">
            <a:extLst>
              <a:ext uri="{FF2B5EF4-FFF2-40B4-BE49-F238E27FC236}">
                <a16:creationId xmlns:a16="http://schemas.microsoft.com/office/drawing/2014/main" id="{5089068B-E571-4ADB-9B36-FB5479BCBF7A}"/>
              </a:ext>
            </a:extLst>
          </p:cNvPr>
          <p:cNvSpPr/>
          <p:nvPr/>
        </p:nvSpPr>
        <p:spPr>
          <a:xfrm>
            <a:off x="2839916" y="5345723"/>
            <a:ext cx="1925515" cy="659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rPr>
              <a:t>13</a:t>
            </a:r>
            <a:endParaRPr lang="en-US" sz="3600" b="1">
              <a:solidFill>
                <a:srgbClr val="FF0000"/>
              </a:solidFill>
            </a:endParaRPr>
          </a:p>
        </p:txBody>
      </p:sp>
      <p:sp>
        <p:nvSpPr>
          <p:cNvPr id="67" name="Hình chữ nhật 66">
            <a:extLst>
              <a:ext uri="{FF2B5EF4-FFF2-40B4-BE49-F238E27FC236}">
                <a16:creationId xmlns:a16="http://schemas.microsoft.com/office/drawing/2014/main" id="{B02202CA-0025-46B3-AC37-84E969EDBD2A}"/>
              </a:ext>
            </a:extLst>
          </p:cNvPr>
          <p:cNvSpPr/>
          <p:nvPr/>
        </p:nvSpPr>
        <p:spPr>
          <a:xfrm>
            <a:off x="5761634" y="5345723"/>
            <a:ext cx="1925515" cy="659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rPr>
              <a:t>12,7</a:t>
            </a:r>
            <a:endParaRPr lang="en-US" sz="3600" b="1">
              <a:solidFill>
                <a:srgbClr val="FF0000"/>
              </a:solidFill>
            </a:endParaRPr>
          </a:p>
        </p:txBody>
      </p:sp>
      <p:sp>
        <p:nvSpPr>
          <p:cNvPr id="68" name="Hình chữ nhật 67">
            <a:extLst>
              <a:ext uri="{FF2B5EF4-FFF2-40B4-BE49-F238E27FC236}">
                <a16:creationId xmlns:a16="http://schemas.microsoft.com/office/drawing/2014/main" id="{115ADB3B-9CCB-418A-B4FC-36CF5B2768DC}"/>
              </a:ext>
            </a:extLst>
          </p:cNvPr>
          <p:cNvSpPr/>
          <p:nvPr/>
        </p:nvSpPr>
        <p:spPr>
          <a:xfrm>
            <a:off x="9184313" y="5345722"/>
            <a:ext cx="1925515" cy="659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rPr>
              <a:t>12,65</a:t>
            </a:r>
            <a:endParaRPr lang="en-US" sz="3600" b="1">
              <a:solidFill>
                <a:srgbClr val="FF0000"/>
              </a:solidFill>
            </a:endParaRPr>
          </a:p>
        </p:txBody>
      </p:sp>
    </p:spTree>
    <p:extLst>
      <p:ext uri="{BB962C8B-B14F-4D97-AF65-F5344CB8AC3E}">
        <p14:creationId xmlns:p14="http://schemas.microsoft.com/office/powerpoint/2010/main" val="23181601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21"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624170AE-8107-4906-AAF9-991061D35508}"/>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882EE60D-CEB4-41ED-9A09-CF0F25133B1F}"/>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4" name="Lưu đồ: Điểm Kết Thúc 3">
            <a:extLst>
              <a:ext uri="{FF2B5EF4-FFF2-40B4-BE49-F238E27FC236}">
                <a16:creationId xmlns:a16="http://schemas.microsoft.com/office/drawing/2014/main" id="{E6C2C3D1-5F1D-4465-B027-14E2285E2C78}"/>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id="{B8B96570-059B-4914-AD2E-72A80D7A3978}"/>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a:t>
            </a:r>
            <a:r>
              <a:rPr lang="vi-VN" sz="3200" b="1">
                <a:effectLst/>
                <a:latin typeface="Times New Roman" panose="02020603050405020304" pitchFamily="18" charset="0"/>
                <a:ea typeface="Calibri" panose="020F0502020204030204" pitchFamily="34" charset="0"/>
              </a:rPr>
              <a:t>2</a:t>
            </a:r>
            <a:endParaRPr lang="en-US" sz="3200"/>
          </a:p>
        </p:txBody>
      </p:sp>
      <p:sp>
        <p:nvSpPr>
          <p:cNvPr id="6" name="Hộp Văn bản 5">
            <a:extLst>
              <a:ext uri="{FF2B5EF4-FFF2-40B4-BE49-F238E27FC236}">
                <a16:creationId xmlns:a16="http://schemas.microsoft.com/office/drawing/2014/main" id="{19F356CA-45FD-4100-A407-5498B5A1F367}"/>
              </a:ext>
            </a:extLst>
          </p:cNvPr>
          <p:cNvSpPr txBox="1"/>
          <p:nvPr/>
        </p:nvSpPr>
        <p:spPr>
          <a:xfrm>
            <a:off x="881025" y="1039835"/>
            <a:ext cx="7958175" cy="2308324"/>
          </a:xfrm>
          <a:prstGeom prst="rect">
            <a:avLst/>
          </a:prstGeom>
          <a:noFill/>
        </p:spPr>
        <p:txBody>
          <a:bodyPr wrap="square" rtlCol="0">
            <a:spAutoFit/>
          </a:bodyPr>
          <a:lstStyle/>
          <a:p>
            <a:pPr algn="just"/>
            <a:r>
              <a:rPr lang="vi-VN" sz="3600"/>
              <a:t>Một tờ giấy cân nặng khoảng 4,103 g. Theo em, 10 tờ giấy như vậy cân nặng khoảng bao nhiêu gam? (Làm tròn đến hàng đơn vị).</a:t>
            </a:r>
            <a:endParaRPr lang="en-US" sz="3600"/>
          </a:p>
        </p:txBody>
      </p:sp>
      <p:pic>
        <p:nvPicPr>
          <p:cNvPr id="11" name="Hình ảnh 10">
            <a:extLst>
              <a:ext uri="{FF2B5EF4-FFF2-40B4-BE49-F238E27FC236}">
                <a16:creationId xmlns:a16="http://schemas.microsoft.com/office/drawing/2014/main" id="{0B3B5D50-654F-4B35-BCA1-D6197C11722B}"/>
              </a:ext>
            </a:extLst>
          </p:cNvPr>
          <p:cNvPicPr>
            <a:picLocks noChangeAspect="1"/>
          </p:cNvPicPr>
          <p:nvPr/>
        </p:nvPicPr>
        <p:blipFill rotWithShape="1">
          <a:blip r:embed="rId2"/>
          <a:srcRect l="8568" t="-5197" r="-1296" b="5197"/>
          <a:stretch/>
        </p:blipFill>
        <p:spPr>
          <a:xfrm>
            <a:off x="9191812" y="847089"/>
            <a:ext cx="2576853" cy="2501070"/>
          </a:xfrm>
          <a:prstGeom prst="rect">
            <a:avLst/>
          </a:prstGeom>
        </p:spPr>
      </p:pic>
      <p:grpSp>
        <p:nvGrpSpPr>
          <p:cNvPr id="12" name="Nhóm 11">
            <a:extLst>
              <a:ext uri="{FF2B5EF4-FFF2-40B4-BE49-F238E27FC236}">
                <a16:creationId xmlns:a16="http://schemas.microsoft.com/office/drawing/2014/main" id="{18F8ADD1-77C3-47E6-ABFA-E8C9389E46A3}"/>
              </a:ext>
            </a:extLst>
          </p:cNvPr>
          <p:cNvGrpSpPr/>
          <p:nvPr/>
        </p:nvGrpSpPr>
        <p:grpSpPr>
          <a:xfrm>
            <a:off x="82527" y="977060"/>
            <a:ext cx="648000" cy="648000"/>
            <a:chOff x="82527" y="957742"/>
            <a:chExt cx="648000" cy="648000"/>
          </a:xfrm>
        </p:grpSpPr>
        <p:sp>
          <p:nvSpPr>
            <p:cNvPr id="13" name="Hình Bầu dục 12">
              <a:extLst>
                <a:ext uri="{FF2B5EF4-FFF2-40B4-BE49-F238E27FC236}">
                  <a16:creationId xmlns:a16="http://schemas.microsoft.com/office/drawing/2014/main" id="{B9C3B3B0-360C-46CA-95F8-8D5370CB7838}"/>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5</a:t>
              </a:r>
              <a:endParaRPr lang="en-US" sz="3200"/>
            </a:p>
          </p:txBody>
        </p:sp>
        <p:sp>
          <p:nvSpPr>
            <p:cNvPr id="14" name="Hình Bầu dục 13">
              <a:extLst>
                <a:ext uri="{FF2B5EF4-FFF2-40B4-BE49-F238E27FC236}">
                  <a16:creationId xmlns:a16="http://schemas.microsoft.com/office/drawing/2014/main" id="{706D7FFB-8F2D-4DF7-85AF-6A423A82C439}"/>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8" name="Hộp Văn bản 17">
            <a:extLst>
              <a:ext uri="{FF2B5EF4-FFF2-40B4-BE49-F238E27FC236}">
                <a16:creationId xmlns:a16="http://schemas.microsoft.com/office/drawing/2014/main" id="{9CBC56FE-D1BE-4098-8354-844ADF183A83}"/>
              </a:ext>
            </a:extLst>
          </p:cNvPr>
          <p:cNvSpPr txBox="1"/>
          <p:nvPr/>
        </p:nvSpPr>
        <p:spPr>
          <a:xfrm>
            <a:off x="1368342" y="3694769"/>
            <a:ext cx="9689123" cy="2974538"/>
          </a:xfrm>
          <a:prstGeom prst="roundRect">
            <a:avLst>
              <a:gd name="adj" fmla="val 24821"/>
            </a:avLst>
          </a:prstGeom>
          <a:ln w="28575">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4000" b="1">
                <a:solidFill>
                  <a:srgbClr val="FF0000"/>
                </a:solidFill>
              </a:rPr>
              <a:t>Bài giải</a:t>
            </a:r>
          </a:p>
          <a:p>
            <a:pPr algn="ctr"/>
            <a:r>
              <a:rPr lang="en-US" sz="4000"/>
              <a:t>Mỗi tờ giấy nặng khoảng 4g</a:t>
            </a:r>
          </a:p>
          <a:p>
            <a:pPr algn="ctr"/>
            <a:r>
              <a:rPr lang="en-US" sz="4000"/>
              <a:t>Vậy 10 tờ giấy nặng khoảng: 4 x 10 = 40 (g)</a:t>
            </a:r>
          </a:p>
          <a:p>
            <a:pPr marL="2690813" algn="ctr"/>
            <a:r>
              <a:rPr lang="en-US" sz="4000"/>
              <a:t>Đáp số: 40g</a:t>
            </a:r>
          </a:p>
        </p:txBody>
      </p:sp>
      <p:sp>
        <p:nvSpPr>
          <p:cNvPr id="19" name="Hình chữ L 18">
            <a:extLst>
              <a:ext uri="{FF2B5EF4-FFF2-40B4-BE49-F238E27FC236}">
                <a16:creationId xmlns:a16="http://schemas.microsoft.com/office/drawing/2014/main" id="{99032703-BA8F-464B-B589-50E61180E692}"/>
              </a:ext>
            </a:extLst>
          </p:cNvPr>
          <p:cNvSpPr/>
          <p:nvPr/>
        </p:nvSpPr>
        <p:spPr>
          <a:xfrm>
            <a:off x="1679331" y="3930162"/>
            <a:ext cx="9812216" cy="2848708"/>
          </a:xfrm>
          <a:prstGeom prst="corner">
            <a:avLst>
              <a:gd name="adj1" fmla="val 0"/>
              <a:gd name="adj2" fmla="val 0"/>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7708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1974</Words>
  <Application>Microsoft Office PowerPoint</Application>
  <PresentationFormat>Widescreen</PresentationFormat>
  <Paragraphs>304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Tân Phạm</dc:creator>
  <cp:lastModifiedBy>Minh Thom Nguyen Thi</cp:lastModifiedBy>
  <cp:revision>71</cp:revision>
  <dcterms:created xsi:type="dcterms:W3CDTF">2024-08-27T06:31:01Z</dcterms:created>
  <dcterms:modified xsi:type="dcterms:W3CDTF">2024-10-20T01:34:41Z</dcterms:modified>
</cp:coreProperties>
</file>