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81" r:id="rId3"/>
    <p:sldId id="260" r:id="rId4"/>
    <p:sldId id="278" r:id="rId5"/>
    <p:sldId id="261" r:id="rId6"/>
    <p:sldId id="279" r:id="rId7"/>
    <p:sldId id="280" r:id="rId8"/>
    <p:sldId id="259"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D4A69-5989-439D-9D10-D13CBB44B771}"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8A37E-B74D-4E4B-9581-B5A8CC878A16}" type="slidenum">
              <a:rPr lang="en-US" smtClean="0"/>
              <a:t>‹#›</a:t>
            </a:fld>
            <a:endParaRPr lang="en-US"/>
          </a:p>
        </p:txBody>
      </p:sp>
    </p:spTree>
    <p:extLst>
      <p:ext uri="{BB962C8B-B14F-4D97-AF65-F5344CB8AC3E}">
        <p14:creationId xmlns:p14="http://schemas.microsoft.com/office/powerpoint/2010/main" val="281127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5E2C45-1A99-4BB9-AB6A-F136FD65C290}"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222236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E2C45-1A99-4BB9-AB6A-F136FD65C290}"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212995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E2C45-1A99-4BB9-AB6A-F136FD65C290}"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327886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0B0DEE5-D2A3-8000-0949-C4968A7A2C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42" r="17802" b="78438"/>
          <a:stretch>
            <a:fillRect/>
          </a:stretch>
        </p:blipFill>
        <p:spPr>
          <a:xfrm flipH="1">
            <a:off x="7670453" y="0"/>
            <a:ext cx="4594096" cy="1200150"/>
          </a:xfrm>
          <a:prstGeom prst="rect">
            <a:avLst/>
          </a:prstGeom>
        </p:spPr>
      </p:pic>
      <p:sp>
        <p:nvSpPr>
          <p:cNvPr id="8" name="矩形: 圆角 7">
            <a:extLst>
              <a:ext uri="{FF2B5EF4-FFF2-40B4-BE49-F238E27FC236}">
                <a16:creationId xmlns:a16="http://schemas.microsoft.com/office/drawing/2014/main" id="{57ED1483-E177-F725-FE41-CAE870C50CF0}"/>
              </a:ext>
            </a:extLst>
          </p:cNvPr>
          <p:cNvSpPr/>
          <p:nvPr userDrawn="1"/>
        </p:nvSpPr>
        <p:spPr>
          <a:xfrm>
            <a:off x="0" y="361950"/>
            <a:ext cx="704850" cy="381000"/>
          </a:xfrm>
          <a:prstGeom prst="roundRect">
            <a:avLst>
              <a:gd name="adj" fmla="val 0"/>
            </a:avLst>
          </a:prstGeom>
          <a:solidFill>
            <a:srgbClr val="983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vi-VN" altLang="vi-VN" sz="1400">
                <a:latin typeface="Noto Sans"/>
                <a:ea typeface="Noto Sans"/>
              </a:rPr>
              <a:t>01</a:t>
            </a:r>
            <a:endParaRPr lang="zh-CN" altLang="en-US" sz="1400">
              <a:latin typeface="思源宋体 CN Medium" panose="02020500000000000000" pitchFamily="18" charset="-122"/>
              <a:ea typeface="思源宋体 CN Medium" panose="02020500000000000000" pitchFamily="18" charset="-122"/>
            </a:endParaRPr>
          </a:p>
        </p:txBody>
      </p:sp>
      <p:sp>
        <p:nvSpPr>
          <p:cNvPr id="9" name="图形">
            <a:extLst>
              <a:ext uri="{FF2B5EF4-FFF2-40B4-BE49-F238E27FC236}">
                <a16:creationId xmlns:a16="http://schemas.microsoft.com/office/drawing/2014/main" id="{C76119FC-1CB7-A884-9A38-44D4F28B6871}"/>
              </a:ext>
            </a:extLst>
          </p:cNvPr>
          <p:cNvSpPr txBox="1"/>
          <p:nvPr userDrawn="1"/>
        </p:nvSpPr>
        <p:spPr>
          <a:xfrm>
            <a:off x="859343" y="338435"/>
            <a:ext cx="1387240" cy="338633"/>
          </a:xfrm>
          <a:prstGeom prst="rect">
            <a:avLst/>
          </a:prstGeom>
          <a:noFill/>
        </p:spPr>
        <p:txBody>
          <a:bodyPr wrap="none" rtlCol="0">
            <a:normAutofit/>
          </a:bodyPr>
          <a:lstStyle/>
          <a:p>
            <a:pPr lvl="0">
              <a:defRPr/>
            </a:pPr>
            <a:r>
              <a:rPr lang="vi-VN" altLang="vi-VN" sz="1600">
                <a:solidFill>
                  <a:prstClr val="black"/>
                </a:solidFill>
                <a:latin typeface="Noto Sans"/>
                <a:ea typeface="Noto Sans"/>
                <a:cs typeface="+mn-ea"/>
                <a:sym typeface="汉仪书魂体简" panose="02010609000101010101" pitchFamily="49" charset="-122"/>
              </a:rPr>
              <a:t>Giới thiệu về</a:t>
            </a:r>
          </a:p>
        </p:txBody>
      </p:sp>
      <p:sp>
        <p:nvSpPr>
          <p:cNvPr id="10" name="矩形: 圆角 9">
            <a:extLst>
              <a:ext uri="{FF2B5EF4-FFF2-40B4-BE49-F238E27FC236}">
                <a16:creationId xmlns:a16="http://schemas.microsoft.com/office/drawing/2014/main" id="{A0C06C61-9893-26A1-50D3-06D9054566A4}"/>
              </a:ext>
            </a:extLst>
          </p:cNvPr>
          <p:cNvSpPr/>
          <p:nvPr userDrawn="1"/>
        </p:nvSpPr>
        <p:spPr>
          <a:xfrm>
            <a:off x="0" y="6724650"/>
            <a:ext cx="12192000" cy="133350"/>
          </a:xfrm>
          <a:prstGeom prst="roundRect">
            <a:avLst>
              <a:gd name="adj" fmla="val 0"/>
            </a:avLst>
          </a:prstGeom>
          <a:solidFill>
            <a:srgbClr val="983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宋体 CN Medium" panose="02020500000000000000" pitchFamily="18" charset="-122"/>
              <a:ea typeface="思源宋体 CN Medium" panose="02020500000000000000" pitchFamily="18" charset="-122"/>
            </a:endParaRPr>
          </a:p>
        </p:txBody>
      </p:sp>
      <p:pic>
        <p:nvPicPr>
          <p:cNvPr id="14" name="图片 13">
            <a:extLst>
              <a:ext uri="{FF2B5EF4-FFF2-40B4-BE49-F238E27FC236}">
                <a16:creationId xmlns:a16="http://schemas.microsoft.com/office/drawing/2014/main" id="{67024894-8A5E-1C34-402C-1922F01322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5" t="76285" r="17925" b="2153"/>
          <a:stretch>
            <a:fillRect/>
          </a:stretch>
        </p:blipFill>
        <p:spPr>
          <a:xfrm flipH="1">
            <a:off x="-21933" y="5666103"/>
            <a:ext cx="4594096" cy="1200150"/>
          </a:xfrm>
          <a:prstGeom prst="rect">
            <a:avLst/>
          </a:prstGeom>
        </p:spPr>
      </p:pic>
      <p:pic>
        <p:nvPicPr>
          <p:cNvPr id="15" name="图片 14">
            <a:extLst>
              <a:ext uri="{FF2B5EF4-FFF2-40B4-BE49-F238E27FC236}">
                <a16:creationId xmlns:a16="http://schemas.microsoft.com/office/drawing/2014/main" id="{8F91730D-F978-7E8C-B96B-65A0D8D0E1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3717" y="-121702"/>
            <a:ext cx="2035632" cy="1526724"/>
          </a:xfrm>
          <a:prstGeom prst="rect">
            <a:avLst/>
          </a:prstGeom>
        </p:spPr>
      </p:pic>
    </p:spTree>
    <p:extLst>
      <p:ext uri="{BB962C8B-B14F-4D97-AF65-F5344CB8AC3E}">
        <p14:creationId xmlns:p14="http://schemas.microsoft.com/office/powerpoint/2010/main" val="12491547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E2C45-1A99-4BB9-AB6A-F136FD65C290}"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398566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5E2C45-1A99-4BB9-AB6A-F136FD65C290}"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122943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5E2C45-1A99-4BB9-AB6A-F136FD65C290}"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150707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5E2C45-1A99-4BB9-AB6A-F136FD65C290}"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403705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E2C45-1A99-4BB9-AB6A-F136FD65C290}"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369649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E2C45-1A99-4BB9-AB6A-F136FD65C290}"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169648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E2C45-1A99-4BB9-AB6A-F136FD65C290}"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333080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E2C45-1A99-4BB9-AB6A-F136FD65C290}"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A816-BA30-4F72-A670-A76408D714A3}" type="slidenum">
              <a:rPr lang="en-US" smtClean="0"/>
              <a:t>‹#›</a:t>
            </a:fld>
            <a:endParaRPr lang="en-US"/>
          </a:p>
        </p:txBody>
      </p:sp>
    </p:spTree>
    <p:extLst>
      <p:ext uri="{BB962C8B-B14F-4D97-AF65-F5344CB8AC3E}">
        <p14:creationId xmlns:p14="http://schemas.microsoft.com/office/powerpoint/2010/main" val="150208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E2C45-1A99-4BB9-AB6A-F136FD65C290}"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FA816-BA30-4F72-A670-A76408D714A3}" type="slidenum">
              <a:rPr lang="en-US" smtClean="0"/>
              <a:t>‹#›</a:t>
            </a:fld>
            <a:endParaRPr lang="en-US"/>
          </a:p>
        </p:txBody>
      </p:sp>
    </p:spTree>
    <p:extLst>
      <p:ext uri="{BB962C8B-B14F-4D97-AF65-F5344CB8AC3E}">
        <p14:creationId xmlns:p14="http://schemas.microsoft.com/office/powerpoint/2010/main" val="349457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AAF6731-6AFC-DE72-430C-9276797D8835}"/>
              </a:ext>
            </a:extLst>
          </p:cNvPr>
          <p:cNvPicPr>
            <a:picLocks noChangeAspect="1"/>
          </p:cNvPicPr>
          <p:nvPr/>
        </p:nvPicPr>
        <p:blipFill>
          <a:blip r:embed="rId2">
            <a:extLst>
              <a:ext uri="{28A0092B-C50C-407E-A947-70E740481C1C}">
                <a14:useLocalDpi xmlns:a14="http://schemas.microsoft.com/office/drawing/2010/main" val="0"/>
              </a:ext>
            </a:extLst>
          </a:blip>
          <a:srcRect r="21296"/>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928A4E67-AA23-F89E-4941-2E3DDAA6AAE0}"/>
              </a:ext>
            </a:extLst>
          </p:cNvPr>
          <p:cNvPicPr>
            <a:picLocks noChangeAspect="1"/>
          </p:cNvPicPr>
          <p:nvPr/>
        </p:nvPicPr>
        <p:blipFill>
          <a:blip r:embed="rId3">
            <a:extLst>
              <a:ext uri="{28A0092B-C50C-407E-A947-70E740481C1C}">
                <a14:useLocalDpi xmlns:a14="http://schemas.microsoft.com/office/drawing/2010/main" val="0"/>
              </a:ext>
            </a:extLst>
          </a:blip>
          <a:srcRect l="21145" t="12749" r="21188" b="15147"/>
          <a:stretch>
            <a:fillRect/>
          </a:stretch>
        </p:blipFill>
        <p:spPr>
          <a:xfrm rot="16200000">
            <a:off x="2700296" y="-2567650"/>
            <a:ext cx="6858000" cy="11607800"/>
          </a:xfrm>
          <a:prstGeom prst="rect">
            <a:avLst/>
          </a:prstGeom>
        </p:spPr>
      </p:pic>
      <p:pic>
        <p:nvPicPr>
          <p:cNvPr id="21" name="图片 20">
            <a:extLst>
              <a:ext uri="{FF2B5EF4-FFF2-40B4-BE49-F238E27FC236}">
                <a16:creationId xmlns:a16="http://schemas.microsoft.com/office/drawing/2014/main" id="{17F32FDC-A588-38E8-CE08-F5393FF97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901" y="3236250"/>
            <a:ext cx="4572000" cy="3429000"/>
          </a:xfrm>
          <a:prstGeom prst="rect">
            <a:avLst/>
          </a:prstGeom>
        </p:spPr>
      </p:pic>
      <p:pic>
        <p:nvPicPr>
          <p:cNvPr id="27" name="图片 26">
            <a:extLst>
              <a:ext uri="{FF2B5EF4-FFF2-40B4-BE49-F238E27FC236}">
                <a16:creationId xmlns:a16="http://schemas.microsoft.com/office/drawing/2014/main" id="{3A9C2385-A3EE-2DA8-C72B-5000075DDD68}"/>
              </a:ext>
            </a:extLst>
          </p:cNvPr>
          <p:cNvPicPr>
            <a:picLocks noChangeAspect="1"/>
          </p:cNvPicPr>
          <p:nvPr/>
        </p:nvPicPr>
        <p:blipFill>
          <a:blip r:embed="rId5" cstate="print">
            <a:extLst>
              <a:ext uri="{28A0092B-C50C-407E-A947-70E740481C1C}">
                <a14:useLocalDpi xmlns:a14="http://schemas.microsoft.com/office/drawing/2010/main" val="0"/>
              </a:ext>
            </a:extLst>
          </a:blip>
          <a:srcRect t="59100"/>
          <a:stretch>
            <a:fillRect/>
          </a:stretch>
        </p:blipFill>
        <p:spPr>
          <a:xfrm>
            <a:off x="-51702" y="4166883"/>
            <a:ext cx="4318392" cy="2498367"/>
          </a:xfrm>
          <a:prstGeom prst="rect">
            <a:avLst/>
          </a:prstGeom>
          <a:effectLst>
            <a:outerShdw blurRad="76200" dir="18900000" sy="23000" kx="-1200000" algn="bl" rotWithShape="0">
              <a:prstClr val="black">
                <a:alpha val="20000"/>
              </a:prstClr>
            </a:outerShdw>
          </a:effectLst>
        </p:spPr>
      </p:pic>
      <p:sp>
        <p:nvSpPr>
          <p:cNvPr id="6" name="TextBox 5"/>
          <p:cNvSpPr txBox="1"/>
          <p:nvPr/>
        </p:nvSpPr>
        <p:spPr>
          <a:xfrm flipH="1">
            <a:off x="3043451" y="1355775"/>
            <a:ext cx="7330298" cy="3046988"/>
          </a:xfrm>
          <a:prstGeom prst="rect">
            <a:avLst/>
          </a:prstGeom>
          <a:noFill/>
        </p:spPr>
        <p:txBody>
          <a:bodyPr wrap="square" rtlCol="0">
            <a:spAutoFit/>
          </a:bodyPr>
          <a:lstStyle/>
          <a:p>
            <a:r>
              <a:rPr lang="vi-VN" sz="9600" dirty="0">
                <a:solidFill>
                  <a:srgbClr val="CC3300"/>
                </a:solidFill>
                <a:latin typeface="Bahnschrift Light Condensed" panose="020B0502040204020203" pitchFamily="34" charset="0"/>
              </a:rPr>
              <a:t>CHUYỆN CON MÈO DẠY HẢI ÂU BAY  </a:t>
            </a:r>
            <a:endParaRPr lang="en-US" sz="9600" dirty="0">
              <a:solidFill>
                <a:srgbClr val="CC3300"/>
              </a:solidFill>
              <a:latin typeface="Bahnschrift Light Condensed" panose="020B0502040204020203" pitchFamily="34" charset="0"/>
            </a:endParaRPr>
          </a:p>
        </p:txBody>
      </p:sp>
    </p:spTree>
    <p:extLst>
      <p:ext uri="{BB962C8B-B14F-4D97-AF65-F5344CB8AC3E}">
        <p14:creationId xmlns:p14="http://schemas.microsoft.com/office/powerpoint/2010/main" val="2677053819"/>
      </p:ext>
    </p:extLst>
  </p:cSld>
  <p:clrMapOvr>
    <a:masterClrMapping/>
  </p:clrMapOvr>
  <mc:AlternateContent xmlns:mc="http://schemas.openxmlformats.org/markup-compatibility/2006" xmlns:p14="http://schemas.microsoft.com/office/powerpoint/2010/main">
    <mc:Choice Requires="p14">
      <p:transition p14:dur="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Ý nghĩa sâu sắc chuyện con mèo dạy Hải Âu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13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id="{33DF046C-6AE5-C362-32F3-82AAE9A21747}"/>
              </a:ext>
            </a:extLst>
          </p:cNvPr>
          <p:cNvSpPr/>
          <p:nvPr/>
        </p:nvSpPr>
        <p:spPr>
          <a:xfrm>
            <a:off x="974636" y="1055717"/>
            <a:ext cx="8434058" cy="566555"/>
          </a:xfrm>
          <a:prstGeom prst="rect">
            <a:avLst/>
          </a:prstGeom>
        </p:spPr>
        <p:txBody>
          <a:bodyPr wrap="square">
            <a:noAutofit/>
          </a:bodyPr>
          <a:lstStyle/>
          <a:p>
            <a:pPr>
              <a:lnSpc>
                <a:spcPct val="120000"/>
              </a:lnSpc>
            </a:pPr>
            <a:r>
              <a:rPr lang="vi-VN" altLang="vi-VN" sz="3200" dirty="0">
                <a:solidFill>
                  <a:srgbClr val="983D11"/>
                </a:solidFill>
                <a:latin typeface="Noto Sans"/>
                <a:ea typeface="Noto Sans"/>
                <a:sym typeface="汉仪书魂体简" panose="02010609000101010101" pitchFamily="49" charset="-122"/>
              </a:rPr>
              <a:t>Người giới thiệu:Đặng</a:t>
            </a:r>
            <a:r>
              <a:rPr lang="en-US" altLang="vi-VN" sz="3200" dirty="0">
                <a:solidFill>
                  <a:srgbClr val="983D11"/>
                </a:solidFill>
                <a:latin typeface="Noto Sans"/>
                <a:ea typeface="Noto Sans"/>
                <a:sym typeface="汉仪书魂体简" panose="02010609000101010101" pitchFamily="49" charset="-122"/>
              </a:rPr>
              <a:t> </a:t>
            </a:r>
            <a:r>
              <a:rPr lang="en-US" altLang="vi-VN" sz="3200" dirty="0" err="1">
                <a:solidFill>
                  <a:srgbClr val="983D11"/>
                </a:solidFill>
                <a:latin typeface="Noto Sans"/>
                <a:ea typeface="Noto Sans"/>
                <a:sym typeface="汉仪书魂体简" panose="02010609000101010101" pitchFamily="49" charset="-122"/>
              </a:rPr>
              <a:t>Thị</a:t>
            </a:r>
            <a:r>
              <a:rPr lang="en-US" altLang="vi-VN" sz="3200" dirty="0">
                <a:solidFill>
                  <a:srgbClr val="983D11"/>
                </a:solidFill>
                <a:latin typeface="Noto Sans"/>
                <a:ea typeface="Noto Sans"/>
                <a:sym typeface="汉仪书魂体简" panose="02010609000101010101" pitchFamily="49" charset="-122"/>
              </a:rPr>
              <a:t> </a:t>
            </a:r>
            <a:r>
              <a:rPr lang="en-US" altLang="vi-VN" sz="3200" dirty="0" err="1">
                <a:solidFill>
                  <a:srgbClr val="983D11"/>
                </a:solidFill>
                <a:latin typeface="Noto Sans"/>
                <a:ea typeface="Noto Sans"/>
                <a:sym typeface="汉仪书魂体简" panose="02010609000101010101" pitchFamily="49" charset="-122"/>
              </a:rPr>
              <a:t>Quỳnh</a:t>
            </a:r>
            <a:r>
              <a:rPr lang="en-US" altLang="vi-VN" sz="3200" dirty="0">
                <a:solidFill>
                  <a:srgbClr val="983D11"/>
                </a:solidFill>
                <a:latin typeface="Noto Sans"/>
                <a:ea typeface="Noto Sans"/>
                <a:sym typeface="汉仪书魂体简" panose="02010609000101010101" pitchFamily="49" charset="-122"/>
              </a:rPr>
              <a:t> Trang</a:t>
            </a:r>
            <a:endParaRPr lang="en-US" altLang="zh-CN" sz="3600" dirty="0">
              <a:solidFill>
                <a:srgbClr val="983D11"/>
              </a:solidFill>
              <a:latin typeface="思源宋体 CN Heavy" panose="02020900000000000000" pitchFamily="18" charset="-122"/>
              <a:ea typeface="思源宋体 CN Heavy" panose="02020900000000000000" pitchFamily="18" charset="-122"/>
              <a:sym typeface="汉仪书魂体简" panose="02010609000101010101" pitchFamily="49" charset="-122"/>
            </a:endParaRPr>
          </a:p>
        </p:txBody>
      </p:sp>
      <p:cxnSp>
        <p:nvCxnSpPr>
          <p:cNvPr id="61" name="直接连接符 60">
            <a:extLst>
              <a:ext uri="{FF2B5EF4-FFF2-40B4-BE49-F238E27FC236}">
                <a16:creationId xmlns:a16="http://schemas.microsoft.com/office/drawing/2014/main" id="{AA4EA449-917D-1FF5-93DF-2D132F20B86D}"/>
              </a:ext>
            </a:extLst>
          </p:cNvPr>
          <p:cNvCxnSpPr/>
          <p:nvPr/>
        </p:nvCxnSpPr>
        <p:spPr>
          <a:xfrm>
            <a:off x="1099847" y="1889359"/>
            <a:ext cx="441052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a:extLst>
              <a:ext uri="{FF2B5EF4-FFF2-40B4-BE49-F238E27FC236}">
                <a16:creationId xmlns:a16="http://schemas.microsoft.com/office/drawing/2014/main" id="{483C34C3-5181-C163-0BD2-EAD3E20B18E2}"/>
              </a:ext>
            </a:extLst>
          </p:cNvPr>
          <p:cNvSpPr/>
          <p:nvPr/>
        </p:nvSpPr>
        <p:spPr>
          <a:xfrm>
            <a:off x="974636" y="2156447"/>
            <a:ext cx="9420647" cy="1835339"/>
          </a:xfrm>
          <a:prstGeom prst="rect">
            <a:avLst/>
          </a:prstGeom>
        </p:spPr>
        <p:txBody>
          <a:bodyPr wrap="square">
            <a:noAutofit/>
          </a:bodyPr>
          <a:lstStyle/>
          <a:p>
            <a:pPr marL="285750" lvl="0" indent="-285750">
              <a:lnSpc>
                <a:spcPct val="120000"/>
              </a:lnSpc>
              <a:buFont typeface="Arial" panose="020B0604020202020204" pitchFamily="34" charset="0"/>
              <a:buChar char="•"/>
            </a:pPr>
            <a:r>
              <a:rPr lang="vi-VN" altLang="vi-VN" sz="3200" dirty="0">
                <a:solidFill>
                  <a:srgbClr val="983D11"/>
                </a:solidFill>
                <a:latin typeface="Noto Sans"/>
                <a:ea typeface="Noto Sans"/>
                <a:sym typeface="汉仪旗黑-50S" panose="00020600040101010101" pitchFamily="18" charset="-122"/>
              </a:rPr>
              <a:t>Mã màu: Xanh</a:t>
            </a:r>
            <a:r>
              <a:rPr lang="en-US" altLang="vi-VN" sz="3200" dirty="0">
                <a:solidFill>
                  <a:srgbClr val="983D11"/>
                </a:solidFill>
                <a:latin typeface="Noto Sans"/>
                <a:ea typeface="Noto Sans"/>
                <a:sym typeface="汉仪旗黑-50S" panose="00020600040101010101" pitchFamily="18" charset="-122"/>
              </a:rPr>
              <a:t> D</a:t>
            </a:r>
            <a:r>
              <a:rPr lang="vi-VN" altLang="vi-VN" sz="3200" dirty="0">
                <a:solidFill>
                  <a:srgbClr val="983D11"/>
                </a:solidFill>
                <a:latin typeface="Noto Sans"/>
                <a:ea typeface="Noto Sans"/>
                <a:sym typeface="汉仪旗黑-50S" panose="00020600040101010101" pitchFamily="18" charset="-122"/>
              </a:rPr>
              <a:t>ươ</a:t>
            </a:r>
            <a:r>
              <a:rPr lang="en-US" altLang="vi-VN" sz="3200" dirty="0">
                <a:solidFill>
                  <a:srgbClr val="983D11"/>
                </a:solidFill>
                <a:latin typeface="Noto Sans"/>
                <a:ea typeface="Noto Sans"/>
                <a:sym typeface="汉仪旗黑-50S" panose="00020600040101010101" pitchFamily="18" charset="-122"/>
              </a:rPr>
              <a:t>ng</a:t>
            </a:r>
            <a:endParaRPr lang="vi-VN" altLang="vi-VN" sz="3200" dirty="0">
              <a:solidFill>
                <a:srgbClr val="983D11"/>
              </a:solidFill>
              <a:latin typeface="Noto Sans"/>
              <a:ea typeface="Noto Sans"/>
              <a:sym typeface="汉仪旗黑-50S" panose="00020600040101010101" pitchFamily="18" charset="-122"/>
            </a:endParaRPr>
          </a:p>
          <a:p>
            <a:pPr marL="285750" lvl="0" indent="-285750">
              <a:lnSpc>
                <a:spcPct val="120000"/>
              </a:lnSpc>
              <a:buFont typeface="Arial" panose="020B0604020202020204" pitchFamily="34" charset="0"/>
              <a:buChar char="•"/>
            </a:pPr>
            <a:r>
              <a:rPr lang="vi-VN" altLang="vi-VN" sz="3200" dirty="0">
                <a:solidFill>
                  <a:srgbClr val="983D11"/>
                </a:solidFill>
                <a:latin typeface="Noto Sans"/>
                <a:ea typeface="Noto Sans"/>
                <a:sym typeface="汉仪旗黑-50S" panose="00020600040101010101" pitchFamily="18" charset="-122"/>
              </a:rPr>
              <a:t>Nhà xuất bản: Hội nhà văn.</a:t>
            </a:r>
          </a:p>
          <a:p>
            <a:pPr marL="285750" lvl="0" indent="-285750">
              <a:lnSpc>
                <a:spcPct val="120000"/>
              </a:lnSpc>
              <a:buFont typeface="Arial" panose="020B0604020202020204" pitchFamily="34" charset="0"/>
              <a:buChar char="•"/>
            </a:pPr>
            <a:r>
              <a:rPr lang="vi-VN" altLang="vi-VN" sz="3200" dirty="0">
                <a:solidFill>
                  <a:srgbClr val="983D11"/>
                </a:solidFill>
                <a:latin typeface="Noto Sans"/>
                <a:ea typeface="Noto Sans"/>
                <a:sym typeface="汉仪旗黑-50S" panose="00020600040101010101" pitchFamily="18" charset="-122"/>
              </a:rPr>
              <a:t>Tác giả: </a:t>
            </a:r>
            <a:r>
              <a:rPr lang="en-US" sz="3600" dirty="0">
                <a:solidFill>
                  <a:srgbClr val="CC3300"/>
                </a:solidFill>
              </a:rPr>
              <a:t>Luis Sepulveda</a:t>
            </a:r>
            <a:endParaRPr lang="vi-VN" sz="3600" dirty="0">
              <a:solidFill>
                <a:srgbClr val="CC3300"/>
              </a:solidFill>
            </a:endParaRPr>
          </a:p>
          <a:p>
            <a:pPr marL="285750" lvl="0" indent="-285750">
              <a:lnSpc>
                <a:spcPct val="120000"/>
              </a:lnSpc>
              <a:buFont typeface="Arial" panose="020B0604020202020204" pitchFamily="34" charset="0"/>
              <a:buChar char="•"/>
            </a:pPr>
            <a:r>
              <a:rPr lang="vi-VN" altLang="vi-VN" sz="3200" dirty="0">
                <a:solidFill>
                  <a:srgbClr val="983D11"/>
                </a:solidFill>
                <a:latin typeface="Noto Sans"/>
                <a:ea typeface="Noto Sans"/>
                <a:sym typeface="汉仪旗黑-50S" panose="00020600040101010101" pitchFamily="18" charset="-122"/>
              </a:rPr>
              <a:t>Số trang: 144</a:t>
            </a:r>
          </a:p>
          <a:p>
            <a:pPr marL="285750" lvl="0" indent="-285750">
              <a:lnSpc>
                <a:spcPct val="120000"/>
              </a:lnSpc>
              <a:buFont typeface="Arial" panose="020B0604020202020204" pitchFamily="34" charset="0"/>
              <a:buChar char="•"/>
            </a:pPr>
            <a:r>
              <a:rPr lang="vi-VN" altLang="vi-VN" sz="3200" dirty="0">
                <a:solidFill>
                  <a:srgbClr val="983D11"/>
                </a:solidFill>
                <a:latin typeface="Noto Sans"/>
                <a:ea typeface="Noto Sans"/>
                <a:sym typeface="汉仪旗黑-50S" panose="00020600040101010101" pitchFamily="18" charset="-122"/>
              </a:rPr>
              <a:t>Cuốn sách: Chuyện con mèo dạy hải âu bay.</a:t>
            </a:r>
          </a:p>
          <a:p>
            <a:pPr lvl="0">
              <a:lnSpc>
                <a:spcPct val="120000"/>
              </a:lnSpc>
            </a:pPr>
            <a:endParaRPr lang="vi-VN" altLang="vi-VN" sz="3200" dirty="0">
              <a:solidFill>
                <a:srgbClr val="983D11"/>
              </a:solidFill>
              <a:latin typeface="Noto Sans"/>
              <a:ea typeface="Noto Sans"/>
              <a:sym typeface="汉仪旗黑-50S" panose="00020600040101010101" pitchFamily="18" charset="-122"/>
            </a:endParaRPr>
          </a:p>
        </p:txBody>
      </p:sp>
      <p:pic>
        <p:nvPicPr>
          <p:cNvPr id="9218" name="Picture 2" descr="Story of a seagull and the cat who taught her to fly :: Beh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8342" y="1889359"/>
            <a:ext cx="2027088" cy="296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063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uyện con mèo dạy hải âu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37714" cy="6937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56644" y="298005"/>
            <a:ext cx="4180764" cy="6232475"/>
          </a:xfrm>
          <a:prstGeom prst="rect">
            <a:avLst/>
          </a:prstGeom>
        </p:spPr>
        <p:txBody>
          <a:bodyPr wrap="square">
            <a:spAutoFit/>
          </a:bodyPr>
          <a:lstStyle/>
          <a:p>
            <a:r>
              <a:rPr lang="vi-VN" sz="2100" b="1" i="0" dirty="0">
                <a:solidFill>
                  <a:srgbClr val="333333"/>
                </a:solidFill>
                <a:effectLst/>
                <a:latin typeface="+mj-lt"/>
              </a:rPr>
              <a:t>Câu chuyện xúc động về tình thương và sự tin tưởng:</a:t>
            </a:r>
          </a:p>
          <a:p>
            <a:r>
              <a:rPr lang="vi-VN" sz="2100" b="0" i="0" dirty="0">
                <a:solidFill>
                  <a:srgbClr val="333333"/>
                </a:solidFill>
                <a:effectLst/>
                <a:latin typeface="+mj-lt"/>
              </a:rPr>
              <a:t>Khi đọc cuốn sách này, bạn sẽ phải băn khoăn rất nhiều, liệu đặt mình vào vị trí của chú mèo Zorba, bạn có đủ dũng cảm, đủ trách nhiệm để thực hiện những điều mình hứa. Có thể chống lại cám giỗ, dành hết yêu thương cho bé chim hải âu bé nhỏ Lucky được không?</a:t>
            </a:r>
          </a:p>
          <a:p>
            <a:r>
              <a:rPr lang="vi-VN" sz="2100" dirty="0">
                <a:latin typeface="+mj-lt"/>
              </a:rPr>
              <a:t>Thế giới này đầy những nghịch lý và khác biệt, nhưng bỏ qua những khác biệt đó để hướng đến tình yêu thương thì cuộc sống sẽ tốt đẹp hơn.“Chuyện con mèo dạy hải âu bay” của nhà văn Chi Lê nổi tiếng Luis SéPulveda.là một câu chuyện thấm đẫm tình mèo, tình người như thế</a:t>
            </a:r>
            <a:endParaRPr lang="vi-VN" sz="2100" b="0" i="0" dirty="0">
              <a:solidFill>
                <a:srgbClr val="333333"/>
              </a:solidFill>
              <a:effectLst/>
              <a:latin typeface="+mj-lt"/>
            </a:endParaRPr>
          </a:p>
        </p:txBody>
      </p:sp>
    </p:spTree>
    <p:extLst>
      <p:ext uri="{BB962C8B-B14F-4D97-AF65-F5344CB8AC3E}">
        <p14:creationId xmlns:p14="http://schemas.microsoft.com/office/powerpoint/2010/main" val="37940629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uyện con mèo dạy hải âu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9517" y="2592781"/>
            <a:ext cx="6096000" cy="394210"/>
          </a:xfrm>
          <a:prstGeom prst="rect">
            <a:avLst/>
          </a:prstGeom>
        </p:spPr>
        <p:txBody>
          <a:bodyPr>
            <a:spAutoFit/>
          </a:bodyPr>
          <a:lstStyle/>
          <a:p>
            <a:pPr algn="r">
              <a:lnSpc>
                <a:spcPct val="120000"/>
              </a:lnSpc>
            </a:pPr>
            <a:r>
              <a:rPr lang="vi-VN" dirty="0"/>
              <a:t>.</a:t>
            </a:r>
            <a:endParaRPr lang="vi-VN" altLang="vi-VN" sz="1400" dirty="0">
              <a:latin typeface="Noto Sans"/>
              <a:ea typeface="Noto Sans"/>
              <a:cs typeface="思源宋体 CN Medium" panose="02020500000000000000" pitchFamily="18" charset="-122"/>
              <a:sym typeface="汉仪旗黑-50S" panose="00020600040101010101" pitchFamily="18" charset="-122"/>
            </a:endParaRPr>
          </a:p>
        </p:txBody>
      </p:sp>
      <p:sp>
        <p:nvSpPr>
          <p:cNvPr id="4" name="Rectangle 3"/>
          <p:cNvSpPr/>
          <p:nvPr/>
        </p:nvSpPr>
        <p:spPr>
          <a:xfrm>
            <a:off x="0" y="4234877"/>
            <a:ext cx="6605517" cy="1754326"/>
          </a:xfrm>
          <a:prstGeom prst="rect">
            <a:avLst/>
          </a:prstGeom>
        </p:spPr>
        <p:txBody>
          <a:bodyPr wrap="square">
            <a:spAutoFit/>
          </a:bodyPr>
          <a:lstStyle/>
          <a:p>
            <a:pPr algn="ctr"/>
            <a:r>
              <a:rPr lang="vi-VN" b="1" i="0" dirty="0">
                <a:solidFill>
                  <a:srgbClr val="333333"/>
                </a:solidFill>
                <a:effectLst/>
                <a:latin typeface="Roboto Condensed"/>
              </a:rPr>
              <a:t>Câu chuyện là cuộc hành trình dài đi thực hiện ba lời hứa của chú mèo mập Zorba: </a:t>
            </a:r>
            <a:r>
              <a:rPr lang="vi-VN" b="1" i="1" dirty="0">
                <a:solidFill>
                  <a:srgbClr val="333333"/>
                </a:solidFill>
                <a:effectLst/>
                <a:latin typeface="Roboto Condensed"/>
              </a:rPr>
              <a:t>“sẽ không ăn quả trứng”</a:t>
            </a:r>
            <a:r>
              <a:rPr lang="vi-VN" b="1" i="0" dirty="0">
                <a:solidFill>
                  <a:srgbClr val="333333"/>
                </a:solidFill>
                <a:effectLst/>
                <a:latin typeface="Roboto Condensed"/>
              </a:rPr>
              <a:t>, sẽ </a:t>
            </a:r>
            <a:r>
              <a:rPr lang="vi-VN" b="1" i="1" dirty="0">
                <a:solidFill>
                  <a:srgbClr val="333333"/>
                </a:solidFill>
                <a:effectLst/>
                <a:latin typeface="Roboto Condensed"/>
              </a:rPr>
              <a:t>“chăm lo cho quả trứng đến khi chú chim non ra đời”</a:t>
            </a:r>
            <a:r>
              <a:rPr lang="vi-VN" b="1" i="0" dirty="0">
                <a:solidFill>
                  <a:srgbClr val="333333"/>
                </a:solidFill>
                <a:effectLst/>
                <a:latin typeface="Roboto Condensed"/>
              </a:rPr>
              <a:t>, và điều cuối dường như không tưởng là </a:t>
            </a:r>
            <a:r>
              <a:rPr lang="vi-VN" b="1" i="1" dirty="0">
                <a:solidFill>
                  <a:srgbClr val="333333"/>
                </a:solidFill>
                <a:effectLst/>
                <a:latin typeface="Roboto Condensed"/>
              </a:rPr>
              <a:t>“dạy nó bay”</a:t>
            </a:r>
            <a:r>
              <a:rPr lang="vi-VN" b="1" i="0" dirty="0">
                <a:solidFill>
                  <a:srgbClr val="333333"/>
                </a:solidFill>
                <a:effectLst/>
                <a:latin typeface="Roboto Condensed"/>
              </a:rPr>
              <a:t>. Những rắc rối liên tiếp ập đến, liệu một bà má rất “xịn” như Zorba có thực hiện đúng được ba lời hứa?</a:t>
            </a:r>
            <a:endParaRPr lang="en-US" b="1" dirty="0"/>
          </a:p>
        </p:txBody>
      </p:sp>
    </p:spTree>
    <p:extLst>
      <p:ext uri="{BB962C8B-B14F-4D97-AF65-F5344CB8AC3E}">
        <p14:creationId xmlns:p14="http://schemas.microsoft.com/office/powerpoint/2010/main" val="11460962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3" y="5297488"/>
            <a:ext cx="11737074" cy="1446550"/>
          </a:xfrm>
          <a:prstGeom prst="rect">
            <a:avLst/>
          </a:prstGeom>
        </p:spPr>
        <p:txBody>
          <a:bodyPr wrap="square">
            <a:spAutoFit/>
          </a:bodyPr>
          <a:lstStyle/>
          <a:p>
            <a:r>
              <a:rPr lang="vi-VN" sz="2200" b="0" i="0" dirty="0">
                <a:solidFill>
                  <a:srgbClr val="333333"/>
                </a:solidFill>
                <a:effectLst/>
                <a:latin typeface="Roboto Condensed"/>
              </a:rPr>
              <a:t>Mọi khó khăn đã chứng minh rằng sau thẳm bên trong chú mèo Zorba là một trái tim nhân hậu, tràn trề thứ tình cảm gọi là “yêu thương chân thành”. Chính thứ tình cảm này đã kéo cô bé chim hải âu nhỏ gần lại với mèo Zorba, bởi </a:t>
            </a:r>
            <a:r>
              <a:rPr lang="vi-VN" sz="2200" b="0" i="1" dirty="0">
                <a:solidFill>
                  <a:srgbClr val="333333"/>
                </a:solidFill>
                <a:effectLst/>
                <a:latin typeface="Roboto Condensed"/>
              </a:rPr>
              <a:t>“Thật dễ dàng để chấp nhận và yêu thương một kẻ nào đó giống mình, nhưng để yêu thương ai đó khác mình thực sự rất khó khăn..”</a:t>
            </a:r>
            <a:r>
              <a:rPr lang="vi-VN" sz="2200" b="0" i="0" dirty="0">
                <a:solidFill>
                  <a:srgbClr val="333333"/>
                </a:solidFill>
                <a:effectLst/>
                <a:latin typeface="Roboto Condensed"/>
              </a:rPr>
              <a:t>.</a:t>
            </a:r>
            <a:endParaRPr lang="en-US" sz="2200" dirty="0"/>
          </a:p>
        </p:txBody>
      </p:sp>
      <p:pic>
        <p:nvPicPr>
          <p:cNvPr id="5122" name="Picture 2" descr="chuyện con mèo dạy hải âu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18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913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uyện con mèo dạy hải âu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528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AAF6731-6AFC-DE72-430C-9276797D8835}"/>
              </a:ext>
            </a:extLst>
          </p:cNvPr>
          <p:cNvPicPr>
            <a:picLocks noChangeAspect="1"/>
          </p:cNvPicPr>
          <p:nvPr/>
        </p:nvPicPr>
        <p:blipFill>
          <a:blip r:embed="rId2">
            <a:extLst>
              <a:ext uri="{28A0092B-C50C-407E-A947-70E740481C1C}">
                <a14:useLocalDpi xmlns:a14="http://schemas.microsoft.com/office/drawing/2010/main" val="0"/>
              </a:ext>
            </a:extLst>
          </a:blip>
          <a:srcRect r="21296"/>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928A4E67-AA23-F89E-4941-2E3DDAA6AAE0}"/>
              </a:ext>
            </a:extLst>
          </p:cNvPr>
          <p:cNvPicPr>
            <a:picLocks noChangeAspect="1"/>
          </p:cNvPicPr>
          <p:nvPr/>
        </p:nvPicPr>
        <p:blipFill>
          <a:blip r:embed="rId3">
            <a:extLst>
              <a:ext uri="{28A0092B-C50C-407E-A947-70E740481C1C}">
                <a14:useLocalDpi xmlns:a14="http://schemas.microsoft.com/office/drawing/2010/main" val="0"/>
              </a:ext>
            </a:extLst>
          </a:blip>
          <a:srcRect l="21145" t="12749" r="21188" b="17818"/>
          <a:stretch>
            <a:fillRect/>
          </a:stretch>
        </p:blipFill>
        <p:spPr>
          <a:xfrm rot="16200000">
            <a:off x="2571750" y="-2762250"/>
            <a:ext cx="6858000" cy="12382500"/>
          </a:xfrm>
          <a:prstGeom prst="rect">
            <a:avLst/>
          </a:prstGeom>
        </p:spPr>
      </p:pic>
      <p:sp>
        <p:nvSpPr>
          <p:cNvPr id="2" name="矩形 1">
            <a:extLst>
              <a:ext uri="{FF2B5EF4-FFF2-40B4-BE49-F238E27FC236}">
                <a16:creationId xmlns:a16="http://schemas.microsoft.com/office/drawing/2014/main" id="{249354D1-7F68-47A8-89C9-7954803A524C}"/>
              </a:ext>
            </a:extLst>
          </p:cNvPr>
          <p:cNvSpPr/>
          <p:nvPr/>
        </p:nvSpPr>
        <p:spPr>
          <a:xfrm>
            <a:off x="6036776" y="2800975"/>
            <a:ext cx="4703149" cy="1015898"/>
          </a:xfrm>
          <a:prstGeom prst="rect">
            <a:avLst/>
          </a:prstGeom>
        </p:spPr>
        <p:txBody>
          <a:bodyPr wrap="none">
            <a:normAutofit/>
          </a:bodyPr>
          <a:lstStyle/>
          <a:p>
            <a:pPr algn="ctr"/>
            <a:endParaRPr lang="vi-VN" altLang="vi-VN" sz="6000" dirty="0">
              <a:latin typeface="Noto Sans"/>
              <a:ea typeface="Noto Sans"/>
              <a:sym typeface="汉仪书魂体简" panose="02010609000101010101" pitchFamily="49" charset="-122"/>
            </a:endParaRPr>
          </a:p>
        </p:txBody>
      </p:sp>
      <p:sp>
        <p:nvSpPr>
          <p:cNvPr id="3" name="矩形 2">
            <a:extLst>
              <a:ext uri="{FF2B5EF4-FFF2-40B4-BE49-F238E27FC236}">
                <a16:creationId xmlns:a16="http://schemas.microsoft.com/office/drawing/2014/main" id="{7B812C3A-F7F2-4ED2-220A-59125D301284}"/>
              </a:ext>
            </a:extLst>
          </p:cNvPr>
          <p:cNvSpPr/>
          <p:nvPr/>
        </p:nvSpPr>
        <p:spPr>
          <a:xfrm>
            <a:off x="7337946" y="4351318"/>
            <a:ext cx="2100806" cy="338633"/>
          </a:xfrm>
          <a:prstGeom prst="rect">
            <a:avLst/>
          </a:prstGeom>
        </p:spPr>
        <p:txBody>
          <a:bodyPr wrap="none">
            <a:normAutofit/>
          </a:bodyPr>
          <a:lstStyle/>
          <a:p>
            <a:pPr algn="ctr"/>
            <a:endParaRPr lang="vi-VN" altLang="vi-VN" sz="1600" dirty="0">
              <a:latin typeface="Noto Sans"/>
              <a:ea typeface="Noto Sans"/>
              <a:cs typeface="Arial" panose="020B0604020202020204" pitchFamily="34" charset="0"/>
            </a:endParaRPr>
          </a:p>
        </p:txBody>
      </p:sp>
      <p:grpSp>
        <p:nvGrpSpPr>
          <p:cNvPr id="22" name="组合 21">
            <a:extLst>
              <a:ext uri="{FF2B5EF4-FFF2-40B4-BE49-F238E27FC236}">
                <a16:creationId xmlns:a16="http://schemas.microsoft.com/office/drawing/2014/main" id="{09B052FD-A262-7590-3588-C62BF740EB07}"/>
              </a:ext>
            </a:extLst>
          </p:cNvPr>
          <p:cNvGrpSpPr/>
          <p:nvPr/>
        </p:nvGrpSpPr>
        <p:grpSpPr>
          <a:xfrm>
            <a:off x="-84318" y="1411024"/>
            <a:ext cx="5277291" cy="6344275"/>
            <a:chOff x="1378760" y="735954"/>
            <a:chExt cx="5679264" cy="6827521"/>
          </a:xfrm>
        </p:grpSpPr>
        <p:pic>
          <p:nvPicPr>
            <p:cNvPr id="20" name="图片 19">
              <a:extLst>
                <a:ext uri="{FF2B5EF4-FFF2-40B4-BE49-F238E27FC236}">
                  <a16:creationId xmlns:a16="http://schemas.microsoft.com/office/drawing/2014/main" id="{A425727E-25DE-5C18-A9C8-49432FB8D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760" y="2705725"/>
              <a:ext cx="4857750" cy="4857750"/>
            </a:xfrm>
            <a:prstGeom prst="rect">
              <a:avLst/>
            </a:prstGeom>
          </p:spPr>
        </p:pic>
        <p:pic>
          <p:nvPicPr>
            <p:cNvPr id="18" name="图片 17">
              <a:extLst>
                <a:ext uri="{FF2B5EF4-FFF2-40B4-BE49-F238E27FC236}">
                  <a16:creationId xmlns:a16="http://schemas.microsoft.com/office/drawing/2014/main" id="{174094CD-C0E8-EBCC-F17F-21E8AF5AF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00274" y="735954"/>
              <a:ext cx="4857750" cy="4857750"/>
            </a:xfrm>
            <a:custGeom>
              <a:avLst/>
              <a:gdLst>
                <a:gd name="connsiteX0" fmla="*/ 1320126 w 4857750"/>
                <a:gd name="connsiteY0" fmla="*/ 1959937 h 4857750"/>
                <a:gd name="connsiteX1" fmla="*/ 342226 w 4857750"/>
                <a:gd name="connsiteY1" fmla="*/ 1998037 h 4857750"/>
                <a:gd name="connsiteX2" fmla="*/ 113626 w 4857750"/>
                <a:gd name="connsiteY2" fmla="*/ 2493337 h 4857750"/>
                <a:gd name="connsiteX3" fmla="*/ 139026 w 4857750"/>
                <a:gd name="connsiteY3" fmla="*/ 2658437 h 4857750"/>
                <a:gd name="connsiteX4" fmla="*/ 342226 w 4857750"/>
                <a:gd name="connsiteY4" fmla="*/ 2798137 h 4857750"/>
                <a:gd name="connsiteX5" fmla="*/ 672426 w 4857750"/>
                <a:gd name="connsiteY5" fmla="*/ 2975937 h 4857750"/>
                <a:gd name="connsiteX6" fmla="*/ 799426 w 4857750"/>
                <a:gd name="connsiteY6" fmla="*/ 3026737 h 4857750"/>
                <a:gd name="connsiteX7" fmla="*/ 1269326 w 4857750"/>
                <a:gd name="connsiteY7" fmla="*/ 3102937 h 4857750"/>
                <a:gd name="connsiteX8" fmla="*/ 1802726 w 4857750"/>
                <a:gd name="connsiteY8" fmla="*/ 3166437 h 4857750"/>
                <a:gd name="connsiteX9" fmla="*/ 1955126 w 4857750"/>
                <a:gd name="connsiteY9" fmla="*/ 3102937 h 4857750"/>
                <a:gd name="connsiteX10" fmla="*/ 2336126 w 4857750"/>
                <a:gd name="connsiteY10" fmla="*/ 2823537 h 4857750"/>
                <a:gd name="connsiteX11" fmla="*/ 2488526 w 4857750"/>
                <a:gd name="connsiteY11" fmla="*/ 2671137 h 4857750"/>
                <a:gd name="connsiteX12" fmla="*/ 2971126 w 4857750"/>
                <a:gd name="connsiteY12" fmla="*/ 2658437 h 4857750"/>
                <a:gd name="connsiteX13" fmla="*/ 3174326 w 4857750"/>
                <a:gd name="connsiteY13" fmla="*/ 2594937 h 4857750"/>
                <a:gd name="connsiteX14" fmla="*/ 2996526 w 4857750"/>
                <a:gd name="connsiteY14" fmla="*/ 2315537 h 4857750"/>
                <a:gd name="connsiteX15" fmla="*/ 2590126 w 4857750"/>
                <a:gd name="connsiteY15" fmla="*/ 2201237 h 4857750"/>
                <a:gd name="connsiteX16" fmla="*/ 0 w 4857750"/>
                <a:gd name="connsiteY16" fmla="*/ 0 h 4857750"/>
                <a:gd name="connsiteX17" fmla="*/ 4857750 w 4857750"/>
                <a:gd name="connsiteY17" fmla="*/ 0 h 4857750"/>
                <a:gd name="connsiteX18" fmla="*/ 4857750 w 4857750"/>
                <a:gd name="connsiteY18" fmla="*/ 4857750 h 4857750"/>
                <a:gd name="connsiteX19" fmla="*/ 0 w 4857750"/>
                <a:gd name="connsiteY19" fmla="*/ 4857750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0" h="4857750">
                  <a:moveTo>
                    <a:pt x="1320126" y="1959937"/>
                  </a:moveTo>
                  <a:lnTo>
                    <a:pt x="342226" y="1998037"/>
                  </a:lnTo>
                  <a:lnTo>
                    <a:pt x="113626" y="2493337"/>
                  </a:lnTo>
                  <a:lnTo>
                    <a:pt x="139026" y="2658437"/>
                  </a:lnTo>
                  <a:cubicBezTo>
                    <a:pt x="184844" y="2750072"/>
                    <a:pt x="143609" y="2678967"/>
                    <a:pt x="342226" y="2798137"/>
                  </a:cubicBezTo>
                  <a:lnTo>
                    <a:pt x="672426" y="2975937"/>
                  </a:lnTo>
                  <a:cubicBezTo>
                    <a:pt x="713524" y="3017035"/>
                    <a:pt x="679446" y="2986744"/>
                    <a:pt x="799426" y="3026737"/>
                  </a:cubicBezTo>
                  <a:lnTo>
                    <a:pt x="1269326" y="3102937"/>
                  </a:lnTo>
                  <a:lnTo>
                    <a:pt x="1802726" y="3166437"/>
                  </a:lnTo>
                  <a:lnTo>
                    <a:pt x="1955126" y="3102937"/>
                  </a:lnTo>
                  <a:lnTo>
                    <a:pt x="2336126" y="2823537"/>
                  </a:lnTo>
                  <a:lnTo>
                    <a:pt x="2488526" y="2671137"/>
                  </a:lnTo>
                  <a:lnTo>
                    <a:pt x="2971126" y="2658437"/>
                  </a:lnTo>
                  <a:lnTo>
                    <a:pt x="3174326" y="2594937"/>
                  </a:lnTo>
                  <a:lnTo>
                    <a:pt x="2996526" y="2315537"/>
                  </a:lnTo>
                  <a:lnTo>
                    <a:pt x="2590126" y="2201237"/>
                  </a:lnTo>
                  <a:close/>
                  <a:moveTo>
                    <a:pt x="0" y="0"/>
                  </a:moveTo>
                  <a:lnTo>
                    <a:pt x="4857750" y="0"/>
                  </a:lnTo>
                  <a:lnTo>
                    <a:pt x="4857750" y="4857750"/>
                  </a:lnTo>
                  <a:lnTo>
                    <a:pt x="0" y="4857750"/>
                  </a:lnTo>
                  <a:close/>
                </a:path>
              </a:pathLst>
            </a:custGeom>
          </p:spPr>
        </p:pic>
      </p:grpSp>
      <p:sp>
        <p:nvSpPr>
          <p:cNvPr id="5" name="Rectangle 4"/>
          <p:cNvSpPr/>
          <p:nvPr/>
        </p:nvSpPr>
        <p:spPr>
          <a:xfrm>
            <a:off x="4289946" y="1676115"/>
            <a:ext cx="7256060" cy="4585871"/>
          </a:xfrm>
          <a:prstGeom prst="rect">
            <a:avLst/>
          </a:prstGeom>
        </p:spPr>
        <p:txBody>
          <a:bodyPr wrap="square">
            <a:spAutoFit/>
          </a:bodyPr>
          <a:lstStyle/>
          <a:p>
            <a:r>
              <a:rPr lang="vi-VN" sz="3200" b="0" i="0" dirty="0">
                <a:solidFill>
                  <a:srgbClr val="333333"/>
                </a:solidFill>
                <a:effectLst/>
                <a:latin typeface="Roboto Condensed"/>
              </a:rPr>
              <a:t>Vậy đấy, yêu thương là học cách chấp nhận sự khác biệt và không có ý định muốn biến người đó trở nên giống mình. Khi chúng ta yêu thương ai đó bằng tất cả sự chân thành, thì mọi định kiến và khác biệt chỉ là điểm tựa cho tình cảm cao đẹp trong loài mèo, loài người ấy được sâu sắc hơn thôi.</a:t>
            </a:r>
          </a:p>
          <a:p>
            <a:br>
              <a:rPr lang="vi-VN" dirty="0"/>
            </a:br>
            <a:endParaRPr lang="en-US" dirty="0"/>
          </a:p>
        </p:txBody>
      </p:sp>
    </p:spTree>
    <p:extLst>
      <p:ext uri="{BB962C8B-B14F-4D97-AF65-F5344CB8AC3E}">
        <p14:creationId xmlns:p14="http://schemas.microsoft.com/office/powerpoint/2010/main" val="33883794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AAF6731-6AFC-DE72-430C-9276797D8835}"/>
              </a:ext>
            </a:extLst>
          </p:cNvPr>
          <p:cNvPicPr>
            <a:picLocks noChangeAspect="1"/>
          </p:cNvPicPr>
          <p:nvPr/>
        </p:nvPicPr>
        <p:blipFill>
          <a:blip r:embed="rId2">
            <a:extLst>
              <a:ext uri="{28A0092B-C50C-407E-A947-70E740481C1C}">
                <a14:useLocalDpi xmlns:a14="http://schemas.microsoft.com/office/drawing/2010/main" val="0"/>
              </a:ext>
            </a:extLst>
          </a:blip>
          <a:srcRect r="21296"/>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928A4E67-AA23-F89E-4941-2E3DDAA6AAE0}"/>
              </a:ext>
            </a:extLst>
          </p:cNvPr>
          <p:cNvPicPr>
            <a:picLocks noChangeAspect="1"/>
          </p:cNvPicPr>
          <p:nvPr/>
        </p:nvPicPr>
        <p:blipFill>
          <a:blip r:embed="rId3">
            <a:extLst>
              <a:ext uri="{28A0092B-C50C-407E-A947-70E740481C1C}">
                <a14:useLocalDpi xmlns:a14="http://schemas.microsoft.com/office/drawing/2010/main" val="0"/>
              </a:ext>
            </a:extLst>
          </a:blip>
          <a:srcRect l="21145" t="12749" r="21188" b="15147"/>
          <a:stretch>
            <a:fillRect/>
          </a:stretch>
        </p:blipFill>
        <p:spPr>
          <a:xfrm rot="16200000">
            <a:off x="2552700" y="-2374900"/>
            <a:ext cx="6858000" cy="11607800"/>
          </a:xfrm>
          <a:prstGeom prst="rect">
            <a:avLst/>
          </a:prstGeom>
        </p:spPr>
      </p:pic>
      <p:sp>
        <p:nvSpPr>
          <p:cNvPr id="12" name="矩形 11">
            <a:extLst>
              <a:ext uri="{FF2B5EF4-FFF2-40B4-BE49-F238E27FC236}">
                <a16:creationId xmlns:a16="http://schemas.microsoft.com/office/drawing/2014/main" id="{0EE6F028-042C-B70B-0DF9-27EBEA3B2E24}"/>
              </a:ext>
            </a:extLst>
          </p:cNvPr>
          <p:cNvSpPr/>
          <p:nvPr/>
        </p:nvSpPr>
        <p:spPr>
          <a:xfrm>
            <a:off x="1678675" y="1973823"/>
            <a:ext cx="9744501" cy="1295400"/>
          </a:xfrm>
          <a:prstGeom prst="rect">
            <a:avLst/>
          </a:prstGeom>
        </p:spPr>
        <p:txBody>
          <a:bodyPr wrap="square">
            <a:noAutofit/>
          </a:bodyPr>
          <a:lstStyle/>
          <a:p>
            <a:pPr algn="ctr"/>
            <a:r>
              <a:rPr lang="vi-VN" altLang="vi-VN" sz="4800" dirty="0">
                <a:solidFill>
                  <a:srgbClr val="983D11"/>
                </a:solidFill>
                <a:effectLst>
                  <a:outerShdw blurRad="38100" dist="38100" dir="2700000" algn="tl">
                    <a:srgbClr val="000000">
                      <a:alpha val="43137"/>
                    </a:srgbClr>
                  </a:outerShdw>
                </a:effectLst>
                <a:latin typeface="Noto Sans"/>
                <a:ea typeface="Noto Sans"/>
                <a:sym typeface="汉仪书魂体简" panose="02010609000101010101" pitchFamily="49" charset="-122"/>
              </a:rPr>
              <a:t>Cảm ơn quý thầy cô và các bạn học sinh đã lắng nghe phần giới thiệu sách.</a:t>
            </a:r>
            <a:endParaRPr lang="en-US" altLang="zh-CN" sz="5400" dirty="0">
              <a:solidFill>
                <a:srgbClr val="983D1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汉仪书魂体简" panose="02010609000101010101" pitchFamily="49" charset="-122"/>
            </a:endParaRPr>
          </a:p>
        </p:txBody>
      </p:sp>
      <p:pic>
        <p:nvPicPr>
          <p:cNvPr id="21" name="图片 20">
            <a:extLst>
              <a:ext uri="{FF2B5EF4-FFF2-40B4-BE49-F238E27FC236}">
                <a16:creationId xmlns:a16="http://schemas.microsoft.com/office/drawing/2014/main" id="{17F32FDC-A588-38E8-CE08-F5393FF97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901" y="3236250"/>
            <a:ext cx="4572000" cy="3429000"/>
          </a:xfrm>
          <a:prstGeom prst="rect">
            <a:avLst/>
          </a:prstGeom>
        </p:spPr>
      </p:pic>
      <p:pic>
        <p:nvPicPr>
          <p:cNvPr id="27" name="图片 26">
            <a:extLst>
              <a:ext uri="{FF2B5EF4-FFF2-40B4-BE49-F238E27FC236}">
                <a16:creationId xmlns:a16="http://schemas.microsoft.com/office/drawing/2014/main" id="{3A9C2385-A3EE-2DA8-C72B-5000075DDD68}"/>
              </a:ext>
            </a:extLst>
          </p:cNvPr>
          <p:cNvPicPr>
            <a:picLocks noChangeAspect="1"/>
          </p:cNvPicPr>
          <p:nvPr/>
        </p:nvPicPr>
        <p:blipFill>
          <a:blip r:embed="rId5" cstate="print">
            <a:extLst>
              <a:ext uri="{28A0092B-C50C-407E-A947-70E740481C1C}">
                <a14:useLocalDpi xmlns:a14="http://schemas.microsoft.com/office/drawing/2010/main" val="0"/>
              </a:ext>
            </a:extLst>
          </a:blip>
          <a:srcRect t="59100"/>
          <a:stretch>
            <a:fillRect/>
          </a:stretch>
        </p:blipFill>
        <p:spPr>
          <a:xfrm>
            <a:off x="-51702" y="4166883"/>
            <a:ext cx="4318392" cy="249836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279321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445</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Bahnschrift Light Condensed</vt:lpstr>
      <vt:lpstr>Calibri</vt:lpstr>
      <vt:lpstr>Calibri Light</vt:lpstr>
      <vt:lpstr>Noto Sans</vt:lpstr>
      <vt:lpstr>Roboto Condensed</vt:lpstr>
      <vt:lpstr>思源宋体 CN Heavy</vt:lpstr>
      <vt:lpstr>思源宋体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Vanxuan</cp:lastModifiedBy>
  <cp:revision>8</cp:revision>
  <dcterms:created xsi:type="dcterms:W3CDTF">2025-01-04T05:25:28Z</dcterms:created>
  <dcterms:modified xsi:type="dcterms:W3CDTF">2025-01-06T02:42:07Z</dcterms:modified>
</cp:coreProperties>
</file>