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media1.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99" r:id="rId2"/>
    <p:sldId id="347" r:id="rId3"/>
    <p:sldId id="402" r:id="rId4"/>
    <p:sldId id="260" r:id="rId5"/>
    <p:sldId id="261" r:id="rId6"/>
    <p:sldId id="262" r:id="rId7"/>
    <p:sldId id="263" r:id="rId8"/>
    <p:sldId id="352" r:id="rId9"/>
    <p:sldId id="2007577201" r:id="rId10"/>
    <p:sldId id="354" r:id="rId11"/>
    <p:sldId id="403" r:id="rId12"/>
    <p:sldId id="400" r:id="rId13"/>
    <p:sldId id="364" r:id="rId14"/>
    <p:sldId id="401" r:id="rId15"/>
    <p:sldId id="258" r:id="rId16"/>
    <p:sldId id="298" r:id="rId17"/>
    <p:sldId id="299" r:id="rId18"/>
    <p:sldId id="362" r:id="rId19"/>
    <p:sldId id="271" r:id="rId20"/>
    <p:sldId id="355" r:id="rId21"/>
    <p:sldId id="356" r:id="rId22"/>
    <p:sldId id="314" r:id="rId23"/>
    <p:sldId id="357" r:id="rId24"/>
    <p:sldId id="371" r:id="rId25"/>
    <p:sldId id="345" r:id="rId26"/>
    <p:sldId id="363" r:id="rId27"/>
    <p:sldId id="281" r:id="rId28"/>
    <p:sldId id="360" r:id="rId29"/>
    <p:sldId id="398"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7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A0DE27-0B16-45AB-BF68-3A3420FC3BC3}" type="datetimeFigureOut">
              <a:rPr lang="en-US" smtClean="0"/>
              <a:t>1/5/2025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A73C0-4281-4080-8E56-1DB2BB1EA596}" type="slidenum">
              <a:rPr lang="en-US" smtClean="0"/>
              <a:t>‹#›</a:t>
            </a:fld>
            <a:endParaRPr lang="en-US"/>
          </a:p>
        </p:txBody>
      </p:sp>
    </p:spTree>
    <p:extLst>
      <p:ext uri="{BB962C8B-B14F-4D97-AF65-F5344CB8AC3E}">
        <p14:creationId xmlns:p14="http://schemas.microsoft.com/office/powerpoint/2010/main" val="2521751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231F20"/>
                </a:solidFill>
                <a:effectLst/>
                <a:highlight>
                  <a:srgbClr val="F7F7F7"/>
                </a:highlight>
                <a:latin typeface="montserrat-rgl"/>
              </a:rPr>
              <a:t>Đến với làng hoa Ngọc Hà, bạn dễ dàng cảm nhận được một sự yên bình, cổ kính của cảnh vật, con người nơi đây. Một trong những câu chuyện lịch sử đáng tự hào của người dân làng hoa Ngọc Hà đó chính là chứng tích về cuộc chiến Điện Biên Phủ trên không giữa bầu trời Thủ đô. Trong cuộc chiến đấu ác liệt này, có tới 4 chiếc B-52 đã bị quân ta đánh rơi tại chỗ, một chiếc rơi xuống nội thành, đó chính là vị trí của làng hoa Ngọc Hà ngày nay.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413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876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xmlns="" id="{CD6642B0-AD72-4B76-9B39-927456547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i="1">
                <a:solidFill>
                  <a:schemeClr val="tx1"/>
                </a:solidFill>
                <a:latin typeface="Times New Roman" panose="02020603050405020304" pitchFamily="18" charset="0"/>
              </a:defRPr>
            </a:lvl1pPr>
            <a:lvl2pPr marL="742950" indent="-285750">
              <a:defRPr sz="3200" b="1" i="1">
                <a:solidFill>
                  <a:schemeClr val="tx1"/>
                </a:solidFill>
                <a:latin typeface="Times New Roman" panose="02020603050405020304" pitchFamily="18" charset="0"/>
              </a:defRPr>
            </a:lvl2pPr>
            <a:lvl3pPr marL="1143000" indent="-228600">
              <a:defRPr sz="3200" b="1" i="1">
                <a:solidFill>
                  <a:schemeClr val="tx1"/>
                </a:solidFill>
                <a:latin typeface="Times New Roman" panose="02020603050405020304" pitchFamily="18" charset="0"/>
              </a:defRPr>
            </a:lvl3pPr>
            <a:lvl4pPr marL="1600200" indent="-228600">
              <a:defRPr sz="3200" b="1" i="1">
                <a:solidFill>
                  <a:schemeClr val="tx1"/>
                </a:solidFill>
                <a:latin typeface="Times New Roman" panose="02020603050405020304" pitchFamily="18" charset="0"/>
              </a:defRPr>
            </a:lvl4pPr>
            <a:lvl5pPr marL="2057400" indent="-228600">
              <a:defRPr sz="32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F852EE-5465-40AD-9B93-9E43367E6F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6147" name="Rectangle 2">
            <a:extLst>
              <a:ext uri="{FF2B5EF4-FFF2-40B4-BE49-F238E27FC236}">
                <a16:creationId xmlns:a16="http://schemas.microsoft.com/office/drawing/2014/main" xmlns="" id="{737A8349-AB29-426F-98AA-6ECAAC65F0E9}"/>
              </a:ext>
            </a:extLst>
          </p:cNvPr>
          <p:cNvSpPr>
            <a:spLocks noGrp="1" noRot="1" noChangeAspect="1" noChangeArrowheads="1" noTextEdit="1"/>
          </p:cNvSpPr>
          <p:nvPr>
            <p:ph type="sldImg"/>
          </p:nvPr>
        </p:nvSpPr>
        <p:spPr>
          <a:xfrm>
            <a:off x="381000" y="685800"/>
            <a:ext cx="6096000" cy="3429000"/>
          </a:xfrm>
          <a:ln/>
        </p:spPr>
      </p:sp>
      <p:sp>
        <p:nvSpPr>
          <p:cNvPr id="6148" name="Rectangle 3">
            <a:extLst>
              <a:ext uri="{FF2B5EF4-FFF2-40B4-BE49-F238E27FC236}">
                <a16:creationId xmlns:a16="http://schemas.microsoft.com/office/drawing/2014/main" xmlns="" id="{D691D4D8-C43C-472E-89D5-89924CA531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Cho học sinh xem tranh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7A2068-4FAD-4BF6-94F3-BD4A57486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CF6D049-AE04-4C05-81C9-D28BC4BA50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6CF79E3-04B6-4427-B35F-D891E18DABC7}"/>
              </a:ext>
            </a:extLst>
          </p:cNvPr>
          <p:cNvSpPr>
            <a:spLocks noGrp="1"/>
          </p:cNvSpPr>
          <p:nvPr>
            <p:ph type="dt" sz="half" idx="10"/>
          </p:nvPr>
        </p:nvSpPr>
        <p:spPr/>
        <p:txBody>
          <a:bodyPr/>
          <a:lstStyle/>
          <a:p>
            <a:fld id="{D8422E37-B93B-4BA6-964B-E7D99B8D050D}" type="datetimeFigureOut">
              <a:rPr lang="en-US" smtClean="0"/>
              <a:t>1/5/2025</a:t>
            </a:fld>
            <a:endParaRPr lang="en-US"/>
          </a:p>
        </p:txBody>
      </p:sp>
      <p:sp>
        <p:nvSpPr>
          <p:cNvPr id="5" name="Footer Placeholder 4">
            <a:extLst>
              <a:ext uri="{FF2B5EF4-FFF2-40B4-BE49-F238E27FC236}">
                <a16:creationId xmlns:a16="http://schemas.microsoft.com/office/drawing/2014/main" xmlns="" id="{175C8CBF-3DAF-4899-B938-5C27BC754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B5A70CC-7D0A-49AF-9A19-054050BB2F8E}"/>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254276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432A8-483D-474D-8F3B-20151A5CA8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E003712-A27D-4BD1-BC3B-B7FBFB06BD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5C9F16-BBC7-4D6C-B50D-8B0AA563D3C9}"/>
              </a:ext>
            </a:extLst>
          </p:cNvPr>
          <p:cNvSpPr>
            <a:spLocks noGrp="1"/>
          </p:cNvSpPr>
          <p:nvPr>
            <p:ph type="dt" sz="half" idx="10"/>
          </p:nvPr>
        </p:nvSpPr>
        <p:spPr/>
        <p:txBody>
          <a:bodyPr/>
          <a:lstStyle/>
          <a:p>
            <a:fld id="{D8422E37-B93B-4BA6-964B-E7D99B8D050D}" type="datetimeFigureOut">
              <a:rPr lang="en-US" smtClean="0"/>
              <a:t>1/5/2025</a:t>
            </a:fld>
            <a:endParaRPr lang="en-US"/>
          </a:p>
        </p:txBody>
      </p:sp>
      <p:sp>
        <p:nvSpPr>
          <p:cNvPr id="5" name="Footer Placeholder 4">
            <a:extLst>
              <a:ext uri="{FF2B5EF4-FFF2-40B4-BE49-F238E27FC236}">
                <a16:creationId xmlns:a16="http://schemas.microsoft.com/office/drawing/2014/main" xmlns="" id="{08CBD170-0780-4B0F-B5B4-D22EFE076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50735-0355-4721-AE72-860C0F03809F}"/>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53806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2D574F-1C9C-49AD-9E55-4F9045F64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3EE4A7-B6D9-4FB2-9279-6B117A5796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2B5694-C11D-4470-B798-2616221CE760}"/>
              </a:ext>
            </a:extLst>
          </p:cNvPr>
          <p:cNvSpPr>
            <a:spLocks noGrp="1"/>
          </p:cNvSpPr>
          <p:nvPr>
            <p:ph type="dt" sz="half" idx="10"/>
          </p:nvPr>
        </p:nvSpPr>
        <p:spPr/>
        <p:txBody>
          <a:bodyPr/>
          <a:lstStyle/>
          <a:p>
            <a:fld id="{D8422E37-B93B-4BA6-964B-E7D99B8D050D}" type="datetimeFigureOut">
              <a:rPr lang="en-US" smtClean="0"/>
              <a:t>1/5/2025</a:t>
            </a:fld>
            <a:endParaRPr lang="en-US"/>
          </a:p>
        </p:txBody>
      </p:sp>
      <p:sp>
        <p:nvSpPr>
          <p:cNvPr id="5" name="Footer Placeholder 4">
            <a:extLst>
              <a:ext uri="{FF2B5EF4-FFF2-40B4-BE49-F238E27FC236}">
                <a16:creationId xmlns:a16="http://schemas.microsoft.com/office/drawing/2014/main" xmlns="" id="{728C386A-C419-4D13-AFCF-F40948404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0CD1B6-E702-4CB7-99F0-3892773B522C}"/>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416934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1/5/2025</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596650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xmlns=""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41921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xmlns=""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xmlns=""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xmlns=""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xmlns=""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75453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606FBF-1AAC-4F21-9627-843527937D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18A391A-035D-4908-9416-480DB4D32C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AF73DB-3DF2-4F88-B9EE-60B04C0A58CA}"/>
              </a:ext>
            </a:extLst>
          </p:cNvPr>
          <p:cNvSpPr>
            <a:spLocks noGrp="1"/>
          </p:cNvSpPr>
          <p:nvPr>
            <p:ph type="dt" sz="half" idx="10"/>
          </p:nvPr>
        </p:nvSpPr>
        <p:spPr/>
        <p:txBody>
          <a:bodyPr/>
          <a:lstStyle/>
          <a:p>
            <a:fld id="{D8422E37-B93B-4BA6-964B-E7D99B8D050D}" type="datetimeFigureOut">
              <a:rPr lang="en-US" smtClean="0"/>
              <a:t>1/5/2025</a:t>
            </a:fld>
            <a:endParaRPr lang="en-US"/>
          </a:p>
        </p:txBody>
      </p:sp>
      <p:sp>
        <p:nvSpPr>
          <p:cNvPr id="5" name="Footer Placeholder 4">
            <a:extLst>
              <a:ext uri="{FF2B5EF4-FFF2-40B4-BE49-F238E27FC236}">
                <a16:creationId xmlns:a16="http://schemas.microsoft.com/office/drawing/2014/main" xmlns="" id="{166B4BA8-B736-4DFA-A9C5-876BA77A7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BBBA53-C8C2-46E9-A631-765C8763C3D3}"/>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745898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4A9BA5-52AA-43B7-A4DD-901FBF5635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7E732AD-EFEA-449F-8907-5697D11BA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1078883-D90C-4085-980E-5B4AF55EF8FA}"/>
              </a:ext>
            </a:extLst>
          </p:cNvPr>
          <p:cNvSpPr>
            <a:spLocks noGrp="1"/>
          </p:cNvSpPr>
          <p:nvPr>
            <p:ph type="dt" sz="half" idx="10"/>
          </p:nvPr>
        </p:nvSpPr>
        <p:spPr/>
        <p:txBody>
          <a:bodyPr/>
          <a:lstStyle/>
          <a:p>
            <a:fld id="{D8422E37-B93B-4BA6-964B-E7D99B8D050D}" type="datetimeFigureOut">
              <a:rPr lang="en-US" smtClean="0"/>
              <a:t>1/5/2025</a:t>
            </a:fld>
            <a:endParaRPr lang="en-US"/>
          </a:p>
        </p:txBody>
      </p:sp>
      <p:sp>
        <p:nvSpPr>
          <p:cNvPr id="5" name="Footer Placeholder 4">
            <a:extLst>
              <a:ext uri="{FF2B5EF4-FFF2-40B4-BE49-F238E27FC236}">
                <a16:creationId xmlns:a16="http://schemas.microsoft.com/office/drawing/2014/main" xmlns="" id="{7F8AF0D6-6E0C-4FBD-8BC2-B2CD03180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996F743-FD25-41FC-95C1-61BBE2C1DC09}"/>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2532596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E283B6-E1C0-4C42-9B60-1624983E3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9F8955C-CF10-4D89-9276-95F2615238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8EF8771-CCD3-43F0-80CC-39B433A322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A017CCD-6BE3-4406-BE00-018A4FD99F75}"/>
              </a:ext>
            </a:extLst>
          </p:cNvPr>
          <p:cNvSpPr>
            <a:spLocks noGrp="1"/>
          </p:cNvSpPr>
          <p:nvPr>
            <p:ph type="dt" sz="half" idx="10"/>
          </p:nvPr>
        </p:nvSpPr>
        <p:spPr/>
        <p:txBody>
          <a:bodyPr/>
          <a:lstStyle/>
          <a:p>
            <a:fld id="{D8422E37-B93B-4BA6-964B-E7D99B8D050D}" type="datetimeFigureOut">
              <a:rPr lang="en-US" smtClean="0"/>
              <a:t>1/5/2025</a:t>
            </a:fld>
            <a:endParaRPr lang="en-US"/>
          </a:p>
        </p:txBody>
      </p:sp>
      <p:sp>
        <p:nvSpPr>
          <p:cNvPr id="6" name="Footer Placeholder 5">
            <a:extLst>
              <a:ext uri="{FF2B5EF4-FFF2-40B4-BE49-F238E27FC236}">
                <a16:creationId xmlns:a16="http://schemas.microsoft.com/office/drawing/2014/main" xmlns="" id="{2BD100ED-C744-41E3-B9E4-CEEC4A548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AF44E3E-B798-4AE0-BCAA-0E7A3D2D7564}"/>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408740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2BD6DC-3E4A-4293-84FF-810AB560B0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27D2DDF-5C12-4881-BE2F-0BD0892D1B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8B3CB3-7A7E-4CC3-A953-914484B085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45B7201-4470-4DDF-BAC4-E4E9611F0D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5F026F5-4F8B-4702-9DEF-129E2E52A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6CF4561-699F-4A80-A197-566FAC302F91}"/>
              </a:ext>
            </a:extLst>
          </p:cNvPr>
          <p:cNvSpPr>
            <a:spLocks noGrp="1"/>
          </p:cNvSpPr>
          <p:nvPr>
            <p:ph type="dt" sz="half" idx="10"/>
          </p:nvPr>
        </p:nvSpPr>
        <p:spPr/>
        <p:txBody>
          <a:bodyPr/>
          <a:lstStyle/>
          <a:p>
            <a:fld id="{D8422E37-B93B-4BA6-964B-E7D99B8D050D}" type="datetimeFigureOut">
              <a:rPr lang="en-US" smtClean="0"/>
              <a:t>1/5/2025</a:t>
            </a:fld>
            <a:endParaRPr lang="en-US"/>
          </a:p>
        </p:txBody>
      </p:sp>
      <p:sp>
        <p:nvSpPr>
          <p:cNvPr id="8" name="Footer Placeholder 7">
            <a:extLst>
              <a:ext uri="{FF2B5EF4-FFF2-40B4-BE49-F238E27FC236}">
                <a16:creationId xmlns:a16="http://schemas.microsoft.com/office/drawing/2014/main" xmlns="" id="{ED7C54B7-F6F1-447A-ACE2-5D3AAE8B5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3358C16-57F3-48BA-B569-95ABBD3D32FC}"/>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459123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75DAE8-059E-4CCC-B8B3-43009E4076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0552E15-305D-45C2-8C10-76459E151022}"/>
              </a:ext>
            </a:extLst>
          </p:cNvPr>
          <p:cNvSpPr>
            <a:spLocks noGrp="1"/>
          </p:cNvSpPr>
          <p:nvPr>
            <p:ph type="dt" sz="half" idx="10"/>
          </p:nvPr>
        </p:nvSpPr>
        <p:spPr/>
        <p:txBody>
          <a:bodyPr/>
          <a:lstStyle/>
          <a:p>
            <a:fld id="{D8422E37-B93B-4BA6-964B-E7D99B8D050D}" type="datetimeFigureOut">
              <a:rPr lang="en-US" smtClean="0"/>
              <a:t>1/5/2025</a:t>
            </a:fld>
            <a:endParaRPr lang="en-US"/>
          </a:p>
        </p:txBody>
      </p:sp>
      <p:sp>
        <p:nvSpPr>
          <p:cNvPr id="4" name="Footer Placeholder 3">
            <a:extLst>
              <a:ext uri="{FF2B5EF4-FFF2-40B4-BE49-F238E27FC236}">
                <a16:creationId xmlns:a16="http://schemas.microsoft.com/office/drawing/2014/main" xmlns="" id="{9B9F7124-68DB-473C-9F96-F3E5841E67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606368-3144-4BAC-9815-CFF9E8863D26}"/>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146609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0E524B8-D24E-43DB-BD57-26D4B3E7EE01}"/>
              </a:ext>
            </a:extLst>
          </p:cNvPr>
          <p:cNvSpPr>
            <a:spLocks noGrp="1"/>
          </p:cNvSpPr>
          <p:nvPr>
            <p:ph type="dt" sz="half" idx="10"/>
          </p:nvPr>
        </p:nvSpPr>
        <p:spPr/>
        <p:txBody>
          <a:bodyPr/>
          <a:lstStyle/>
          <a:p>
            <a:fld id="{D8422E37-B93B-4BA6-964B-E7D99B8D050D}" type="datetimeFigureOut">
              <a:rPr lang="en-US" smtClean="0"/>
              <a:t>1/5/2025</a:t>
            </a:fld>
            <a:endParaRPr lang="en-US"/>
          </a:p>
        </p:txBody>
      </p:sp>
      <p:sp>
        <p:nvSpPr>
          <p:cNvPr id="3" name="Footer Placeholder 2">
            <a:extLst>
              <a:ext uri="{FF2B5EF4-FFF2-40B4-BE49-F238E27FC236}">
                <a16:creationId xmlns:a16="http://schemas.microsoft.com/office/drawing/2014/main" xmlns="" id="{40912BAA-8D58-411B-B1E6-1EBCB8CC2D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B828FC-888A-4F95-B899-BDBD97ECDC5B}"/>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1187211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224B1C-62C5-4443-AE56-E3F8FF3D5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B997DFE-4D39-4531-995D-6766BD570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A371979-8419-4CED-811C-F6DF9B6D2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2A0A780-C210-4C85-8DD2-D4497210BDCB}"/>
              </a:ext>
            </a:extLst>
          </p:cNvPr>
          <p:cNvSpPr>
            <a:spLocks noGrp="1"/>
          </p:cNvSpPr>
          <p:nvPr>
            <p:ph type="dt" sz="half" idx="10"/>
          </p:nvPr>
        </p:nvSpPr>
        <p:spPr/>
        <p:txBody>
          <a:bodyPr/>
          <a:lstStyle/>
          <a:p>
            <a:fld id="{D8422E37-B93B-4BA6-964B-E7D99B8D050D}" type="datetimeFigureOut">
              <a:rPr lang="en-US" smtClean="0"/>
              <a:t>1/5/2025</a:t>
            </a:fld>
            <a:endParaRPr lang="en-US"/>
          </a:p>
        </p:txBody>
      </p:sp>
      <p:sp>
        <p:nvSpPr>
          <p:cNvPr id="6" name="Footer Placeholder 5">
            <a:extLst>
              <a:ext uri="{FF2B5EF4-FFF2-40B4-BE49-F238E27FC236}">
                <a16:creationId xmlns:a16="http://schemas.microsoft.com/office/drawing/2014/main" xmlns="" id="{3D631DE4-A5FB-4416-BA51-400FFB4CC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3D6F3AC-8EB1-4643-A167-663C01B1B448}"/>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401400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4934E3-A734-4B6C-9EEA-B3F9B5AF2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46E6A0A-EAE6-4BEF-A081-4C8A5F880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ADA5D80-948A-49FB-BDBA-D5C0F290E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F1B745-805D-42F2-8729-141CC7FE2EF6}"/>
              </a:ext>
            </a:extLst>
          </p:cNvPr>
          <p:cNvSpPr>
            <a:spLocks noGrp="1"/>
          </p:cNvSpPr>
          <p:nvPr>
            <p:ph type="dt" sz="half" idx="10"/>
          </p:nvPr>
        </p:nvSpPr>
        <p:spPr/>
        <p:txBody>
          <a:bodyPr/>
          <a:lstStyle/>
          <a:p>
            <a:fld id="{D8422E37-B93B-4BA6-964B-E7D99B8D050D}" type="datetimeFigureOut">
              <a:rPr lang="en-US" smtClean="0"/>
              <a:t>1/5/2025</a:t>
            </a:fld>
            <a:endParaRPr lang="en-US"/>
          </a:p>
        </p:txBody>
      </p:sp>
      <p:sp>
        <p:nvSpPr>
          <p:cNvPr id="6" name="Footer Placeholder 5">
            <a:extLst>
              <a:ext uri="{FF2B5EF4-FFF2-40B4-BE49-F238E27FC236}">
                <a16:creationId xmlns:a16="http://schemas.microsoft.com/office/drawing/2014/main" xmlns="" id="{E9601DE9-7330-45E4-911D-04AED5679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1BF7A9D-055A-420B-8E48-F0A0DD45EB5E}"/>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1834107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F282DF7-9D98-4CDE-BCA3-C2D646919B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D2C396A-D56A-4CF3-B633-ACFE9B098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9934C6-D532-4315-9EBF-C458B5104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22E37-B93B-4BA6-964B-E7D99B8D050D}" type="datetimeFigureOut">
              <a:rPr lang="en-US" smtClean="0"/>
              <a:t>1/5/2025</a:t>
            </a:fld>
            <a:endParaRPr lang="en-US"/>
          </a:p>
        </p:txBody>
      </p:sp>
      <p:sp>
        <p:nvSpPr>
          <p:cNvPr id="5" name="Footer Placeholder 4">
            <a:extLst>
              <a:ext uri="{FF2B5EF4-FFF2-40B4-BE49-F238E27FC236}">
                <a16:creationId xmlns:a16="http://schemas.microsoft.com/office/drawing/2014/main" xmlns="" id="{80170234-8F1A-4EC9-90FE-B0A698C5BA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2806A9B-ABD5-4737-9A43-B65E2F1A0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34E72-E748-4FB9-8A9E-0F7139EF3278}" type="slidenum">
              <a:rPr lang="en-US" smtClean="0"/>
              <a:t>‹#›</a:t>
            </a:fld>
            <a:endParaRPr lang="en-US"/>
          </a:p>
        </p:txBody>
      </p:sp>
    </p:spTree>
    <p:extLst>
      <p:ext uri="{BB962C8B-B14F-4D97-AF65-F5344CB8AC3E}">
        <p14:creationId xmlns:p14="http://schemas.microsoft.com/office/powerpoint/2010/main" val="2655373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2.xml"/><Relationship Id="rId7" Type="http://schemas.openxmlformats.org/officeDocument/2006/relationships/slide" Target="slide4.xml"/><Relationship Id="rId12" Type="http://schemas.openxmlformats.org/officeDocument/2006/relationships/image" Target="../media/image14.gif"/><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slide" Target="slide7.xml"/><Relationship Id="rId4" Type="http://schemas.openxmlformats.org/officeDocument/2006/relationships/audio" Target="../media/audio2.wav"/><Relationship Id="rId9" Type="http://schemas.openxmlformats.org/officeDocument/2006/relationships/slide" Target="slide6.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WordArt 2">
            <a:extLst>
              <a:ext uri="{FF2B5EF4-FFF2-40B4-BE49-F238E27FC236}">
                <a16:creationId xmlns:a16="http://schemas.microsoft.com/office/drawing/2014/main" xmlns="" id="{4BDB2910-27E6-2ADB-19AE-33DF45FAC794}"/>
              </a:ext>
            </a:extLst>
          </p:cNvPr>
          <p:cNvSpPr>
            <a:spLocks noChangeArrowheads="1" noChangeShapeType="1" noTextEdit="1"/>
          </p:cNvSpPr>
          <p:nvPr/>
        </p:nvSpPr>
        <p:spPr bwMode="auto">
          <a:xfrm>
            <a:off x="4114800" y="2057400"/>
            <a:ext cx="4254500" cy="24765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0000"/>
                </a:solidFill>
                <a:latin typeface=".VnAristote" panose="020B7200000000000000" pitchFamily="34" charset="0"/>
              </a:rPr>
              <a:t>Quý thÇy c« vÒ dù giê </a:t>
            </a:r>
          </a:p>
        </p:txBody>
      </p:sp>
      <p:sp>
        <p:nvSpPr>
          <p:cNvPr id="102403" name="WordArt 3">
            <a:extLst>
              <a:ext uri="{FF2B5EF4-FFF2-40B4-BE49-F238E27FC236}">
                <a16:creationId xmlns:a16="http://schemas.microsoft.com/office/drawing/2014/main" xmlns="" id="{60922AF2-EEDC-EB0D-1BEA-3BBE73ECEF4A}"/>
              </a:ext>
            </a:extLst>
          </p:cNvPr>
          <p:cNvSpPr>
            <a:spLocks noChangeArrowheads="1" noChangeShapeType="1" noTextEdit="1"/>
          </p:cNvSpPr>
          <p:nvPr/>
        </p:nvSpPr>
        <p:spPr bwMode="auto">
          <a:xfrm>
            <a:off x="3393693" y="3611935"/>
            <a:ext cx="5907972" cy="1298476"/>
          </a:xfrm>
          <a:prstGeom prst="rect">
            <a:avLst/>
          </a:prstGeom>
        </p:spPr>
        <p:txBody>
          <a:bodyPr wrap="none" fromWordArt="1">
            <a:prstTxWarp prst="textPlain">
              <a:avLst>
                <a:gd name="adj" fmla="val 50000"/>
              </a:avLst>
            </a:prstTxWarp>
          </a:bodyPr>
          <a:lstStyle/>
          <a:p>
            <a:pPr algn="ctr"/>
            <a:r>
              <a:rPr lang="pt-BR" sz="3600" b="1" kern="10" dirty="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rPr>
              <a:t>M«n :</a:t>
            </a:r>
            <a:r>
              <a:rPr lang="vi-VN" sz="3600" b="1" kern="10" dirty="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rPr>
              <a:t> </a:t>
            </a:r>
            <a:r>
              <a:rPr lang="vi-VN" sz="3600" b="1" kern="10" dirty="0">
                <a:ln w="19050">
                  <a:solidFill>
                    <a:srgbClr val="FFFF00"/>
                  </a:solidFill>
                  <a:round/>
                  <a:headEnd/>
                  <a:tailEnd/>
                </a:ln>
                <a:solidFill>
                  <a:srgbClr val="FF0000"/>
                </a:solidFill>
                <a:effectLst>
                  <a:outerShdw dist="35921" dir="2700000" algn="ctr" rotWithShape="0">
                    <a:srgbClr val="990000"/>
                  </a:outerShdw>
                </a:effectLst>
                <a:latin typeface="+mj-lt"/>
              </a:rPr>
              <a:t>TIẾNG VIỆT</a:t>
            </a:r>
            <a:endParaRPr lang="pt-BR" sz="3600" b="1" kern="10" dirty="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endParaRPr>
          </a:p>
          <a:p>
            <a:pPr algn="ctr"/>
            <a:r>
              <a:rPr lang="pt-BR" sz="3600" b="1" kern="1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rPr>
              <a:t>líp  </a:t>
            </a:r>
            <a:r>
              <a:rPr lang="vi-VN" sz="3600" b="1" kern="10" smtClean="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rPr>
              <a:t>5</a:t>
            </a:r>
            <a:r>
              <a:rPr lang="en-US" sz="3600" b="1" kern="10" smtClean="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rPr>
              <a:t>H</a:t>
            </a:r>
            <a:endParaRPr lang="en-US" sz="3600" b="1" kern="10" dirty="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endParaRPr>
          </a:p>
        </p:txBody>
      </p:sp>
      <p:sp>
        <p:nvSpPr>
          <p:cNvPr id="102404" name="WordArt 11">
            <a:extLst>
              <a:ext uri="{FF2B5EF4-FFF2-40B4-BE49-F238E27FC236}">
                <a16:creationId xmlns:a16="http://schemas.microsoft.com/office/drawing/2014/main" xmlns="" id="{6409262E-3275-31DF-A1BE-79FB9580EEE8}"/>
              </a:ext>
            </a:extLst>
          </p:cNvPr>
          <p:cNvSpPr>
            <a:spLocks noChangeArrowheads="1" noChangeShapeType="1" noTextEdit="1"/>
          </p:cNvSpPr>
          <p:nvPr/>
        </p:nvSpPr>
        <p:spPr bwMode="auto">
          <a:xfrm>
            <a:off x="2819400" y="381000"/>
            <a:ext cx="7315200" cy="914400"/>
          </a:xfrm>
          <a:prstGeom prst="rect">
            <a:avLst/>
          </a:prstGeom>
        </p:spPr>
        <p:txBody>
          <a:bodyPr wrap="none" fromWordArt="1">
            <a:prstTxWarp prst="textPlain">
              <a:avLst>
                <a:gd name="adj" fmla="val 50000"/>
              </a:avLst>
            </a:prstTxWarp>
          </a:bodyPr>
          <a:lstStyle/>
          <a:p>
            <a:pPr algn="ctr"/>
            <a:r>
              <a:rPr lang="en-US" sz="3600" kern="10">
                <a:ln w="19050">
                  <a:solidFill>
                    <a:srgbClr val="FFFF00"/>
                  </a:solidFill>
                  <a:round/>
                  <a:headEnd/>
                  <a:tailEnd/>
                </a:ln>
                <a:solidFill>
                  <a:srgbClr val="0000FF"/>
                </a:solidFill>
                <a:effectLst>
                  <a:outerShdw dist="35921" dir="2700000" algn="ctr" rotWithShape="0">
                    <a:srgbClr val="990000"/>
                  </a:outerShdw>
                </a:effectLst>
                <a:latin typeface=".VnTifani Heavy" panose="020B7200000000000000" pitchFamily="34" charset="0"/>
              </a:rPr>
              <a:t>NhiÖt liÖt chµo mõng </a:t>
            </a:r>
          </a:p>
        </p:txBody>
      </p:sp>
      <p:sp>
        <p:nvSpPr>
          <p:cNvPr id="102405" name="Text Box 12">
            <a:extLst>
              <a:ext uri="{FF2B5EF4-FFF2-40B4-BE49-F238E27FC236}">
                <a16:creationId xmlns:a16="http://schemas.microsoft.com/office/drawing/2014/main" xmlns="" id="{F13F7A3A-C84D-F3CD-79DF-738EDD806177}"/>
              </a:ext>
            </a:extLst>
          </p:cNvPr>
          <p:cNvSpPr txBox="1">
            <a:spLocks noChangeArrowheads="1"/>
          </p:cNvSpPr>
          <p:nvPr/>
        </p:nvSpPr>
        <p:spPr bwMode="auto">
          <a:xfrm>
            <a:off x="2971800" y="5286922"/>
            <a:ext cx="7162800" cy="10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3200" b="1" dirty="0">
                <a:solidFill>
                  <a:srgbClr val="0033CC"/>
                </a:solidFill>
                <a:latin typeface="Times New Roman" panose="02020603050405020304" pitchFamily="18" charset="0"/>
                <a:cs typeface="Times New Roman" panose="02020603050405020304" pitchFamily="18" charset="0"/>
              </a:rPr>
              <a:t>Tr</a:t>
            </a:r>
            <a:r>
              <a:rPr lang="vi-VN" altLang="en-US" sz="3200" b="1" dirty="0" err="1">
                <a:solidFill>
                  <a:srgbClr val="0033CC"/>
                </a:solidFill>
                <a:latin typeface="Times New Roman" panose="02020603050405020304" pitchFamily="18" charset="0"/>
                <a:cs typeface="Times New Roman" panose="02020603050405020304" pitchFamily="18" charset="0"/>
              </a:rPr>
              <a:t>ường</a:t>
            </a:r>
            <a:r>
              <a:rPr lang="en-US" altLang="en-US" sz="3200" b="1" dirty="0">
                <a:solidFill>
                  <a:srgbClr val="0033CC"/>
                </a:solidFill>
                <a:latin typeface="Times New Roman" panose="02020603050405020304" pitchFamily="18" charset="0"/>
                <a:cs typeface="Times New Roman" panose="02020603050405020304" pitchFamily="18" charset="0"/>
              </a:rPr>
              <a:t> TH </a:t>
            </a:r>
            <a:r>
              <a:rPr lang="en-US" altLang="en-US" sz="3200" b="1" dirty="0" err="1">
                <a:solidFill>
                  <a:srgbClr val="0033CC"/>
                </a:solidFill>
                <a:latin typeface="Times New Roman" panose="02020603050405020304" pitchFamily="18" charset="0"/>
                <a:cs typeface="Times New Roman" panose="02020603050405020304" pitchFamily="18" charset="0"/>
              </a:rPr>
              <a:t>Khánh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Vĩnh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Yên</a:t>
            </a:r>
            <a:r>
              <a:rPr lang="en-US" altLang="en-US" sz="3200" b="1" dirty="0">
                <a:solidFill>
                  <a:srgbClr val="0033CC"/>
                </a:solidFill>
                <a:latin typeface=".VnTimeH" panose="020B7200000000000000" pitchFamily="34" charset="0"/>
              </a:rPr>
              <a:t> </a:t>
            </a:r>
            <a:r>
              <a:rPr lang="en-US" altLang="en-US" sz="2800" b="1" dirty="0">
                <a:solidFill>
                  <a:srgbClr val="0033CC"/>
                </a:solidFill>
                <a:latin typeface=".VnTimeH" panose="020B7200000000000000" pitchFamily="34" charset="0"/>
              </a:rPr>
              <a:t> </a:t>
            </a:r>
          </a:p>
          <a:p>
            <a:pPr algn="ctr" eaLnBrk="0" hangingPunct="0">
              <a:lnSpc>
                <a:spcPct val="40000"/>
              </a:lnSpc>
              <a:spcBef>
                <a:spcPct val="50000"/>
              </a:spcBef>
            </a:pPr>
            <a:endParaRPr lang="en-US" altLang="en-US" sz="2800" dirty="0">
              <a:solidFill>
                <a:srgbClr val="0033CC"/>
              </a:solidFill>
              <a:latin typeface=".VnTimeH" panose="020B7200000000000000" pitchFamily="34" charset="0"/>
            </a:endParaRPr>
          </a:p>
        </p:txBody>
      </p:sp>
      <p:pic>
        <p:nvPicPr>
          <p:cNvPr id="102406" name="Picture 13" descr="Buombay">
            <a:extLst>
              <a:ext uri="{FF2B5EF4-FFF2-40B4-BE49-F238E27FC236}">
                <a16:creationId xmlns:a16="http://schemas.microsoft.com/office/drawing/2014/main" xmlns="" id="{AD431081-D903-E7B2-5051-67E8DAF2837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24600"/>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Flying Blue Bird Sticker by McHone Cartoons for iOS &amp; Android | GIPHY">
            <a:extLst>
              <a:ext uri="{FF2B5EF4-FFF2-40B4-BE49-F238E27FC236}">
                <a16:creationId xmlns:a16="http://schemas.microsoft.com/office/drawing/2014/main" xmlns="" id="{01856241-A385-E0BA-8E25-FF21C13B101B}"/>
              </a:ext>
            </a:extLst>
          </p:cNvPr>
          <p:cNvPicPr>
            <a:picLocks noChangeAspect="1" noChangeArrowheads="1" noCrop="1"/>
          </p:cNvPicPr>
          <p:nvPr/>
        </p:nvPicPr>
        <p:blipFill>
          <a:blip r:embed="rId3"/>
          <a:srcRect/>
          <a:stretch>
            <a:fillRect/>
          </a:stretch>
        </p:blipFill>
        <p:spPr bwMode="auto">
          <a:xfrm>
            <a:off x="7163566" y="48470"/>
            <a:ext cx="385368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lying Blue Bird Sticker by McHone Cartoons for iOS &amp; Android | GIPHY">
            <a:extLst>
              <a:ext uri="{FF2B5EF4-FFF2-40B4-BE49-F238E27FC236}">
                <a16:creationId xmlns:a16="http://schemas.microsoft.com/office/drawing/2014/main" xmlns="" id="{D4FA53D7-96AF-7C24-4F23-81215EA17291}"/>
              </a:ext>
            </a:extLst>
          </p:cNvPr>
          <p:cNvPicPr>
            <a:picLocks noChangeAspect="1" noChangeArrowheads="1" noCrop="1"/>
          </p:cNvPicPr>
          <p:nvPr/>
        </p:nvPicPr>
        <p:blipFill>
          <a:blip r:embed="rId3"/>
          <a:srcRect/>
          <a:stretch>
            <a:fillRect/>
          </a:stretch>
        </p:blipFill>
        <p:spPr bwMode="auto">
          <a:xfrm>
            <a:off x="1466851" y="48470"/>
            <a:ext cx="3853685" cy="3571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FBF3A28D-03A1-809D-6489-4C518219F79A}"/>
              </a:ext>
            </a:extLst>
          </p:cNvPr>
          <p:cNvPicPr>
            <a:picLocks noChangeAspect="1"/>
          </p:cNvPicPr>
          <p:nvPr/>
        </p:nvPicPr>
        <p:blipFill>
          <a:blip r:embed="rId2" cstate="print">
            <a:extLst>
              <a:ext uri="{28A0092B-C50C-407E-A947-70E740481C1C}">
                <a14:useLocalDpi xmlns:a14="http://schemas.microsoft.com/office/drawing/2010/main" val="0"/>
              </a:ext>
            </a:extLst>
          </a:blip>
          <a:srcRect b="18347"/>
          <a:stretch/>
        </p:blipFill>
        <p:spPr>
          <a:xfrm>
            <a:off x="1007165" y="0"/>
            <a:ext cx="9210261" cy="6718852"/>
          </a:xfrm>
          <a:prstGeom prst="rect">
            <a:avLst/>
          </a:prstGeom>
        </p:spPr>
      </p:pic>
    </p:spTree>
    <p:extLst>
      <p:ext uri="{BB962C8B-B14F-4D97-AF65-F5344CB8AC3E}">
        <p14:creationId xmlns:p14="http://schemas.microsoft.com/office/powerpoint/2010/main" val="3342720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A1AE4D6-F1C1-5693-9798-9EB4D243B84C}"/>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xmlns="" id="{7D12785C-DC3C-D10B-D5AD-CF403037E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1EC33189-5638-3E2D-0808-6E6AC69D1E2F}"/>
              </a:ext>
            </a:extLst>
          </p:cNvPr>
          <p:cNvGrpSpPr/>
          <p:nvPr/>
        </p:nvGrpSpPr>
        <p:grpSpPr>
          <a:xfrm>
            <a:off x="3992217" y="239877"/>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xmlns="" id="{74535F81-DA98-9126-B18F-117412AC796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5" name="TextBox 4">
              <a:extLst>
                <a:ext uri="{FF2B5EF4-FFF2-40B4-BE49-F238E27FC236}">
                  <a16:creationId xmlns:a16="http://schemas.microsoft.com/office/drawing/2014/main" xmlns="" id="{57081B70-7039-270A-7805-27948C167B56}"/>
                </a:ext>
              </a:extLst>
            </p:cNvPr>
            <p:cNvSpPr txBox="1"/>
            <p:nvPr/>
          </p:nvSpPr>
          <p:spPr>
            <a:xfrm>
              <a:off x="-568033" y="1990000"/>
              <a:ext cx="5318022" cy="926816"/>
            </a:xfrm>
            <a:prstGeom prst="rect">
              <a:avLst/>
            </a:prstGeom>
            <a:grp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vi-VN" sz="6600" kern="0" dirty="0">
                  <a:solidFill>
                    <a:srgbClr val="FF0000"/>
                  </a:solidFill>
                  <a:latin typeface="Calibri" panose="020F0502020204030204" pitchFamily="34" charset="0"/>
                  <a:cs typeface="Calibri" panose="020F0502020204030204" pitchFamily="34" charset="0"/>
                  <a:sym typeface="Arial"/>
                </a:rPr>
                <a:t>Chia đoạn bài</a:t>
              </a:r>
              <a:endParaRPr kumimoji="0" lang="vi-VN" sz="6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6" name="Picture 5">
            <a:extLst>
              <a:ext uri="{FF2B5EF4-FFF2-40B4-BE49-F238E27FC236}">
                <a16:creationId xmlns:a16="http://schemas.microsoft.com/office/drawing/2014/main" xmlns="" id="{6A411207-44EF-6F81-DEB3-35ACD91A16EC}"/>
              </a:ext>
            </a:extLst>
          </p:cNvPr>
          <p:cNvPicPr>
            <a:picLocks noChangeAspect="1"/>
          </p:cNvPicPr>
          <p:nvPr/>
        </p:nvPicPr>
        <p:blipFill>
          <a:blip r:embed="rId3"/>
          <a:stretch>
            <a:fillRect/>
          </a:stretch>
        </p:blipFill>
        <p:spPr>
          <a:xfrm>
            <a:off x="9458192" y="1730757"/>
            <a:ext cx="3220280" cy="4011946"/>
          </a:xfrm>
          <a:prstGeom prst="rect">
            <a:avLst/>
          </a:prstGeom>
        </p:spPr>
      </p:pic>
      <p:sp>
        <p:nvSpPr>
          <p:cNvPr id="7" name="TextBox 6">
            <a:extLst>
              <a:ext uri="{FF2B5EF4-FFF2-40B4-BE49-F238E27FC236}">
                <a16:creationId xmlns:a16="http://schemas.microsoft.com/office/drawing/2014/main" xmlns="" id="{12E27586-784E-B7CB-DF73-715BB8C8CA08}"/>
              </a:ext>
            </a:extLst>
          </p:cNvPr>
          <p:cNvSpPr txBox="1"/>
          <p:nvPr/>
        </p:nvSpPr>
        <p:spPr>
          <a:xfrm>
            <a:off x="208179" y="1611488"/>
            <a:ext cx="9916482" cy="3709349"/>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270510" algn="l"/>
              </a:tabLst>
              <a:defRPr/>
            </a:pPr>
            <a:r>
              <a:rPr kumimoji="0" lang="vi-VN" sz="3200" b="0" i="0" u="none" strike="noStrike" kern="1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Bài đọc được chia làm 4 đoạn:</a:t>
            </a:r>
          </a:p>
          <a:p>
            <a:pPr marL="637540" marR="0" lvl="0" indent="-457200" algn="just" defTabSz="914400" rtl="0" eaLnBrk="1" fontAlgn="auto" latinLnBrk="0" hangingPunct="1">
              <a:lnSpc>
                <a:spcPct val="150000"/>
              </a:lnSpc>
              <a:spcBef>
                <a:spcPts val="0"/>
              </a:spcBef>
              <a:spcAft>
                <a:spcPts val="0"/>
              </a:spcAft>
              <a:buClrTx/>
              <a:buSzTx/>
              <a:buFontTx/>
              <a:buChar char="-"/>
              <a:tabLst>
                <a:tab pos="270510" algn="l"/>
              </a:tabLst>
              <a:defRPr/>
            </a:pPr>
            <a:r>
              <a:rPr lang="vi-VN" sz="32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Đoạn 1: từ đầu đến …. Quét rác</a:t>
            </a:r>
          </a:p>
          <a:p>
            <a:pPr marL="637540" marR="0" lvl="0" indent="-457200" algn="just" defTabSz="914400" rtl="0" eaLnBrk="1" fontAlgn="auto" latinLnBrk="0" hangingPunct="1">
              <a:lnSpc>
                <a:spcPct val="150000"/>
              </a:lnSpc>
              <a:spcBef>
                <a:spcPts val="0"/>
              </a:spcBef>
              <a:spcAft>
                <a:spcPts val="0"/>
              </a:spcAft>
              <a:buClrTx/>
              <a:buSzTx/>
              <a:buFontTx/>
              <a:buChar char="-"/>
              <a:tabLst>
                <a:tab pos="270510" algn="l"/>
              </a:tabLst>
              <a:defRPr/>
            </a:pPr>
            <a:r>
              <a:rPr kumimoji="0" lang="vi-VN" sz="3200" b="0" i="0" u="none" strike="noStrike" kern="1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Đoạn 2: </a:t>
            </a:r>
            <a:r>
              <a:rPr lang="vi-VN" sz="32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từ Những đêm đông</a:t>
            </a:r>
            <a:r>
              <a:rPr kumimoji="0" lang="vi-VN" sz="3200" b="0" i="0" u="none" strike="noStrike" kern="1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đến….Quét rác.</a:t>
            </a:r>
          </a:p>
          <a:p>
            <a:pPr marL="637540" marR="0" lvl="0" indent="-457200" algn="just" defTabSz="914400" rtl="0" eaLnBrk="1" fontAlgn="auto" latinLnBrk="0" hangingPunct="1">
              <a:lnSpc>
                <a:spcPct val="150000"/>
              </a:lnSpc>
              <a:spcBef>
                <a:spcPts val="0"/>
              </a:spcBef>
              <a:spcAft>
                <a:spcPts val="0"/>
              </a:spcAft>
              <a:buClrTx/>
              <a:buSzTx/>
              <a:buFontTx/>
              <a:buChar char="-"/>
              <a:tabLst>
                <a:tab pos="270510" algn="l"/>
              </a:tabLst>
              <a:defRPr/>
            </a:pPr>
            <a:r>
              <a:rPr lang="vi-VN" sz="32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Đoạn 3: từ Sáng mai ra…. đến …. Đêm qua.</a:t>
            </a:r>
          </a:p>
          <a:p>
            <a:pPr marL="637540" marR="0" lvl="0" indent="-457200" algn="just" defTabSz="914400" rtl="0" eaLnBrk="1" fontAlgn="auto" latinLnBrk="0" hangingPunct="1">
              <a:lnSpc>
                <a:spcPct val="150000"/>
              </a:lnSpc>
              <a:spcBef>
                <a:spcPts val="0"/>
              </a:spcBef>
              <a:spcAft>
                <a:spcPts val="0"/>
              </a:spcAft>
              <a:buClrTx/>
              <a:buSzTx/>
              <a:buFontTx/>
              <a:buChar char="-"/>
              <a:tabLst>
                <a:tab pos="270510" algn="l"/>
              </a:tabLst>
              <a:defRPr/>
            </a:pPr>
            <a:r>
              <a:rPr kumimoji="0" lang="vi-VN" sz="3200" b="0" i="0" u="none" strike="noStrike" kern="1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Đoạn 4: Phần còn lại.</a:t>
            </a:r>
          </a:p>
        </p:txBody>
      </p:sp>
    </p:spTree>
    <p:extLst>
      <p:ext uri="{BB962C8B-B14F-4D97-AF65-F5344CB8AC3E}">
        <p14:creationId xmlns:p14="http://schemas.microsoft.com/office/powerpoint/2010/main" val="252129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83D961C-EA06-A1A8-15E1-3F03E1897FB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xmlns="" id="{4FE7F1FA-BC77-1B96-8F77-2AF34FD99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13A256A4-EC20-B822-E969-EFAE7C707B11}"/>
              </a:ext>
            </a:extLst>
          </p:cNvPr>
          <p:cNvGrpSpPr/>
          <p:nvPr/>
        </p:nvGrpSpPr>
        <p:grpSpPr>
          <a:xfrm>
            <a:off x="3952461" y="766455"/>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xmlns="" id="{E3E7F579-6EAB-EBC4-F6BF-271D80D41A5B}"/>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5" name="TextBox 4">
              <a:extLst>
                <a:ext uri="{FF2B5EF4-FFF2-40B4-BE49-F238E27FC236}">
                  <a16:creationId xmlns:a16="http://schemas.microsoft.com/office/drawing/2014/main" xmlns="" id="{1B4B1271-5CF9-BF24-9BF0-E3A6D927AD24}"/>
                </a:ext>
              </a:extLst>
            </p:cNvPr>
            <p:cNvSpPr txBox="1"/>
            <p:nvPr/>
          </p:nvSpPr>
          <p:spPr>
            <a:xfrm>
              <a:off x="-568033" y="1990000"/>
              <a:ext cx="5318022" cy="901071"/>
            </a:xfrm>
            <a:prstGeom prst="rect">
              <a:avLst/>
            </a:prstGeom>
            <a:grp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Theo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em</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giọng</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đọc</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của</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bài</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đọc</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như</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thế</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nào</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a:t>
              </a:r>
              <a:endParaRPr kumimoji="0" lang="vi-VN" sz="32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6" name="Picture 5">
            <a:extLst>
              <a:ext uri="{FF2B5EF4-FFF2-40B4-BE49-F238E27FC236}">
                <a16:creationId xmlns:a16="http://schemas.microsoft.com/office/drawing/2014/main" xmlns="" id="{61B7060F-099D-DD62-F399-5B4E9811D043}"/>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xmlns="" id="{043EF127-F03C-ECB0-E7A6-33B6343524AB}"/>
              </a:ext>
            </a:extLst>
          </p:cNvPr>
          <p:cNvSpPr txBox="1"/>
          <p:nvPr/>
        </p:nvSpPr>
        <p:spPr>
          <a:xfrm>
            <a:off x="227134" y="2538043"/>
            <a:ext cx="8227752" cy="1493358"/>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270510" algn="l"/>
              </a:tabLst>
              <a:defRPr/>
            </a:pPr>
            <a:r>
              <a:rPr kumimoji="0" lang="en-US" sz="3200" b="0" i="0" u="none" strike="noStrike" kern="0" cap="none" spc="0" normalizeH="0" baseline="0" noProof="0" dirty="0">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Đọc</a:t>
            </a:r>
            <a:r>
              <a:rPr kumimoji="0" lang="en-US" sz="3200" b="0" i="0" u="none" strike="noStrike" kern="0" cap="none" spc="0" normalizeH="0" baseline="0" noProof="0" dirty="0">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bài</a:t>
            </a:r>
            <a:r>
              <a:rPr kumimoji="0" lang="en-US" sz="3200" b="0" i="0" u="none" strike="noStrike" kern="0" cap="none" spc="0" normalizeH="0" baseline="0" noProof="0" dirty="0">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với</a:t>
            </a:r>
            <a:r>
              <a:rPr kumimoji="0" lang="en-US" sz="3200" b="0" i="0" u="none" strike="noStrike" kern="0" cap="none" spc="0" normalizeH="0" baseline="0" noProof="0" dirty="0">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giọng</a:t>
            </a:r>
            <a:r>
              <a:rPr kumimoji="0" lang="vi-VN" sz="3200" b="0" i="0" u="none" strike="noStrike" kern="0" cap="none" spc="0" normalizeH="0" baseline="0" noProof="0" dirty="0">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 trầm lắng, thể hiện sự suy nghĩ và tình cảm yêu mến, thán phục.  </a:t>
            </a:r>
            <a:endParaRPr kumimoji="0" lang="en-US" sz="3200" b="0" i="0" u="none" strike="noStrike" kern="100" cap="none" spc="0" normalizeH="0" baseline="0" noProof="0" dirty="0">
              <a:ln>
                <a:noFill/>
              </a:ln>
              <a:solidFill>
                <a:srgbClr val="0070C0"/>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610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1810F3-714C-1619-E240-CB828E8E6BA8}"/>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xmlns="" id="{678106BE-689C-AE72-D713-5BE0CC9CA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E02D1F8A-02DD-9C02-68BF-511B89DC633F}"/>
              </a:ext>
            </a:extLst>
          </p:cNvPr>
          <p:cNvGrpSpPr/>
          <p:nvPr/>
        </p:nvGrpSpPr>
        <p:grpSpPr>
          <a:xfrm>
            <a:off x="1162335" y="239876"/>
            <a:ext cx="9916482" cy="2635845"/>
            <a:chOff x="-684085" y="1790605"/>
            <a:chExt cx="5550126" cy="2204831"/>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xmlns="" id="{419C77FF-4A93-4341-C731-6D155A3FCFFF}"/>
                </a:ext>
              </a:extLst>
            </p:cNvPr>
            <p:cNvSpPr/>
            <p:nvPr/>
          </p:nvSpPr>
          <p:spPr>
            <a:xfrm>
              <a:off x="-684085" y="1790605"/>
              <a:ext cx="5550126" cy="2204831"/>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9916482"/>
                        <a:gd name="connsiteY0" fmla="*/ 439316 h 2635845"/>
                        <a:gd name="connsiteX1" fmla="*/ 372174 w 9916482"/>
                        <a:gd name="connsiteY1" fmla="*/ 0 h 2635845"/>
                        <a:gd name="connsiteX2" fmla="*/ 5784615 w 9916482"/>
                        <a:gd name="connsiteY2" fmla="*/ 0 h 2635845"/>
                        <a:gd name="connsiteX3" fmla="*/ 5784615 w 9916482"/>
                        <a:gd name="connsiteY3" fmla="*/ 0 h 2635845"/>
                        <a:gd name="connsiteX4" fmla="*/ 8263735 w 9916482"/>
                        <a:gd name="connsiteY4" fmla="*/ 0 h 2635845"/>
                        <a:gd name="connsiteX5" fmla="*/ 9544307 w 9916482"/>
                        <a:gd name="connsiteY5" fmla="*/ 0 h 2635845"/>
                        <a:gd name="connsiteX6" fmla="*/ 9916482 w 9916482"/>
                        <a:gd name="connsiteY6" fmla="*/ 439316 h 2635845"/>
                        <a:gd name="connsiteX7" fmla="*/ 9916482 w 9916482"/>
                        <a:gd name="connsiteY7" fmla="*/ 1537576 h 2635845"/>
                        <a:gd name="connsiteX8" fmla="*/ 9916482 w 9916482"/>
                        <a:gd name="connsiteY8" fmla="*/ 1537576 h 2635845"/>
                        <a:gd name="connsiteX9" fmla="*/ 9916482 w 9916482"/>
                        <a:gd name="connsiteY9" fmla="*/ 2196538 h 2635845"/>
                        <a:gd name="connsiteX10" fmla="*/ 9916482 w 9916482"/>
                        <a:gd name="connsiteY10" fmla="*/ 2196528 h 2635845"/>
                        <a:gd name="connsiteX11" fmla="*/ 9544307 w 9916482"/>
                        <a:gd name="connsiteY11" fmla="*/ 2635845 h 2635845"/>
                        <a:gd name="connsiteX12" fmla="*/ 8263735 w 9916482"/>
                        <a:gd name="connsiteY12" fmla="*/ 2635845 h 2635845"/>
                        <a:gd name="connsiteX13" fmla="*/ 6492319 w 9916482"/>
                        <a:gd name="connsiteY13" fmla="*/ 3478787 h 2635845"/>
                        <a:gd name="connsiteX14" fmla="*/ 5784615 w 9916482"/>
                        <a:gd name="connsiteY14" fmla="*/ 2635845 h 2635845"/>
                        <a:gd name="connsiteX15" fmla="*/ 372174 w 9916482"/>
                        <a:gd name="connsiteY15" fmla="*/ 2635845 h 2635845"/>
                        <a:gd name="connsiteX16" fmla="*/ 0 w 9916482"/>
                        <a:gd name="connsiteY16" fmla="*/ 2196528 h 2635845"/>
                        <a:gd name="connsiteX17" fmla="*/ 0 w 9916482"/>
                        <a:gd name="connsiteY17" fmla="*/ 2196538 h 2635845"/>
                        <a:gd name="connsiteX18" fmla="*/ 0 w 9916482"/>
                        <a:gd name="connsiteY18" fmla="*/ 1537576 h 2635845"/>
                        <a:gd name="connsiteX19" fmla="*/ 0 w 9916482"/>
                        <a:gd name="connsiteY19" fmla="*/ 1537576 h 2635845"/>
                        <a:gd name="connsiteX20" fmla="*/ 0 w 9916482"/>
                        <a:gd name="connsiteY20" fmla="*/ 439316 h 2635845"/>
                        <a:gd name="connsiteX0" fmla="*/ 0 w 9916482"/>
                        <a:gd name="connsiteY0" fmla="*/ 439316 h 2635845"/>
                        <a:gd name="connsiteX1" fmla="*/ 372174 w 9916482"/>
                        <a:gd name="connsiteY1" fmla="*/ 0 h 2635845"/>
                        <a:gd name="connsiteX2" fmla="*/ 5784615 w 9916482"/>
                        <a:gd name="connsiteY2" fmla="*/ 0 h 2635845"/>
                        <a:gd name="connsiteX3" fmla="*/ 5784615 w 9916482"/>
                        <a:gd name="connsiteY3" fmla="*/ 0 h 2635845"/>
                        <a:gd name="connsiteX4" fmla="*/ 8263735 w 9916482"/>
                        <a:gd name="connsiteY4" fmla="*/ 0 h 2635845"/>
                        <a:gd name="connsiteX5" fmla="*/ 9544307 w 9916482"/>
                        <a:gd name="connsiteY5" fmla="*/ 0 h 2635845"/>
                        <a:gd name="connsiteX6" fmla="*/ 9916482 w 9916482"/>
                        <a:gd name="connsiteY6" fmla="*/ 439316 h 2635845"/>
                        <a:gd name="connsiteX7" fmla="*/ 9916482 w 9916482"/>
                        <a:gd name="connsiteY7" fmla="*/ 1537576 h 2635845"/>
                        <a:gd name="connsiteX8" fmla="*/ 9916482 w 9916482"/>
                        <a:gd name="connsiteY8" fmla="*/ 1537576 h 2635845"/>
                        <a:gd name="connsiteX9" fmla="*/ 9916482 w 9916482"/>
                        <a:gd name="connsiteY9" fmla="*/ 2196538 h 2635845"/>
                        <a:gd name="connsiteX10" fmla="*/ 9916482 w 9916482"/>
                        <a:gd name="connsiteY10" fmla="*/ 2196528 h 2635845"/>
                        <a:gd name="connsiteX11" fmla="*/ 9544307 w 9916482"/>
                        <a:gd name="connsiteY11" fmla="*/ 2635845 h 2635845"/>
                        <a:gd name="connsiteX12" fmla="*/ 8263735 w 9916482"/>
                        <a:gd name="connsiteY12" fmla="*/ 2635845 h 2635845"/>
                        <a:gd name="connsiteX13" fmla="*/ 6492319 w 9916482"/>
                        <a:gd name="connsiteY13" fmla="*/ 3478787 h 2635845"/>
                        <a:gd name="connsiteX14" fmla="*/ 5784615 w 9916482"/>
                        <a:gd name="connsiteY14" fmla="*/ 2635845 h 2635845"/>
                        <a:gd name="connsiteX15" fmla="*/ 372174 w 9916482"/>
                        <a:gd name="connsiteY15" fmla="*/ 2635845 h 2635845"/>
                        <a:gd name="connsiteX16" fmla="*/ 0 w 9916482"/>
                        <a:gd name="connsiteY16" fmla="*/ 2196528 h 2635845"/>
                        <a:gd name="connsiteX17" fmla="*/ 0 w 9916482"/>
                        <a:gd name="connsiteY17" fmla="*/ 2196538 h 2635845"/>
                        <a:gd name="connsiteX18" fmla="*/ 0 w 9916482"/>
                        <a:gd name="connsiteY18" fmla="*/ 1537576 h 2635845"/>
                        <a:gd name="connsiteX19" fmla="*/ 0 w 9916482"/>
                        <a:gd name="connsiteY19" fmla="*/ 1537576 h 2635845"/>
                        <a:gd name="connsiteX20" fmla="*/ 0 w 9916482"/>
                        <a:gd name="connsiteY20" fmla="*/ 439316 h 263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16482" h="2635845" fill="none" extrusionOk="0">
                          <a:moveTo>
                            <a:pt x="0" y="439316"/>
                          </a:moveTo>
                          <a:cubicBezTo>
                            <a:pt x="-8852" y="191865"/>
                            <a:pt x="139520" y="21031"/>
                            <a:pt x="372174" y="0"/>
                          </a:cubicBezTo>
                          <a:cubicBezTo>
                            <a:pt x="2954090" y="245667"/>
                            <a:pt x="3642641" y="461753"/>
                            <a:pt x="5784615" y="0"/>
                          </a:cubicBezTo>
                          <a:lnTo>
                            <a:pt x="5784615" y="0"/>
                          </a:lnTo>
                          <a:cubicBezTo>
                            <a:pt x="6648638" y="-142611"/>
                            <a:pt x="7120436" y="-4664"/>
                            <a:pt x="8263735" y="0"/>
                          </a:cubicBezTo>
                          <a:cubicBezTo>
                            <a:pt x="8519459" y="-51669"/>
                            <a:pt x="9111883" y="24874"/>
                            <a:pt x="9544307" y="0"/>
                          </a:cubicBezTo>
                          <a:cubicBezTo>
                            <a:pt x="9770559" y="18228"/>
                            <a:pt x="9912495" y="223830"/>
                            <a:pt x="9916482" y="439316"/>
                          </a:cubicBezTo>
                          <a:cubicBezTo>
                            <a:pt x="9874272" y="529924"/>
                            <a:pt x="9891633" y="1371981"/>
                            <a:pt x="9916482" y="1537576"/>
                          </a:cubicBezTo>
                          <a:lnTo>
                            <a:pt x="9916482" y="1537576"/>
                          </a:lnTo>
                          <a:cubicBezTo>
                            <a:pt x="9923918" y="1659774"/>
                            <a:pt x="9893176" y="2086656"/>
                            <a:pt x="9916482" y="2196538"/>
                          </a:cubicBezTo>
                          <a:cubicBezTo>
                            <a:pt x="9916481" y="2196534"/>
                            <a:pt x="9916482" y="2196529"/>
                            <a:pt x="9916482" y="2196528"/>
                          </a:cubicBezTo>
                          <a:cubicBezTo>
                            <a:pt x="9891306" y="2398344"/>
                            <a:pt x="9755978" y="2645006"/>
                            <a:pt x="9544307" y="2635845"/>
                          </a:cubicBezTo>
                          <a:cubicBezTo>
                            <a:pt x="9136222" y="2686205"/>
                            <a:pt x="8881660" y="2489529"/>
                            <a:pt x="8263735" y="2635845"/>
                          </a:cubicBezTo>
                          <a:cubicBezTo>
                            <a:pt x="7914683" y="2867001"/>
                            <a:pt x="6974117" y="3496080"/>
                            <a:pt x="6492319" y="3478787"/>
                          </a:cubicBezTo>
                          <a:cubicBezTo>
                            <a:pt x="6375818" y="3290800"/>
                            <a:pt x="6089720" y="3064142"/>
                            <a:pt x="5784615" y="2635845"/>
                          </a:cubicBezTo>
                          <a:cubicBezTo>
                            <a:pt x="4638198" y="2573712"/>
                            <a:pt x="1730240" y="2842340"/>
                            <a:pt x="372174" y="2635845"/>
                          </a:cubicBezTo>
                          <a:cubicBezTo>
                            <a:pt x="169239" y="2629251"/>
                            <a:pt x="-13539" y="2485147"/>
                            <a:pt x="0" y="2196528"/>
                          </a:cubicBezTo>
                          <a:cubicBezTo>
                            <a:pt x="1" y="2196530"/>
                            <a:pt x="-1" y="2196533"/>
                            <a:pt x="0" y="2196538"/>
                          </a:cubicBezTo>
                          <a:cubicBezTo>
                            <a:pt x="-75607" y="1862429"/>
                            <a:pt x="-32586" y="1727276"/>
                            <a:pt x="0" y="1537576"/>
                          </a:cubicBezTo>
                          <a:lnTo>
                            <a:pt x="0" y="1537576"/>
                          </a:lnTo>
                          <a:cubicBezTo>
                            <a:pt x="-67476" y="1101625"/>
                            <a:pt x="47136" y="743055"/>
                            <a:pt x="0" y="439316"/>
                          </a:cubicBezTo>
                          <a:close/>
                        </a:path>
                        <a:path w="9916482" h="2635845" stroke="0" extrusionOk="0">
                          <a:moveTo>
                            <a:pt x="0" y="439316"/>
                          </a:moveTo>
                          <a:cubicBezTo>
                            <a:pt x="16247" y="231397"/>
                            <a:pt x="182590" y="-26856"/>
                            <a:pt x="372174" y="0"/>
                          </a:cubicBezTo>
                          <a:cubicBezTo>
                            <a:pt x="2433364" y="344503"/>
                            <a:pt x="3299096" y="-137082"/>
                            <a:pt x="5784615" y="0"/>
                          </a:cubicBezTo>
                          <a:lnTo>
                            <a:pt x="5784615" y="0"/>
                          </a:lnTo>
                          <a:cubicBezTo>
                            <a:pt x="6339395" y="-145067"/>
                            <a:pt x="7845799" y="-44582"/>
                            <a:pt x="8263735" y="0"/>
                          </a:cubicBezTo>
                          <a:cubicBezTo>
                            <a:pt x="8595925" y="-48788"/>
                            <a:pt x="9015943" y="103990"/>
                            <a:pt x="9544307" y="0"/>
                          </a:cubicBezTo>
                          <a:cubicBezTo>
                            <a:pt x="9743493" y="-18449"/>
                            <a:pt x="9917804" y="160851"/>
                            <a:pt x="9916482" y="439316"/>
                          </a:cubicBezTo>
                          <a:cubicBezTo>
                            <a:pt x="9885673" y="568683"/>
                            <a:pt x="9933635" y="1355561"/>
                            <a:pt x="9916482" y="1537576"/>
                          </a:cubicBezTo>
                          <a:lnTo>
                            <a:pt x="9916482" y="1537576"/>
                          </a:lnTo>
                          <a:cubicBezTo>
                            <a:pt x="9947643" y="1754698"/>
                            <a:pt x="9851050" y="1928826"/>
                            <a:pt x="9916482" y="2196538"/>
                          </a:cubicBezTo>
                          <a:cubicBezTo>
                            <a:pt x="9916482" y="2196536"/>
                            <a:pt x="9916481" y="2196530"/>
                            <a:pt x="9916482" y="2196528"/>
                          </a:cubicBezTo>
                          <a:cubicBezTo>
                            <a:pt x="9916886" y="2468322"/>
                            <a:pt x="9727572" y="2637604"/>
                            <a:pt x="9544307" y="2635845"/>
                          </a:cubicBezTo>
                          <a:cubicBezTo>
                            <a:pt x="8950460" y="2745072"/>
                            <a:pt x="8547353" y="2590386"/>
                            <a:pt x="8263735" y="2635845"/>
                          </a:cubicBezTo>
                          <a:cubicBezTo>
                            <a:pt x="7570231" y="3072314"/>
                            <a:pt x="7336434" y="3248293"/>
                            <a:pt x="6492319" y="3478787"/>
                          </a:cubicBezTo>
                          <a:cubicBezTo>
                            <a:pt x="6178934" y="3205396"/>
                            <a:pt x="6074136" y="2918833"/>
                            <a:pt x="5784615" y="2635845"/>
                          </a:cubicBezTo>
                          <a:cubicBezTo>
                            <a:pt x="4296423" y="2573477"/>
                            <a:pt x="1658283" y="2840633"/>
                            <a:pt x="372174" y="2635845"/>
                          </a:cubicBezTo>
                          <a:cubicBezTo>
                            <a:pt x="110793" y="2652801"/>
                            <a:pt x="-6029" y="2419348"/>
                            <a:pt x="0" y="2196528"/>
                          </a:cubicBezTo>
                          <a:cubicBezTo>
                            <a:pt x="0" y="2196533"/>
                            <a:pt x="0" y="2196533"/>
                            <a:pt x="0" y="2196538"/>
                          </a:cubicBezTo>
                          <a:cubicBezTo>
                            <a:pt x="31901" y="1942894"/>
                            <a:pt x="-8343" y="1681505"/>
                            <a:pt x="0" y="1537576"/>
                          </a:cubicBezTo>
                          <a:lnTo>
                            <a:pt x="0" y="1537576"/>
                          </a:lnTo>
                          <a:cubicBezTo>
                            <a:pt x="46884" y="1149481"/>
                            <a:pt x="-54184" y="597833"/>
                            <a:pt x="0" y="439316"/>
                          </a:cubicBezTo>
                          <a:close/>
                        </a:path>
                        <a:path w="9916482" h="2635845" fill="none" stroke="0" extrusionOk="0">
                          <a:moveTo>
                            <a:pt x="0" y="439316"/>
                          </a:moveTo>
                          <a:cubicBezTo>
                            <a:pt x="3360" y="238521"/>
                            <a:pt x="159283" y="-1315"/>
                            <a:pt x="372174" y="0"/>
                          </a:cubicBezTo>
                          <a:cubicBezTo>
                            <a:pt x="2911317" y="254779"/>
                            <a:pt x="3692140" y="479581"/>
                            <a:pt x="5784615" y="0"/>
                          </a:cubicBezTo>
                          <a:lnTo>
                            <a:pt x="5784615" y="0"/>
                          </a:lnTo>
                          <a:cubicBezTo>
                            <a:pt x="6628785" y="-143489"/>
                            <a:pt x="7174492" y="-89374"/>
                            <a:pt x="8263735" y="0"/>
                          </a:cubicBezTo>
                          <a:cubicBezTo>
                            <a:pt x="8516960" y="-106550"/>
                            <a:pt x="9044490" y="23487"/>
                            <a:pt x="9544307" y="0"/>
                          </a:cubicBezTo>
                          <a:cubicBezTo>
                            <a:pt x="9755594" y="8315"/>
                            <a:pt x="9920331" y="191406"/>
                            <a:pt x="9916482" y="439316"/>
                          </a:cubicBezTo>
                          <a:cubicBezTo>
                            <a:pt x="9894540" y="541253"/>
                            <a:pt x="9886395" y="1386059"/>
                            <a:pt x="9916482" y="1537576"/>
                          </a:cubicBezTo>
                          <a:lnTo>
                            <a:pt x="9916482" y="1537576"/>
                          </a:lnTo>
                          <a:cubicBezTo>
                            <a:pt x="9939093" y="1641055"/>
                            <a:pt x="9894507" y="2100177"/>
                            <a:pt x="9916482" y="2196538"/>
                          </a:cubicBezTo>
                          <a:cubicBezTo>
                            <a:pt x="9916483" y="2196536"/>
                            <a:pt x="9916482" y="2196532"/>
                            <a:pt x="9916482" y="2196528"/>
                          </a:cubicBezTo>
                          <a:cubicBezTo>
                            <a:pt x="9897162" y="2386525"/>
                            <a:pt x="9778443" y="2656488"/>
                            <a:pt x="9544307" y="2635845"/>
                          </a:cubicBezTo>
                          <a:cubicBezTo>
                            <a:pt x="9156881" y="2636998"/>
                            <a:pt x="8829154" y="2555968"/>
                            <a:pt x="8263735" y="2635845"/>
                          </a:cubicBezTo>
                          <a:cubicBezTo>
                            <a:pt x="8023057" y="2772542"/>
                            <a:pt x="6972219" y="3424968"/>
                            <a:pt x="6492319" y="3478787"/>
                          </a:cubicBezTo>
                          <a:cubicBezTo>
                            <a:pt x="6371055" y="3263713"/>
                            <a:pt x="6067049" y="3036426"/>
                            <a:pt x="5784615" y="2635845"/>
                          </a:cubicBezTo>
                          <a:cubicBezTo>
                            <a:pt x="4664696" y="2653682"/>
                            <a:pt x="1726259" y="2838271"/>
                            <a:pt x="372174" y="2635845"/>
                          </a:cubicBezTo>
                          <a:cubicBezTo>
                            <a:pt x="154688" y="2632898"/>
                            <a:pt x="-21708" y="2464562"/>
                            <a:pt x="0" y="2196528"/>
                          </a:cubicBezTo>
                          <a:cubicBezTo>
                            <a:pt x="-1" y="2196532"/>
                            <a:pt x="0" y="2196534"/>
                            <a:pt x="0" y="2196538"/>
                          </a:cubicBezTo>
                          <a:cubicBezTo>
                            <a:pt x="-31414" y="1880561"/>
                            <a:pt x="-51438" y="1708972"/>
                            <a:pt x="0" y="1537576"/>
                          </a:cubicBezTo>
                          <a:lnTo>
                            <a:pt x="0" y="1537576"/>
                          </a:lnTo>
                          <a:cubicBezTo>
                            <a:pt x="-46228" y="1120133"/>
                            <a:pt x="65321" y="724455"/>
                            <a:pt x="0" y="4393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5" name="TextBox 4">
              <a:extLst>
                <a:ext uri="{FF2B5EF4-FFF2-40B4-BE49-F238E27FC236}">
                  <a16:creationId xmlns:a16="http://schemas.microsoft.com/office/drawing/2014/main" xmlns="" id="{486CB7A1-1528-1ABD-04C4-7E967A1AE408}"/>
                </a:ext>
              </a:extLst>
            </p:cNvPr>
            <p:cNvSpPr txBox="1"/>
            <p:nvPr/>
          </p:nvSpPr>
          <p:spPr>
            <a:xfrm>
              <a:off x="-479491" y="2104773"/>
              <a:ext cx="5318022" cy="1776396"/>
            </a:xfrm>
            <a:prstGeom prst="rect">
              <a:avLst/>
            </a:prstGeom>
            <a:grp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6600" b="0" i="0" u="none" strike="noStrike" kern="0" cap="none" spc="0" normalizeH="0" baseline="0" noProof="0" dirty="0">
                  <a:ln>
                    <a:noFill/>
                  </a:ln>
                  <a:solidFill>
                    <a:srgbClr val="FF0000"/>
                  </a:solidFill>
                  <a:effectLst/>
                  <a:uLnTx/>
                  <a:uFillTx/>
                  <a:latin typeface="+mj-lt"/>
                  <a:ea typeface="+mn-ea"/>
                  <a:cs typeface="Calibri" panose="020F0502020204030204" pitchFamily="34" charset="0"/>
                  <a:sym typeface="Arial"/>
                </a:rPr>
                <a:t>ĐỌC NỐI TIẾP ĐOẠN</a:t>
              </a:r>
            </a:p>
          </p:txBody>
        </p:sp>
      </p:grpSp>
      <p:pic>
        <p:nvPicPr>
          <p:cNvPr id="6" name="Picture 5">
            <a:extLst>
              <a:ext uri="{FF2B5EF4-FFF2-40B4-BE49-F238E27FC236}">
                <a16:creationId xmlns:a16="http://schemas.microsoft.com/office/drawing/2014/main" xmlns="" id="{76997971-128E-131E-4E34-2D326A617A70}"/>
              </a:ext>
            </a:extLst>
          </p:cNvPr>
          <p:cNvPicPr>
            <a:picLocks noChangeAspect="1"/>
          </p:cNvPicPr>
          <p:nvPr/>
        </p:nvPicPr>
        <p:blipFill>
          <a:blip r:embed="rId3"/>
          <a:stretch>
            <a:fillRect/>
          </a:stretch>
        </p:blipFill>
        <p:spPr>
          <a:xfrm>
            <a:off x="9458192" y="1730757"/>
            <a:ext cx="3220280" cy="4011946"/>
          </a:xfrm>
          <a:prstGeom prst="rect">
            <a:avLst/>
          </a:prstGeom>
        </p:spPr>
      </p:pic>
    </p:spTree>
    <p:extLst>
      <p:ext uri="{BB962C8B-B14F-4D97-AF65-F5344CB8AC3E}">
        <p14:creationId xmlns:p14="http://schemas.microsoft.com/office/powerpoint/2010/main" val="3132106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8BC9BDAD-07F7-F49D-30B2-73299DDF89D8}"/>
              </a:ext>
            </a:extLst>
          </p:cNvPr>
          <p:cNvPicPr>
            <a:picLocks noChangeAspect="1"/>
          </p:cNvPicPr>
          <p:nvPr/>
        </p:nvPicPr>
        <p:blipFill>
          <a:blip r:embed="rId3"/>
          <a:stretch>
            <a:fillRect/>
          </a:stretch>
        </p:blipFill>
        <p:spPr>
          <a:xfrm>
            <a:off x="0" y="0"/>
            <a:ext cx="12192000" cy="648900"/>
          </a:xfrm>
          <a:prstGeom prst="rect">
            <a:avLst/>
          </a:prstGeom>
        </p:spPr>
      </p:pic>
      <p:pic>
        <p:nvPicPr>
          <p:cNvPr id="8" name="图片 7">
            <a:extLst>
              <a:ext uri="{FF2B5EF4-FFF2-40B4-BE49-F238E27FC236}">
                <a16:creationId xmlns:a16="http://schemas.microsoft.com/office/drawing/2014/main" xmlns="" id="{BC2845CC-BC31-4D67-B755-595D9CAE6D52}"/>
              </a:ext>
            </a:extLst>
          </p:cNvPr>
          <p:cNvPicPr>
            <a:picLocks noChangeAspect="1"/>
          </p:cNvPicPr>
          <p:nvPr/>
        </p:nvPicPr>
        <p:blipFill>
          <a:blip r:embed="rId4"/>
          <a:stretch>
            <a:fillRect/>
          </a:stretch>
        </p:blipFill>
        <p:spPr>
          <a:xfrm>
            <a:off x="4927174" y="5280409"/>
            <a:ext cx="2294751" cy="2294751"/>
          </a:xfrm>
          <a:prstGeom prst="rect">
            <a:avLst/>
          </a:prstGeom>
        </p:spPr>
      </p:pic>
      <p:sp>
        <p:nvSpPr>
          <p:cNvPr id="16" name="Rectangle: Rounded Corners 14">
            <a:extLst>
              <a:ext uri="{FF2B5EF4-FFF2-40B4-BE49-F238E27FC236}">
                <a16:creationId xmlns:a16="http://schemas.microsoft.com/office/drawing/2014/main" xmlns="" id="{E6BA65B7-0699-635D-4EA0-D92F1720D6DF}"/>
              </a:ext>
            </a:extLst>
          </p:cNvPr>
          <p:cNvSpPr/>
          <p:nvPr/>
        </p:nvSpPr>
        <p:spPr>
          <a:xfrm>
            <a:off x="1018847" y="1299500"/>
            <a:ext cx="10850246" cy="1058871"/>
          </a:xfrm>
          <a:custGeom>
            <a:avLst/>
            <a:gdLst>
              <a:gd name="connsiteX0" fmla="*/ 0 w 10850246"/>
              <a:gd name="connsiteY0" fmla="*/ 258587 h 1058871"/>
              <a:gd name="connsiteX1" fmla="*/ 258587 w 10850246"/>
              <a:gd name="connsiteY1" fmla="*/ 0 h 1058871"/>
              <a:gd name="connsiteX2" fmla="*/ 10591659 w 10850246"/>
              <a:gd name="connsiteY2" fmla="*/ 0 h 1058871"/>
              <a:gd name="connsiteX3" fmla="*/ 10850246 w 10850246"/>
              <a:gd name="connsiteY3" fmla="*/ 258587 h 1058871"/>
              <a:gd name="connsiteX4" fmla="*/ 10850246 w 10850246"/>
              <a:gd name="connsiteY4" fmla="*/ 800284 h 1058871"/>
              <a:gd name="connsiteX5" fmla="*/ 10591659 w 10850246"/>
              <a:gd name="connsiteY5" fmla="*/ 1058871 h 1058871"/>
              <a:gd name="connsiteX6" fmla="*/ 258587 w 10850246"/>
              <a:gd name="connsiteY6" fmla="*/ 1058871 h 1058871"/>
              <a:gd name="connsiteX7" fmla="*/ 0 w 10850246"/>
              <a:gd name="connsiteY7" fmla="*/ 800284 h 1058871"/>
              <a:gd name="connsiteX8" fmla="*/ 0 w 10850246"/>
              <a:gd name="connsiteY8" fmla="*/ 258587 h 105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0246" h="1058871" fill="none" extrusionOk="0">
                <a:moveTo>
                  <a:pt x="0" y="258587"/>
                </a:moveTo>
                <a:cubicBezTo>
                  <a:pt x="-2749" y="125407"/>
                  <a:pt x="101226" y="-9776"/>
                  <a:pt x="258587" y="0"/>
                </a:cubicBezTo>
                <a:cubicBezTo>
                  <a:pt x="1585743" y="-35273"/>
                  <a:pt x="9052486" y="-144294"/>
                  <a:pt x="10591659" y="0"/>
                </a:cubicBezTo>
                <a:cubicBezTo>
                  <a:pt x="10738753" y="1303"/>
                  <a:pt x="10835652" y="103468"/>
                  <a:pt x="10850246" y="258587"/>
                </a:cubicBezTo>
                <a:cubicBezTo>
                  <a:pt x="10889652" y="363438"/>
                  <a:pt x="10806130" y="624510"/>
                  <a:pt x="10850246" y="800284"/>
                </a:cubicBezTo>
                <a:cubicBezTo>
                  <a:pt x="10864673" y="932188"/>
                  <a:pt x="10749683" y="1042382"/>
                  <a:pt x="10591659" y="1058871"/>
                </a:cubicBezTo>
                <a:cubicBezTo>
                  <a:pt x="7353850" y="1136396"/>
                  <a:pt x="5397394" y="1015168"/>
                  <a:pt x="258587" y="1058871"/>
                </a:cubicBezTo>
                <a:cubicBezTo>
                  <a:pt x="112041" y="1057837"/>
                  <a:pt x="-27508" y="942722"/>
                  <a:pt x="0" y="800284"/>
                </a:cubicBezTo>
                <a:cubicBezTo>
                  <a:pt x="-38869" y="574386"/>
                  <a:pt x="-12740" y="483554"/>
                  <a:pt x="0" y="258587"/>
                </a:cubicBezTo>
                <a:close/>
              </a:path>
              <a:path w="10850246" h="1058871" stroke="0" extrusionOk="0">
                <a:moveTo>
                  <a:pt x="0" y="258587"/>
                </a:moveTo>
                <a:cubicBezTo>
                  <a:pt x="-5264" y="97583"/>
                  <a:pt x="110457" y="4306"/>
                  <a:pt x="258587" y="0"/>
                </a:cubicBezTo>
                <a:cubicBezTo>
                  <a:pt x="1901114" y="-95379"/>
                  <a:pt x="5895645" y="58096"/>
                  <a:pt x="10591659" y="0"/>
                </a:cubicBezTo>
                <a:cubicBezTo>
                  <a:pt x="10728163" y="-4442"/>
                  <a:pt x="10829152" y="100613"/>
                  <a:pt x="10850246" y="258587"/>
                </a:cubicBezTo>
                <a:cubicBezTo>
                  <a:pt x="10855738" y="390817"/>
                  <a:pt x="10872664" y="694117"/>
                  <a:pt x="10850246" y="800284"/>
                </a:cubicBezTo>
                <a:cubicBezTo>
                  <a:pt x="10863841" y="926938"/>
                  <a:pt x="10726672" y="1051100"/>
                  <a:pt x="10591659" y="1058871"/>
                </a:cubicBezTo>
                <a:cubicBezTo>
                  <a:pt x="7094603" y="998965"/>
                  <a:pt x="4736204" y="1141385"/>
                  <a:pt x="258587" y="1058871"/>
                </a:cubicBezTo>
                <a:cubicBezTo>
                  <a:pt x="93726" y="1064321"/>
                  <a:pt x="-15166" y="958491"/>
                  <a:pt x="0" y="800284"/>
                </a:cubicBezTo>
                <a:cubicBezTo>
                  <a:pt x="21856" y="737223"/>
                  <a:pt x="39694" y="407525"/>
                  <a:pt x="0" y="258587"/>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r>
              <a:rPr lang="vi-VN" sz="3200" b="1" i="1" dirty="0">
                <a:solidFill>
                  <a:srgbClr val="002060"/>
                </a:solidFill>
              </a:rPr>
              <a:t>Đường Trần Phú: </a:t>
            </a:r>
            <a:r>
              <a:rPr lang="vi-VN" sz="3200" b="1" dirty="0">
                <a:solidFill>
                  <a:srgbClr val="002060"/>
                </a:solidFill>
              </a:rPr>
              <a:t>một đường phố ở trung tâm Hà Nội.</a:t>
            </a:r>
            <a:endParaRPr lang="en-US" sz="3200" b="1" dirty="0">
              <a:solidFill>
                <a:srgbClr val="002060"/>
              </a:solidFill>
            </a:endParaRPr>
          </a:p>
        </p:txBody>
      </p:sp>
      <p:sp>
        <p:nvSpPr>
          <p:cNvPr id="14" name="Google Shape;333;p10">
            <a:extLst>
              <a:ext uri="{FF2B5EF4-FFF2-40B4-BE49-F238E27FC236}">
                <a16:creationId xmlns:a16="http://schemas.microsoft.com/office/drawing/2014/main" xmlns="" id="{DF43AF64-ACCC-F68A-C563-4EB1E68BFF08}"/>
              </a:ext>
            </a:extLst>
          </p:cNvPr>
          <p:cNvSpPr txBox="1">
            <a:spLocks/>
          </p:cNvSpPr>
          <p:nvPr/>
        </p:nvSpPr>
        <p:spPr>
          <a:xfrm>
            <a:off x="3861551" y="355661"/>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a:buClr>
                <a:srgbClr val="1B4058"/>
              </a:buClr>
              <a:defRPr/>
            </a:pPr>
            <a:r>
              <a:rPr lang="en-US" sz="6000" b="1" kern="0" dirty="0" err="1">
                <a:solidFill>
                  <a:srgbClr val="C00000"/>
                </a:solidFill>
                <a:latin typeface="UTM Avo" panose="02040603050506020204" pitchFamily="18"/>
                <a:ea typeface="Arial"/>
                <a:cs typeface="Arial"/>
                <a:sym typeface="Arial"/>
              </a:rPr>
              <a:t>Giải</a:t>
            </a:r>
            <a:r>
              <a:rPr lang="en-US" sz="6000" b="1" kern="0" dirty="0">
                <a:solidFill>
                  <a:srgbClr val="C00000"/>
                </a:solidFill>
                <a:latin typeface="UTM Avo" panose="02040603050506020204" pitchFamily="18"/>
                <a:ea typeface="Arial"/>
                <a:cs typeface="Arial"/>
                <a:sym typeface="Arial"/>
              </a:rPr>
              <a:t> </a:t>
            </a:r>
            <a:r>
              <a:rPr lang="en-US" sz="6000" b="1" kern="0" dirty="0" err="1">
                <a:solidFill>
                  <a:srgbClr val="C00000"/>
                </a:solidFill>
                <a:latin typeface="UTM Avo" panose="02040603050506020204" pitchFamily="18"/>
                <a:ea typeface="Arial"/>
                <a:cs typeface="Arial"/>
                <a:sym typeface="Arial"/>
              </a:rPr>
              <a:t>nghĩa</a:t>
            </a:r>
            <a:r>
              <a:rPr lang="en-US" sz="6000" b="1" kern="0" dirty="0">
                <a:solidFill>
                  <a:srgbClr val="C00000"/>
                </a:solidFill>
                <a:latin typeface="UTM Avo" panose="02040603050506020204" pitchFamily="18"/>
                <a:ea typeface="Arial"/>
                <a:cs typeface="Arial"/>
                <a:sym typeface="Arial"/>
              </a:rPr>
              <a:t> </a:t>
            </a:r>
            <a:r>
              <a:rPr lang="en-US" sz="6000" b="1" kern="0" dirty="0" err="1">
                <a:solidFill>
                  <a:srgbClr val="C00000"/>
                </a:solidFill>
                <a:latin typeface="UTM Avo" panose="02040603050506020204" pitchFamily="18"/>
                <a:ea typeface="Arial"/>
                <a:cs typeface="Arial"/>
                <a:sym typeface="Arial"/>
              </a:rPr>
              <a:t>từ</a:t>
            </a:r>
            <a:endParaRPr lang="vi-VN" sz="5400" kern="0" dirty="0">
              <a:solidFill>
                <a:srgbClr val="C00000"/>
              </a:solidFill>
              <a:latin typeface="UTM Avo" panose="02040603050506020204" pitchFamily="18"/>
            </a:endParaRPr>
          </a:p>
        </p:txBody>
      </p:sp>
      <p:pic>
        <p:nvPicPr>
          <p:cNvPr id="3" name="Picture 2" descr="Đường Trần Phú, Quận Ba Đình, Thành phố Hà Nội">
            <a:extLst>
              <a:ext uri="{FF2B5EF4-FFF2-40B4-BE49-F238E27FC236}">
                <a16:creationId xmlns:a16="http://schemas.microsoft.com/office/drawing/2014/main" xmlns="" id="{64ABFFE2-6DF4-4EEC-28C9-9A4D59A8E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331" y="2617769"/>
            <a:ext cx="8572500" cy="424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xmlns="" id="{62C42AC4-EEF0-8D7D-2CBF-0C325826A584}"/>
              </a:ext>
            </a:extLst>
          </p:cNvPr>
          <p:cNvPicPr>
            <a:picLocks noChangeAspect="1"/>
          </p:cNvPicPr>
          <p:nvPr/>
        </p:nvPicPr>
        <p:blipFill>
          <a:blip r:embed="rId6"/>
          <a:stretch>
            <a:fillRect/>
          </a:stretch>
        </p:blipFill>
        <p:spPr>
          <a:xfrm>
            <a:off x="1679330" y="2617769"/>
            <a:ext cx="8572499" cy="424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D08ADCC-2132-77CC-DEE5-561247328422}"/>
              </a:ext>
            </a:extLst>
          </p:cNvPr>
          <p:cNvPicPr>
            <a:picLocks noChangeAspect="1"/>
          </p:cNvPicPr>
          <p:nvPr/>
        </p:nvPicPr>
        <p:blipFill>
          <a:blip r:embed="rId3"/>
          <a:stretch>
            <a:fillRect/>
          </a:stretch>
        </p:blipFill>
        <p:spPr>
          <a:xfrm>
            <a:off x="-21451" y="0"/>
            <a:ext cx="12192000" cy="648900"/>
          </a:xfrm>
          <a:prstGeom prst="rect">
            <a:avLst/>
          </a:prstGeom>
        </p:spPr>
      </p:pic>
      <p:pic>
        <p:nvPicPr>
          <p:cNvPr id="8" name="图片 7">
            <a:extLst>
              <a:ext uri="{FF2B5EF4-FFF2-40B4-BE49-F238E27FC236}">
                <a16:creationId xmlns:a16="http://schemas.microsoft.com/office/drawing/2014/main" xmlns="" id="{BC2845CC-BC31-4D67-B755-595D9CAE6D52}"/>
              </a:ext>
            </a:extLst>
          </p:cNvPr>
          <p:cNvPicPr>
            <a:picLocks noChangeAspect="1"/>
          </p:cNvPicPr>
          <p:nvPr/>
        </p:nvPicPr>
        <p:blipFill>
          <a:blip r:embed="rId4"/>
          <a:stretch>
            <a:fillRect/>
          </a:stretch>
        </p:blipFill>
        <p:spPr>
          <a:xfrm>
            <a:off x="4927174" y="5280409"/>
            <a:ext cx="2294751" cy="2294751"/>
          </a:xfrm>
          <a:prstGeom prst="rect">
            <a:avLst/>
          </a:prstGeom>
        </p:spPr>
      </p:pic>
      <p:sp>
        <p:nvSpPr>
          <p:cNvPr id="22" name="Rectangle: Rounded Corners 20">
            <a:extLst>
              <a:ext uri="{FF2B5EF4-FFF2-40B4-BE49-F238E27FC236}">
                <a16:creationId xmlns:a16="http://schemas.microsoft.com/office/drawing/2014/main" xmlns="" id="{C63DBB8E-60B1-C153-0195-2F529E68BEF2}"/>
              </a:ext>
            </a:extLst>
          </p:cNvPr>
          <p:cNvSpPr/>
          <p:nvPr/>
        </p:nvSpPr>
        <p:spPr>
          <a:xfrm>
            <a:off x="246183" y="1855072"/>
            <a:ext cx="11860823" cy="1380498"/>
          </a:xfrm>
          <a:custGeom>
            <a:avLst/>
            <a:gdLst>
              <a:gd name="connsiteX0" fmla="*/ 0 w 11860823"/>
              <a:gd name="connsiteY0" fmla="*/ 337131 h 1380498"/>
              <a:gd name="connsiteX1" fmla="*/ 337131 w 11860823"/>
              <a:gd name="connsiteY1" fmla="*/ 0 h 1380498"/>
              <a:gd name="connsiteX2" fmla="*/ 11523692 w 11860823"/>
              <a:gd name="connsiteY2" fmla="*/ 0 h 1380498"/>
              <a:gd name="connsiteX3" fmla="*/ 11860823 w 11860823"/>
              <a:gd name="connsiteY3" fmla="*/ 337131 h 1380498"/>
              <a:gd name="connsiteX4" fmla="*/ 11860823 w 11860823"/>
              <a:gd name="connsiteY4" fmla="*/ 1043367 h 1380498"/>
              <a:gd name="connsiteX5" fmla="*/ 11523692 w 11860823"/>
              <a:gd name="connsiteY5" fmla="*/ 1380498 h 1380498"/>
              <a:gd name="connsiteX6" fmla="*/ 337131 w 11860823"/>
              <a:gd name="connsiteY6" fmla="*/ 1380498 h 1380498"/>
              <a:gd name="connsiteX7" fmla="*/ 0 w 11860823"/>
              <a:gd name="connsiteY7" fmla="*/ 1043367 h 1380498"/>
              <a:gd name="connsiteX8" fmla="*/ 0 w 11860823"/>
              <a:gd name="connsiteY8" fmla="*/ 337131 h 138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0823" h="1380498" fill="none" extrusionOk="0">
                <a:moveTo>
                  <a:pt x="0" y="337131"/>
                </a:moveTo>
                <a:cubicBezTo>
                  <a:pt x="-8476" y="180640"/>
                  <a:pt x="140993" y="-6684"/>
                  <a:pt x="337131" y="0"/>
                </a:cubicBezTo>
                <a:cubicBezTo>
                  <a:pt x="5723883" y="-35273"/>
                  <a:pt x="10274374" y="-144294"/>
                  <a:pt x="11523692" y="0"/>
                </a:cubicBezTo>
                <a:cubicBezTo>
                  <a:pt x="11715694" y="1768"/>
                  <a:pt x="11847668" y="139848"/>
                  <a:pt x="11860823" y="337131"/>
                </a:cubicBezTo>
                <a:cubicBezTo>
                  <a:pt x="11828799" y="432038"/>
                  <a:pt x="11840300" y="887240"/>
                  <a:pt x="11860823" y="1043367"/>
                </a:cubicBezTo>
                <a:cubicBezTo>
                  <a:pt x="11862624" y="1228197"/>
                  <a:pt x="11728524" y="1360291"/>
                  <a:pt x="11523692" y="1380498"/>
                </a:cubicBezTo>
                <a:cubicBezTo>
                  <a:pt x="9005825" y="1458023"/>
                  <a:pt x="2215266" y="1336795"/>
                  <a:pt x="337131" y="1380498"/>
                </a:cubicBezTo>
                <a:cubicBezTo>
                  <a:pt x="143067" y="1378317"/>
                  <a:pt x="-8489" y="1229443"/>
                  <a:pt x="0" y="1043367"/>
                </a:cubicBezTo>
                <a:cubicBezTo>
                  <a:pt x="62612" y="774283"/>
                  <a:pt x="55740" y="609219"/>
                  <a:pt x="0" y="337131"/>
                </a:cubicBezTo>
                <a:close/>
              </a:path>
              <a:path w="11860823" h="1380498" stroke="0" extrusionOk="0">
                <a:moveTo>
                  <a:pt x="0" y="337131"/>
                </a:moveTo>
                <a:cubicBezTo>
                  <a:pt x="-9211" y="119112"/>
                  <a:pt x="126814" y="19539"/>
                  <a:pt x="337131" y="0"/>
                </a:cubicBezTo>
                <a:cubicBezTo>
                  <a:pt x="3769310" y="-95379"/>
                  <a:pt x="8983494" y="58096"/>
                  <a:pt x="11523692" y="0"/>
                </a:cubicBezTo>
                <a:cubicBezTo>
                  <a:pt x="11707836" y="-1442"/>
                  <a:pt x="11841473" y="137032"/>
                  <a:pt x="11860823" y="337131"/>
                </a:cubicBezTo>
                <a:cubicBezTo>
                  <a:pt x="11890551" y="494832"/>
                  <a:pt x="11848044" y="832895"/>
                  <a:pt x="11860823" y="1043367"/>
                </a:cubicBezTo>
                <a:cubicBezTo>
                  <a:pt x="11872435" y="1215756"/>
                  <a:pt x="11690483" y="1361172"/>
                  <a:pt x="11523692" y="1380498"/>
                </a:cubicBezTo>
                <a:cubicBezTo>
                  <a:pt x="9822974" y="1320592"/>
                  <a:pt x="3977654" y="1463012"/>
                  <a:pt x="337131" y="1380498"/>
                </a:cubicBezTo>
                <a:cubicBezTo>
                  <a:pt x="116417" y="1389032"/>
                  <a:pt x="-22102" y="1251991"/>
                  <a:pt x="0" y="1043367"/>
                </a:cubicBezTo>
                <a:cubicBezTo>
                  <a:pt x="41278" y="712178"/>
                  <a:pt x="-15355" y="587845"/>
                  <a:pt x="0" y="337131"/>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algn="ctr">
              <a:lnSpc>
                <a:spcPct val="150000"/>
              </a:lnSpc>
            </a:pPr>
            <a:r>
              <a:rPr lang="vi-VN" sz="3200" b="1" i="1" dirty="0">
                <a:solidFill>
                  <a:srgbClr val="002060"/>
                </a:solidFill>
              </a:rPr>
              <a:t>Ngọc Hà: </a:t>
            </a:r>
            <a:r>
              <a:rPr lang="vi-VN" sz="3200" b="1" dirty="0">
                <a:solidFill>
                  <a:srgbClr val="002060"/>
                </a:solidFill>
              </a:rPr>
              <a:t>làng trồng hoa nổi tiếng, nay là phường Ngọc Hà ở quận Ba Đình, Hà Nội.</a:t>
            </a:r>
            <a:endParaRPr lang="en-US" sz="3200" b="1" dirty="0">
              <a:solidFill>
                <a:srgbClr val="002060"/>
              </a:solidFill>
            </a:endParaRPr>
          </a:p>
        </p:txBody>
      </p:sp>
      <p:sp>
        <p:nvSpPr>
          <p:cNvPr id="14" name="Google Shape;333;p10">
            <a:extLst>
              <a:ext uri="{FF2B5EF4-FFF2-40B4-BE49-F238E27FC236}">
                <a16:creationId xmlns:a16="http://schemas.microsoft.com/office/drawing/2014/main" xmlns="" id="{DF43AF64-ACCC-F68A-C563-4EB1E68BFF08}"/>
              </a:ext>
            </a:extLst>
          </p:cNvPr>
          <p:cNvSpPr txBox="1">
            <a:spLocks/>
          </p:cNvSpPr>
          <p:nvPr/>
        </p:nvSpPr>
        <p:spPr>
          <a:xfrm>
            <a:off x="3888711" y="728969"/>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Giải</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nghĩa</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từ</a:t>
            </a:r>
            <a:endParaRPr kumimoji="0" lang="vi-VN" sz="5400" b="0" i="0" u="none" strike="noStrike" kern="0" cap="none" spc="0" normalizeH="0" baseline="0" noProof="0" dirty="0">
              <a:ln>
                <a:noFill/>
              </a:ln>
              <a:solidFill>
                <a:srgbClr val="C00000"/>
              </a:solidFill>
              <a:effectLst/>
              <a:uLnTx/>
              <a:uFillTx/>
              <a:latin typeface="UTM Avo" panose="02040603050506020204" pitchFamily="18"/>
              <a:sym typeface="Lexend Medium"/>
            </a:endParaRPr>
          </a:p>
        </p:txBody>
      </p:sp>
      <p:pic>
        <p:nvPicPr>
          <p:cNvPr id="4" name="Picture 3">
            <a:extLst>
              <a:ext uri="{FF2B5EF4-FFF2-40B4-BE49-F238E27FC236}">
                <a16:creationId xmlns:a16="http://schemas.microsoft.com/office/drawing/2014/main" xmlns="" id="{8B30086A-840C-E3B7-E916-29007ACC929B}"/>
              </a:ext>
            </a:extLst>
          </p:cNvPr>
          <p:cNvPicPr>
            <a:picLocks noChangeAspect="1"/>
          </p:cNvPicPr>
          <p:nvPr/>
        </p:nvPicPr>
        <p:blipFill>
          <a:blip r:embed="rId5"/>
          <a:stretch>
            <a:fillRect/>
          </a:stretch>
        </p:blipFill>
        <p:spPr>
          <a:xfrm>
            <a:off x="-27451" y="3306442"/>
            <a:ext cx="4141639" cy="3551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A1177A37-35A1-4BB0-F825-623E821C9C05}"/>
              </a:ext>
            </a:extLst>
          </p:cNvPr>
          <p:cNvPicPr>
            <a:picLocks noChangeAspect="1"/>
          </p:cNvPicPr>
          <p:nvPr/>
        </p:nvPicPr>
        <p:blipFill>
          <a:blip r:embed="rId6"/>
          <a:stretch>
            <a:fillRect/>
          </a:stretch>
        </p:blipFill>
        <p:spPr>
          <a:xfrm>
            <a:off x="4106193" y="3259810"/>
            <a:ext cx="3971621" cy="3551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Hình ảnh làng hoa Ngọc Hà với những công trình nhuốm màu thời gian">
            <a:extLst>
              <a:ext uri="{FF2B5EF4-FFF2-40B4-BE49-F238E27FC236}">
                <a16:creationId xmlns:a16="http://schemas.microsoft.com/office/drawing/2014/main" xmlns="" id="{3F37CC58-9125-C642-2BDD-BD297C8F79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4912" y="3237873"/>
            <a:ext cx="4157088" cy="355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346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9901896-07B9-286B-CA6A-D9E02E4D0C75}"/>
              </a:ext>
            </a:extLst>
          </p:cNvPr>
          <p:cNvPicPr>
            <a:picLocks noChangeAspect="1"/>
          </p:cNvPicPr>
          <p:nvPr/>
        </p:nvPicPr>
        <p:blipFill>
          <a:blip r:embed="rId3"/>
          <a:stretch>
            <a:fillRect/>
          </a:stretch>
        </p:blipFill>
        <p:spPr>
          <a:xfrm>
            <a:off x="0" y="0"/>
            <a:ext cx="12192000" cy="648900"/>
          </a:xfrm>
          <a:prstGeom prst="rect">
            <a:avLst/>
          </a:prstGeom>
        </p:spPr>
      </p:pic>
      <p:pic>
        <p:nvPicPr>
          <p:cNvPr id="8" name="图片 7">
            <a:extLst>
              <a:ext uri="{FF2B5EF4-FFF2-40B4-BE49-F238E27FC236}">
                <a16:creationId xmlns:a16="http://schemas.microsoft.com/office/drawing/2014/main" xmlns="" id="{BC2845CC-BC31-4D67-B755-595D9CAE6D52}"/>
              </a:ext>
            </a:extLst>
          </p:cNvPr>
          <p:cNvPicPr>
            <a:picLocks noChangeAspect="1"/>
          </p:cNvPicPr>
          <p:nvPr/>
        </p:nvPicPr>
        <p:blipFill>
          <a:blip r:embed="rId4"/>
          <a:stretch>
            <a:fillRect/>
          </a:stretch>
        </p:blipFill>
        <p:spPr>
          <a:xfrm>
            <a:off x="4927174" y="5280409"/>
            <a:ext cx="2294751" cy="2294751"/>
          </a:xfrm>
          <a:prstGeom prst="rect">
            <a:avLst/>
          </a:prstGeom>
        </p:spPr>
      </p:pic>
      <p:sp>
        <p:nvSpPr>
          <p:cNvPr id="4" name="Rectangle: Rounded Corners 26">
            <a:extLst>
              <a:ext uri="{FF2B5EF4-FFF2-40B4-BE49-F238E27FC236}">
                <a16:creationId xmlns:a16="http://schemas.microsoft.com/office/drawing/2014/main" xmlns="" id="{23A89888-7856-4FFB-69AD-FF59E47EEA51}"/>
              </a:ext>
            </a:extLst>
          </p:cNvPr>
          <p:cNvSpPr/>
          <p:nvPr/>
        </p:nvSpPr>
        <p:spPr>
          <a:xfrm>
            <a:off x="331059" y="1843955"/>
            <a:ext cx="11389085" cy="1345245"/>
          </a:xfrm>
          <a:custGeom>
            <a:avLst/>
            <a:gdLst>
              <a:gd name="connsiteX0" fmla="*/ 0 w 11389085"/>
              <a:gd name="connsiteY0" fmla="*/ 328522 h 1345245"/>
              <a:gd name="connsiteX1" fmla="*/ 328522 w 11389085"/>
              <a:gd name="connsiteY1" fmla="*/ 0 h 1345245"/>
              <a:gd name="connsiteX2" fmla="*/ 11060563 w 11389085"/>
              <a:gd name="connsiteY2" fmla="*/ 0 h 1345245"/>
              <a:gd name="connsiteX3" fmla="*/ 11389085 w 11389085"/>
              <a:gd name="connsiteY3" fmla="*/ 328522 h 1345245"/>
              <a:gd name="connsiteX4" fmla="*/ 11389085 w 11389085"/>
              <a:gd name="connsiteY4" fmla="*/ 1016723 h 1345245"/>
              <a:gd name="connsiteX5" fmla="*/ 11060563 w 11389085"/>
              <a:gd name="connsiteY5" fmla="*/ 1345245 h 1345245"/>
              <a:gd name="connsiteX6" fmla="*/ 328522 w 11389085"/>
              <a:gd name="connsiteY6" fmla="*/ 1345245 h 1345245"/>
              <a:gd name="connsiteX7" fmla="*/ 0 w 11389085"/>
              <a:gd name="connsiteY7" fmla="*/ 1016723 h 1345245"/>
              <a:gd name="connsiteX8" fmla="*/ 0 w 11389085"/>
              <a:gd name="connsiteY8" fmla="*/ 328522 h 134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9085" h="1345245" fill="none" extrusionOk="0">
                <a:moveTo>
                  <a:pt x="0" y="328522"/>
                </a:moveTo>
                <a:cubicBezTo>
                  <a:pt x="-8632" y="177331"/>
                  <a:pt x="120324" y="-17983"/>
                  <a:pt x="328522" y="0"/>
                </a:cubicBezTo>
                <a:cubicBezTo>
                  <a:pt x="3881657" y="-35273"/>
                  <a:pt x="9097236" y="-144294"/>
                  <a:pt x="11060563" y="0"/>
                </a:cubicBezTo>
                <a:cubicBezTo>
                  <a:pt x="11248638" y="2020"/>
                  <a:pt x="11369519" y="130587"/>
                  <a:pt x="11389085" y="328522"/>
                </a:cubicBezTo>
                <a:cubicBezTo>
                  <a:pt x="11366310" y="614482"/>
                  <a:pt x="11424500" y="698095"/>
                  <a:pt x="11389085" y="1016723"/>
                </a:cubicBezTo>
                <a:cubicBezTo>
                  <a:pt x="11416191" y="1177664"/>
                  <a:pt x="11260100" y="1325623"/>
                  <a:pt x="11060563" y="1345245"/>
                </a:cubicBezTo>
                <a:cubicBezTo>
                  <a:pt x="7831000" y="1422770"/>
                  <a:pt x="2095257" y="1301542"/>
                  <a:pt x="328522" y="1345245"/>
                </a:cubicBezTo>
                <a:cubicBezTo>
                  <a:pt x="141984" y="1343832"/>
                  <a:pt x="-2682" y="1198124"/>
                  <a:pt x="0" y="1016723"/>
                </a:cubicBezTo>
                <a:cubicBezTo>
                  <a:pt x="-23309" y="793135"/>
                  <a:pt x="7338" y="622974"/>
                  <a:pt x="0" y="328522"/>
                </a:cubicBezTo>
                <a:close/>
              </a:path>
              <a:path w="11389085" h="1345245" stroke="0" extrusionOk="0">
                <a:moveTo>
                  <a:pt x="0" y="328522"/>
                </a:moveTo>
                <a:cubicBezTo>
                  <a:pt x="-5375" y="128512"/>
                  <a:pt x="123612" y="19010"/>
                  <a:pt x="328522" y="0"/>
                </a:cubicBezTo>
                <a:cubicBezTo>
                  <a:pt x="4339678" y="-95379"/>
                  <a:pt x="8685480" y="58096"/>
                  <a:pt x="11060563" y="0"/>
                </a:cubicBezTo>
                <a:cubicBezTo>
                  <a:pt x="11226816" y="-10689"/>
                  <a:pt x="11369311" y="132872"/>
                  <a:pt x="11389085" y="328522"/>
                </a:cubicBezTo>
                <a:cubicBezTo>
                  <a:pt x="11373280" y="531197"/>
                  <a:pt x="11400795" y="806119"/>
                  <a:pt x="11389085" y="1016723"/>
                </a:cubicBezTo>
                <a:cubicBezTo>
                  <a:pt x="11410308" y="1172934"/>
                  <a:pt x="11222622" y="1325941"/>
                  <a:pt x="11060563" y="1345245"/>
                </a:cubicBezTo>
                <a:cubicBezTo>
                  <a:pt x="6105150" y="1285339"/>
                  <a:pt x="2007336" y="1427759"/>
                  <a:pt x="328522" y="1345245"/>
                </a:cubicBezTo>
                <a:cubicBezTo>
                  <a:pt x="131995" y="1348975"/>
                  <a:pt x="-18074" y="1216505"/>
                  <a:pt x="0" y="1016723"/>
                </a:cubicBezTo>
                <a:cubicBezTo>
                  <a:pt x="20335" y="923479"/>
                  <a:pt x="48420" y="526950"/>
                  <a:pt x="0" y="328522"/>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r>
              <a:rPr lang="vi-VN" sz="3200" b="1" i="1" dirty="0">
                <a:solidFill>
                  <a:srgbClr val="002060"/>
                </a:solidFill>
              </a:rPr>
              <a:t>Lặng ngắt: </a:t>
            </a:r>
            <a:r>
              <a:rPr lang="vi-VN" sz="3200" b="1" dirty="0">
                <a:solidFill>
                  <a:srgbClr val="002060"/>
                </a:solidFill>
              </a:rPr>
              <a:t>im lặng hoàn toàn, không có tiếng động.</a:t>
            </a:r>
            <a:endParaRPr lang="en-US" sz="3200" b="1" dirty="0">
              <a:solidFill>
                <a:srgbClr val="002060"/>
              </a:solidFill>
            </a:endParaRPr>
          </a:p>
        </p:txBody>
      </p:sp>
      <p:sp>
        <p:nvSpPr>
          <p:cNvPr id="7" name="Rectangle: Rounded Corners 26">
            <a:extLst>
              <a:ext uri="{FF2B5EF4-FFF2-40B4-BE49-F238E27FC236}">
                <a16:creationId xmlns:a16="http://schemas.microsoft.com/office/drawing/2014/main" xmlns="" id="{0A2D1565-DA1D-B8B8-8E14-975FCA915F6D}"/>
              </a:ext>
            </a:extLst>
          </p:cNvPr>
          <p:cNvSpPr/>
          <p:nvPr/>
        </p:nvSpPr>
        <p:spPr>
          <a:xfrm>
            <a:off x="278536" y="4037136"/>
            <a:ext cx="11800907" cy="1438925"/>
          </a:xfrm>
          <a:custGeom>
            <a:avLst/>
            <a:gdLst>
              <a:gd name="connsiteX0" fmla="*/ 0 w 11800907"/>
              <a:gd name="connsiteY0" fmla="*/ 351400 h 1438925"/>
              <a:gd name="connsiteX1" fmla="*/ 351400 w 11800907"/>
              <a:gd name="connsiteY1" fmla="*/ 0 h 1438925"/>
              <a:gd name="connsiteX2" fmla="*/ 11449507 w 11800907"/>
              <a:gd name="connsiteY2" fmla="*/ 0 h 1438925"/>
              <a:gd name="connsiteX3" fmla="*/ 11800907 w 11800907"/>
              <a:gd name="connsiteY3" fmla="*/ 351400 h 1438925"/>
              <a:gd name="connsiteX4" fmla="*/ 11800907 w 11800907"/>
              <a:gd name="connsiteY4" fmla="*/ 1087525 h 1438925"/>
              <a:gd name="connsiteX5" fmla="*/ 11449507 w 11800907"/>
              <a:gd name="connsiteY5" fmla="*/ 1438925 h 1438925"/>
              <a:gd name="connsiteX6" fmla="*/ 351400 w 11800907"/>
              <a:gd name="connsiteY6" fmla="*/ 1438925 h 1438925"/>
              <a:gd name="connsiteX7" fmla="*/ 0 w 11800907"/>
              <a:gd name="connsiteY7" fmla="*/ 1087525 h 1438925"/>
              <a:gd name="connsiteX8" fmla="*/ 0 w 11800907"/>
              <a:gd name="connsiteY8" fmla="*/ 351400 h 143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0907" h="1438925" fill="none" extrusionOk="0">
                <a:moveTo>
                  <a:pt x="0" y="351400"/>
                </a:moveTo>
                <a:cubicBezTo>
                  <a:pt x="-8876" y="188431"/>
                  <a:pt x="128911" y="-19096"/>
                  <a:pt x="351400" y="0"/>
                </a:cubicBezTo>
                <a:cubicBezTo>
                  <a:pt x="3448340" y="-35273"/>
                  <a:pt x="9274863" y="-144294"/>
                  <a:pt x="11449507" y="0"/>
                </a:cubicBezTo>
                <a:cubicBezTo>
                  <a:pt x="11677763" y="10404"/>
                  <a:pt x="11785750" y="144547"/>
                  <a:pt x="11800907" y="351400"/>
                </a:cubicBezTo>
                <a:cubicBezTo>
                  <a:pt x="11794489" y="633053"/>
                  <a:pt x="11740933" y="771601"/>
                  <a:pt x="11800907" y="1087525"/>
                </a:cubicBezTo>
                <a:cubicBezTo>
                  <a:pt x="11806698" y="1277219"/>
                  <a:pt x="11667903" y="1412557"/>
                  <a:pt x="11449507" y="1438925"/>
                </a:cubicBezTo>
                <a:cubicBezTo>
                  <a:pt x="6286865" y="1516450"/>
                  <a:pt x="2371877" y="1395222"/>
                  <a:pt x="351400" y="1438925"/>
                </a:cubicBezTo>
                <a:cubicBezTo>
                  <a:pt x="153840" y="1437959"/>
                  <a:pt x="-37651" y="1281083"/>
                  <a:pt x="0" y="1087525"/>
                </a:cubicBezTo>
                <a:cubicBezTo>
                  <a:pt x="-38806" y="726812"/>
                  <a:pt x="-10482" y="473785"/>
                  <a:pt x="0" y="351400"/>
                </a:cubicBezTo>
                <a:close/>
              </a:path>
              <a:path w="11800907" h="1438925" stroke="0" extrusionOk="0">
                <a:moveTo>
                  <a:pt x="0" y="351400"/>
                </a:moveTo>
                <a:cubicBezTo>
                  <a:pt x="-6062" y="136382"/>
                  <a:pt x="140283" y="13804"/>
                  <a:pt x="351400" y="0"/>
                </a:cubicBezTo>
                <a:cubicBezTo>
                  <a:pt x="2274457" y="-95379"/>
                  <a:pt x="10088042" y="58096"/>
                  <a:pt x="11449507" y="0"/>
                </a:cubicBezTo>
                <a:cubicBezTo>
                  <a:pt x="11613687" y="-21043"/>
                  <a:pt x="11785926" y="146560"/>
                  <a:pt x="11800907" y="351400"/>
                </a:cubicBezTo>
                <a:cubicBezTo>
                  <a:pt x="11786762" y="652653"/>
                  <a:pt x="11844111" y="788181"/>
                  <a:pt x="11800907" y="1087525"/>
                </a:cubicBezTo>
                <a:cubicBezTo>
                  <a:pt x="11811919" y="1268509"/>
                  <a:pt x="11626298" y="1421709"/>
                  <a:pt x="11449507" y="1438925"/>
                </a:cubicBezTo>
                <a:cubicBezTo>
                  <a:pt x="9328467" y="1379019"/>
                  <a:pt x="2987805" y="1521439"/>
                  <a:pt x="351400" y="1438925"/>
                </a:cubicBezTo>
                <a:cubicBezTo>
                  <a:pt x="146062" y="1441710"/>
                  <a:pt x="-19053" y="1300936"/>
                  <a:pt x="0" y="1087525"/>
                </a:cubicBezTo>
                <a:cubicBezTo>
                  <a:pt x="-23062" y="881913"/>
                  <a:pt x="65335" y="708875"/>
                  <a:pt x="0" y="35140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algn="just">
              <a:lnSpc>
                <a:spcPct val="150000"/>
              </a:lnSpc>
              <a:spcAft>
                <a:spcPts val="1400"/>
              </a:spcAft>
              <a:tabLst>
                <a:tab pos="508000" algn="l"/>
              </a:tabLst>
            </a:pPr>
            <a:r>
              <a:rPr lang="vi-VN" sz="3600" b="1" i="1" dirty="0">
                <a:solidFill>
                  <a:srgbClr val="002060"/>
                </a:solidFill>
                <a:ea typeface="Arial" panose="020B0604020202020204" pitchFamily="34" charset="0"/>
                <a:cs typeface="Times New Roman" panose="02020603050405020304" pitchFamily="18" charset="0"/>
              </a:rPr>
              <a:t>Nghe</a:t>
            </a:r>
            <a:r>
              <a:rPr lang="vi-VN" sz="3600" b="1" dirty="0">
                <a:solidFill>
                  <a:srgbClr val="002060"/>
                </a:solidFill>
                <a:ea typeface="Arial" panose="020B0604020202020204" pitchFamily="34" charset="0"/>
                <a:cs typeface="Times New Roman" panose="02020603050405020304" pitchFamily="18" charset="0"/>
              </a:rPr>
              <a:t> (</a:t>
            </a:r>
            <a:r>
              <a:rPr lang="vi-VN" sz="3600" b="1" i="1" dirty="0">
                <a:solidFill>
                  <a:srgbClr val="002060"/>
                </a:solidFill>
                <a:ea typeface="Arial" panose="020B0604020202020204" pitchFamily="34" charset="0"/>
                <a:cs typeface="Times New Roman" panose="02020603050405020304" pitchFamily="18" charset="0"/>
              </a:rPr>
              <a:t>nhớ nghe, em nghe</a:t>
            </a:r>
            <a:r>
              <a:rPr lang="vi-VN" sz="3600" b="1" dirty="0">
                <a:solidFill>
                  <a:srgbClr val="002060"/>
                </a:solidFill>
                <a:ea typeface="Arial" panose="020B0604020202020204" pitchFamily="34" charset="0"/>
                <a:cs typeface="Times New Roman" panose="02020603050405020304" pitchFamily="18" charset="0"/>
              </a:rPr>
              <a:t>): nhé (từ dùng ở một số tỉnh, thành phía Nam).</a:t>
            </a:r>
            <a:endParaRPr lang="en-US" sz="2800" b="1" dirty="0">
              <a:solidFill>
                <a:srgbClr val="002060"/>
              </a:solidFill>
              <a:ea typeface="Calibri" panose="020F0502020204030204" pitchFamily="34" charset="0"/>
              <a:cs typeface="Times New Roman" panose="02020603050405020304" pitchFamily="18" charset="0"/>
            </a:endParaRPr>
          </a:p>
        </p:txBody>
      </p:sp>
      <p:sp>
        <p:nvSpPr>
          <p:cNvPr id="14" name="Google Shape;333;p10">
            <a:extLst>
              <a:ext uri="{FF2B5EF4-FFF2-40B4-BE49-F238E27FC236}">
                <a16:creationId xmlns:a16="http://schemas.microsoft.com/office/drawing/2014/main" xmlns="" id="{DF43AF64-ACCC-F68A-C563-4EB1E68BFF08}"/>
              </a:ext>
            </a:extLst>
          </p:cNvPr>
          <p:cNvSpPr txBox="1">
            <a:spLocks/>
          </p:cNvSpPr>
          <p:nvPr/>
        </p:nvSpPr>
        <p:spPr>
          <a:xfrm>
            <a:off x="3870605" y="575636"/>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Giải</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nghĩa</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từ</a:t>
            </a:r>
            <a:endParaRPr kumimoji="0" lang="vi-VN" sz="5400" b="0" i="0" u="none" strike="noStrike" kern="0" cap="none" spc="0" normalizeH="0" baseline="0" noProof="0" dirty="0">
              <a:ln>
                <a:noFill/>
              </a:ln>
              <a:solidFill>
                <a:srgbClr val="C00000"/>
              </a:solidFill>
              <a:effectLst/>
              <a:uLnTx/>
              <a:uFillTx/>
              <a:latin typeface="UTM Avo" panose="02040603050506020204" pitchFamily="18"/>
              <a:sym typeface="Lexend Medium"/>
            </a:endParaRPr>
          </a:p>
        </p:txBody>
      </p:sp>
    </p:spTree>
    <p:extLst>
      <p:ext uri="{BB962C8B-B14F-4D97-AF65-F5344CB8AC3E}">
        <p14:creationId xmlns:p14="http://schemas.microsoft.com/office/powerpoint/2010/main" val="1923406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xmlns=""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p:txBody>
        </p:sp>
        <p:sp>
          <p:nvSpPr>
            <p:cNvPr id="5" name="Rectangle: Rounded Corners 35">
              <a:extLst>
                <a:ext uri="{FF2B5EF4-FFF2-40B4-BE49-F238E27FC236}">
                  <a16:creationId xmlns:a16="http://schemas.microsoft.com/office/drawing/2014/main" xmlns=""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xmlns=""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xmlns=""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xmlns=""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xmlns="" id="{143191EA-9FB7-0E8E-2346-7D75EB8CD0A6}"/>
              </a:ext>
            </a:extLst>
          </p:cNvPr>
          <p:cNvSpPr txBox="1">
            <a:spLocks/>
          </p:cNvSpPr>
          <p:nvPr/>
        </p:nvSpPr>
        <p:spPr>
          <a:xfrm>
            <a:off x="1438275" y="0"/>
            <a:ext cx="10101683"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 ĐỌC TRONG </a:t>
            </a:r>
            <a:r>
              <a:rPr lang="en-US"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r>
              <a:rPr lang="vi-VN"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4</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xmlns=""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xmlns=""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39" y="-249314"/>
            <a:ext cx="12655826" cy="71073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D653471-4B65-5954-E920-5B91248928E3}"/>
              </a:ext>
            </a:extLst>
          </p:cNvPr>
          <p:cNvSpPr txBox="1"/>
          <p:nvPr/>
        </p:nvSpPr>
        <p:spPr>
          <a:xfrm>
            <a:off x="690396" y="888777"/>
            <a:ext cx="11080955" cy="4162230"/>
          </a:xfrm>
          <a:prstGeom prst="rect">
            <a:avLst/>
          </a:prstGeom>
          <a:noFill/>
        </p:spPr>
        <p:txBody>
          <a:bodyPr wrap="square">
            <a:spAutoFit/>
          </a:bodyPr>
          <a:lstStyle/>
          <a:p>
            <a:pPr lvl="0">
              <a:lnSpc>
                <a:spcPct val="115000"/>
              </a:lnSpc>
              <a:spcAft>
                <a:spcPts val="400"/>
              </a:spcAft>
              <a:buClr>
                <a:srgbClr val="D71820"/>
              </a:buClr>
              <a:buSzPts val="1200"/>
              <a:tabLst>
                <a:tab pos="534670" algn="l"/>
              </a:tabLst>
            </a:pPr>
            <a:r>
              <a:rPr lang="en-US" sz="3200" dirty="0">
                <a:solidFill>
                  <a:srgbClr val="FF0000"/>
                </a:solidFill>
                <a:latin typeface="Arial" panose="020B0604020202020204" pitchFamily="34" charset="0"/>
                <a:ea typeface="Arial" panose="020B0604020202020204" pitchFamily="34" charset="0"/>
                <a:cs typeface="Arial" panose="020B0604020202020204" pitchFamily="34" charset="0"/>
              </a:rPr>
              <a:t>1.</a:t>
            </a:r>
            <a:r>
              <a:rPr lang="vi-VN" sz="3200" dirty="0">
                <a:solidFill>
                  <a:srgbClr val="231F20"/>
                </a:solidFill>
                <a:latin typeface="Arial" panose="020B0604020202020204" pitchFamily="34" charset="0"/>
                <a:ea typeface="Arial" panose="020B0604020202020204" pitchFamily="34" charset="0"/>
                <a:cs typeface="Arial" panose="020B0604020202020204" pitchFamily="34" charset="0"/>
              </a:rPr>
              <a:t> Tìm những từ ngữ, hình ảnh nói lên sự cần cù của chị lao công.</a:t>
            </a:r>
            <a:endParaRPr lang="en-US" sz="3600" dirty="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400"/>
              </a:spcAft>
              <a:buClr>
                <a:srgbClr val="D71820"/>
              </a:buClr>
              <a:buSzPts val="1200"/>
              <a:tabLst>
                <a:tab pos="544195" algn="l"/>
              </a:tabLst>
            </a:pPr>
            <a:r>
              <a:rPr lang="en-US" sz="3200" dirty="0">
                <a:solidFill>
                  <a:srgbClr val="FF0000"/>
                </a:solidFill>
                <a:latin typeface="Arial" panose="020B0604020202020204" pitchFamily="34" charset="0"/>
                <a:ea typeface="Arial" panose="020B0604020202020204" pitchFamily="34" charset="0"/>
                <a:cs typeface="Arial" panose="020B0604020202020204" pitchFamily="34" charset="0"/>
              </a:rPr>
              <a:t>2.</a:t>
            </a:r>
            <a:r>
              <a:rPr lang="en-US" sz="3200" dirty="0">
                <a:solidFill>
                  <a:srgbClr val="231F20"/>
                </a:solidFill>
                <a:latin typeface="Arial" panose="020B0604020202020204" pitchFamily="34" charset="0"/>
                <a:ea typeface="Arial" panose="020B0604020202020204" pitchFamily="34" charset="0"/>
                <a:cs typeface="Arial" panose="020B0604020202020204" pitchFamily="34" charset="0"/>
              </a:rPr>
              <a:t> </a:t>
            </a:r>
            <a:r>
              <a:rPr lang="vi-VN" sz="3200" dirty="0">
                <a:solidFill>
                  <a:srgbClr val="231F20"/>
                </a:solidFill>
                <a:latin typeface="Arial" panose="020B0604020202020204" pitchFamily="34" charset="0"/>
                <a:ea typeface="Arial" panose="020B0604020202020204" pitchFamily="34" charset="0"/>
                <a:cs typeface="Arial" panose="020B0604020202020204" pitchFamily="34" charset="0"/>
              </a:rPr>
              <a:t>Em có cảm nghĩ gì về hình ảnh “ Chị lao công/ Như sắt/ Như đồng”</a:t>
            </a:r>
            <a:r>
              <a:rPr lang="en-US" sz="3200" dirty="0">
                <a:solidFill>
                  <a:srgbClr val="231F20"/>
                </a:solidFill>
                <a:latin typeface="Arial" panose="020B0604020202020204" pitchFamily="34" charset="0"/>
                <a:ea typeface="Arial" panose="020B0604020202020204" pitchFamily="34" charset="0"/>
                <a:cs typeface="Arial" panose="020B0604020202020204" pitchFamily="34" charset="0"/>
              </a:rPr>
              <a:t>?</a:t>
            </a:r>
            <a:endParaRPr lang="en-US" sz="3600" dirty="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400"/>
              </a:spcAft>
              <a:buClr>
                <a:srgbClr val="D71820"/>
              </a:buClr>
              <a:buSzPts val="1200"/>
              <a:tabLst>
                <a:tab pos="549910" algn="l"/>
              </a:tabLst>
            </a:pPr>
            <a:r>
              <a:rPr lang="en-US" sz="3200" dirty="0">
                <a:solidFill>
                  <a:srgbClr val="FF0000"/>
                </a:solidFill>
                <a:latin typeface="Arial" panose="020B0604020202020204" pitchFamily="34" charset="0"/>
                <a:ea typeface="Arial" panose="020B0604020202020204" pitchFamily="34" charset="0"/>
                <a:cs typeface="Arial" panose="020B0604020202020204" pitchFamily="34" charset="0"/>
              </a:rPr>
              <a:t>3.</a:t>
            </a:r>
            <a:r>
              <a:rPr lang="en-US" sz="3200" dirty="0">
                <a:solidFill>
                  <a:srgbClr val="231F20"/>
                </a:solidFill>
                <a:latin typeface="Arial" panose="020B0604020202020204" pitchFamily="34" charset="0"/>
                <a:ea typeface="Arial" panose="020B0604020202020204" pitchFamily="34" charset="0"/>
                <a:cs typeface="Arial" panose="020B0604020202020204" pitchFamily="34" charset="0"/>
              </a:rPr>
              <a:t> </a:t>
            </a:r>
            <a:r>
              <a:rPr lang="vi-VN" sz="3200" dirty="0">
                <a:solidFill>
                  <a:srgbClr val="231F20"/>
                </a:solidFill>
                <a:latin typeface="Arial" panose="020B0604020202020204" pitchFamily="34" charset="0"/>
                <a:ea typeface="Arial" panose="020B0604020202020204" pitchFamily="34" charset="0"/>
                <a:cs typeface="Arial" panose="020B0604020202020204" pitchFamily="34" charset="0"/>
              </a:rPr>
              <a:t>Tác giả muốn nói gì qua lời dặn dò: “Nhớ nghe hoa/ Người quét rác/ Đêm qua”</a:t>
            </a:r>
            <a:r>
              <a:rPr lang="en-US" sz="3200" dirty="0">
                <a:solidFill>
                  <a:srgbClr val="231F20"/>
                </a:solidFill>
                <a:latin typeface="Arial" panose="020B0604020202020204" pitchFamily="34" charset="0"/>
                <a:ea typeface="Arial" panose="020B0604020202020204" pitchFamily="34" charset="0"/>
                <a:cs typeface="Arial" panose="020B0604020202020204" pitchFamily="34" charset="0"/>
              </a:rPr>
              <a:t>?</a:t>
            </a:r>
            <a:endParaRPr lang="en-US" sz="3600" dirty="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400"/>
              </a:spcAft>
              <a:buClr>
                <a:srgbClr val="D71820"/>
              </a:buClr>
              <a:buSzPts val="1200"/>
              <a:tabLst>
                <a:tab pos="549910" algn="l"/>
              </a:tabLst>
            </a:pPr>
            <a:r>
              <a:rPr lang="en-US" sz="3200" dirty="0">
                <a:solidFill>
                  <a:srgbClr val="FF0000"/>
                </a:solidFill>
                <a:latin typeface="Arial" panose="020B0604020202020204" pitchFamily="34" charset="0"/>
                <a:ea typeface="Arial" panose="020B0604020202020204" pitchFamily="34" charset="0"/>
                <a:cs typeface="Arial" panose="020B0604020202020204" pitchFamily="34" charset="0"/>
              </a:rPr>
              <a:t>4.</a:t>
            </a:r>
            <a:r>
              <a:rPr lang="en-US" sz="3200" dirty="0">
                <a:solidFill>
                  <a:srgbClr val="231F20"/>
                </a:solidFill>
                <a:latin typeface="Arial" panose="020B0604020202020204" pitchFamily="34" charset="0"/>
                <a:ea typeface="Arial" panose="020B0604020202020204" pitchFamily="34" charset="0"/>
                <a:cs typeface="Arial" panose="020B0604020202020204" pitchFamily="34" charset="0"/>
              </a:rPr>
              <a:t> </a:t>
            </a:r>
            <a:r>
              <a:rPr lang="vi-VN" sz="3200" dirty="0">
                <a:solidFill>
                  <a:srgbClr val="231F20"/>
                </a:solidFill>
                <a:latin typeface="Arial" panose="020B0604020202020204" pitchFamily="34" charset="0"/>
                <a:ea typeface="Arial" panose="020B0604020202020204" pitchFamily="34" charset="0"/>
                <a:cs typeface="Arial" panose="020B0604020202020204" pitchFamily="34" charset="0"/>
              </a:rPr>
              <a:t>Em hiểu khổ thơ cuối như thế nào?</a:t>
            </a:r>
            <a:endParaRPr lang="en-US" sz="3600" dirty="0">
              <a:solidFill>
                <a:srgbClr val="231F20"/>
              </a:solidFill>
              <a:latin typeface="Arial" panose="020B0604020202020204" pitchFamily="34" charset="0"/>
              <a:ea typeface="Arial" panose="020B0604020202020204" pitchFamily="34" charset="0"/>
              <a:cs typeface="Arial" panose="020B0604020202020204" pitchFamily="34" charset="0"/>
            </a:endParaRPr>
          </a:p>
        </p:txBody>
      </p:sp>
      <p:sp>
        <p:nvSpPr>
          <p:cNvPr id="3" name="Google Shape;2351;p42">
            <a:extLst>
              <a:ext uri="{FF2B5EF4-FFF2-40B4-BE49-F238E27FC236}">
                <a16:creationId xmlns:a16="http://schemas.microsoft.com/office/drawing/2014/main" xmlns="" id="{91F83CB2-EF91-28AD-0910-2D827D8ABC4F}"/>
              </a:ext>
            </a:extLst>
          </p:cNvPr>
          <p:cNvSpPr txBox="1">
            <a:spLocks/>
          </p:cNvSpPr>
          <p:nvPr/>
        </p:nvSpPr>
        <p:spPr>
          <a:xfrm>
            <a:off x="4055164" y="159907"/>
            <a:ext cx="7540488" cy="72887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THẢO LUẬN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NHÓM</a:t>
            </a:r>
            <a:r>
              <a:rPr lang="vi-VN"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4 </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4397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xmlns="" id="{48A64EAD-9725-28B8-F60D-BF6AC4B70EB3}"/>
              </a:ext>
            </a:extLst>
          </p:cNvPr>
          <p:cNvSpPr txBox="1"/>
          <p:nvPr/>
        </p:nvSpPr>
        <p:spPr>
          <a:xfrm>
            <a:off x="781936" y="715984"/>
            <a:ext cx="11111949" cy="1326197"/>
          </a:xfrm>
          <a:prstGeom prst="rect">
            <a:avLst/>
          </a:prstGeom>
          <a:noFill/>
        </p:spPr>
        <p:txBody>
          <a:bodyPr wrap="square" rtlCol="0" anchor="t">
            <a:spAutoFit/>
          </a:bodyPr>
          <a:lstStyle/>
          <a:p>
            <a:pPr lvl="0">
              <a:lnSpc>
                <a:spcPct val="115000"/>
              </a:lnSpc>
              <a:spcAft>
                <a:spcPts val="400"/>
              </a:spcAft>
              <a:buClr>
                <a:srgbClr val="D71820"/>
              </a:buClr>
              <a:buSzPts val="1200"/>
              <a:tabLst>
                <a:tab pos="534670" algn="l"/>
              </a:tabLst>
            </a:pPr>
            <a:r>
              <a:rPr lang="en-GB" altLang="en-US" sz="3600" dirty="0" err="1">
                <a:solidFill>
                  <a:srgbClr val="FF0000"/>
                </a:solidFill>
                <a:latin typeface="Arial" panose="020B0604020202020204" pitchFamily="34" charset="0"/>
                <a:cs typeface="Arial" panose="020B0604020202020204" pitchFamily="34" charset="0"/>
                <a:sym typeface="+mn-ea"/>
              </a:rPr>
              <a:t>Câu</a:t>
            </a:r>
            <a:r>
              <a:rPr lang="en-GB" altLang="en-US" sz="3600" dirty="0">
                <a:solidFill>
                  <a:srgbClr val="FF0000"/>
                </a:solidFill>
                <a:latin typeface="Arial" panose="020B0604020202020204" pitchFamily="34" charset="0"/>
                <a:cs typeface="Arial" panose="020B0604020202020204" pitchFamily="34" charset="0"/>
                <a:sym typeface="+mn-ea"/>
              </a:rPr>
              <a:t> 1 </a:t>
            </a:r>
            <a:r>
              <a:rPr lang="en-US" altLang="en-GB" sz="3600" dirty="0">
                <a:solidFill>
                  <a:srgbClr val="FF0000"/>
                </a:solidFill>
                <a:latin typeface="Arial" panose="020B0604020202020204" pitchFamily="34" charset="0"/>
                <a:cs typeface="Arial" panose="020B0604020202020204" pitchFamily="34" charset="0"/>
                <a:sym typeface="+mn-ea"/>
              </a:rPr>
              <a:t>:</a:t>
            </a:r>
            <a:r>
              <a:rPr lang="vi-VN" sz="3600" dirty="0">
                <a:solidFill>
                  <a:srgbClr val="231F20"/>
                </a:solidFill>
                <a:ea typeface="Arial" panose="020B0604020202020204" pitchFamily="34" charset="0"/>
                <a:cs typeface="Arial" panose="020B0604020202020204" pitchFamily="34" charset="0"/>
              </a:rPr>
              <a:t> </a:t>
            </a:r>
            <a:r>
              <a:rPr lang="vi-VN" sz="3600" b="1" dirty="0">
                <a:solidFill>
                  <a:srgbClr val="231F20"/>
                </a:solidFill>
                <a:latin typeface="+mj-lt"/>
                <a:ea typeface="Arial" panose="020B0604020202020204" pitchFamily="34" charset="0"/>
                <a:cs typeface="Arial" panose="020B0604020202020204" pitchFamily="34" charset="0"/>
              </a:rPr>
              <a:t>Tìm những từ ngữ, hình ảnh nói lên sự cần cù của chị lao công.</a:t>
            </a:r>
            <a:endParaRPr lang="en-US" sz="3600" b="1" dirty="0">
              <a:solidFill>
                <a:srgbClr val="231F20"/>
              </a:solidFill>
              <a:latin typeface="+mj-lt"/>
              <a:ea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xmlns="" id="{43A70F28-81E3-451C-95CD-E0C8D87AA749}"/>
              </a:ext>
            </a:extLst>
          </p:cNvPr>
          <p:cNvSpPr txBox="1"/>
          <p:nvPr/>
        </p:nvSpPr>
        <p:spPr>
          <a:xfrm>
            <a:off x="543694" y="2492791"/>
            <a:ext cx="11588434" cy="3254865"/>
          </a:xfrm>
          <a:prstGeom prst="rect">
            <a:avLst/>
          </a:prstGeom>
          <a:noFill/>
        </p:spPr>
        <p:txBody>
          <a:bodyPr wrap="square" rtlCol="0" anchor="t">
            <a:spAutoFit/>
          </a:bodyPr>
          <a:lstStyle/>
          <a:p>
            <a:pPr lvl="0">
              <a:lnSpc>
                <a:spcPct val="150000"/>
              </a:lnSpc>
              <a:spcAft>
                <a:spcPts val="400"/>
              </a:spcAft>
              <a:buClr>
                <a:srgbClr val="D71820"/>
              </a:buClr>
              <a:buSzPts val="1200"/>
              <a:tabLst>
                <a:tab pos="534670" algn="l"/>
              </a:tabLst>
            </a:pPr>
            <a:r>
              <a:rPr lang="vi-VN" altLang="en-US" sz="2800" i="1" dirty="0">
                <a:solidFill>
                  <a:srgbClr val="7030A0"/>
                </a:solidFill>
                <a:latin typeface="+mj-lt"/>
                <a:cs typeface="Times New Roman" panose="02020603050405020304" pitchFamily="18" charset="0"/>
              </a:rPr>
              <a:t>Các từ ngữ, hình ảnh như</a:t>
            </a:r>
            <a:r>
              <a:rPr lang="vi-VN" altLang="en-US" sz="2800" b="1" dirty="0">
                <a:solidFill>
                  <a:srgbClr val="7030A0"/>
                </a:solidFill>
                <a:latin typeface="+mj-lt"/>
                <a:cs typeface="Times New Roman" panose="02020603050405020304" pitchFamily="18" charset="0"/>
              </a:rPr>
              <a:t>: đêm hè, đêm đông, khi cơn dông vừa tắt, trên đường lặng ngắt, tiếng chổi tre xao xác hàng me, tiếng chổi tre đêm hè quét rác,… cho thấy bất kể đêm hè hay đêm đông, mưa dông hay giá rét, trên con đường không một bóng người, tiếng chổi tre của cô lao công vẫn đều đặn quét rác, làm xao xác cả những hàng cây bên đường.</a:t>
            </a:r>
            <a:endParaRPr lang="en-GB" altLang="en-US" sz="2800" b="1" dirty="0">
              <a:solidFill>
                <a:srgbClr val="7030A0"/>
              </a:solidFill>
              <a:latin typeface="+mj-lt"/>
              <a:cs typeface="Times New Roman" panose="02020603050405020304" pitchFamily="18" charset="0"/>
            </a:endParaRP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46685"/>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E4BBBA8E-E079-CF6C-B3D0-DF1E99913DE0}"/>
              </a:ext>
            </a:extLst>
          </p:cNvPr>
          <p:cNvSpPr txBox="1"/>
          <p:nvPr/>
        </p:nvSpPr>
        <p:spPr>
          <a:xfrm>
            <a:off x="815542" y="745839"/>
            <a:ext cx="10607297" cy="2000741"/>
          </a:xfrm>
          <a:prstGeom prst="rect">
            <a:avLst/>
          </a:prstGeom>
          <a:noFill/>
        </p:spPr>
        <p:txBody>
          <a:bodyPr wrap="square">
            <a:spAutoFit/>
          </a:bodyPr>
          <a:lstStyle/>
          <a:p>
            <a:pPr>
              <a:lnSpc>
                <a:spcPct val="115000"/>
              </a:lnSpc>
              <a:spcAft>
                <a:spcPts val="400"/>
              </a:spcAft>
              <a:buClr>
                <a:srgbClr val="D71820"/>
              </a:buClr>
              <a:buSzPts val="1200"/>
              <a:tabLst>
                <a:tab pos="544195" algn="l"/>
              </a:tabLst>
            </a:pPr>
            <a:r>
              <a:rPr lang="en-GB" altLang="en-US" sz="3600" b="1" dirty="0" err="1">
                <a:solidFill>
                  <a:srgbClr val="FF0000"/>
                </a:solidFill>
                <a:latin typeface="Times New Roman" panose="02020603050405020304" pitchFamily="18" charset="0"/>
                <a:cs typeface="Times New Roman" panose="02020603050405020304" pitchFamily="18" charset="0"/>
                <a:sym typeface="+mn-ea"/>
              </a:rPr>
              <a:t>Câu</a:t>
            </a:r>
            <a:r>
              <a:rPr lang="en-GB" altLang="en-US" sz="3600" b="1" dirty="0">
                <a:solidFill>
                  <a:srgbClr val="FF0000"/>
                </a:solidFill>
                <a:latin typeface="Times New Roman" panose="02020603050405020304" pitchFamily="18" charset="0"/>
                <a:cs typeface="Times New Roman" panose="02020603050405020304" pitchFamily="18" charset="0"/>
                <a:sym typeface="+mn-ea"/>
              </a:rPr>
              <a:t> 2:</a:t>
            </a:r>
            <a:r>
              <a:rPr lang="vi-VN" altLang="en-US" sz="3600" b="1" dirty="0">
                <a:solidFill>
                  <a:srgbClr val="FF0000"/>
                </a:solidFill>
                <a:latin typeface="Times New Roman" panose="02020603050405020304" pitchFamily="18" charset="0"/>
                <a:cs typeface="Times New Roman" panose="02020603050405020304" pitchFamily="18" charset="0"/>
                <a:sym typeface="+mn-ea"/>
              </a:rPr>
              <a:t> </a:t>
            </a:r>
            <a:r>
              <a:rPr lang="vi-VN" sz="3600" b="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Em có cảm nghĩ gì về hình ảnh “ Chị lao công/ Như sắt/ Như đồng”</a:t>
            </a:r>
            <a:r>
              <a:rPr lang="en-US" sz="3600" b="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4000" b="1"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lvl="0">
              <a:lnSpc>
                <a:spcPct val="115000"/>
              </a:lnSpc>
              <a:spcAft>
                <a:spcPts val="400"/>
              </a:spcAft>
              <a:buClr>
                <a:srgbClr val="D71820"/>
              </a:buClr>
              <a:buSzPts val="1200"/>
              <a:tabLst>
                <a:tab pos="544195" algn="l"/>
              </a:tabLst>
            </a:pPr>
            <a:endParaRPr lang="en-US" sz="3600" dirty="0">
              <a:solidFill>
                <a:srgbClr val="231F20"/>
              </a:solidFill>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9F0EB388-A46E-4788-A784-5EB4B3D474B9}"/>
              </a:ext>
            </a:extLst>
          </p:cNvPr>
          <p:cNvSpPr txBox="1"/>
          <p:nvPr/>
        </p:nvSpPr>
        <p:spPr>
          <a:xfrm>
            <a:off x="605112" y="2349015"/>
            <a:ext cx="11400076" cy="2267352"/>
          </a:xfrm>
          <a:prstGeom prst="rect">
            <a:avLst/>
          </a:prstGeom>
          <a:noFill/>
        </p:spPr>
        <p:txBody>
          <a:bodyPr wrap="square">
            <a:spAutoFit/>
          </a:bodyPr>
          <a:lstStyle/>
          <a:p>
            <a:pPr>
              <a:lnSpc>
                <a:spcPct val="135000"/>
              </a:lnSpc>
              <a:spcAft>
                <a:spcPts val="0"/>
              </a:spcAft>
            </a:pPr>
            <a:r>
              <a:rPr lang="vi-VN" sz="3600" dirty="0">
                <a:solidFill>
                  <a:srgbClr val="7030A0"/>
                </a:solidFill>
                <a:latin typeface="+mj-lt"/>
                <a:ea typeface="Calibri" panose="020F0502020204030204" pitchFamily="34" charset="0"/>
                <a:cs typeface="Times New Roman" panose="02020603050405020304" pitchFamily="18" charset="0"/>
              </a:rPr>
              <a:t>Cô lao công hiện lên mạnh mẽ, vững vàng, giống như một tượng đài. Câu thơ thể hiện tình cảm trân trọng, khâm phục của tác giả dành cho cô lao công.</a:t>
            </a:r>
            <a:endParaRPr lang="en-US" sz="3600" dirty="0">
              <a:solidFill>
                <a:srgbClr val="7030A0"/>
              </a:solidFill>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2CE8721-63ED-3C8A-5BB4-B31781E48012}"/>
              </a:ext>
            </a:extLst>
          </p:cNvPr>
          <p:cNvSpPr txBox="1"/>
          <p:nvPr/>
        </p:nvSpPr>
        <p:spPr>
          <a:xfrm>
            <a:off x="1012616" y="909626"/>
            <a:ext cx="10517096" cy="2000741"/>
          </a:xfrm>
          <a:prstGeom prst="rect">
            <a:avLst/>
          </a:prstGeom>
          <a:noFill/>
        </p:spPr>
        <p:txBody>
          <a:bodyPr wrap="square">
            <a:spAutoFit/>
          </a:bodyPr>
          <a:lstStyle/>
          <a:p>
            <a:pPr>
              <a:lnSpc>
                <a:spcPct val="115000"/>
              </a:lnSpc>
              <a:spcAft>
                <a:spcPts val="400"/>
              </a:spcAft>
              <a:buClr>
                <a:srgbClr val="D71820"/>
              </a:buClr>
              <a:buSzPts val="1200"/>
              <a:tabLst>
                <a:tab pos="549910" algn="l"/>
              </a:tabLst>
            </a:pPr>
            <a:r>
              <a:rPr lang="en-US" sz="36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3</a:t>
            </a:r>
            <a:r>
              <a:rPr lang="en-US"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vi-VN" sz="3600" dirty="0">
                <a:solidFill>
                  <a:srgbClr val="231F20"/>
                </a:solidFill>
                <a:ea typeface="Arial" panose="020B0604020202020204" pitchFamily="34" charset="0"/>
                <a:cs typeface="Arial" panose="020B0604020202020204" pitchFamily="34" charset="0"/>
              </a:rPr>
              <a:t>Tác giả muốn nói gì qua lời dặn dò: “Nhớ nghe hoa/ Người quét rác/ Đêm qua”</a:t>
            </a:r>
            <a:r>
              <a:rPr lang="en-US" sz="3600" dirty="0">
                <a:solidFill>
                  <a:srgbClr val="231F20"/>
                </a:solidFill>
                <a:latin typeface="Arial" panose="020B0604020202020204" pitchFamily="34" charset="0"/>
                <a:ea typeface="Arial" panose="020B0604020202020204" pitchFamily="34" charset="0"/>
                <a:cs typeface="Arial" panose="020B0604020202020204" pitchFamily="34" charset="0"/>
              </a:rPr>
              <a:t>?</a:t>
            </a:r>
            <a:endParaRPr lang="en-US" sz="4000" dirty="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400"/>
              </a:spcAft>
              <a:buClr>
                <a:srgbClr val="D71820"/>
              </a:buClr>
              <a:buSzPts val="1200"/>
              <a:tabLst>
                <a:tab pos="549910" algn="l"/>
              </a:tabLst>
            </a:pPr>
            <a:endParaRPr lang="en-US" sz="3600" dirty="0">
              <a:solidFill>
                <a:srgbClr val="231F20"/>
              </a:solidFill>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5FA56684-CD21-41AF-B290-1017D8B87846}"/>
              </a:ext>
            </a:extLst>
          </p:cNvPr>
          <p:cNvSpPr txBox="1"/>
          <p:nvPr/>
        </p:nvSpPr>
        <p:spPr>
          <a:xfrm>
            <a:off x="1032494" y="2659846"/>
            <a:ext cx="10146890" cy="1664879"/>
          </a:xfrm>
          <a:prstGeom prst="rect">
            <a:avLst/>
          </a:prstGeom>
          <a:noFill/>
        </p:spPr>
        <p:txBody>
          <a:bodyPr wrap="square">
            <a:spAutoFit/>
          </a:bodyPr>
          <a:lstStyle/>
          <a:p>
            <a:pPr>
              <a:lnSpc>
                <a:spcPct val="150000"/>
              </a:lnSpc>
              <a:spcAft>
                <a:spcPts val="0"/>
              </a:spcAft>
            </a:pPr>
            <a:r>
              <a:rPr lang="vi-VN" sz="3600" dirty="0">
                <a:solidFill>
                  <a:srgbClr val="7030A0"/>
                </a:solidFill>
                <a:latin typeface="+mj-lt"/>
                <a:ea typeface="Calibri" panose="020F0502020204030204" pitchFamily="34" charset="0"/>
                <a:cs typeface="Times New Roman" panose="02020603050405020304" pitchFamily="18" charset="0"/>
              </a:rPr>
              <a:t>Tác giả dặn chúng ta hãy biết ơn cô lao công đã lao động vất vả để có đường phố sạch đẹp.</a:t>
            </a:r>
            <a:endParaRPr lang="en-US" sz="3600" dirty="0">
              <a:solidFill>
                <a:srgbClr val="7030A0"/>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xmlns="" id="{160925D5-C522-4164-8C7D-718F4942463E}"/>
              </a:ext>
            </a:extLst>
          </p:cNvPr>
          <p:cNvSpPr txBox="1">
            <a:spLocks noChangeArrowheads="1"/>
          </p:cNvSpPr>
          <p:nvPr/>
        </p:nvSpPr>
        <p:spPr bwMode="auto">
          <a:xfrm>
            <a:off x="2438400" y="1"/>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rPr>
              <a:t>  </a:t>
            </a:r>
            <a:endParaRPr kumimoji="0" lang="en-US" altLang="en-US" sz="2800" b="0" i="0" u="none" strike="noStrike" kern="1200" cap="none" spc="0" normalizeH="0" baseline="0" noProof="0">
              <a:ln>
                <a:noFill/>
              </a:ln>
              <a:solidFill>
                <a:srgbClr val="FFFF66"/>
              </a:solidFill>
              <a:effectLst/>
              <a:uLnTx/>
              <a:uFillTx/>
              <a:latin typeface="Arial" panose="020B0604020202020204" pitchFamily="34" charset="0"/>
              <a:ea typeface="+mn-ea"/>
              <a:cs typeface="Arial"/>
              <a:sym typeface="Arial"/>
            </a:endParaRPr>
          </a:p>
        </p:txBody>
      </p:sp>
      <p:sp>
        <p:nvSpPr>
          <p:cNvPr id="6" name="Text Box 4">
            <a:extLst>
              <a:ext uri="{FF2B5EF4-FFF2-40B4-BE49-F238E27FC236}">
                <a16:creationId xmlns:a16="http://schemas.microsoft.com/office/drawing/2014/main" xmlns="" id="{C1B98B5F-ECB8-4936-B907-B2EB169D8CD6}"/>
              </a:ext>
            </a:extLst>
          </p:cNvPr>
          <p:cNvSpPr txBox="1"/>
          <p:nvPr/>
        </p:nvSpPr>
        <p:spPr>
          <a:xfrm>
            <a:off x="843280" y="226726"/>
            <a:ext cx="12029440" cy="707886"/>
          </a:xfrm>
          <a:prstGeom prst="rect">
            <a:avLst/>
          </a:prstGeom>
          <a:noFill/>
        </p:spPr>
        <p:txBody>
          <a:bodyPr wrap="square" rtlCol="0" anchor="t">
            <a:spAutoFit/>
          </a:bodyPr>
          <a:lstStyle/>
          <a:p>
            <a:pPr lvl="0">
              <a:buClr>
                <a:srgbClr val="D71820"/>
              </a:buClr>
              <a:buSzPts val="1200"/>
              <a:tabLst>
                <a:tab pos="549910" algn="l"/>
              </a:tabLst>
            </a:pPr>
            <a:r>
              <a:rPr lang="en-GB" altLang="en-US" sz="4000" dirty="0" err="1">
                <a:solidFill>
                  <a:srgbClr val="FF0000"/>
                </a:solidFill>
                <a:latin typeface="Arial" panose="020B0604020202020204" pitchFamily="34" charset="0"/>
                <a:cs typeface="Arial" panose="020B0604020202020204" pitchFamily="34" charset="0"/>
                <a:sym typeface="+mn-ea"/>
              </a:rPr>
              <a:t>Câu</a:t>
            </a:r>
            <a:r>
              <a:rPr lang="en-GB" altLang="en-US" sz="4000" dirty="0">
                <a:solidFill>
                  <a:srgbClr val="FF0000"/>
                </a:solidFill>
                <a:latin typeface="Arial" panose="020B0604020202020204" pitchFamily="34" charset="0"/>
                <a:cs typeface="Arial" panose="020B0604020202020204" pitchFamily="34" charset="0"/>
                <a:sym typeface="+mn-ea"/>
              </a:rPr>
              <a:t> 4:</a:t>
            </a:r>
            <a:r>
              <a:rPr lang="vi-VN" altLang="en-US" sz="4000" dirty="0">
                <a:solidFill>
                  <a:srgbClr val="FF0000"/>
                </a:solidFill>
                <a:latin typeface="Arial" panose="020B0604020202020204" pitchFamily="34" charset="0"/>
                <a:cs typeface="Arial" panose="020B0604020202020204" pitchFamily="34" charset="0"/>
                <a:sym typeface="+mn-ea"/>
              </a:rPr>
              <a:t> </a:t>
            </a:r>
            <a:r>
              <a:rPr lang="vi-VN" sz="4000" b="1" dirty="0"/>
              <a:t>Em hiểu khổ thơ cuối như thế nào?</a:t>
            </a:r>
            <a:endParaRPr lang="en-US" sz="4000" b="1"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11" name="Text Box 4">
            <a:extLst>
              <a:ext uri="{FF2B5EF4-FFF2-40B4-BE49-F238E27FC236}">
                <a16:creationId xmlns:a16="http://schemas.microsoft.com/office/drawing/2014/main" xmlns="" id="{E857C220-C933-4FDF-A616-524CE0420941}"/>
              </a:ext>
            </a:extLst>
          </p:cNvPr>
          <p:cNvSpPr txBox="1"/>
          <p:nvPr/>
        </p:nvSpPr>
        <p:spPr>
          <a:xfrm>
            <a:off x="631245" y="2227111"/>
            <a:ext cx="11926200" cy="1323439"/>
          </a:xfrm>
          <a:prstGeom prst="rect">
            <a:avLst/>
          </a:prstGeom>
          <a:noFill/>
        </p:spPr>
        <p:txBody>
          <a:bodyPr wrap="square" rtlCol="0" anchor="t">
            <a:spAutoFit/>
          </a:bodyPr>
          <a:lstStyle/>
          <a:p>
            <a:pPr lvl="0">
              <a:buClr>
                <a:srgbClr val="231F20"/>
              </a:buClr>
              <a:buSzPts val="1200"/>
              <a:tabLst>
                <a:tab pos="725170" algn="l"/>
              </a:tabLst>
            </a:pPr>
            <a:r>
              <a:rPr lang="vi-VN" sz="4000" dirty="0">
                <a:solidFill>
                  <a:srgbClr val="7030A0"/>
                </a:solidFill>
                <a:latin typeface="+mj-lt"/>
                <a:ea typeface="Arial" panose="020B0604020202020204" pitchFamily="34" charset="0"/>
                <a:cs typeface="Arial" panose="020B0604020202020204" pitchFamily="34" charset="0"/>
              </a:rPr>
              <a:t>Khổ thơ khuyên chúng ta giữ gìn đường phố sạch đẹp, giữ gìn thành quả lao động của cô lao công.</a:t>
            </a:r>
            <a:endParaRPr lang="en-US" sz="4000" dirty="0">
              <a:solidFill>
                <a:srgbClr val="7030A0"/>
              </a:solidFill>
              <a:latin typeface="+mj-lt"/>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ircle(in)">
                                      <p:cBhvr>
                                        <p:cTn id="12"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DF7B8B0-218F-805B-DEC6-2B9BFD4F983F}"/>
              </a:ext>
            </a:extLst>
          </p:cNvPr>
          <p:cNvGrpSpPr/>
          <p:nvPr/>
        </p:nvGrpSpPr>
        <p:grpSpPr>
          <a:xfrm>
            <a:off x="1509210" y="758451"/>
            <a:ext cx="9320425" cy="1402729"/>
            <a:chOff x="738059" y="2455565"/>
            <a:chExt cx="8073644" cy="1230334"/>
          </a:xfrm>
        </p:grpSpPr>
        <p:sp>
          <p:nvSpPr>
            <p:cNvPr id="3" name="Rectangle: Rounded Corners 2">
              <a:extLst>
                <a:ext uri="{FF2B5EF4-FFF2-40B4-BE49-F238E27FC236}">
                  <a16:creationId xmlns:a16="http://schemas.microsoft.com/office/drawing/2014/main" xmlns="" id="{600E06EC-22C0-7577-3A18-4636F849F37F}"/>
                </a:ext>
              </a:extLst>
            </p:cNvPr>
            <p:cNvSpPr/>
            <p:nvPr/>
          </p:nvSpPr>
          <p:spPr>
            <a:xfrm>
              <a:off x="738059" y="2455565"/>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xmlns="" id="{EE94D999-2E9E-A91E-B56A-57A937458355}"/>
                </a:ext>
              </a:extLst>
            </p:cNvPr>
            <p:cNvSpPr txBox="1"/>
            <p:nvPr/>
          </p:nvSpPr>
          <p:spPr>
            <a:xfrm>
              <a:off x="1010454" y="2605154"/>
              <a:ext cx="7801249" cy="731961"/>
            </a:xfrm>
            <a:prstGeom prst="rect">
              <a:avLst/>
            </a:prstGeom>
            <a:noFill/>
          </p:spPr>
          <p:txBody>
            <a:bodyPr wrap="square" rtlCol="0">
              <a:spAutoFit/>
            </a:bodyPr>
            <a:lstStyle/>
            <a:p>
              <a:pPr algn="just">
                <a:lnSpc>
                  <a:spcPct val="150000"/>
                </a:lnSpc>
                <a:spcAft>
                  <a:spcPts val="800"/>
                </a:spcAft>
                <a:tabLst>
                  <a:tab pos="806450" algn="l"/>
                </a:tabLst>
              </a:pP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xmlns="" id="{0086135F-E671-79C4-D284-3824EE2CD25F}"/>
              </a:ext>
            </a:extLst>
          </p:cNvPr>
          <p:cNvPicPr>
            <a:picLocks noChangeAspect="1"/>
          </p:cNvPicPr>
          <p:nvPr/>
        </p:nvPicPr>
        <p:blipFill>
          <a:blip r:embed="rId2"/>
          <a:stretch>
            <a:fillRect/>
          </a:stretch>
        </p:blipFill>
        <p:spPr>
          <a:xfrm>
            <a:off x="0" y="-64208"/>
            <a:ext cx="12192000" cy="648900"/>
          </a:xfrm>
          <a:prstGeom prst="rect">
            <a:avLst/>
          </a:prstGeom>
        </p:spPr>
      </p:pic>
      <p:grpSp>
        <p:nvGrpSpPr>
          <p:cNvPr id="5" name="Group 4">
            <a:extLst>
              <a:ext uri="{FF2B5EF4-FFF2-40B4-BE49-F238E27FC236}">
                <a16:creationId xmlns:a16="http://schemas.microsoft.com/office/drawing/2014/main" xmlns="" id="{55A50A59-4B9B-69FD-61B7-BB064A1DE47C}"/>
              </a:ext>
            </a:extLst>
          </p:cNvPr>
          <p:cNvGrpSpPr/>
          <p:nvPr/>
        </p:nvGrpSpPr>
        <p:grpSpPr>
          <a:xfrm>
            <a:off x="658461" y="2483170"/>
            <a:ext cx="10735424" cy="3411481"/>
            <a:chOff x="1423680" y="2056539"/>
            <a:chExt cx="10401935" cy="3411481"/>
          </a:xfrm>
        </p:grpSpPr>
        <p:sp>
          <p:nvSpPr>
            <p:cNvPr id="6" name="Rectangle: Rounded Corners 5">
              <a:extLst>
                <a:ext uri="{FF2B5EF4-FFF2-40B4-BE49-F238E27FC236}">
                  <a16:creationId xmlns:a16="http://schemas.microsoft.com/office/drawing/2014/main" xmlns="" id="{8C7B3EB3-EF8F-AA7B-17D6-FBB851910A73}"/>
                </a:ext>
              </a:extLst>
            </p:cNvPr>
            <p:cNvSpPr/>
            <p:nvPr/>
          </p:nvSpPr>
          <p:spPr>
            <a:xfrm>
              <a:off x="1423680" y="2056539"/>
              <a:ext cx="10401935" cy="341148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xmlns="" id="{FBCDD1C4-9ACF-3712-1DBD-CB027374FF78}"/>
                </a:ext>
              </a:extLst>
            </p:cNvPr>
            <p:cNvSpPr txBox="1"/>
            <p:nvPr/>
          </p:nvSpPr>
          <p:spPr>
            <a:xfrm>
              <a:off x="1679926" y="2361819"/>
              <a:ext cx="9889442"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spc="-20" dirty="0">
                  <a:solidFill>
                    <a:srgbClr val="231F20"/>
                  </a:solidFill>
                  <a:effectLst/>
                  <a:latin typeface="Times New Roman" panose="02020603050405020304" pitchFamily="18" charset="0"/>
                  <a:ea typeface="Times New Roman" panose="02020603050405020304" pitchFamily="18" charset="0"/>
                </a:rPr>
                <a:t>  </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Qua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bài</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thơ</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tác</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giả</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c</a:t>
              </a:r>
              <a:r>
                <a:rPr lang="vi-VN" sz="4400" b="1" dirty="0">
                  <a:solidFill>
                    <a:schemeClr val="accent5">
                      <a:lumMod val="50000"/>
                    </a:schemeClr>
                  </a:solidFill>
                  <a:effectLst/>
                  <a:latin typeface="Times New Roman" panose="02020603050405020304" pitchFamily="18" charset="0"/>
                  <a:ea typeface="Times New Roman" panose="02020603050405020304" pitchFamily="18" charset="0"/>
                </a:rPr>
                <a:t>a ngợi cô lao công; khuyên mọi người giữ đường phố sạch sẽ, giữ gìn thành quả lao động của cô lao công.</a:t>
              </a:r>
              <a:endParaRPr kumimoji="0" lang="vi-VN" sz="5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微软雅黑"/>
                <a:cs typeface="+mn-cs"/>
              </a:endParaRPr>
            </a:p>
          </p:txBody>
        </p:sp>
      </p:grpSp>
      <p:pic>
        <p:nvPicPr>
          <p:cNvPr id="9" name="Picture 8">
            <a:extLst>
              <a:ext uri="{FF2B5EF4-FFF2-40B4-BE49-F238E27FC236}">
                <a16:creationId xmlns:a16="http://schemas.microsoft.com/office/drawing/2014/main" xmlns=""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2"/>
                                        </p:tgtEl>
                                      </p:cBhvr>
                                    </p:animEffect>
                                    <p:anim calcmode="lin" valueType="num">
                                      <p:cBhvr>
                                        <p:cTn id="19" dur="1000"/>
                                        <p:tgtEl>
                                          <p:spTgt spid="2"/>
                                        </p:tgtEl>
                                        <p:attrNameLst>
                                          <p:attrName>ppt_x</p:attrName>
                                        </p:attrNameLst>
                                      </p:cBhvr>
                                      <p:tavLst>
                                        <p:tav tm="0">
                                          <p:val>
                                            <p:strVal val="ppt_x"/>
                                          </p:val>
                                        </p:tav>
                                        <p:tav tm="100000">
                                          <p:val>
                                            <p:strVal val="ppt_x"/>
                                          </p:val>
                                        </p:tav>
                                      </p:tavLst>
                                    </p:anim>
                                    <p:anim calcmode="lin" valueType="num">
                                      <p:cBhvr>
                                        <p:cTn id="20" dur="1000"/>
                                        <p:tgtEl>
                                          <p:spTgt spid="2"/>
                                        </p:tgtEl>
                                        <p:attrNameLst>
                                          <p:attrName>ppt_y</p:attrName>
                                        </p:attrNameLst>
                                      </p:cBhvr>
                                      <p:tavLst>
                                        <p:tav tm="0">
                                          <p:val>
                                            <p:strVal val="ppt_y"/>
                                          </p:val>
                                        </p:tav>
                                        <p:tav tm="100000">
                                          <p:val>
                                            <p:strVal val="ppt_y+.1"/>
                                          </p:val>
                                        </p:tav>
                                      </p:tavLst>
                                    </p:anim>
                                    <p:set>
                                      <p:cBhvr>
                                        <p:cTn id="21" dur="1" fill="hold">
                                          <p:stCondLst>
                                            <p:cond delay="9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a:extLst>
              <a:ext uri="{FF2B5EF4-FFF2-40B4-BE49-F238E27FC236}">
                <a16:creationId xmlns:a16="http://schemas.microsoft.com/office/drawing/2014/main" xmlns="" id="{4491BD04-A71A-1369-219D-969D649A0576}"/>
              </a:ext>
            </a:extLst>
          </p:cNvPr>
          <p:cNvSpPr/>
          <p:nvPr/>
        </p:nvSpPr>
        <p:spPr>
          <a:xfrm>
            <a:off x="3175970" y="2967335"/>
            <a:ext cx="5840060" cy="923330"/>
          </a:xfrm>
          <a:prstGeom prst="rect">
            <a:avLst/>
          </a:prstGeom>
          <a:noFill/>
        </p:spPr>
        <p:txBody>
          <a:bodyPr wrap="none" lIns="91440" tIns="45720" rIns="91440" bIns="45720">
            <a:spAutoFit/>
          </a:bodyPr>
          <a:lstStyle/>
          <a:p>
            <a:pPr algn="ctr"/>
            <a:r>
              <a:rPr lang="vi-VN" sz="5400" b="1" cap="none" spc="0" dirty="0">
                <a:ln w="6600">
                  <a:solidFill>
                    <a:schemeClr val="accent2"/>
                  </a:solidFill>
                  <a:prstDash val="solid"/>
                </a:ln>
                <a:solidFill>
                  <a:srgbClr val="FF0000"/>
                </a:solidFill>
                <a:effectLst>
                  <a:outerShdw dist="38100" dir="2700000" algn="tl" rotWithShape="0">
                    <a:schemeClr val="accent2"/>
                  </a:outerShdw>
                </a:effectLst>
              </a:rPr>
              <a:t>Thi đọc diễn cảm</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3" name="Hộp Văn bản 2">
            <a:extLst>
              <a:ext uri="{FF2B5EF4-FFF2-40B4-BE49-F238E27FC236}">
                <a16:creationId xmlns:a16="http://schemas.microsoft.com/office/drawing/2014/main" xmlns="" id="{A37D642B-D56C-2E34-1C6C-40E48D73B178}"/>
              </a:ext>
            </a:extLst>
          </p:cNvPr>
          <p:cNvSpPr txBox="1"/>
          <p:nvPr/>
        </p:nvSpPr>
        <p:spPr>
          <a:xfrm>
            <a:off x="1761066" y="891822"/>
            <a:ext cx="6626578" cy="707886"/>
          </a:xfrm>
          <a:prstGeom prst="rect">
            <a:avLst/>
          </a:prstGeom>
          <a:noFill/>
        </p:spPr>
        <p:txBody>
          <a:bodyPr wrap="square" rtlCol="0">
            <a:spAutoFit/>
          </a:bodyPr>
          <a:lstStyle/>
          <a:p>
            <a:r>
              <a:rPr lang="vi-VN" sz="4000" b="1" dirty="0">
                <a:solidFill>
                  <a:srgbClr val="FF0000"/>
                </a:solidFill>
                <a:latin typeface="+mj-lt"/>
              </a:rPr>
              <a:t>LUYỆN TẬP</a:t>
            </a:r>
            <a:endParaRPr lang="en-US" sz="4000" b="1" dirty="0">
              <a:solidFill>
                <a:srgbClr val="FF0000"/>
              </a:solidFill>
              <a:latin typeface="+mj-lt"/>
            </a:endParaRPr>
          </a:p>
        </p:txBody>
      </p:sp>
    </p:spTree>
    <p:extLst>
      <p:ext uri="{BB962C8B-B14F-4D97-AF65-F5344CB8AC3E}">
        <p14:creationId xmlns:p14="http://schemas.microsoft.com/office/powerpoint/2010/main" val="3098800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xmlns=""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xmlns=""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xmlns=""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xmlns=""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0347246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6B828A5-E420-B082-2586-C91E15AB542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xmlns="" id="{4D9346AA-8760-C0EF-3FB5-821B0DB77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7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CB2DC5D-8698-3F4D-3825-017FB4818EA2}"/>
              </a:ext>
            </a:extLst>
          </p:cNvPr>
          <p:cNvSpPr txBox="1"/>
          <p:nvPr/>
        </p:nvSpPr>
        <p:spPr>
          <a:xfrm>
            <a:off x="4570636" y="365436"/>
            <a:ext cx="12059478" cy="612712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Nhớ</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nghe</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Tiếng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chổi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tre</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Chị</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quét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Những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đêm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hè</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Đêm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đông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giá</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rét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Tiếng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chổi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tre</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Sớm</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tối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về</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Giữ</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sạch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lề</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Đẹp</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lối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nghe</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en-US" sz="24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sp>
        <p:nvSpPr>
          <p:cNvPr id="3" name="Rectangle: Rounded Corners 3">
            <a:extLst>
              <a:ext uri="{FF2B5EF4-FFF2-40B4-BE49-F238E27FC236}">
                <a16:creationId xmlns:a16="http://schemas.microsoft.com/office/drawing/2014/main" xmlns="" id="{BF252BD6-EB03-FABC-2467-AF955A4C792B}"/>
              </a:ext>
            </a:extLst>
          </p:cNvPr>
          <p:cNvSpPr/>
          <p:nvPr/>
        </p:nvSpPr>
        <p:spPr>
          <a:xfrm>
            <a:off x="7841656" y="1675359"/>
            <a:ext cx="4231074" cy="2661480"/>
          </a:xfrm>
          <a:custGeom>
            <a:avLst/>
            <a:gdLst>
              <a:gd name="connsiteX0" fmla="*/ 0 w 4231074"/>
              <a:gd name="connsiteY0" fmla="*/ 1008142 h 2661480"/>
              <a:gd name="connsiteX1" fmla="*/ 1008142 w 4231074"/>
              <a:gd name="connsiteY1" fmla="*/ 0 h 2661480"/>
              <a:gd name="connsiteX2" fmla="*/ 1561840 w 4231074"/>
              <a:gd name="connsiteY2" fmla="*/ 0 h 2661480"/>
              <a:gd name="connsiteX3" fmla="*/ 2137685 w 4231074"/>
              <a:gd name="connsiteY3" fmla="*/ 0 h 2661480"/>
              <a:gd name="connsiteX4" fmla="*/ 2735678 w 4231074"/>
              <a:gd name="connsiteY4" fmla="*/ 0 h 2661480"/>
              <a:gd name="connsiteX5" fmla="*/ 3222932 w 4231074"/>
              <a:gd name="connsiteY5" fmla="*/ 0 h 2661480"/>
              <a:gd name="connsiteX6" fmla="*/ 4231074 w 4231074"/>
              <a:gd name="connsiteY6" fmla="*/ 1008142 h 2661480"/>
              <a:gd name="connsiteX7" fmla="*/ 4231074 w 4231074"/>
              <a:gd name="connsiteY7" fmla="*/ 1653338 h 2661480"/>
              <a:gd name="connsiteX8" fmla="*/ 3222932 w 4231074"/>
              <a:gd name="connsiteY8" fmla="*/ 2661480 h 2661480"/>
              <a:gd name="connsiteX9" fmla="*/ 2624939 w 4231074"/>
              <a:gd name="connsiteY9" fmla="*/ 2661480 h 2661480"/>
              <a:gd name="connsiteX10" fmla="*/ 2093389 w 4231074"/>
              <a:gd name="connsiteY10" fmla="*/ 2661480 h 2661480"/>
              <a:gd name="connsiteX11" fmla="*/ 1539692 w 4231074"/>
              <a:gd name="connsiteY11" fmla="*/ 2661480 h 2661480"/>
              <a:gd name="connsiteX12" fmla="*/ 1008142 w 4231074"/>
              <a:gd name="connsiteY12" fmla="*/ 2661480 h 2661480"/>
              <a:gd name="connsiteX13" fmla="*/ 0 w 4231074"/>
              <a:gd name="connsiteY13" fmla="*/ 1653338 h 2661480"/>
              <a:gd name="connsiteX14" fmla="*/ 0 w 4231074"/>
              <a:gd name="connsiteY14" fmla="*/ 1008142 h 266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1074" h="2661480" fill="none" extrusionOk="0">
                <a:moveTo>
                  <a:pt x="0" y="1008142"/>
                </a:moveTo>
                <a:cubicBezTo>
                  <a:pt x="24486" y="391832"/>
                  <a:pt x="404354" y="-5261"/>
                  <a:pt x="1008142" y="0"/>
                </a:cubicBezTo>
                <a:cubicBezTo>
                  <a:pt x="1279892" y="2707"/>
                  <a:pt x="1360009" y="6252"/>
                  <a:pt x="1561840" y="0"/>
                </a:cubicBezTo>
                <a:cubicBezTo>
                  <a:pt x="1763671" y="-6252"/>
                  <a:pt x="1862918" y="-33"/>
                  <a:pt x="2137685" y="0"/>
                </a:cubicBezTo>
                <a:cubicBezTo>
                  <a:pt x="2412452" y="33"/>
                  <a:pt x="2526771" y="21097"/>
                  <a:pt x="2735678" y="0"/>
                </a:cubicBezTo>
                <a:cubicBezTo>
                  <a:pt x="2944585" y="-21097"/>
                  <a:pt x="3011287" y="-5610"/>
                  <a:pt x="3222932" y="0"/>
                </a:cubicBezTo>
                <a:cubicBezTo>
                  <a:pt x="3818444" y="1691"/>
                  <a:pt x="4310800" y="458933"/>
                  <a:pt x="4231074" y="1008142"/>
                </a:cubicBezTo>
                <a:cubicBezTo>
                  <a:pt x="4243764" y="1142761"/>
                  <a:pt x="4211934" y="1355968"/>
                  <a:pt x="4231074" y="1653338"/>
                </a:cubicBezTo>
                <a:cubicBezTo>
                  <a:pt x="4161645" y="2163928"/>
                  <a:pt x="3837109" y="2554829"/>
                  <a:pt x="3222932" y="2661480"/>
                </a:cubicBezTo>
                <a:cubicBezTo>
                  <a:pt x="3084025" y="2683771"/>
                  <a:pt x="2912936" y="2664273"/>
                  <a:pt x="2624939" y="2661480"/>
                </a:cubicBezTo>
                <a:cubicBezTo>
                  <a:pt x="2336942" y="2658687"/>
                  <a:pt x="2203033" y="2639416"/>
                  <a:pt x="2093389" y="2661480"/>
                </a:cubicBezTo>
                <a:cubicBezTo>
                  <a:pt x="1983745" y="2683545"/>
                  <a:pt x="1692321" y="2637196"/>
                  <a:pt x="1539692" y="2661480"/>
                </a:cubicBezTo>
                <a:cubicBezTo>
                  <a:pt x="1387063" y="2685764"/>
                  <a:pt x="1135471" y="2679720"/>
                  <a:pt x="1008142" y="2661480"/>
                </a:cubicBezTo>
                <a:cubicBezTo>
                  <a:pt x="555773" y="2654288"/>
                  <a:pt x="-84396" y="2192669"/>
                  <a:pt x="0" y="1653338"/>
                </a:cubicBezTo>
                <a:cubicBezTo>
                  <a:pt x="-9014" y="1479804"/>
                  <a:pt x="15979" y="1231107"/>
                  <a:pt x="0" y="1008142"/>
                </a:cubicBezTo>
                <a:close/>
              </a:path>
              <a:path w="4231074" h="2661480" stroke="0" extrusionOk="0">
                <a:moveTo>
                  <a:pt x="0" y="1008142"/>
                </a:moveTo>
                <a:cubicBezTo>
                  <a:pt x="-2684" y="393884"/>
                  <a:pt x="560313" y="59911"/>
                  <a:pt x="1008142" y="0"/>
                </a:cubicBezTo>
                <a:cubicBezTo>
                  <a:pt x="1201913" y="29688"/>
                  <a:pt x="1416392" y="-29166"/>
                  <a:pt x="1606135" y="0"/>
                </a:cubicBezTo>
                <a:cubicBezTo>
                  <a:pt x="1795878" y="29166"/>
                  <a:pt x="1965565" y="-19908"/>
                  <a:pt x="2093389" y="0"/>
                </a:cubicBezTo>
                <a:cubicBezTo>
                  <a:pt x="2221213" y="19908"/>
                  <a:pt x="2417670" y="18235"/>
                  <a:pt x="2624939" y="0"/>
                </a:cubicBezTo>
                <a:cubicBezTo>
                  <a:pt x="2832208" y="-18235"/>
                  <a:pt x="2983314" y="-5339"/>
                  <a:pt x="3222932" y="0"/>
                </a:cubicBezTo>
                <a:cubicBezTo>
                  <a:pt x="3838386" y="55949"/>
                  <a:pt x="4201321" y="444992"/>
                  <a:pt x="4231074" y="1008142"/>
                </a:cubicBezTo>
                <a:cubicBezTo>
                  <a:pt x="4227284" y="1271745"/>
                  <a:pt x="4224314" y="1444479"/>
                  <a:pt x="4231074" y="1653338"/>
                </a:cubicBezTo>
                <a:cubicBezTo>
                  <a:pt x="4272427" y="2181950"/>
                  <a:pt x="3834052" y="2587990"/>
                  <a:pt x="3222932" y="2661480"/>
                </a:cubicBezTo>
                <a:cubicBezTo>
                  <a:pt x="3065243" y="2640905"/>
                  <a:pt x="2915475" y="2659612"/>
                  <a:pt x="2713530" y="2661480"/>
                </a:cubicBezTo>
                <a:cubicBezTo>
                  <a:pt x="2511585" y="2663348"/>
                  <a:pt x="2375732" y="2648965"/>
                  <a:pt x="2115537" y="2661480"/>
                </a:cubicBezTo>
                <a:cubicBezTo>
                  <a:pt x="1855342" y="2673995"/>
                  <a:pt x="1680995" y="2641404"/>
                  <a:pt x="1561840" y="2661480"/>
                </a:cubicBezTo>
                <a:cubicBezTo>
                  <a:pt x="1442685" y="2681556"/>
                  <a:pt x="1146660" y="2665726"/>
                  <a:pt x="1008142" y="2661480"/>
                </a:cubicBezTo>
                <a:cubicBezTo>
                  <a:pt x="571259" y="2620690"/>
                  <a:pt x="69935" y="2229591"/>
                  <a:pt x="0" y="1653338"/>
                </a:cubicBezTo>
                <a:cubicBezTo>
                  <a:pt x="17038" y="1494267"/>
                  <a:pt x="-20911" y="1241531"/>
                  <a:pt x="0" y="1008142"/>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a:effectLst/>
        </p:spPr>
        <p:txBody>
          <a:bodyPr rtlCol="0" anchor="ctr"/>
          <a:lstStyle/>
          <a:p>
            <a:pPr algn="ctr" defTabSz="914377">
              <a:defRPr/>
            </a:pPr>
            <a:r>
              <a:rPr lang="en-US" sz="4800" b="1" kern="0" dirty="0" err="1">
                <a:solidFill>
                  <a:srgbClr val="7030A0"/>
                </a:solidFill>
                <a:latin typeface="Calibri" panose="020F0502020204030204" pitchFamily="34" charset="0"/>
                <a:cs typeface="Calibri" panose="020F0502020204030204" pitchFamily="34" charset="0"/>
              </a:rPr>
              <a:t>Thi</a:t>
            </a:r>
            <a:r>
              <a:rPr lang="en-US" sz="4800" b="1" kern="0" dirty="0">
                <a:solidFill>
                  <a:srgbClr val="7030A0"/>
                </a:solidFill>
                <a:latin typeface="Calibri" panose="020F0502020204030204" pitchFamily="34" charset="0"/>
                <a:cs typeface="Calibri" panose="020F0502020204030204" pitchFamily="34" charset="0"/>
              </a:rPr>
              <a:t> </a:t>
            </a:r>
            <a:r>
              <a:rPr lang="en-US" sz="4800" b="1" kern="0" dirty="0" err="1">
                <a:solidFill>
                  <a:srgbClr val="7030A0"/>
                </a:solidFill>
                <a:latin typeface="Calibri" panose="020F0502020204030204" pitchFamily="34" charset="0"/>
                <a:cs typeface="Calibri" panose="020F0502020204030204" pitchFamily="34" charset="0"/>
              </a:rPr>
              <a:t>đọc</a:t>
            </a:r>
            <a:r>
              <a:rPr lang="en-US" sz="4800" b="1" kern="0" dirty="0">
                <a:solidFill>
                  <a:srgbClr val="7030A0"/>
                </a:solidFill>
                <a:latin typeface="Calibri" panose="020F0502020204030204" pitchFamily="34" charset="0"/>
                <a:cs typeface="Calibri" panose="020F0502020204030204" pitchFamily="34" charset="0"/>
              </a:rPr>
              <a:t> </a:t>
            </a:r>
            <a:r>
              <a:rPr lang="en-US" sz="4800" b="1" kern="0" dirty="0" err="1">
                <a:solidFill>
                  <a:srgbClr val="7030A0"/>
                </a:solidFill>
                <a:latin typeface="Calibri" panose="020F0502020204030204" pitchFamily="34" charset="0"/>
                <a:cs typeface="Calibri" panose="020F0502020204030204" pitchFamily="34" charset="0"/>
              </a:rPr>
              <a:t>diễn</a:t>
            </a:r>
            <a:r>
              <a:rPr lang="en-US" sz="4800" b="1" kern="0" dirty="0">
                <a:solidFill>
                  <a:srgbClr val="7030A0"/>
                </a:solidFill>
                <a:latin typeface="Calibri" panose="020F0502020204030204" pitchFamily="34" charset="0"/>
                <a:cs typeface="Calibri" panose="020F0502020204030204" pitchFamily="34" charset="0"/>
              </a:rPr>
              <a:t> </a:t>
            </a:r>
            <a:r>
              <a:rPr lang="en-US" sz="4800" b="1" kern="0" dirty="0" err="1">
                <a:solidFill>
                  <a:srgbClr val="7030A0"/>
                </a:solidFill>
                <a:latin typeface="Calibri" panose="020F0502020204030204" pitchFamily="34" charset="0"/>
                <a:cs typeface="Calibri" panose="020F0502020204030204" pitchFamily="34" charset="0"/>
              </a:rPr>
              <a:t>cảm</a:t>
            </a:r>
            <a:endParaRPr lang="en-US" sz="4800" b="1" kern="0"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68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ỗ dành sẵn cho Nội dung 3">
            <a:extLst>
              <a:ext uri="{FF2B5EF4-FFF2-40B4-BE49-F238E27FC236}">
                <a16:creationId xmlns:a16="http://schemas.microsoft.com/office/drawing/2014/main" xmlns="" id="{23305FA4-5BF1-BC56-2586-7962C5079404}"/>
              </a:ext>
            </a:extLst>
          </p:cNvPr>
          <p:cNvPicPr>
            <a:picLocks noGrp="1" noChangeAspect="1"/>
          </p:cNvPicPr>
          <p:nvPr>
            <p:ph idx="1"/>
          </p:nvPr>
        </p:nvPicPr>
        <p:blipFill>
          <a:blip r:embed="rId6"/>
          <a:stretch>
            <a:fillRect/>
          </a:stretch>
        </p:blipFill>
        <p:spPr>
          <a:xfrm>
            <a:off x="4204931" y="1058346"/>
            <a:ext cx="4342945" cy="4680646"/>
          </a:xfrm>
          <a:prstGeom prst="rect">
            <a:avLst/>
          </a:prstGeom>
        </p:spPr>
      </p:pic>
      <p:sp>
        <p:nvSpPr>
          <p:cNvPr id="5" name="Rectangle 5">
            <a:extLst>
              <a:ext uri="{FF2B5EF4-FFF2-40B4-BE49-F238E27FC236}">
                <a16:creationId xmlns:a16="http://schemas.microsoft.com/office/drawing/2014/main" xmlns="" id="{E980A190-E8F8-0E5D-C9F2-1A057B485792}"/>
              </a:ext>
            </a:extLst>
          </p:cNvPr>
          <p:cNvSpPr/>
          <p:nvPr/>
        </p:nvSpPr>
        <p:spPr>
          <a:xfrm>
            <a:off x="1211121" y="676994"/>
            <a:ext cx="5121533" cy="2575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6">
            <a:extLst>
              <a:ext uri="{FF2B5EF4-FFF2-40B4-BE49-F238E27FC236}">
                <a16:creationId xmlns:a16="http://schemas.microsoft.com/office/drawing/2014/main" xmlns="" id="{CA32CD8C-65EB-921D-19C4-0C8AE474B022}"/>
              </a:ext>
            </a:extLst>
          </p:cNvPr>
          <p:cNvSpPr/>
          <p:nvPr/>
        </p:nvSpPr>
        <p:spPr>
          <a:xfrm>
            <a:off x="6236691" y="676994"/>
            <a:ext cx="5025569" cy="2575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F3A64499-ABA3-9757-AF64-A576D1B4F52F}"/>
              </a:ext>
            </a:extLst>
          </p:cNvPr>
          <p:cNvSpPr/>
          <p:nvPr/>
        </p:nvSpPr>
        <p:spPr>
          <a:xfrm>
            <a:off x="1219586" y="3252968"/>
            <a:ext cx="5025569" cy="2575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57BCC4F-6929-5DD2-7CF2-442BFB34262C}"/>
              </a:ext>
            </a:extLst>
          </p:cNvPr>
          <p:cNvSpPr/>
          <p:nvPr/>
        </p:nvSpPr>
        <p:spPr>
          <a:xfrm>
            <a:off x="6236690" y="3252968"/>
            <a:ext cx="5025569" cy="2575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hlinkClick r:id="rId7" action="ppaction://hlinksldjump"/>
            <a:extLst>
              <a:ext uri="{FF2B5EF4-FFF2-40B4-BE49-F238E27FC236}">
                <a16:creationId xmlns:a16="http://schemas.microsoft.com/office/drawing/2014/main" xmlns="" id="{CB4C0CB3-69CA-E2C7-8E94-E95CDDD954B4}"/>
              </a:ext>
            </a:extLst>
          </p:cNvPr>
          <p:cNvSpPr txBox="1"/>
          <p:nvPr/>
        </p:nvSpPr>
        <p:spPr>
          <a:xfrm>
            <a:off x="1867333" y="782122"/>
            <a:ext cx="4675195" cy="2646878"/>
          </a:xfrm>
          <a:prstGeom prst="rect">
            <a:avLst/>
          </a:prstGeom>
          <a:noFill/>
        </p:spPr>
        <p:txBody>
          <a:bodyPr wrap="square" rtlCol="0">
            <a:spAutoFit/>
          </a:bodyPr>
          <a:lstStyle/>
          <a:p>
            <a:pPr algn="ctr"/>
            <a:r>
              <a:rPr lang="en-US" sz="16600" b="1" dirty="0">
                <a:solidFill>
                  <a:srgbClr val="FF0000"/>
                </a:solidFill>
              </a:rPr>
              <a:t>1</a:t>
            </a:r>
          </a:p>
        </p:txBody>
      </p:sp>
      <p:sp>
        <p:nvSpPr>
          <p:cNvPr id="11" name="TextBox 10">
            <a:hlinkClick r:id="rId8" action="ppaction://hlinksldjump"/>
            <a:extLst>
              <a:ext uri="{FF2B5EF4-FFF2-40B4-BE49-F238E27FC236}">
                <a16:creationId xmlns:a16="http://schemas.microsoft.com/office/drawing/2014/main" xmlns="" id="{F7EF0818-D051-B4F3-9913-72D527C458B0}"/>
              </a:ext>
            </a:extLst>
          </p:cNvPr>
          <p:cNvSpPr txBox="1"/>
          <p:nvPr/>
        </p:nvSpPr>
        <p:spPr>
          <a:xfrm>
            <a:off x="5481334" y="853410"/>
            <a:ext cx="4969311" cy="2646878"/>
          </a:xfrm>
          <a:prstGeom prst="rect">
            <a:avLst/>
          </a:prstGeom>
          <a:noFill/>
        </p:spPr>
        <p:txBody>
          <a:bodyPr wrap="square" rtlCol="0">
            <a:spAutoFit/>
          </a:bodyPr>
          <a:lstStyle/>
          <a:p>
            <a:pPr algn="ctr"/>
            <a:r>
              <a:rPr lang="en-US" sz="16600" b="1" dirty="0">
                <a:solidFill>
                  <a:srgbClr val="FF0000"/>
                </a:solidFill>
              </a:rPr>
              <a:t>2</a:t>
            </a:r>
          </a:p>
        </p:txBody>
      </p:sp>
      <p:sp>
        <p:nvSpPr>
          <p:cNvPr id="12" name="TextBox 11">
            <a:hlinkClick r:id="rId9" action="ppaction://hlinksldjump"/>
            <a:extLst>
              <a:ext uri="{FF2B5EF4-FFF2-40B4-BE49-F238E27FC236}">
                <a16:creationId xmlns:a16="http://schemas.microsoft.com/office/drawing/2014/main" xmlns="" id="{17BD24A0-A098-7761-A519-20F8DBDBB6A3}"/>
              </a:ext>
            </a:extLst>
          </p:cNvPr>
          <p:cNvSpPr txBox="1"/>
          <p:nvPr/>
        </p:nvSpPr>
        <p:spPr>
          <a:xfrm>
            <a:off x="1512721" y="3387000"/>
            <a:ext cx="5025569" cy="2646878"/>
          </a:xfrm>
          <a:prstGeom prst="rect">
            <a:avLst/>
          </a:prstGeom>
          <a:noFill/>
        </p:spPr>
        <p:txBody>
          <a:bodyPr wrap="square" rtlCol="0">
            <a:spAutoFit/>
          </a:bodyPr>
          <a:lstStyle/>
          <a:p>
            <a:pPr algn="ctr"/>
            <a:r>
              <a:rPr lang="en-US" sz="16600" b="1" dirty="0">
                <a:solidFill>
                  <a:srgbClr val="FF0000"/>
                </a:solidFill>
              </a:rPr>
              <a:t>3</a:t>
            </a:r>
          </a:p>
        </p:txBody>
      </p:sp>
      <p:sp>
        <p:nvSpPr>
          <p:cNvPr id="13" name="TextBox 12">
            <a:hlinkClick r:id="rId10" action="ppaction://hlinksldjump"/>
            <a:extLst>
              <a:ext uri="{FF2B5EF4-FFF2-40B4-BE49-F238E27FC236}">
                <a16:creationId xmlns:a16="http://schemas.microsoft.com/office/drawing/2014/main" xmlns="" id="{C25186AE-041B-6597-F041-7CF194D90D6F}"/>
              </a:ext>
            </a:extLst>
          </p:cNvPr>
          <p:cNvSpPr txBox="1"/>
          <p:nvPr/>
        </p:nvSpPr>
        <p:spPr>
          <a:xfrm>
            <a:off x="5453206" y="3100519"/>
            <a:ext cx="5025569" cy="2646878"/>
          </a:xfrm>
          <a:prstGeom prst="rect">
            <a:avLst/>
          </a:prstGeom>
          <a:noFill/>
        </p:spPr>
        <p:txBody>
          <a:bodyPr wrap="square" rtlCol="0">
            <a:spAutoFit/>
          </a:bodyPr>
          <a:lstStyle/>
          <a:p>
            <a:pPr algn="ctr"/>
            <a:r>
              <a:rPr lang="en-US" sz="16600" b="1" dirty="0">
                <a:solidFill>
                  <a:srgbClr val="FF0000"/>
                </a:solidFill>
              </a:rPr>
              <a:t>4</a:t>
            </a:r>
          </a:p>
        </p:txBody>
      </p:sp>
      <p:pic>
        <p:nvPicPr>
          <p:cNvPr id="3" name="VUIDEHOC.WAV">
            <a:hlinkClick r:id="" action="ppaction://media"/>
            <a:extLst>
              <a:ext uri="{FF2B5EF4-FFF2-40B4-BE49-F238E27FC236}">
                <a16:creationId xmlns:a16="http://schemas.microsoft.com/office/drawing/2014/main" xmlns="" id="{7C47A807-5829-CF11-A853-60799A60D175}"/>
              </a:ext>
            </a:extLst>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1"/>
          <a:stretch>
            <a:fillRect/>
          </a:stretch>
        </p:blipFill>
        <p:spPr>
          <a:xfrm>
            <a:off x="5706501" y="7289800"/>
            <a:ext cx="812800" cy="812800"/>
          </a:xfrm>
          <a:prstGeom prst="rect">
            <a:avLst/>
          </a:prstGeom>
        </p:spPr>
      </p:pic>
      <p:pic>
        <p:nvPicPr>
          <p:cNvPr id="7" name="Picture 34">
            <a:extLst>
              <a:ext uri="{FF2B5EF4-FFF2-40B4-BE49-F238E27FC236}">
                <a16:creationId xmlns:a16="http://schemas.microsoft.com/office/drawing/2014/main" xmlns="" id="{967B8756-EF2F-BD48-AA85-B620E3B141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35992" y="195827"/>
            <a:ext cx="660400" cy="584200"/>
          </a:xfrm>
          <a:prstGeom prst="rect">
            <a:avLst/>
          </a:prstGeom>
        </p:spPr>
      </p:pic>
      <p:sp>
        <p:nvSpPr>
          <p:cNvPr id="14" name="Rectangle 31">
            <a:extLst>
              <a:ext uri="{FF2B5EF4-FFF2-40B4-BE49-F238E27FC236}">
                <a16:creationId xmlns:a16="http://schemas.microsoft.com/office/drawing/2014/main" xmlns="" id="{A538AE5B-1597-823A-B9A0-925136EA02B3}"/>
              </a:ext>
            </a:extLst>
          </p:cNvPr>
          <p:cNvSpPr>
            <a:spLocks noGrp="1"/>
          </p:cNvSpPr>
          <p:nvPr>
            <p:ph type="title"/>
          </p:nvPr>
        </p:nvSpPr>
        <p:spPr>
          <a:xfrm>
            <a:off x="3922648" y="110822"/>
            <a:ext cx="4346703" cy="510909"/>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9170"/>
            <a:r>
              <a:rPr lang="en-US" sz="28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TRÒ CHƠI LẬT MẢNH GHÉP</a:t>
            </a:r>
          </a:p>
        </p:txBody>
      </p:sp>
    </p:spTree>
    <p:extLst>
      <p:ext uri="{BB962C8B-B14F-4D97-AF65-F5344CB8AC3E}">
        <p14:creationId xmlns:p14="http://schemas.microsoft.com/office/powerpoint/2010/main" val="40969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3"/>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14"/>
                                        </p:tgtEl>
                                        <p:attrNameLst>
                                          <p:attrName>style.color</p:attrName>
                                        </p:attrNameLst>
                                      </p:cBhvr>
                                      <p:by>
                                        <p:hsl h="7200000" s="0" l="0"/>
                                      </p:by>
                                    </p:animClr>
                                    <p:animClr clrSpc="hsl" dir="cw">
                                      <p:cBhvr>
                                        <p:cTn id="9" dur="500" fill="hold"/>
                                        <p:tgtEl>
                                          <p:spTgt spid="14"/>
                                        </p:tgtEl>
                                        <p:attrNameLst>
                                          <p:attrName>fillcolor</p:attrName>
                                        </p:attrNameLst>
                                      </p:cBhvr>
                                      <p:by>
                                        <p:hsl h="7200000" s="0" l="0"/>
                                      </p:by>
                                    </p:animClr>
                                    <p:animClr clrSpc="hsl" dir="cw">
                                      <p:cBhvr>
                                        <p:cTn id="10" dur="500" fill="hold"/>
                                        <p:tgtEl>
                                          <p:spTgt spid="14"/>
                                        </p:tgtEl>
                                        <p:attrNameLst>
                                          <p:attrName>stroke.color</p:attrName>
                                        </p:attrNameLst>
                                      </p:cBhvr>
                                      <p:by>
                                        <p:hsl h="7200000" s="0" l="0"/>
                                      </p:by>
                                    </p:animClr>
                                    <p:set>
                                      <p:cBhvr>
                                        <p:cTn id="11"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3"/>
                  </p:tgtEl>
                </p:cond>
              </p:nextCondLst>
            </p:seq>
            <p:audio>
              <p:cMediaNode vol="80000">
                <p:cTn id="60"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8" grpId="0" animBg="1"/>
      <p:bldP spid="9" grpId="0" animBg="1"/>
      <p:bldP spid="10" grpId="0"/>
      <p:bldP spid="11" grpId="0"/>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4850284A-FEA6-41AF-8DE3-412221E596D2}"/>
              </a:ext>
            </a:extLst>
          </p:cNvPr>
          <p:cNvPicPr>
            <a:picLocks noChangeAspect="1"/>
          </p:cNvPicPr>
          <p:nvPr/>
        </p:nvPicPr>
        <p:blipFill rotWithShape="1">
          <a:blip r:embed="rId2"/>
          <a:srcRect t="10040" b="7020"/>
          <a:stretch/>
        </p:blipFill>
        <p:spPr>
          <a:xfrm>
            <a:off x="-98323" y="-160508"/>
            <a:ext cx="12290323" cy="6858000"/>
          </a:xfrm>
          <a:prstGeom prst="rect">
            <a:avLst/>
          </a:prstGeom>
        </p:spPr>
      </p:pic>
      <p:sp>
        <p:nvSpPr>
          <p:cNvPr id="4" name="TextBox 3">
            <a:extLst>
              <a:ext uri="{FF2B5EF4-FFF2-40B4-BE49-F238E27FC236}">
                <a16:creationId xmlns:a16="http://schemas.microsoft.com/office/drawing/2014/main" xmlns=""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xmlns="" id="{B5AD3C74-A4D9-1139-2B7D-85023DFC2A3C}"/>
              </a:ext>
            </a:extLst>
          </p:cNvPr>
          <p:cNvSpPr txBox="1"/>
          <p:nvPr/>
        </p:nvSpPr>
        <p:spPr>
          <a:xfrm>
            <a:off x="2560697" y="1181740"/>
            <a:ext cx="9962606" cy="8374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Trò chơi </a:t>
            </a:r>
            <a:r>
              <a:rPr lang="vi-VN" sz="36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PHÓNG VIÊN NHÍ</a:t>
            </a:r>
            <a:endParaRPr lang="en-US" sz="36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6F86DFFB-611C-9D29-E65A-71053DBEE293}"/>
              </a:ext>
            </a:extLst>
          </p:cNvPr>
          <p:cNvSpPr txBox="1"/>
          <p:nvPr/>
        </p:nvSpPr>
        <p:spPr>
          <a:xfrm>
            <a:off x="437322" y="2351782"/>
            <a:ext cx="8121926" cy="1077218"/>
          </a:xfrm>
          <a:prstGeom prst="rect">
            <a:avLst/>
          </a:prstGeom>
          <a:solidFill>
            <a:schemeClr val="bg1"/>
          </a:solidFill>
        </p:spPr>
        <p:txBody>
          <a:bodyPr wrap="square">
            <a:spAutoFit/>
          </a:bodyPr>
          <a:lstStyle/>
          <a:p>
            <a:r>
              <a:rPr lang="vi-VN" sz="3200" b="1" dirty="0">
                <a:solidFill>
                  <a:srgbClr val="7030A0"/>
                </a:solidFill>
                <a:latin typeface="+mj-lt"/>
              </a:rPr>
              <a:t>Nội dung chia sẻ là nói về nghề nghiệp của những người thân của em.</a:t>
            </a:r>
            <a:endParaRPr lang="en-US" sz="3200" b="1" dirty="0">
              <a:solidFill>
                <a:srgbClr val="7030A0"/>
              </a:solidFill>
              <a:latin typeface="+mj-lt"/>
            </a:endParaRPr>
          </a:p>
        </p:txBody>
      </p:sp>
    </p:spTree>
    <p:extLst>
      <p:ext uri="{BB962C8B-B14F-4D97-AF65-F5344CB8AC3E}">
        <p14:creationId xmlns:p14="http://schemas.microsoft.com/office/powerpoint/2010/main" val="1348594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AB7FE44B-E049-43AE-A258-0A44941E38C8}"/>
              </a:ext>
            </a:extLst>
          </p:cNvPr>
          <p:cNvSpPr/>
          <p:nvPr/>
        </p:nvSpPr>
        <p:spPr>
          <a:xfrm>
            <a:off x="131796" y="166451"/>
            <a:ext cx="11070454" cy="42188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i="0" dirty="0">
                <a:solidFill>
                  <a:schemeClr val="bg1"/>
                </a:solidFill>
                <a:effectLst/>
                <a:latin typeface="arial" panose="020B0604020202020204" pitchFamily="34" charset="0"/>
              </a:rPr>
              <a:t>Câu 1. :   Ai là người đến lớp</a:t>
            </a:r>
          </a:p>
          <a:p>
            <a:pPr algn="just"/>
            <a:r>
              <a:rPr lang="vi-VN" sz="2400" b="1" i="0" dirty="0">
                <a:solidFill>
                  <a:schemeClr val="bg1"/>
                </a:solidFill>
                <a:effectLst/>
                <a:latin typeface="arial" panose="020B0604020202020204" pitchFamily="34" charset="0"/>
              </a:rPr>
              <a:t>              Chăm chỉ sớm chiều</a:t>
            </a:r>
          </a:p>
          <a:p>
            <a:pPr algn="just"/>
            <a:r>
              <a:rPr lang="vi-VN" sz="2400" b="1" i="0" dirty="0">
                <a:solidFill>
                  <a:schemeClr val="bg1"/>
                </a:solidFill>
                <a:effectLst/>
                <a:latin typeface="arial" panose="020B0604020202020204" pitchFamily="34" charset="0"/>
              </a:rPr>
              <a:t>              Dạy bảo mọi điều</a:t>
            </a:r>
          </a:p>
          <a:p>
            <a:pPr algn="just"/>
            <a:r>
              <a:rPr lang="vi-VN" sz="2400" b="1" i="0" dirty="0">
                <a:solidFill>
                  <a:schemeClr val="bg1"/>
                </a:solidFill>
                <a:effectLst/>
                <a:latin typeface="arial" panose="020B0604020202020204" pitchFamily="34" charset="0"/>
              </a:rPr>
              <a:t>              Cho con khôn lớn.  </a:t>
            </a:r>
          </a:p>
          <a:p>
            <a:pPr algn="just"/>
            <a:r>
              <a:rPr lang="vi-VN" sz="2400" b="1" dirty="0">
                <a:solidFill>
                  <a:schemeClr val="bg1"/>
                </a:solidFill>
                <a:latin typeface="arial" panose="020B0604020202020204" pitchFamily="34" charset="0"/>
              </a:rPr>
              <a:t>                                            </a:t>
            </a:r>
            <a:r>
              <a:rPr lang="vi-VN" sz="2400" b="1" i="0" dirty="0">
                <a:solidFill>
                  <a:schemeClr val="bg1"/>
                </a:solidFill>
                <a:effectLst/>
                <a:latin typeface="arial" panose="020B0604020202020204" pitchFamily="34" charset="0"/>
              </a:rPr>
              <a:t>Người đó là ai?  </a:t>
            </a:r>
            <a:endParaRPr lang="en-US" sz="2400" b="1" dirty="0">
              <a:solidFill>
                <a:schemeClr val="bg1"/>
              </a:solidFill>
            </a:endParaRPr>
          </a:p>
        </p:txBody>
      </p:sp>
      <p:sp>
        <p:nvSpPr>
          <p:cNvPr id="6" name="AutoShape 2">
            <a:extLst>
              <a:ext uri="{FF2B5EF4-FFF2-40B4-BE49-F238E27FC236}">
                <a16:creationId xmlns:a16="http://schemas.microsoft.com/office/drawing/2014/main" xmlns="" id="{873E792A-B1E8-42EF-94FA-E46416FA5277}"/>
              </a:ext>
            </a:extLst>
          </p:cNvPr>
          <p:cNvSpPr>
            <a:spLocks noChangeAspect="1" noChangeArrowheads="1"/>
          </p:cNvSpPr>
          <p:nvPr/>
        </p:nvSpPr>
        <p:spPr bwMode="auto">
          <a:xfrm>
            <a:off x="1376363" y="-13652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ction Button: Go Home 12">
            <a:hlinkClick r:id="rId2" action="ppaction://hlinksldjump" highlightClick="1"/>
            <a:extLst>
              <a:ext uri="{FF2B5EF4-FFF2-40B4-BE49-F238E27FC236}">
                <a16:creationId xmlns:a16="http://schemas.microsoft.com/office/drawing/2014/main" xmlns="" id="{B09DCDBD-4D4D-4D93-939C-0FC4180718E4}"/>
              </a:ext>
            </a:extLst>
          </p:cNvPr>
          <p:cNvSpPr/>
          <p:nvPr/>
        </p:nvSpPr>
        <p:spPr>
          <a:xfrm>
            <a:off x="11043821" y="611671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 name="Hình ảnh 2">
            <a:extLst>
              <a:ext uri="{FF2B5EF4-FFF2-40B4-BE49-F238E27FC236}">
                <a16:creationId xmlns:a16="http://schemas.microsoft.com/office/drawing/2014/main" xmlns="" id="{83FA2380-CCA1-6CBB-B990-6C721C9B3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978" y="-136525"/>
            <a:ext cx="4838439" cy="4492699"/>
          </a:xfrm>
          <a:prstGeom prst="rect">
            <a:avLst/>
          </a:prstGeom>
        </p:spPr>
      </p:pic>
      <p:sp>
        <p:nvSpPr>
          <p:cNvPr id="5" name="TextBox 9">
            <a:extLst>
              <a:ext uri="{FF2B5EF4-FFF2-40B4-BE49-F238E27FC236}">
                <a16:creationId xmlns:a16="http://schemas.microsoft.com/office/drawing/2014/main" xmlns="" id="{015F4F0F-D835-2614-0677-076723F869EF}"/>
              </a:ext>
            </a:extLst>
          </p:cNvPr>
          <p:cNvSpPr txBox="1"/>
          <p:nvPr/>
        </p:nvSpPr>
        <p:spPr>
          <a:xfrm>
            <a:off x="3437229" y="4887676"/>
            <a:ext cx="3971005" cy="707886"/>
          </a:xfrm>
          <a:prstGeom prst="rect">
            <a:avLst/>
          </a:prstGeom>
          <a:solidFill>
            <a:schemeClr val="bg2"/>
          </a:solidFill>
          <a:ln w="19050">
            <a:solidFill>
              <a:schemeClr val="tx1"/>
            </a:solidFill>
          </a:ln>
        </p:spPr>
        <p:txBody>
          <a:bodyPr wrap="square" rtlCol="0">
            <a:spAutoFit/>
          </a:bodyPr>
          <a:lstStyle/>
          <a:p>
            <a:pPr>
              <a:defRPr/>
            </a:pPr>
            <a:r>
              <a:rPr lang="en-US" sz="4000" b="1" dirty="0" err="1">
                <a:solidFill>
                  <a:srgbClr val="70AD47"/>
                </a:solidFill>
                <a:ea typeface="字魂59号-创粗黑"/>
                <a:cs typeface="Calibri" panose="020F0502020204030204" pitchFamily="34" charset="0"/>
              </a:rPr>
              <a:t>Cô</a:t>
            </a:r>
            <a:r>
              <a:rPr lang="en-US" sz="4000" b="1" dirty="0">
                <a:solidFill>
                  <a:srgbClr val="70AD47"/>
                </a:solidFill>
                <a:ea typeface="字魂59号-创粗黑"/>
                <a:cs typeface="Calibri" panose="020F0502020204030204" pitchFamily="34" charset="0"/>
              </a:rPr>
              <a:t> </a:t>
            </a:r>
            <a:r>
              <a:rPr lang="en-US" sz="4000" b="1" dirty="0" err="1">
                <a:solidFill>
                  <a:srgbClr val="70AD47"/>
                </a:solidFill>
                <a:ea typeface="字魂59号-创粗黑"/>
                <a:cs typeface="Calibri" panose="020F0502020204030204" pitchFamily="34" charset="0"/>
              </a:rPr>
              <a:t>giáo</a:t>
            </a:r>
            <a:r>
              <a:rPr lang="en-US" sz="4000" b="1" dirty="0">
                <a:solidFill>
                  <a:srgbClr val="70AD47"/>
                </a:solidFill>
                <a:ea typeface="字魂59号-创粗黑"/>
                <a:cs typeface="Calibri" panose="020F0502020204030204" pitchFamily="34" charset="0"/>
              </a:rPr>
              <a:t>/</a:t>
            </a:r>
            <a:r>
              <a:rPr lang="en-US" sz="4000" b="1" dirty="0" err="1">
                <a:solidFill>
                  <a:srgbClr val="70AD47"/>
                </a:solidFill>
                <a:ea typeface="字魂59号-创粗黑"/>
                <a:cs typeface="Calibri" panose="020F0502020204030204" pitchFamily="34" charset="0"/>
              </a:rPr>
              <a:t>thầy</a:t>
            </a:r>
            <a:r>
              <a:rPr lang="en-US" sz="4000" b="1" dirty="0">
                <a:solidFill>
                  <a:srgbClr val="70AD47"/>
                </a:solidFill>
                <a:ea typeface="字魂59号-创粗黑"/>
                <a:cs typeface="Calibri" panose="020F0502020204030204" pitchFamily="34" charset="0"/>
              </a:rPr>
              <a:t> </a:t>
            </a:r>
            <a:r>
              <a:rPr lang="en-US" sz="4000" b="1" dirty="0" err="1">
                <a:solidFill>
                  <a:srgbClr val="70AD47"/>
                </a:solidFill>
                <a:ea typeface="字魂59号-创粗黑"/>
                <a:cs typeface="Calibri" panose="020F0502020204030204" pitchFamily="34" charset="0"/>
              </a:rPr>
              <a:t>giáo</a:t>
            </a:r>
            <a:endParaRPr lang="en-US" sz="4000" b="1" dirty="0">
              <a:solidFill>
                <a:srgbClr val="70AD47"/>
              </a:solidFill>
              <a:ea typeface="字魂59号-创粗黑"/>
              <a:cs typeface="Calibri" panose="020F0502020204030204" pitchFamily="34" charset="0"/>
            </a:endParaRPr>
          </a:p>
        </p:txBody>
      </p:sp>
    </p:spTree>
    <p:extLst>
      <p:ext uri="{BB962C8B-B14F-4D97-AF65-F5344CB8AC3E}">
        <p14:creationId xmlns:p14="http://schemas.microsoft.com/office/powerpoint/2010/main" val="286873771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AB7FE44B-E049-43AE-A258-0A44941E38C8}"/>
              </a:ext>
            </a:extLst>
          </p:cNvPr>
          <p:cNvSpPr/>
          <p:nvPr/>
        </p:nvSpPr>
        <p:spPr>
          <a:xfrm>
            <a:off x="526742" y="363984"/>
            <a:ext cx="11070454" cy="1100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0" dirty="0" err="1">
                <a:solidFill>
                  <a:schemeClr val="bg1"/>
                </a:solidFill>
                <a:effectLst/>
                <a:latin typeface="Times New Roman" panose="02020603050405020304" pitchFamily="18" charset="0"/>
                <a:cs typeface="Times New Roman" panose="02020603050405020304" pitchFamily="18" charset="0"/>
              </a:rPr>
              <a:t>Câu</a:t>
            </a:r>
            <a:r>
              <a:rPr lang="en-US" sz="2400" b="1" i="0" dirty="0">
                <a:solidFill>
                  <a:schemeClr val="bg1"/>
                </a:solidFill>
                <a:effectLst/>
                <a:latin typeface="Times New Roman" panose="02020603050405020304" pitchFamily="18" charset="0"/>
                <a:cs typeface="Times New Roman" panose="02020603050405020304" pitchFamily="18" charset="0"/>
              </a:rPr>
              <a:t> </a:t>
            </a:r>
            <a:r>
              <a:rPr lang="vi-VN" sz="2400" b="1" i="0" dirty="0">
                <a:solidFill>
                  <a:schemeClr val="bg1"/>
                </a:solidFill>
                <a:effectLst/>
                <a:latin typeface="Times New Roman" panose="02020603050405020304" pitchFamily="18" charset="0"/>
                <a:cs typeface="Times New Roman" panose="02020603050405020304" pitchFamily="18" charset="0"/>
              </a:rPr>
              <a:t>2</a:t>
            </a:r>
            <a:r>
              <a:rPr lang="en-US" sz="2400" b="1" i="0" dirty="0">
                <a:solidFill>
                  <a:schemeClr val="bg1"/>
                </a:solidFill>
                <a:effectLst/>
                <a:latin typeface="Times New Roman" panose="02020603050405020304" pitchFamily="18" charset="0"/>
                <a:cs typeface="Times New Roman" panose="02020603050405020304" pitchFamily="18" charset="0"/>
              </a:rPr>
              <a:t>:</a:t>
            </a:r>
            <a:r>
              <a:rPr lang="vi-VN" sz="2400" b="1" i="0" dirty="0">
                <a:solidFill>
                  <a:schemeClr val="bg1"/>
                </a:solidFill>
                <a:effectLst/>
                <a:latin typeface="Times New Roman" panose="02020603050405020304" pitchFamily="18" charset="0"/>
                <a:cs typeface="Times New Roman" panose="02020603050405020304" pitchFamily="18" charset="0"/>
              </a:rPr>
              <a:t> </a:t>
            </a:r>
            <a:r>
              <a:rPr lang="vi-VN" sz="3200" i="1" kern="100" dirty="0">
                <a:effectLst/>
                <a:latin typeface="Times New Roman" panose="02020603050405020304" pitchFamily="18" charset="0"/>
                <a:ea typeface="Calibri" panose="020F0502020204030204" pitchFamily="34" charset="0"/>
                <a:cs typeface="Times New Roman" panose="02020603050405020304" pitchFamily="18" charset="0"/>
              </a:rPr>
              <a:t>Cho biết nghề nghiệp của người trong ảnh là gì? </a:t>
            </a:r>
            <a:r>
              <a:rPr lang="en-US" sz="3200" b="1" i="0" dirty="0">
                <a:solidFill>
                  <a:schemeClr val="bg1"/>
                </a:solidFill>
                <a:effectLst/>
                <a:latin typeface="Times New Roman" panose="02020603050405020304" pitchFamily="18" charset="0"/>
                <a:cs typeface="Times New Roman" panose="02020603050405020304" pitchFamily="18" charset="0"/>
              </a:rPr>
              <a:t> </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AutoShape 2">
            <a:extLst>
              <a:ext uri="{FF2B5EF4-FFF2-40B4-BE49-F238E27FC236}">
                <a16:creationId xmlns:a16="http://schemas.microsoft.com/office/drawing/2014/main" xmlns="" id="{873E792A-B1E8-42EF-94FA-E46416FA5277}"/>
              </a:ext>
            </a:extLst>
          </p:cNvPr>
          <p:cNvSpPr>
            <a:spLocks noChangeAspect="1" noChangeArrowheads="1"/>
          </p:cNvSpPr>
          <p:nvPr/>
        </p:nvSpPr>
        <p:spPr bwMode="auto">
          <a:xfrm>
            <a:off x="1376363" y="-13652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ction Button: Go Home 8">
            <a:hlinkClick r:id="rId2" action="ppaction://hlinksldjump" highlightClick="1"/>
            <a:extLst>
              <a:ext uri="{FF2B5EF4-FFF2-40B4-BE49-F238E27FC236}">
                <a16:creationId xmlns:a16="http://schemas.microsoft.com/office/drawing/2014/main" xmlns="" id="{EBC8FFCE-4301-4B7B-9139-9C15B1A7F8EA}"/>
              </a:ext>
            </a:extLst>
          </p:cNvPr>
          <p:cNvSpPr/>
          <p:nvPr/>
        </p:nvSpPr>
        <p:spPr>
          <a:xfrm>
            <a:off x="11043821" y="611671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5" name="Hình ảnh 4">
            <a:extLst>
              <a:ext uri="{FF2B5EF4-FFF2-40B4-BE49-F238E27FC236}">
                <a16:creationId xmlns:a16="http://schemas.microsoft.com/office/drawing/2014/main" xmlns="" id="{0AB4A7B4-2F8F-35F3-8AC8-7B67C09449B3}"/>
              </a:ext>
            </a:extLst>
          </p:cNvPr>
          <p:cNvPicPr>
            <a:picLocks noChangeAspect="1"/>
          </p:cNvPicPr>
          <p:nvPr/>
        </p:nvPicPr>
        <p:blipFill>
          <a:blip r:embed="rId3"/>
          <a:stretch>
            <a:fillRect/>
          </a:stretch>
        </p:blipFill>
        <p:spPr>
          <a:xfrm>
            <a:off x="3050946" y="1392315"/>
            <a:ext cx="6362410" cy="4724400"/>
          </a:xfrm>
          <a:prstGeom prst="rect">
            <a:avLst/>
          </a:prstGeom>
        </p:spPr>
      </p:pic>
      <p:sp>
        <p:nvSpPr>
          <p:cNvPr id="2" name="TextBox 21">
            <a:extLst>
              <a:ext uri="{FF2B5EF4-FFF2-40B4-BE49-F238E27FC236}">
                <a16:creationId xmlns:a16="http://schemas.microsoft.com/office/drawing/2014/main" xmlns="" id="{F397EA65-3D30-070E-3BAC-AC0D4CBD7B5A}"/>
              </a:ext>
            </a:extLst>
          </p:cNvPr>
          <p:cNvSpPr txBox="1"/>
          <p:nvPr/>
        </p:nvSpPr>
        <p:spPr>
          <a:xfrm>
            <a:off x="3640609" y="6100123"/>
            <a:ext cx="4910781" cy="707886"/>
          </a:xfrm>
          <a:prstGeom prst="rect">
            <a:avLst/>
          </a:prstGeom>
          <a:noFill/>
        </p:spPr>
        <p:txBody>
          <a:bodyPr wrap="square" rtlCol="0">
            <a:spAutoFit/>
          </a:bodyPr>
          <a:lstStyle/>
          <a:p>
            <a:pPr>
              <a:defRPr/>
            </a:pPr>
            <a:r>
              <a:rPr lang="en-US" sz="4000" b="1" dirty="0" err="1">
                <a:solidFill>
                  <a:srgbClr val="7030A0"/>
                </a:solidFill>
                <a:ea typeface="字魂59号-创粗黑"/>
                <a:cs typeface="Calibri" panose="020F0502020204030204" pitchFamily="34" charset="0"/>
              </a:rPr>
              <a:t>Cảnh</a:t>
            </a:r>
            <a:r>
              <a:rPr lang="en-US" sz="4000" b="1" dirty="0">
                <a:solidFill>
                  <a:srgbClr val="7030A0"/>
                </a:solidFill>
                <a:ea typeface="字魂59号-创粗黑"/>
                <a:cs typeface="Calibri" panose="020F0502020204030204" pitchFamily="34" charset="0"/>
              </a:rPr>
              <a:t> </a:t>
            </a:r>
            <a:r>
              <a:rPr lang="en-US" sz="4000" b="1" dirty="0" err="1">
                <a:solidFill>
                  <a:srgbClr val="7030A0"/>
                </a:solidFill>
                <a:ea typeface="字魂59号-创粗黑"/>
                <a:cs typeface="Calibri" panose="020F0502020204030204" pitchFamily="34" charset="0"/>
              </a:rPr>
              <a:t>sát</a:t>
            </a:r>
            <a:r>
              <a:rPr lang="en-US" sz="4000" b="1" dirty="0">
                <a:solidFill>
                  <a:srgbClr val="7030A0"/>
                </a:solidFill>
                <a:ea typeface="字魂59号-创粗黑"/>
                <a:cs typeface="Calibri" panose="020F0502020204030204" pitchFamily="34" charset="0"/>
              </a:rPr>
              <a:t> </a:t>
            </a:r>
            <a:r>
              <a:rPr lang="en-US" sz="4000" b="1" dirty="0" err="1">
                <a:solidFill>
                  <a:srgbClr val="7030A0"/>
                </a:solidFill>
                <a:ea typeface="字魂59号-创粗黑"/>
                <a:cs typeface="Calibri" panose="020F0502020204030204" pitchFamily="34" charset="0"/>
              </a:rPr>
              <a:t>giao</a:t>
            </a:r>
            <a:r>
              <a:rPr lang="en-US" sz="4000" b="1" dirty="0">
                <a:solidFill>
                  <a:srgbClr val="7030A0"/>
                </a:solidFill>
                <a:ea typeface="字魂59号-创粗黑"/>
                <a:cs typeface="Calibri" panose="020F0502020204030204" pitchFamily="34" charset="0"/>
              </a:rPr>
              <a:t> </a:t>
            </a:r>
            <a:r>
              <a:rPr lang="en-US" sz="4000" b="1" dirty="0" err="1">
                <a:solidFill>
                  <a:srgbClr val="7030A0"/>
                </a:solidFill>
                <a:ea typeface="字魂59号-创粗黑"/>
                <a:cs typeface="Calibri" panose="020F0502020204030204" pitchFamily="34" charset="0"/>
              </a:rPr>
              <a:t>thông</a:t>
            </a:r>
            <a:endParaRPr lang="en-US" sz="4000" b="1" dirty="0">
              <a:solidFill>
                <a:srgbClr val="7030A0"/>
              </a:solidFill>
              <a:ea typeface="字魂59号-创粗黑"/>
              <a:cs typeface="Calibri" panose="020F0502020204030204" pitchFamily="34" charset="0"/>
            </a:endParaRPr>
          </a:p>
        </p:txBody>
      </p:sp>
    </p:spTree>
    <p:extLst>
      <p:ext uri="{BB962C8B-B14F-4D97-AF65-F5344CB8AC3E}">
        <p14:creationId xmlns:p14="http://schemas.microsoft.com/office/powerpoint/2010/main" val="33468514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AB7FE44B-E049-43AE-A258-0A44941E38C8}"/>
              </a:ext>
            </a:extLst>
          </p:cNvPr>
          <p:cNvSpPr/>
          <p:nvPr/>
        </p:nvSpPr>
        <p:spPr>
          <a:xfrm>
            <a:off x="526742" y="363984"/>
            <a:ext cx="11070454" cy="2717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bg1"/>
                </a:solidFill>
              </a:rPr>
              <a:t>  </a:t>
            </a:r>
            <a:endParaRPr lang="en-US" sz="2400" b="1" dirty="0">
              <a:solidFill>
                <a:schemeClr val="bg1"/>
              </a:solidFill>
            </a:endParaRPr>
          </a:p>
        </p:txBody>
      </p:sp>
      <p:sp>
        <p:nvSpPr>
          <p:cNvPr id="6" name="AutoShape 2">
            <a:extLst>
              <a:ext uri="{FF2B5EF4-FFF2-40B4-BE49-F238E27FC236}">
                <a16:creationId xmlns:a16="http://schemas.microsoft.com/office/drawing/2014/main" xmlns="" id="{873E792A-B1E8-42EF-94FA-E46416FA5277}"/>
              </a:ext>
            </a:extLst>
          </p:cNvPr>
          <p:cNvSpPr>
            <a:spLocks noChangeAspect="1" noChangeArrowheads="1"/>
          </p:cNvSpPr>
          <p:nvPr/>
        </p:nvSpPr>
        <p:spPr bwMode="auto">
          <a:xfrm>
            <a:off x="1376363" y="-13652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ction Button: Go Home 8">
            <a:hlinkClick r:id="rId2" action="ppaction://hlinksldjump" highlightClick="1"/>
            <a:extLst>
              <a:ext uri="{FF2B5EF4-FFF2-40B4-BE49-F238E27FC236}">
                <a16:creationId xmlns:a16="http://schemas.microsoft.com/office/drawing/2014/main" xmlns="" id="{39F4EF53-02FA-4D62-B1A5-138B65843454}"/>
              </a:ext>
            </a:extLst>
          </p:cNvPr>
          <p:cNvSpPr/>
          <p:nvPr/>
        </p:nvSpPr>
        <p:spPr>
          <a:xfrm>
            <a:off x="11043821" y="611671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 name="Rectangle: Rounded Corners 10">
            <a:extLst>
              <a:ext uri="{FF2B5EF4-FFF2-40B4-BE49-F238E27FC236}">
                <a16:creationId xmlns:a16="http://schemas.microsoft.com/office/drawing/2014/main" xmlns="" id="{C4441F52-9488-46F2-8E55-D947417CBAFD}"/>
              </a:ext>
            </a:extLst>
          </p:cNvPr>
          <p:cNvSpPr/>
          <p:nvPr/>
        </p:nvSpPr>
        <p:spPr>
          <a:xfrm>
            <a:off x="755812" y="592440"/>
            <a:ext cx="10407067" cy="1958655"/>
          </a:xfrm>
          <a:prstGeom prst="roundRect">
            <a:avLst/>
          </a:prstGeom>
          <a:solidFill>
            <a:sysClr val="window" lastClr="FFFFFF"/>
          </a:solidFill>
          <a:ln w="571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505"/>
              </a:spcBef>
              <a:spcAft>
                <a:spcPts val="800"/>
              </a:spcAft>
              <a:buClrTx/>
              <a:buSzTx/>
              <a:buFontTx/>
              <a:buNone/>
              <a:tabLst>
                <a:tab pos="806450" algn="l"/>
              </a:tabLst>
              <a:defRPr/>
            </a:pPr>
            <a:r>
              <a:rPr kumimoji="0" lang="vi-VN"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Câu 3.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Từ</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cần</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điền</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vào</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chỗ</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chấm</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thích</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hợp</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cho</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câu</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sau</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là</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p>
          <a:p>
            <a:pPr marL="0" marR="0" lvl="0" indent="0" algn="ctr" defTabSz="914400" eaLnBrk="1" fontAlgn="auto" latinLnBrk="0" hangingPunct="1">
              <a:lnSpc>
                <a:spcPct val="150000"/>
              </a:lnSpc>
              <a:spcBef>
                <a:spcPts val="505"/>
              </a:spcBef>
              <a:spcAft>
                <a:spcPts val="800"/>
              </a:spcAft>
              <a:buClrTx/>
              <a:buSzTx/>
              <a:buFontTx/>
              <a:buNone/>
              <a:tabLst>
                <a:tab pos="806450" algn="l"/>
              </a:tabLst>
              <a:defRPr/>
            </a:pPr>
            <a:r>
              <a:rPr kumimoji="0" lang="en-US" sz="3200" b="1" i="1"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Chúng</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ta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cần</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phải</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đường</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phố</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sạch</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đẹp</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a:t>
            </a:r>
            <a:endParaRPr kumimoji="0" lang="en-US" sz="3200" b="1" i="0" u="none" strike="noStrike" kern="0" cap="none" spc="0" normalizeH="0" baseline="0" noProof="0" dirty="0">
              <a:ln>
                <a:noFill/>
              </a:ln>
              <a:solidFill>
                <a:srgbClr val="7030A0"/>
              </a:solidFill>
              <a:effectLst/>
              <a:uLnTx/>
              <a:uFillTx/>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61D87ACD-01B4-B3C2-DB1A-5DA0137B33D9}"/>
              </a:ext>
            </a:extLst>
          </p:cNvPr>
          <p:cNvPicPr>
            <a:picLocks noChangeAspect="1"/>
          </p:cNvPicPr>
          <p:nvPr/>
        </p:nvPicPr>
        <p:blipFill>
          <a:blip r:embed="rId3"/>
          <a:stretch>
            <a:fillRect/>
          </a:stretch>
        </p:blipFill>
        <p:spPr>
          <a:xfrm>
            <a:off x="2698044" y="3140017"/>
            <a:ext cx="7642577" cy="3125543"/>
          </a:xfrm>
          <a:prstGeom prst="rect">
            <a:avLst/>
          </a:prstGeom>
        </p:spPr>
      </p:pic>
      <p:sp>
        <p:nvSpPr>
          <p:cNvPr id="5" name="TextBox 14">
            <a:extLst>
              <a:ext uri="{FF2B5EF4-FFF2-40B4-BE49-F238E27FC236}">
                <a16:creationId xmlns:a16="http://schemas.microsoft.com/office/drawing/2014/main" xmlns="" id="{C0F00F8C-56D3-786B-BE1F-A506B3482AEC}"/>
              </a:ext>
            </a:extLst>
          </p:cNvPr>
          <p:cNvSpPr txBox="1"/>
          <p:nvPr/>
        </p:nvSpPr>
        <p:spPr>
          <a:xfrm>
            <a:off x="4898487" y="1722557"/>
            <a:ext cx="1703527" cy="707886"/>
          </a:xfrm>
          <a:prstGeom prst="rect">
            <a:avLst/>
          </a:prstGeom>
          <a:noFill/>
        </p:spPr>
        <p:txBody>
          <a:bodyPr wrap="square" rtlCol="0">
            <a:spAutoFit/>
          </a:bodyPr>
          <a:lstStyle/>
          <a:p>
            <a:pPr>
              <a:defRPr/>
            </a:pPr>
            <a:r>
              <a:rPr lang="en-US" sz="4000" b="1" dirty="0" err="1">
                <a:solidFill>
                  <a:srgbClr val="002060"/>
                </a:solidFill>
                <a:cs typeface="Calibri" panose="020F0502020204030204" pitchFamily="34" charset="0"/>
              </a:rPr>
              <a:t>giữ</a:t>
            </a:r>
            <a:r>
              <a:rPr lang="en-US" sz="4000" b="1" dirty="0">
                <a:solidFill>
                  <a:srgbClr val="002060"/>
                </a:solidFill>
                <a:cs typeface="Calibri" panose="020F0502020204030204" pitchFamily="34" charset="0"/>
              </a:rPr>
              <a:t> </a:t>
            </a:r>
            <a:r>
              <a:rPr lang="en-US" sz="4000" b="1" dirty="0" err="1">
                <a:solidFill>
                  <a:srgbClr val="002060"/>
                </a:solidFill>
                <a:cs typeface="Calibri" panose="020F0502020204030204" pitchFamily="34" charset="0"/>
              </a:rPr>
              <a:t>gìn</a:t>
            </a:r>
            <a:endParaRPr lang="en-US" sz="4000" b="1" dirty="0">
              <a:solidFill>
                <a:srgbClr val="002060"/>
              </a:solidFill>
              <a:ea typeface="字魂59号-创粗黑"/>
              <a:cs typeface="Calibri" panose="020F0502020204030204" pitchFamily="34" charset="0"/>
            </a:endParaRPr>
          </a:p>
        </p:txBody>
      </p:sp>
    </p:spTree>
    <p:extLst>
      <p:ext uri="{BB962C8B-B14F-4D97-AF65-F5344CB8AC3E}">
        <p14:creationId xmlns:p14="http://schemas.microsoft.com/office/powerpoint/2010/main" val="10040538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xmlns="" id="{873E792A-B1E8-42EF-94FA-E46416FA5277}"/>
              </a:ext>
            </a:extLst>
          </p:cNvPr>
          <p:cNvSpPr>
            <a:spLocks noChangeAspect="1" noChangeArrowheads="1"/>
          </p:cNvSpPr>
          <p:nvPr/>
        </p:nvSpPr>
        <p:spPr bwMode="auto">
          <a:xfrm>
            <a:off x="1376363" y="-13652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ction Button: Go Home 8">
            <a:hlinkClick r:id="rId2" action="ppaction://hlinksldjump" highlightClick="1"/>
            <a:extLst>
              <a:ext uri="{FF2B5EF4-FFF2-40B4-BE49-F238E27FC236}">
                <a16:creationId xmlns:a16="http://schemas.microsoft.com/office/drawing/2014/main" xmlns="" id="{0BC23B83-E257-4D83-8D68-7F2FD58A9A02}"/>
              </a:ext>
            </a:extLst>
          </p:cNvPr>
          <p:cNvSpPr/>
          <p:nvPr/>
        </p:nvSpPr>
        <p:spPr>
          <a:xfrm>
            <a:off x="11043821" y="611671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2" name="Hình ảnh 1">
            <a:extLst>
              <a:ext uri="{FF2B5EF4-FFF2-40B4-BE49-F238E27FC236}">
                <a16:creationId xmlns:a16="http://schemas.microsoft.com/office/drawing/2014/main" xmlns="" id="{0E98AD6A-8D9E-04C8-5891-1A0611DB43CC}"/>
              </a:ext>
            </a:extLst>
          </p:cNvPr>
          <p:cNvPicPr>
            <a:picLocks noChangeAspect="1"/>
          </p:cNvPicPr>
          <p:nvPr/>
        </p:nvPicPr>
        <p:blipFill>
          <a:blip r:embed="rId3"/>
          <a:stretch>
            <a:fillRect/>
          </a:stretch>
        </p:blipFill>
        <p:spPr>
          <a:xfrm>
            <a:off x="3326296" y="343491"/>
            <a:ext cx="5806415" cy="4341398"/>
          </a:xfrm>
          <a:prstGeom prst="rect">
            <a:avLst/>
          </a:prstGeom>
        </p:spPr>
      </p:pic>
      <p:sp>
        <p:nvSpPr>
          <p:cNvPr id="3" name="Rectangle: Rounded Corners 1">
            <a:extLst>
              <a:ext uri="{FF2B5EF4-FFF2-40B4-BE49-F238E27FC236}">
                <a16:creationId xmlns:a16="http://schemas.microsoft.com/office/drawing/2014/main" xmlns="" id="{682C7D10-9D02-E5D2-0EBB-42CC0B6EF214}"/>
              </a:ext>
            </a:extLst>
          </p:cNvPr>
          <p:cNvSpPr/>
          <p:nvPr/>
        </p:nvSpPr>
        <p:spPr>
          <a:xfrm>
            <a:off x="196156" y="295007"/>
            <a:ext cx="4703221" cy="2589228"/>
          </a:xfrm>
          <a:prstGeom prst="roundRect">
            <a:avLst/>
          </a:prstGeom>
          <a:solidFill>
            <a:srgbClr val="1374C4">
              <a:alpha val="80000"/>
            </a:srgbClr>
          </a:solidFill>
          <a:ln w="38100" cap="flat" cmpd="sng" algn="ctr">
            <a:solidFill>
              <a:srgbClr val="F76B6C"/>
            </a:solidFill>
            <a:prstDash val="dashDot"/>
            <a:miter lim="800000"/>
          </a:ln>
          <a:effectLst/>
        </p:spPr>
        <p:txBody>
          <a:bodyPr rtlCol="0" anchor="ctr"/>
          <a:lstStyle/>
          <a:p>
            <a:pPr marL="0" marR="0" lvl="0" indent="0" algn="just" defTabSz="914400" rtl="0" eaLnBrk="1" fontAlgn="auto" latinLnBrk="0" hangingPunct="1">
              <a:lnSpc>
                <a:spcPct val="150000"/>
              </a:lnSpc>
              <a:spcBef>
                <a:spcPts val="505"/>
              </a:spcBef>
              <a:spcAft>
                <a:spcPts val="800"/>
              </a:spcAft>
              <a:buClrTx/>
              <a:buSzTx/>
              <a:buFontTx/>
              <a:buNone/>
              <a:tabLst>
                <a:tab pos="806450" algn="l"/>
              </a:tabLst>
              <a:defRPr/>
            </a:pPr>
            <a:r>
              <a:rPr lang="vi-VN" sz="3200" b="1" kern="0" dirty="0">
                <a:solidFill>
                  <a:srgbClr val="002060"/>
                </a:solidFill>
                <a:latin typeface="Sitka Subheading" panose="02000505000000020004" pitchFamily="2" charset="0"/>
                <a:ea typeface="Arial" panose="020B0604020202020204" pitchFamily="34" charset="0"/>
                <a:cs typeface="Times New Roman" panose="02020603050405020304" pitchFamily="18" charset="0"/>
              </a:rPr>
              <a:t>Câu</a:t>
            </a:r>
            <a:r>
              <a:rPr kumimoji="0" lang="vi-VN"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4.</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Đây</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là</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dụng</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cụ</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của</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người</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làm</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công</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việc</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gì</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endParaRPr kumimoji="0" lang="en-US" sz="2400" b="1" i="0" u="none" strike="noStrike" kern="0" cap="none" spc="0" normalizeH="0" baseline="0" noProof="0" dirty="0">
              <a:ln>
                <a:noFill/>
              </a:ln>
              <a:solidFill>
                <a:srgbClr val="002060"/>
              </a:solidFill>
              <a:effectLst/>
              <a:uLnTx/>
              <a:uFillTx/>
              <a:latin typeface="Sitka Subheading" panose="02000505000000020004" pitchFamily="2" charset="0"/>
              <a:ea typeface="Calibri" panose="020F0502020204030204" pitchFamily="34" charset="0"/>
              <a:cs typeface="Times New Roman" panose="02020603050405020304" pitchFamily="18" charset="0"/>
            </a:endParaRPr>
          </a:p>
        </p:txBody>
      </p:sp>
      <p:pic>
        <p:nvPicPr>
          <p:cNvPr id="5" name="Picture 4" descr="Găng tay cao su dài cỡ M">
            <a:extLst>
              <a:ext uri="{FF2B5EF4-FFF2-40B4-BE49-F238E27FC236}">
                <a16:creationId xmlns:a16="http://schemas.microsoft.com/office/drawing/2014/main" xmlns="" id="{A71DB37B-4BD9-2A13-6037-A747023A79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9244" y="66583"/>
            <a:ext cx="2493703" cy="2277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đeo khẩu trang trên máy bay: tin tức, hình ảnh, video, bình luận mới nhất">
            <a:extLst>
              <a:ext uri="{FF2B5EF4-FFF2-40B4-BE49-F238E27FC236}">
                <a16:creationId xmlns:a16="http://schemas.microsoft.com/office/drawing/2014/main" xmlns="" id="{A1C225D9-35EB-9A5A-1C23-C03D92F7D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7823" y="295007"/>
            <a:ext cx="2765778" cy="2277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2">
            <a:extLst>
              <a:ext uri="{FF2B5EF4-FFF2-40B4-BE49-F238E27FC236}">
                <a16:creationId xmlns:a16="http://schemas.microsoft.com/office/drawing/2014/main" xmlns="" id="{2854B608-EBDF-5E08-A47F-5BE82E607FFF}"/>
              </a:ext>
            </a:extLst>
          </p:cNvPr>
          <p:cNvSpPr txBox="1"/>
          <p:nvPr/>
        </p:nvSpPr>
        <p:spPr>
          <a:xfrm>
            <a:off x="1112397" y="4091024"/>
            <a:ext cx="21256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字魂59号-创粗黑"/>
                <a:cs typeface="Calibri" panose="020F0502020204030204" pitchFamily="34" charset="0"/>
              </a:rPr>
              <a:t>Lao </a:t>
            </a:r>
            <a:r>
              <a:rPr kumimoji="0" lang="en-US" sz="4000" b="1" i="0" u="none" strike="noStrike" kern="1200" cap="none" spc="0" normalizeH="0" baseline="0" noProof="0" dirty="0" err="1">
                <a:ln>
                  <a:noFill/>
                </a:ln>
                <a:solidFill>
                  <a:srgbClr val="FF0000"/>
                </a:solidFill>
                <a:effectLst/>
                <a:uLnTx/>
                <a:uFillTx/>
                <a:latin typeface="Calibri"/>
                <a:ea typeface="字魂59号-创粗黑"/>
                <a:cs typeface="Calibri" panose="020F0502020204030204" pitchFamily="34" charset="0"/>
              </a:rPr>
              <a:t>công</a:t>
            </a:r>
            <a:endParaRPr kumimoji="0" lang="en-US" sz="4000" b="1" i="0" u="none" strike="noStrike" kern="1200" cap="none" spc="0" normalizeH="0" baseline="0" noProof="0" dirty="0">
              <a:ln>
                <a:noFill/>
              </a:ln>
              <a:solidFill>
                <a:srgbClr val="FF0000"/>
              </a:solidFill>
              <a:effectLst/>
              <a:uLnTx/>
              <a:uFillTx/>
              <a:latin typeface="Calibri"/>
              <a:ea typeface="字魂59号-创粗黑"/>
              <a:cs typeface="Calibri" panose="020F0502020204030204" pitchFamily="34" charset="0"/>
            </a:endParaRPr>
          </a:p>
        </p:txBody>
      </p:sp>
    </p:spTree>
    <p:extLst>
      <p:ext uri="{BB962C8B-B14F-4D97-AF65-F5344CB8AC3E}">
        <p14:creationId xmlns:p14="http://schemas.microsoft.com/office/powerpoint/2010/main" val="3958060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ABDBECFF-DD19-28BC-E5F5-9D3F5D9F185E}"/>
              </a:ext>
            </a:extLst>
          </p:cNvPr>
          <p:cNvSpPr/>
          <p:nvPr/>
        </p:nvSpPr>
        <p:spPr>
          <a:xfrm>
            <a:off x="424070" y="5257562"/>
            <a:ext cx="11913704" cy="1600438"/>
          </a:xfrm>
          <a:prstGeom prst="rect">
            <a:avLst/>
          </a:prstGeom>
          <a:noFill/>
        </p:spPr>
        <p:txBody>
          <a:bodyPr wrap="square">
            <a:spAutoFit/>
          </a:bodyPr>
          <a:lstStyle/>
          <a:p>
            <a:pPr algn="ctr">
              <a:defRPr/>
            </a:pPr>
            <a:r>
              <a:rPr lang="en-US" sz="2800" b="1" dirty="0">
                <a:ln w="0"/>
                <a:effectLst>
                  <a:outerShdw blurRad="38100" dist="25400" dir="5400000" algn="ctr" rotWithShape="0">
                    <a:srgbClr val="6E747A">
                      <a:alpha val="43000"/>
                    </a:srgbClr>
                  </a:outerShdw>
                </a:effectLst>
                <a:latin typeface="time"/>
                <a:cs typeface="Times New Roman" panose="02020603050405020304" pitchFamily="18" charset="0"/>
              </a:rPr>
              <a:t>Quan </a:t>
            </a:r>
            <a:r>
              <a:rPr lang="en-US" sz="2800" b="1" dirty="0" err="1">
                <a:ln w="0"/>
                <a:effectLst>
                  <a:outerShdw blurRad="38100" dist="25400" dir="5400000" algn="ctr" rotWithShape="0">
                    <a:srgbClr val="6E747A">
                      <a:alpha val="43000"/>
                    </a:srgbClr>
                  </a:outerShdw>
                </a:effectLst>
                <a:latin typeface="time"/>
                <a:cs typeface="Times New Roman" panose="02020603050405020304" pitchFamily="18" charset="0"/>
              </a:rPr>
              <a:t>sát</a:t>
            </a:r>
            <a:r>
              <a:rPr lang="en-US" sz="2800" b="1" dirty="0">
                <a:ln w="0"/>
                <a:effectLst>
                  <a:outerShdw blurRad="38100" dist="25400" dir="5400000" algn="ctr" rotWithShape="0">
                    <a:srgbClr val="6E747A">
                      <a:alpha val="43000"/>
                    </a:srgbClr>
                  </a:outerShdw>
                </a:effectLst>
                <a:latin typeface="time"/>
                <a:cs typeface="Times New Roman" panose="02020603050405020304" pitchFamily="18" charset="0"/>
              </a:rPr>
              <a:t> </a:t>
            </a:r>
            <a:r>
              <a:rPr lang="en-US" sz="2800" b="1" dirty="0" err="1">
                <a:ln w="0"/>
                <a:effectLst>
                  <a:outerShdw blurRad="38100" dist="25400" dir="5400000" algn="ctr" rotWithShape="0">
                    <a:srgbClr val="6E747A">
                      <a:alpha val="43000"/>
                    </a:srgbClr>
                  </a:outerShdw>
                </a:effectLst>
                <a:latin typeface="time"/>
                <a:cs typeface="Times New Roman" panose="02020603050405020304" pitchFamily="18" charset="0"/>
              </a:rPr>
              <a:t>tranh</a:t>
            </a:r>
            <a:r>
              <a:rPr lang="en-US" sz="2800" b="1" dirty="0">
                <a:ln w="0"/>
                <a:effectLst>
                  <a:outerShdw blurRad="38100" dist="25400" dir="5400000" algn="ctr" rotWithShape="0">
                    <a:srgbClr val="6E747A">
                      <a:alpha val="43000"/>
                    </a:srgbClr>
                  </a:outerShdw>
                </a:effectLst>
                <a:latin typeface="time"/>
                <a:cs typeface="Times New Roman" panose="02020603050405020304" pitchFamily="18" charset="0"/>
              </a:rPr>
              <a:t> minh </a:t>
            </a:r>
            <a:r>
              <a:rPr lang="en-US" sz="2800" b="1" dirty="0" err="1">
                <a:ln w="0"/>
                <a:effectLst>
                  <a:outerShdw blurRad="38100" dist="25400" dir="5400000" algn="ctr" rotWithShape="0">
                    <a:srgbClr val="6E747A">
                      <a:alpha val="43000"/>
                    </a:srgbClr>
                  </a:outerShdw>
                </a:effectLst>
                <a:latin typeface="time"/>
                <a:cs typeface="Times New Roman" panose="02020603050405020304" pitchFamily="18" charset="0"/>
              </a:rPr>
              <a:t>họa</a:t>
            </a:r>
            <a:r>
              <a:rPr lang="en-US" sz="2800" b="1" dirty="0">
                <a:ln w="0"/>
                <a:effectLst>
                  <a:outerShdw blurRad="38100" dist="25400" dir="5400000" algn="ctr" rotWithShape="0">
                    <a:srgbClr val="6E747A">
                      <a:alpha val="43000"/>
                    </a:srgbClr>
                  </a:outerShdw>
                </a:effectLst>
                <a:latin typeface="time"/>
                <a:cs typeface="Times New Roman" panose="02020603050405020304" pitchFamily="18" charset="0"/>
              </a:rPr>
              <a:t> </a:t>
            </a:r>
            <a:r>
              <a:rPr lang="en-US" sz="2800" b="1" dirty="0" err="1">
                <a:ln w="0"/>
                <a:effectLst>
                  <a:outerShdw blurRad="38100" dist="25400" dir="5400000" algn="ctr" rotWithShape="0">
                    <a:srgbClr val="6E747A">
                      <a:alpha val="43000"/>
                    </a:srgbClr>
                  </a:outerShdw>
                </a:effectLst>
                <a:latin typeface="time"/>
                <a:cs typeface="Times New Roman" panose="02020603050405020304" pitchFamily="18" charset="0"/>
              </a:rPr>
              <a:t>và</a:t>
            </a:r>
            <a:r>
              <a:rPr lang="en-US" sz="2800" b="1" dirty="0">
                <a:ln w="0"/>
                <a:effectLst>
                  <a:outerShdw blurRad="38100" dist="25400" dir="5400000" algn="ctr" rotWithShape="0">
                    <a:srgbClr val="6E747A">
                      <a:alpha val="43000"/>
                    </a:srgbClr>
                  </a:outerShdw>
                </a:effectLst>
                <a:latin typeface="time"/>
                <a:cs typeface="Times New Roman" panose="02020603050405020304" pitchFamily="18" charset="0"/>
              </a:rPr>
              <a:t> </a:t>
            </a:r>
            <a:r>
              <a:rPr lang="en-US" sz="2800" b="1" dirty="0" err="1">
                <a:ln w="0"/>
                <a:effectLst>
                  <a:outerShdw blurRad="38100" dist="25400" dir="5400000" algn="ctr" rotWithShape="0">
                    <a:srgbClr val="6E747A">
                      <a:alpha val="43000"/>
                    </a:srgbClr>
                  </a:outerShdw>
                </a:effectLst>
                <a:latin typeface="time"/>
                <a:cs typeface="Times New Roman" panose="02020603050405020304" pitchFamily="18" charset="0"/>
              </a:rPr>
              <a:t>cho</a:t>
            </a:r>
            <a:r>
              <a:rPr lang="vi-VN" sz="2800" b="1" dirty="0">
                <a:ln w="0"/>
                <a:effectLst>
                  <a:outerShdw blurRad="38100" dist="25400" dir="5400000" algn="ctr" rotWithShape="0">
                    <a:srgbClr val="6E747A">
                      <a:alpha val="43000"/>
                    </a:srgbClr>
                  </a:outerShdw>
                </a:effectLst>
                <a:latin typeface="time"/>
                <a:cs typeface="Times New Roman" panose="02020603050405020304" pitchFamily="18" charset="0"/>
              </a:rPr>
              <a:t> biết: b</a:t>
            </a:r>
            <a:r>
              <a:rPr lang="vi-VN" sz="2800" b="1" dirty="0">
                <a:latin typeface="time"/>
              </a:rPr>
              <a:t>ức tranh vẽ ai và vẽ những sự vật gì?           Nhân vật đó đang làm gì?</a:t>
            </a:r>
            <a:endParaRPr lang="en-US" sz="2800" b="1" dirty="0">
              <a:latin typeface="time"/>
            </a:endParaRPr>
          </a:p>
          <a:p>
            <a:pPr algn="ctr">
              <a:defRPr/>
            </a:pPr>
            <a:endPar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endParaRPr>
          </a:p>
        </p:txBody>
      </p:sp>
      <p:pic>
        <p:nvPicPr>
          <p:cNvPr id="4" name="Hình ảnh 3">
            <a:extLst>
              <a:ext uri="{FF2B5EF4-FFF2-40B4-BE49-F238E27FC236}">
                <a16:creationId xmlns:a16="http://schemas.microsoft.com/office/drawing/2014/main" xmlns="" id="{F5A9BC20-BC37-700B-9CF3-950DAD05EF9E}"/>
              </a:ext>
            </a:extLst>
          </p:cNvPr>
          <p:cNvPicPr>
            <a:picLocks noChangeAspect="1"/>
          </p:cNvPicPr>
          <p:nvPr/>
        </p:nvPicPr>
        <p:blipFill>
          <a:blip r:embed="rId3">
            <a:extLst>
              <a:ext uri="{28A0092B-C50C-407E-A947-70E740481C1C}">
                <a14:useLocalDpi xmlns:a14="http://schemas.microsoft.com/office/drawing/2010/main" val="0"/>
              </a:ext>
            </a:extLst>
          </a:blip>
          <a:srcRect l="35521" t="13820" r="31770" b="28002"/>
          <a:stretch/>
        </p:blipFill>
        <p:spPr>
          <a:xfrm>
            <a:off x="3591339" y="-1600438"/>
            <a:ext cx="5870713" cy="6858000"/>
          </a:xfrm>
          <a:prstGeom prst="rect">
            <a:avLst/>
          </a:prstGeom>
        </p:spPr>
      </p:pic>
    </p:spTree>
    <p:extLst>
      <p:ext uri="{BB962C8B-B14F-4D97-AF65-F5344CB8AC3E}">
        <p14:creationId xmlns:p14="http://schemas.microsoft.com/office/powerpoint/2010/main" val="3673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931">
            <a:extLst>
              <a:ext uri="{FF2B5EF4-FFF2-40B4-BE49-F238E27FC236}">
                <a16:creationId xmlns:a16="http://schemas.microsoft.com/office/drawing/2014/main" xmlns="" id="{DCECFD28-AB55-CE8D-566F-73E83EFBF8E5}"/>
              </a:ext>
            </a:extLst>
          </p:cNvPr>
          <p:cNvPicPr/>
          <p:nvPr/>
        </p:nvPicPr>
        <p:blipFill>
          <a:blip r:embed="rId2"/>
          <a:stretch/>
        </p:blipFill>
        <p:spPr>
          <a:xfrm>
            <a:off x="3661997" y="74645"/>
            <a:ext cx="8481527" cy="6708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ubtitle 2">
            <a:extLst>
              <a:ext uri="{FF2B5EF4-FFF2-40B4-BE49-F238E27FC236}">
                <a16:creationId xmlns:a16="http://schemas.microsoft.com/office/drawing/2014/main" xmlns="" id="{DBF9A0AA-B1D4-1396-D02C-A35116A4EFE4}"/>
              </a:ext>
            </a:extLst>
          </p:cNvPr>
          <p:cNvSpPr txBox="1">
            <a:spLocks/>
          </p:cNvSpPr>
          <p:nvPr/>
        </p:nvSpPr>
        <p:spPr>
          <a:xfrm>
            <a:off x="0" y="2116993"/>
            <a:ext cx="4351944" cy="2989730"/>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2: </a:t>
            </a:r>
          </a:p>
          <a:p>
            <a:pPr>
              <a:lnSpc>
                <a:spcPct val="130000"/>
              </a:lnSpc>
            </a:pPr>
            <a:r>
              <a:rPr lang="en-US" sz="5400" b="1" dirty="0" err="1">
                <a:solidFill>
                  <a:srgbClr val="FF0000"/>
                </a:solidFill>
                <a:latin typeface="UTM Avo" panose="02040603050506020204" pitchFamily="18" charset="0"/>
              </a:rPr>
              <a:t>Tiếng</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chổi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tre</a:t>
            </a:r>
            <a:endParaRPr lang="en-US" sz="5400" b="1" dirty="0">
              <a:solidFill>
                <a:srgbClr val="FF0000"/>
              </a:solidFill>
              <a:latin typeface="UTM Avo" panose="02040603050506020204" pitchFamily="18" charset="0"/>
            </a:endParaRPr>
          </a:p>
          <a:p>
            <a:pPr>
              <a:lnSpc>
                <a:spcPct val="130000"/>
              </a:lnSpc>
            </a:pPr>
            <a:r>
              <a:rPr lang="en-US" sz="3900" b="1" i="1" dirty="0">
                <a:solidFill>
                  <a:srgbClr val="002060"/>
                </a:solidFill>
                <a:latin typeface="UTM Avo" panose="02040603050506020204" pitchFamily="18" charset="0"/>
              </a:rPr>
              <a:t>              </a:t>
            </a:r>
            <a:r>
              <a:rPr lang="en-US" sz="3900" b="1" i="1" dirty="0" err="1">
                <a:solidFill>
                  <a:srgbClr val="002060"/>
                </a:solidFill>
                <a:latin typeface="UTM Avo" panose="02040603050506020204" pitchFamily="18" charset="0"/>
              </a:rPr>
              <a:t>Tố</a:t>
            </a:r>
            <a:r>
              <a:rPr lang="en-US" sz="3900" b="1" i="1" dirty="0">
                <a:solidFill>
                  <a:srgbClr val="002060"/>
                </a:solidFill>
                <a:latin typeface="UTM Avo" panose="02040603050506020204" pitchFamily="18" charset="0"/>
              </a:rPr>
              <a:t> </a:t>
            </a:r>
            <a:r>
              <a:rPr lang="en-US" sz="3900" b="1" i="1" dirty="0" err="1">
                <a:solidFill>
                  <a:srgbClr val="002060"/>
                </a:solidFill>
                <a:latin typeface="UTM Avo" panose="02040603050506020204" pitchFamily="18" charset="0"/>
              </a:rPr>
              <a:t>Hữu</a:t>
            </a:r>
            <a:endParaRPr lang="en-US" sz="3900" b="1" i="1" dirty="0">
              <a:solidFill>
                <a:srgbClr val="002060"/>
              </a:solidFill>
              <a:latin typeface="UTM Avo" panose="02040603050506020204" pitchFamily="18" charset="0"/>
            </a:endParaRPr>
          </a:p>
          <a:p>
            <a:pPr>
              <a:lnSpc>
                <a:spcPct val="130000"/>
              </a:lnSpc>
            </a:pPr>
            <a:endParaRPr lang="en-US" sz="5400" b="1" dirty="0">
              <a:solidFill>
                <a:srgbClr val="FF0000"/>
              </a:solidFill>
              <a:latin typeface="UTM Avo" panose="02040603050506020204" pitchFamily="18" charset="0"/>
            </a:endParaRPr>
          </a:p>
        </p:txBody>
      </p:sp>
      <p:sp>
        <p:nvSpPr>
          <p:cNvPr id="14" name="Subtitle 2">
            <a:extLst>
              <a:ext uri="{FF2B5EF4-FFF2-40B4-BE49-F238E27FC236}">
                <a16:creationId xmlns:a16="http://schemas.microsoft.com/office/drawing/2014/main" xmlns="" id="{29875801-77FA-AAA4-0657-39D98AC708C6}"/>
              </a:ext>
            </a:extLst>
          </p:cNvPr>
          <p:cNvSpPr txBox="1">
            <a:spLocks/>
          </p:cNvSpPr>
          <p:nvPr/>
        </p:nvSpPr>
        <p:spPr>
          <a:xfrm>
            <a:off x="-187215" y="61061"/>
            <a:ext cx="6696284" cy="29897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pPr>
            <a:endParaRPr lang="en-US" sz="54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89872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nodePh="1">
                                  <p:stCondLst>
                                    <p:cond delay="0"/>
                                  </p:stCondLst>
                                  <p:endCondLst>
                                    <p:cond evt="begin" delay="0">
                                      <p:tn val="10"/>
                                    </p:cond>
                                  </p:end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1060</Words>
  <Application>Microsoft Office PowerPoint</Application>
  <PresentationFormat>Custom</PresentationFormat>
  <Paragraphs>89</Paragraphs>
  <Slides>30</Slides>
  <Notes>4</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TRÒ CHƠI LẬT MẢNH GHÉP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Ngọc Đức</dc:creator>
  <cp:lastModifiedBy>User</cp:lastModifiedBy>
  <cp:revision>18</cp:revision>
  <dcterms:created xsi:type="dcterms:W3CDTF">2021-04-20T15:01:31Z</dcterms:created>
  <dcterms:modified xsi:type="dcterms:W3CDTF">2025-01-05T01:41:54Z</dcterms:modified>
</cp:coreProperties>
</file>