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89" r:id="rId2"/>
    <p:sldId id="278" r:id="rId3"/>
    <p:sldId id="272" r:id="rId4"/>
    <p:sldId id="257" r:id="rId5"/>
    <p:sldId id="285" r:id="rId6"/>
    <p:sldId id="287" r:id="rId7"/>
    <p:sldId id="286" r:id="rId8"/>
    <p:sldId id="288" r:id="rId9"/>
    <p:sldId id="281" r:id="rId10"/>
    <p:sldId id="269" r:id="rId11"/>
    <p:sldId id="283" r:id="rId12"/>
    <p:sldId id="274" r:id="rId13"/>
    <p:sldId id="284" r:id="rId14"/>
    <p:sldId id="290" r:id="rId15"/>
    <p:sldId id="271" r:id="rId16"/>
    <p:sldId id="279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72C94"/>
    <a:srgbClr val="25408F"/>
    <a:srgbClr val="FF9933"/>
    <a:srgbClr val="FF6600"/>
    <a:srgbClr val="FBFFF3"/>
    <a:srgbClr val="F9BB99"/>
    <a:srgbClr val="0094D9"/>
    <a:srgbClr val="EC1D23"/>
    <a:srgbClr val="D5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4" autoAdjust="0"/>
    <p:restoredTop sz="94103" autoAdjust="0"/>
  </p:normalViewPr>
  <p:slideViewPr>
    <p:cSldViewPr snapToGrid="0">
      <p:cViewPr>
        <p:scale>
          <a:sx n="100" d="100"/>
          <a:sy n="100" d="100"/>
        </p:scale>
        <p:origin x="-1262" y="-917"/>
      </p:cViewPr>
      <p:guideLst>
        <p:guide orient="horz" pos="2131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CEAC-554F-4EC8-8E53-9B24D6CE560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426B2-AFDC-41D6-99F3-278F428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53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40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6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54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1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1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73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28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7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0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2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0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8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6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 /><Relationship Id="rId3" Type="http://schemas.openxmlformats.org/officeDocument/2006/relationships/image" Target="../media/image7.jpeg" /><Relationship Id="rId7" Type="http://schemas.openxmlformats.org/officeDocument/2006/relationships/image" Target="../media/image19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jpeg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jpeg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30+ mẫu hình nền PowerPoint ngộ nghĩnh, dễ thương - Fptshop.com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899" y="1733550"/>
            <a:ext cx="6172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ekton Pro" panose="020F0603020208020904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CHÀO MỪNG CÁC CON </a:t>
            </a:r>
          </a:p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ekton Pro" panose="020F0603020208020904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ĐẾN 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210478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5" y="-985"/>
            <a:ext cx="9150889" cy="5145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9050" y="1494328"/>
            <a:ext cx="6285897" cy="179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672C94"/>
                </a:solidFill>
                <a:latin typeface="UVN Huong Que Nang" panose="020E0804040705030404" pitchFamily="34" charset="0"/>
                <a:cs typeface="Times New Roman" pitchFamily="18" charset="0"/>
              </a:rPr>
              <a:t>LUYỆN TẬP – SÁNG TẠO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Hãy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sáng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mĩ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thuật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về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hoạt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động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thú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vị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trong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kì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nghỉ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hè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của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mình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prism isInverted="1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0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3515" y="203386"/>
            <a:ext cx="461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25408F"/>
                </a:solidFill>
                <a:latin typeface="UVN Bai Sau Nang" panose="04030905020802020C03" pitchFamily="82" charset="0"/>
                <a:cs typeface="Times New Roman" pitchFamily="18" charset="0"/>
              </a:rPr>
              <a:t>SẢN PHẨM THAM KHẢO</a:t>
            </a:r>
            <a:endParaRPr lang="en-US" sz="3200" dirty="0">
              <a:solidFill>
                <a:srgbClr val="25408F"/>
              </a:solidFill>
              <a:latin typeface="UVN Bai Sau Nang" panose="04030905020802020C03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39A3A-47A0-BF2A-10C1-92ED77EC4F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9" t="50122" r="17085" b="9074"/>
          <a:stretch/>
        </p:blipFill>
        <p:spPr>
          <a:xfrm rot="16200000">
            <a:off x="4267957" y="457792"/>
            <a:ext cx="1841438" cy="2678944"/>
          </a:xfrm>
          <a:prstGeom prst="rect">
            <a:avLst/>
          </a:prstGeom>
        </p:spPr>
      </p:pic>
      <p:pic>
        <p:nvPicPr>
          <p:cNvPr id="1026" name="Picture 2" descr="Chia sẻ 20+ Tranh vẽ đơn giản về đề tài Mùa hè của em">
            <a:extLst>
              <a:ext uri="{FF2B5EF4-FFF2-40B4-BE49-F238E27FC236}">
                <a16:creationId xmlns:a16="http://schemas.microsoft.com/office/drawing/2014/main" id="{BFA12D1D-F313-EF37-81D0-C13232C2A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8" y="2974613"/>
            <a:ext cx="2571572" cy="180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476863-EE62-F491-F555-9C57327063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3" t="7219" r="17302" b="53612"/>
          <a:stretch/>
        </p:blipFill>
        <p:spPr>
          <a:xfrm rot="16200000">
            <a:off x="1339988" y="511482"/>
            <a:ext cx="1841439" cy="2571571"/>
          </a:xfrm>
          <a:prstGeom prst="rect">
            <a:avLst/>
          </a:prstGeom>
        </p:spPr>
      </p:pic>
      <p:pic>
        <p:nvPicPr>
          <p:cNvPr id="1030" name="Picture 6" descr="Vẽ Tranh Cuộc Sống Quanh Em Gần Gũi Và Thân Quen">
            <a:extLst>
              <a:ext uri="{FF2B5EF4-FFF2-40B4-BE49-F238E27FC236}">
                <a16:creationId xmlns:a16="http://schemas.microsoft.com/office/drawing/2014/main" id="{C589EB38-FEAD-0F3C-9066-96030269A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358" y="2974612"/>
            <a:ext cx="2678944" cy="180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 Tranh xé dán ý tưởng | chủ đề, trang trí, mỹ thuật">
            <a:extLst>
              <a:ext uri="{FF2B5EF4-FFF2-40B4-BE49-F238E27FC236}">
                <a16:creationId xmlns:a16="http://schemas.microsoft.com/office/drawing/2014/main" id="{FF4FC4D4-F419-B83C-FEB3-B7504EC70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6" t="28668" r="15304"/>
          <a:stretch/>
        </p:blipFill>
        <p:spPr bwMode="auto">
          <a:xfrm>
            <a:off x="6830859" y="876544"/>
            <a:ext cx="1157372" cy="184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Xé dán bức tranh trời mưa - YouTube">
            <a:extLst>
              <a:ext uri="{FF2B5EF4-FFF2-40B4-BE49-F238E27FC236}">
                <a16:creationId xmlns:a16="http://schemas.microsoft.com/office/drawing/2014/main" id="{58BA5611-FA3A-7573-224D-924F363D8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r="12442"/>
          <a:stretch/>
        </p:blipFill>
        <p:spPr bwMode="auto">
          <a:xfrm>
            <a:off x="6124930" y="2974612"/>
            <a:ext cx="2489453" cy="180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0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00"/>
    </mc:Choice>
    <mc:Fallback xmlns="">
      <p:transition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99+ Hình nền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707471"/>
            <a:ext cx="7467600" cy="72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UVN Bo Quen" panose="04040804060802020203" pitchFamily="82" charset="0"/>
                <a:cs typeface="Times New Roman" pitchFamily="18" charset="0"/>
              </a:rPr>
              <a:t>TRƯNG BÀY SẢN PHẨM VÀ CHIA SẺ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9382" y="1715846"/>
            <a:ext cx="6925235" cy="1901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Chia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sẻ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cảm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nhận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của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con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về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Con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thể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hiện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hoạt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động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nào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trong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của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mình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Con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hãy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giới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thiệu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sắc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đậm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nhạt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hình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dáng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người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có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tư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thế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khác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nhau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trên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của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mình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của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bạn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Con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thích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hay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hình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ảnh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nào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nhất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vì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sao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07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doors dir="vert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9799" y="174978"/>
            <a:ext cx="612343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VẬN DỤNG – PHÁT TRIỂN</a:t>
            </a:r>
          </a:p>
        </p:txBody>
      </p:sp>
      <p:sp>
        <p:nvSpPr>
          <p:cNvPr id="7" name="Rectangle 6"/>
          <p:cNvSpPr/>
          <p:nvPr/>
        </p:nvSpPr>
        <p:spPr>
          <a:xfrm>
            <a:off x="527798" y="1860573"/>
            <a:ext cx="3267635" cy="204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17620-6BEF-0061-B123-26A96773CC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4" t="20097" r="9316" b="16373"/>
          <a:stretch/>
        </p:blipFill>
        <p:spPr>
          <a:xfrm rot="16200000">
            <a:off x="4790998" y="776096"/>
            <a:ext cx="3274361" cy="420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ngộ nghĩnh, dễ thương cho bạn">
            <a:extLst>
              <a:ext uri="{FF2B5EF4-FFF2-40B4-BE49-F238E27FC236}">
                <a16:creationId xmlns:a16="http://schemas.microsoft.com/office/drawing/2014/main" id="{E593941A-D8D9-02D0-B6E2-8C7B70E2E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2ACEC8-B587-3B4A-E99D-2C653551634E}"/>
              </a:ext>
            </a:extLst>
          </p:cNvPr>
          <p:cNvSpPr txBox="1"/>
          <p:nvPr/>
        </p:nvSpPr>
        <p:spPr>
          <a:xfrm>
            <a:off x="1407011" y="885708"/>
            <a:ext cx="61520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GHI NHỚ</a:t>
            </a:r>
          </a:p>
          <a:p>
            <a:pPr algn="just"/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-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Có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thể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kết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hợp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màu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sắc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đậm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nhạt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dáng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người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có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tư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thế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khác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nhau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,…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để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sáng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tạo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sản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phẩm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mĩ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thuật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về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đề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tài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mà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con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yêu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thích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-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Sáng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tạo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sản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phẩm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mĩ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thuật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đề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tài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kì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nghỉ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hè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là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cách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con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lưu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giữ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lại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những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kỉ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niệm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thú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vị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của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mình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về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mùa</a:t>
            </a:r>
            <a:r>
              <a:rPr lang="en-US" sz="2300" dirty="0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UVN Bo Quen" panose="04040804060802020203" pitchFamily="82" charset="0"/>
                <a:cs typeface="Times New Roman" pitchFamily="18" charset="0"/>
              </a:rPr>
              <a:t>hè.ffffffffffffffffff</a:t>
            </a:r>
            <a:endParaRPr lang="en-US" sz="2300" dirty="0">
              <a:solidFill>
                <a:schemeClr val="bg1"/>
              </a:solidFill>
              <a:latin typeface="UVN Bo Quen" panose="04040804060802020203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Powerpoint Mầm Non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813" y="617711"/>
            <a:ext cx="6285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DẶN DÒ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3319" y="1827451"/>
            <a:ext cx="4393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Source Sans Pro Black" panose="020B0803030403020204" pitchFamily="34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: Phong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cảnh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mùa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hè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Chuẩn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Giấy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giấy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hồ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dán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kéo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6672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rippl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7254" y="1910030"/>
            <a:ext cx="5272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HẸN GẶP LẠI CÁC CON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 TRONG BÀI HỌC SAU!</a:t>
            </a:r>
          </a:p>
        </p:txBody>
      </p:sp>
    </p:spTree>
    <p:extLst>
      <p:ext uri="{BB962C8B-B14F-4D97-AF65-F5344CB8AC3E}">
        <p14:creationId xmlns:p14="http://schemas.microsoft.com/office/powerpoint/2010/main" val="9585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14:prism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41137" y="914330"/>
            <a:ext cx="5198859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6600"/>
                </a:solidFill>
                <a:latin typeface="Arial Rounded MT Bold" panose="020F0704030504030204" pitchFamily="34" charset="0"/>
                <a:ea typeface="Aachen" panose="02020500000000000000" pitchFamily="18" charset="0"/>
                <a:cs typeface="Aachen" panose="02020500000000000000" pitchFamily="18" charset="0"/>
              </a:rPr>
              <a:t>MĨ THUẬT LỚP 5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6600"/>
                </a:solidFill>
                <a:latin typeface="Arial Rounded MT Bold" panose="020F0704030504030204" pitchFamily="34" charset="0"/>
                <a:ea typeface="Aachen" panose="02020500000000000000" pitchFamily="18" charset="0"/>
                <a:cs typeface="Aachen" panose="02020500000000000000" pitchFamily="18" charset="0"/>
              </a:rPr>
              <a:t>CHỦ ĐỀ 1: KỈ NIỆM MÙA HÈ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6600"/>
                </a:solidFill>
                <a:latin typeface="Arial Rounded MT Bold" panose="020F0704030504030204" pitchFamily="34" charset="0"/>
                <a:ea typeface="Aachen" panose="02020500000000000000" pitchFamily="18" charset="0"/>
                <a:cs typeface="Aachen" panose="02020500000000000000" pitchFamily="18" charset="0"/>
              </a:rPr>
              <a:t>BÀI 1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KÌ NGHỈ HÈ CỦA EM</a:t>
            </a:r>
          </a:p>
          <a:p>
            <a:pPr algn="ctr"/>
            <a:r>
              <a:rPr lang="en-US" dirty="0">
                <a:solidFill>
                  <a:srgbClr val="FF6600"/>
                </a:solidFill>
                <a:latin typeface="Bahnschrift SemiBold" panose="020B0502040204020203" pitchFamily="34" charset="0"/>
                <a:ea typeface="Aachen" panose="02020500000000000000" pitchFamily="18" charset="0"/>
                <a:cs typeface="Aachen" panose="02020500000000000000" pitchFamily="18" charset="0"/>
              </a:rPr>
              <a:t>(2 TIẾT)</a:t>
            </a:r>
          </a:p>
        </p:txBody>
      </p:sp>
    </p:spTree>
    <p:extLst>
      <p:ext uri="{BB962C8B-B14F-4D97-AF65-F5344CB8AC3E}">
        <p14:creationId xmlns:p14="http://schemas.microsoft.com/office/powerpoint/2010/main" val="28543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5000">
        <p14:flip dir="r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2891" y="1413740"/>
            <a:ext cx="6778216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solidFill>
                  <a:srgbClr val="25408F"/>
                </a:solidFill>
                <a:latin typeface="Bree Serif" panose="02000503040000020004" pitchFamily="50" charset="0"/>
                <a:ea typeface="微软雅黑" panose="020B0503020204020204" pitchFamily="34" charset="-122"/>
                <a:cs typeface="MV Boli" pitchFamily="2" charset="0"/>
              </a:rPr>
              <a:t>CHUẨN BỊ</a:t>
            </a:r>
          </a:p>
          <a:p>
            <a:pPr algn="ctr"/>
            <a:endParaRPr lang="en-US" sz="1500" b="1" dirty="0">
              <a:solidFill>
                <a:srgbClr val="25408F"/>
              </a:solidFill>
              <a:latin typeface="Bree Serif" panose="02000503040000020004" pitchFamily="50" charset="0"/>
              <a:ea typeface="微软雅黑" panose="020B0503020204020204" pitchFamily="34" charset="-122"/>
              <a:cs typeface="MV Boli" pitchFamily="2" charset="0"/>
            </a:endParaRPr>
          </a:p>
          <a:p>
            <a:pPr algn="ctr"/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Bút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chì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tẩy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vẽ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giấy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kéo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hồ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dán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đất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nặn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,...</a:t>
            </a:r>
            <a:endParaRPr lang="en-US" sz="4000" dirty="0">
              <a:solidFill>
                <a:srgbClr val="25408F"/>
              </a:solidFill>
              <a:latin typeface="Bree Serif" panose="02000503040000020004" pitchFamily="5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80121"/>
      </p:ext>
    </p:extLst>
  </p:cSld>
  <p:clrMapOvr>
    <a:masterClrMapping/>
  </p:clrMapOvr>
  <p:transition spd="slow" advClick="0" advTm="2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Bộ sưu tập hình nền PowerPoint đẹp cho bài thuyết trình - Top 999+ tùy chọn  chất lượng 4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uyển tập 99 Background powerpoint đẹp Cho các bài thuyết trình nổi bậ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740" y="-283464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0190" y="1310074"/>
            <a:ext cx="6035642" cy="288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buSzPts val="1200"/>
              <a:tabLst>
                <a:tab pos="156845" algn="l"/>
              </a:tabLst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  <a:ea typeface="Aachen" panose="02020500000000000000" pitchFamily="18" charset="0"/>
                <a:cs typeface="Aachen" panose="02020500000000000000" pitchFamily="18" charset="0"/>
              </a:rPr>
              <a:t>MỤC TIÊU BÀI HỌC</a:t>
            </a:r>
          </a:p>
          <a:p>
            <a:pPr algn="just">
              <a:lnSpc>
                <a:spcPct val="150000"/>
              </a:lnSpc>
            </a:pPr>
            <a:endParaRPr lang="en-US" sz="1100" dirty="0">
              <a:solidFill>
                <a:schemeClr val="accent5">
                  <a:lumMod val="50000"/>
                </a:schemeClr>
              </a:solidFill>
              <a:latin typeface="Bahnschrift SemiBold" panose="020B0502040204020203" pitchFamily="34" charset="0"/>
              <a:ea typeface="Aachen" panose="02020500000000000000" pitchFamily="18" charset="0"/>
              <a:cs typeface="Aachen" panose="02020500000000000000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- HS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nêu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hoạt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động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thú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kì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nghỉ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hè</a:t>
            </a:r>
            <a:endParaRPr lang="en-US" dirty="0">
              <a:solidFill>
                <a:srgbClr val="002060"/>
              </a:solidFill>
              <a:latin typeface="Articulate" panose="02000503040000020004" pitchFamily="2" charset="0"/>
              <a:ea typeface="Aachen" panose="02020500000000000000" pitchFamily="18" charset="0"/>
              <a:cs typeface="Aachen" panose="02020500000000000000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- HS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sử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dụng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sắc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đậm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nhạt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dáng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tư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khác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,…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để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thực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hành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sáng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chia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sẻ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cảm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nhận</a:t>
            </a:r>
            <a:r>
              <a:rPr lang="en-US" dirty="0">
                <a:solidFill>
                  <a:srgbClr val="002060"/>
                </a:solidFill>
                <a:latin typeface="Articulate" panose="02000503040000020004" pitchFamily="2" charset="0"/>
                <a:ea typeface="Aachen" panose="02020500000000000000" pitchFamily="18" charset="0"/>
                <a:cs typeface="Aachen" panose="02020500000000000000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8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11430"/>
            <a:ext cx="914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</a:rPr>
              <a:t>1. QUAN SÁT, NHẬN BIẾT</a:t>
            </a:r>
          </a:p>
        </p:txBody>
      </p:sp>
      <p:sp>
        <p:nvSpPr>
          <p:cNvPr id="9" name="Rectangle 8"/>
          <p:cNvSpPr/>
          <p:nvPr/>
        </p:nvSpPr>
        <p:spPr>
          <a:xfrm>
            <a:off x="90952" y="1787286"/>
            <a:ext cx="3429001" cy="2148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Trong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3E073-7B9E-0126-31FA-B11413DB6E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t="4000" r="10821" b="12667"/>
          <a:stretch/>
        </p:blipFill>
        <p:spPr>
          <a:xfrm rot="16200000">
            <a:off x="4499454" y="172655"/>
            <a:ext cx="3594436" cy="53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0">
        <p14:prism/>
      </p:transition>
    </mc:Choice>
    <mc:Fallback xmlns="">
      <p:transition spd="slow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11430"/>
            <a:ext cx="914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</a:rPr>
              <a:t>1. QUAN SÁT, NHẬN BIẾT</a:t>
            </a:r>
          </a:p>
        </p:txBody>
      </p:sp>
      <p:sp>
        <p:nvSpPr>
          <p:cNvPr id="9" name="Rectangle 8"/>
          <p:cNvSpPr/>
          <p:nvPr/>
        </p:nvSpPr>
        <p:spPr>
          <a:xfrm>
            <a:off x="90952" y="1537930"/>
            <a:ext cx="3429001" cy="2647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,… 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3E073-7B9E-0126-31FA-B11413DB6E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t="4000" r="10821" b="12667"/>
          <a:stretch/>
        </p:blipFill>
        <p:spPr>
          <a:xfrm rot="16200000">
            <a:off x="4499454" y="172655"/>
            <a:ext cx="3594436" cy="53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1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0">
        <p14:prism/>
      </p:transition>
    </mc:Choice>
    <mc:Fallback xmlns="">
      <p:transition spd="slow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74874" y="573345"/>
            <a:ext cx="7015238" cy="6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Times New Roman" pitchFamily="18" charset="0"/>
              </a:rPr>
              <a:t>SÁNG TẠO SẢN PHẨM HOẠT ĐỘNG CỦA TRẺ EM MIỀN NÚI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1012171"/>
            <a:ext cx="9143999" cy="859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065" y="4293243"/>
            <a:ext cx="2328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1. </a:t>
            </a:r>
            <a:r>
              <a:rPr lang="en-US" sz="1400" dirty="0" err="1">
                <a:solidFill>
                  <a:srgbClr val="002060"/>
                </a:solidFill>
              </a:rPr>
              <a:t>Vẽ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hình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0091" y="4295172"/>
            <a:ext cx="2328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2. </a:t>
            </a:r>
            <a:r>
              <a:rPr lang="en-US" sz="1400" dirty="0" err="1">
                <a:solidFill>
                  <a:srgbClr val="002060"/>
                </a:solidFill>
              </a:rPr>
              <a:t>Vẽ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màu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7718" y="4293243"/>
            <a:ext cx="2328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3. </a:t>
            </a:r>
            <a:r>
              <a:rPr lang="en-US" sz="1400" dirty="0" err="1">
                <a:solidFill>
                  <a:srgbClr val="002060"/>
                </a:solidFill>
              </a:rPr>
              <a:t>Chỉnh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sửa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cho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hoàn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chỉnh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6742B8-FEAD-5D12-1582-BA5153DA3DB3}"/>
              </a:ext>
            </a:extLst>
          </p:cNvPr>
          <p:cNvSpPr txBox="1"/>
          <p:nvPr/>
        </p:nvSpPr>
        <p:spPr>
          <a:xfrm>
            <a:off x="0" y="-11430"/>
            <a:ext cx="914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</a:rPr>
              <a:t>2. THỰC HÀNH, SÁNG TẠO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6026A3-1BCF-BFA3-D519-F3241E2452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0" t="26445" r="24814" b="17778"/>
          <a:stretch/>
        </p:blipFill>
        <p:spPr>
          <a:xfrm rot="16200000">
            <a:off x="639531" y="1574693"/>
            <a:ext cx="1924696" cy="277073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F3ED7A-AE36-02D1-8957-52BF58563E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 t="20533" r="17083" b="18134"/>
          <a:stretch/>
        </p:blipFill>
        <p:spPr>
          <a:xfrm>
            <a:off x="6139814" y="1994161"/>
            <a:ext cx="2770738" cy="192469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90ABF9-BB87-5007-CA45-35E76A07C4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6" t="12500" r="19269" b="20000"/>
          <a:stretch/>
        </p:blipFill>
        <p:spPr>
          <a:xfrm rot="16200000">
            <a:off x="3594309" y="1574696"/>
            <a:ext cx="1924695" cy="277073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7848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0">
        <p14:prism/>
      </p:transition>
    </mc:Choice>
    <mc:Fallback xmlns="">
      <p:transition spd="slow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/>
        </p:blipFill>
        <p:spPr>
          <a:xfrm>
            <a:off x="-2" y="-11430"/>
            <a:ext cx="9143999" cy="51549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74874" y="724595"/>
            <a:ext cx="6594250" cy="6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Times New Roman" pitchFamily="18" charset="0"/>
              </a:rPr>
              <a:t>SÁNG TẠO SẢN PHẨM TRẺ EM VUI CHƠI BÊN BỜ BIỂN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7736" y="1993865"/>
            <a:ext cx="2616648" cy="1912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52627" y="4305906"/>
            <a:ext cx="2328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1. </a:t>
            </a:r>
            <a:r>
              <a:rPr lang="en-US" sz="1400" dirty="0" err="1">
                <a:solidFill>
                  <a:srgbClr val="002060"/>
                </a:solidFill>
              </a:rPr>
              <a:t>Tạo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kho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hình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ảnh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7979" y="4198185"/>
            <a:ext cx="2328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2. </a:t>
            </a:r>
            <a:r>
              <a:rPr lang="en-US" sz="1400" dirty="0" err="1">
                <a:solidFill>
                  <a:srgbClr val="002060"/>
                </a:solidFill>
              </a:rPr>
              <a:t>Sắp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xếp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các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hình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ảnh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thành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sản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phẩm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hoàn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chỉnh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6742B8-FEAD-5D12-1582-BA5153DA3DB3}"/>
              </a:ext>
            </a:extLst>
          </p:cNvPr>
          <p:cNvSpPr txBox="1"/>
          <p:nvPr/>
        </p:nvSpPr>
        <p:spPr>
          <a:xfrm>
            <a:off x="0" y="-11430"/>
            <a:ext cx="914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</a:rPr>
              <a:t>2. THỰC HÀNH, SÁNG TẠO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A4921C-A7DF-6E1C-7DCB-C559163000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1333" r="31281" b="48222"/>
          <a:stretch/>
        </p:blipFill>
        <p:spPr>
          <a:xfrm rot="16200000">
            <a:off x="3376639" y="1534625"/>
            <a:ext cx="2480310" cy="2609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BE64E6-08A3-E6A6-FA74-5DEBBEC820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1" t="53259" r="17554" b="13407"/>
          <a:stretch/>
        </p:blipFill>
        <p:spPr>
          <a:xfrm rot="16200000">
            <a:off x="6255442" y="1828588"/>
            <a:ext cx="2480310" cy="202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5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0">
        <p14:prism/>
      </p:transition>
    </mc:Choice>
    <mc:Fallback xmlns="">
      <p:transition spd="slow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13732</TotalTime>
  <Words>541</Words>
  <Application>Microsoft Office PowerPoint</Application>
  <PresentationFormat>Trình chiếu Trên màn hình (16:9)</PresentationFormat>
  <Paragraphs>67</Paragraphs>
  <Slides>16</Slides>
  <Notes>16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17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hương hà</cp:lastModifiedBy>
  <cp:revision>817</cp:revision>
  <dcterms:created xsi:type="dcterms:W3CDTF">2018-10-04T02:59:51Z</dcterms:created>
  <dcterms:modified xsi:type="dcterms:W3CDTF">2024-06-27T09:23:29Z</dcterms:modified>
</cp:coreProperties>
</file>