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7"/>
  </p:notesMasterIdLst>
  <p:sldIdLst>
    <p:sldId id="434" r:id="rId2"/>
    <p:sldId id="385" r:id="rId3"/>
    <p:sldId id="422" r:id="rId4"/>
    <p:sldId id="423" r:id="rId5"/>
    <p:sldId id="424" r:id="rId6"/>
    <p:sldId id="425" r:id="rId7"/>
    <p:sldId id="426" r:id="rId8"/>
    <p:sldId id="395" r:id="rId9"/>
    <p:sldId id="427" r:id="rId10"/>
    <p:sldId id="428" r:id="rId11"/>
    <p:sldId id="430" r:id="rId12"/>
    <p:sldId id="431" r:id="rId13"/>
    <p:sldId id="433" r:id="rId14"/>
    <p:sldId id="404" r:id="rId15"/>
    <p:sldId id="435" r:id="rId16"/>
  </p:sldIdLst>
  <p:sldSz cx="12192000" cy="6858000"/>
  <p:notesSz cx="6858000" cy="9144000"/>
  <p:defaultTextStyle>
    <a:defPPr>
      <a:defRPr lang="en-US"/>
    </a:defPPr>
    <a:lvl1pPr marL="0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255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510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765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020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275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528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3781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033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90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55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510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765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020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275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528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781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033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4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5BF17BB-90D7-48D1-A408-C4A17A18C95C}"/>
              </a:ext>
            </a:extLst>
          </p:cNvPr>
          <p:cNvSpPr/>
          <p:nvPr userDrawn="1"/>
        </p:nvSpPr>
        <p:spPr>
          <a:xfrm>
            <a:off x="11139855" y="2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5071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9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9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8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099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17876" y="18627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2046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255" indent="0" algn="ctr">
              <a:buNone/>
              <a:defRPr sz="2000"/>
            </a:lvl2pPr>
            <a:lvl3pPr marL="912510" indent="0" algn="ctr">
              <a:buNone/>
              <a:defRPr sz="1800"/>
            </a:lvl3pPr>
            <a:lvl4pPr marL="1368765" indent="0" algn="ctr">
              <a:buNone/>
              <a:defRPr sz="1600"/>
            </a:lvl4pPr>
            <a:lvl5pPr marL="1825020" indent="0" algn="ctr">
              <a:buNone/>
              <a:defRPr sz="1600"/>
            </a:lvl5pPr>
            <a:lvl6pPr marL="2281275" indent="0" algn="ctr">
              <a:buNone/>
              <a:defRPr sz="1600"/>
            </a:lvl6pPr>
            <a:lvl7pPr marL="2737528" indent="0" algn="ctr">
              <a:buNone/>
              <a:defRPr sz="1600"/>
            </a:lvl7pPr>
            <a:lvl8pPr marL="3193781" indent="0" algn="ctr">
              <a:buNone/>
              <a:defRPr sz="1600"/>
            </a:lvl8pPr>
            <a:lvl9pPr marL="365003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4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5" tIns="45618" rIns="91255" bIns="456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9E354B-FF2F-47CC-A6C8-802FB20C9900}"/>
              </a:ext>
            </a:extLst>
          </p:cNvPr>
          <p:cNvSpPr/>
          <p:nvPr userDrawn="1"/>
        </p:nvSpPr>
        <p:spPr>
          <a:xfrm>
            <a:off x="11308356" y="136525"/>
            <a:ext cx="985092" cy="1196516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7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3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6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3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4BE59B-8762-4673-A68F-7BB4BC8F730A}"/>
              </a:ext>
            </a:extLst>
          </p:cNvPr>
          <p:cNvSpPr/>
          <p:nvPr userDrawn="1"/>
        </p:nvSpPr>
        <p:spPr>
          <a:xfrm>
            <a:off x="11134893" y="136525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5692108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91255" tIns="45618" rIns="91255" bIns="456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255" tIns="45618" rIns="91255" bIns="456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3" y="6356391"/>
            <a:ext cx="2743200" cy="365125"/>
          </a:xfrm>
          <a:prstGeom prst="rect">
            <a:avLst/>
          </a:prstGeom>
        </p:spPr>
        <p:txBody>
          <a:bodyPr vert="horz" lIns="91255" tIns="45618" rIns="91255" bIns="456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91"/>
            <a:ext cx="4114800" cy="365125"/>
          </a:xfrm>
          <a:prstGeom prst="rect">
            <a:avLst/>
          </a:prstGeom>
        </p:spPr>
        <p:txBody>
          <a:bodyPr vert="horz" lIns="91255" tIns="45618" rIns="91255" bIns="456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91"/>
            <a:ext cx="2743200" cy="365125"/>
          </a:xfrm>
          <a:prstGeom prst="rect">
            <a:avLst/>
          </a:prstGeom>
        </p:spPr>
        <p:txBody>
          <a:bodyPr vert="horz" lIns="91255" tIns="45618" rIns="91255" bIns="456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699" r:id="rId6"/>
    <p:sldLayoutId id="2147483704" r:id="rId7"/>
    <p:sldLayoutId id="2147483705" r:id="rId8"/>
    <p:sldLayoutId id="2147483711" r:id="rId9"/>
  </p:sldLayoutIdLst>
  <p:txStyles>
    <p:titleStyle>
      <a:lvl1pPr algn="l" defTabSz="91251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27" indent="-228127" algn="l" defTabSz="9125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379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632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87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135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388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644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895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150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55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10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65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020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75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528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781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033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2.gif"/><Relationship Id="rId5" Type="http://schemas.openxmlformats.org/officeDocument/2006/relationships/image" Target="../media/image15.gif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2.gif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7.jpeg"/><Relationship Id="rId5" Type="http://schemas.openxmlformats.org/officeDocument/2006/relationships/image" Target="../media/image15.gif"/><Relationship Id="rId10" Type="http://schemas.openxmlformats.org/officeDocument/2006/relationships/image" Target="../media/image26.png"/><Relationship Id="rId4" Type="http://schemas.openxmlformats.org/officeDocument/2006/relationships/image" Target="../media/image10.jpeg"/><Relationship Id="rId9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30.jpe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29.jpeg"/><Relationship Id="rId2" Type="http://schemas.openxmlformats.org/officeDocument/2006/relationships/audio" Target="../media/audio1.wav"/><Relationship Id="rId16" Type="http://schemas.openxmlformats.org/officeDocument/2006/relationships/image" Target="../media/image32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11" Type="http://schemas.openxmlformats.org/officeDocument/2006/relationships/image" Target="../media/image18.png"/><Relationship Id="rId5" Type="http://schemas.openxmlformats.org/officeDocument/2006/relationships/image" Target="../media/image10.jpeg"/><Relationship Id="rId15" Type="http://schemas.openxmlformats.org/officeDocument/2006/relationships/image" Target="../media/image22.gif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2.gif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220079" y="1838954"/>
            <a:ext cx="7824065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</a:t>
            </a:r>
            <a:endParaRPr lang="en-US" sz="52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đổi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Thời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khoá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biểu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099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FD1CF6-587A-4531-8ED4-BDC3CE1F3C9D}"/>
              </a:ext>
            </a:extLst>
          </p:cNvPr>
          <p:cNvSpPr txBox="1"/>
          <p:nvPr/>
        </p:nvSpPr>
        <p:spPr>
          <a:xfrm>
            <a:off x="184071" y="702112"/>
            <a:ext cx="121887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1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(Theo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vi-VN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184071" y="1875919"/>
            <a:ext cx="654612" cy="5775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071" y="1857410"/>
            <a:ext cx="117937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ea typeface="Arial-Rounded" panose="020B0500000000000000" pitchFamily="34" charset="0"/>
                <a:cs typeface="Times New Roman" pitchFamily="18" charset="0"/>
              </a:rPr>
              <a:t>              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mai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       -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mai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môn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       -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chuẩn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mai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…)?</a:t>
            </a:r>
            <a:endParaRPr lang="en-US" sz="3200" dirty="0">
              <a:cs typeface="Times New Roman" pitchFamily="18" charset="0"/>
            </a:endParaRPr>
          </a:p>
        </p:txBody>
      </p:sp>
      <p:pic>
        <p:nvPicPr>
          <p:cNvPr id="5" name="Picture 2" descr="Má»T Sá» KÄ¨ THUáº¬T Dáº Y Há»C TÃCH Cá»°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" y="4120705"/>
            <a:ext cx="3429000" cy="251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Ã¬nh áº£nh Tháº£o Luáº­n NhÃ³m Há»c Cuá»c Sá»ng Cuá»c Sá»ng Há»c Táº­p, Dáº¡y Há»c, TrÆ°á»ng  Há»c, Sinh ViÃªn miá»n phÃ­ táº£i táº­p tin PNG PSDComment vÃ 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057" y="4029975"/>
            <a:ext cx="5426109" cy="210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7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FF4E10-55D4-4CFD-A576-B61750E68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261" r="2862"/>
          <a:stretch/>
        </p:blipFill>
        <p:spPr>
          <a:xfrm flipH="1">
            <a:off x="2854036" y="3616036"/>
            <a:ext cx="2132541" cy="2984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AFF047-CDA2-4B7A-BE6D-C407D4B8AA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1459" r="39664"/>
          <a:stretch/>
        </p:blipFill>
        <p:spPr>
          <a:xfrm>
            <a:off x="6594763" y="3779227"/>
            <a:ext cx="2493818" cy="307877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52400" y="914400"/>
            <a:ext cx="4031673" cy="1911927"/>
          </a:xfrm>
          <a:prstGeom prst="cloudCallout">
            <a:avLst>
              <a:gd name="adj1" fmla="val 35099"/>
              <a:gd name="adj2" fmla="val 1073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mai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thứ</a:t>
            </a:r>
            <a:r>
              <a:rPr lang="en-US" sz="3200" dirty="0"/>
              <a:t> </a:t>
            </a:r>
            <a:r>
              <a:rPr lang="en-US" sz="3200" dirty="0" err="1"/>
              <a:t>mấy</a:t>
            </a:r>
            <a:r>
              <a:rPr lang="en-US" sz="3200" dirty="0"/>
              <a:t>?</a:t>
            </a:r>
            <a:endParaRPr lang="vi-VN" sz="3200" dirty="0"/>
          </a:p>
        </p:txBody>
      </p:sp>
      <p:sp>
        <p:nvSpPr>
          <p:cNvPr id="6" name="Cloud Callout 5"/>
          <p:cNvSpPr/>
          <p:nvPr/>
        </p:nvSpPr>
        <p:spPr>
          <a:xfrm>
            <a:off x="7633856" y="1122218"/>
            <a:ext cx="3768436" cy="2272146"/>
          </a:xfrm>
          <a:prstGeom prst="cloudCallout">
            <a:avLst>
              <a:gd name="adj1" fmla="val -38333"/>
              <a:gd name="adj2" fmla="val 834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mai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thứ</a:t>
            </a:r>
            <a:r>
              <a:rPr lang="en-US" sz="3200" dirty="0"/>
              <a:t> 6</a:t>
            </a:r>
            <a:r>
              <a:rPr lang="vi-VN" sz="3200" dirty="0"/>
              <a:t>.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269634" y="796636"/>
            <a:ext cx="4447309" cy="2147454"/>
          </a:xfrm>
          <a:prstGeom prst="cloudCallout">
            <a:avLst>
              <a:gd name="adj1" fmla="val 26605"/>
              <a:gd name="adj2" fmla="val 978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Buổi</a:t>
            </a:r>
            <a:r>
              <a:rPr lang="en-US" sz="3200" dirty="0"/>
              <a:t> </a:t>
            </a:r>
            <a:r>
              <a:rPr lang="en-US" sz="3200" dirty="0" err="1"/>
              <a:t>sáng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mai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môn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  <a:endParaRPr lang="vi-VN" sz="3200" dirty="0"/>
          </a:p>
        </p:txBody>
      </p:sp>
      <p:sp>
        <p:nvSpPr>
          <p:cNvPr id="8" name="Cloud Callout 7"/>
          <p:cNvSpPr/>
          <p:nvPr/>
        </p:nvSpPr>
        <p:spPr>
          <a:xfrm>
            <a:off x="7188723" y="991001"/>
            <a:ext cx="4530436" cy="2770908"/>
          </a:xfrm>
          <a:prstGeom prst="cloudCallout">
            <a:avLst>
              <a:gd name="adj1" fmla="val -38333"/>
              <a:gd name="adj2" fmla="val 834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 </a:t>
            </a:r>
          </a:p>
          <a:p>
            <a:pPr algn="ctr"/>
            <a:r>
              <a:rPr lang="en-US" sz="3200" dirty="0" err="1"/>
              <a:t>Sáng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mai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ba</a:t>
            </a:r>
            <a:r>
              <a:rPr lang="en-US" sz="3200" dirty="0"/>
              <a:t> </a:t>
            </a:r>
            <a:r>
              <a:rPr lang="en-US" sz="3200" dirty="0" err="1"/>
              <a:t>môn</a:t>
            </a:r>
            <a:r>
              <a:rPr lang="en-US" sz="3200" dirty="0"/>
              <a:t>: </a:t>
            </a:r>
            <a:r>
              <a:rPr lang="en-US" sz="3200" dirty="0" err="1"/>
              <a:t>Tiếng</a:t>
            </a:r>
            <a:r>
              <a:rPr lang="en-US" sz="3200" dirty="0"/>
              <a:t> </a:t>
            </a:r>
            <a:r>
              <a:rPr lang="en-US" sz="3200" dirty="0" err="1"/>
              <a:t>Việt</a:t>
            </a:r>
            <a:r>
              <a:rPr lang="en-US" sz="3200" dirty="0"/>
              <a:t>, </a:t>
            </a:r>
            <a:r>
              <a:rPr lang="en-US" sz="3200" dirty="0" err="1"/>
              <a:t>Toán</a:t>
            </a:r>
            <a:r>
              <a:rPr lang="en-US" sz="3200" dirty="0"/>
              <a:t>, </a:t>
            </a:r>
            <a:r>
              <a:rPr lang="en-US" sz="3200" dirty="0" err="1"/>
              <a:t>Mĩ</a:t>
            </a:r>
            <a:r>
              <a:rPr lang="en-US" sz="3200" dirty="0"/>
              <a:t> </a:t>
            </a:r>
            <a:r>
              <a:rPr lang="en-US" sz="3200" dirty="0" err="1"/>
              <a:t>thuật</a:t>
            </a:r>
            <a:r>
              <a:rPr lang="vi-VN" sz="3200" dirty="0"/>
              <a:t>.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220673" y="699654"/>
            <a:ext cx="4447309" cy="2341418"/>
          </a:xfrm>
          <a:prstGeom prst="cloudCallout">
            <a:avLst>
              <a:gd name="adj1" fmla="val 31583"/>
              <a:gd name="adj2" fmla="val 942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Buổi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mai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môn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  <a:endParaRPr lang="vi-VN" sz="3200" dirty="0"/>
          </a:p>
        </p:txBody>
      </p:sp>
      <p:sp>
        <p:nvSpPr>
          <p:cNvPr id="10" name="Cloud Callout 9"/>
          <p:cNvSpPr/>
          <p:nvPr/>
        </p:nvSpPr>
        <p:spPr>
          <a:xfrm>
            <a:off x="5295994" y="665019"/>
            <a:ext cx="6686349" cy="3186544"/>
          </a:xfrm>
          <a:prstGeom prst="cloudCallout">
            <a:avLst>
              <a:gd name="adj1" fmla="val -16308"/>
              <a:gd name="adj2" fmla="val 6291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Buổi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mai</a:t>
            </a:r>
            <a:r>
              <a:rPr lang="en-US" sz="3200" dirty="0"/>
              <a:t> </a:t>
            </a:r>
            <a:r>
              <a:rPr lang="en-US" sz="3200" dirty="0" err="1"/>
              <a:t>môn</a:t>
            </a:r>
            <a:r>
              <a:rPr lang="en-US" sz="3200" dirty="0"/>
              <a:t>: </a:t>
            </a:r>
            <a:r>
              <a:rPr lang="en-US" sz="3200" dirty="0" err="1"/>
              <a:t>Tiếng</a:t>
            </a:r>
            <a:r>
              <a:rPr lang="en-US" sz="3200" dirty="0"/>
              <a:t> Anh,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xã</a:t>
            </a:r>
            <a:r>
              <a:rPr lang="en-US" sz="3200" dirty="0"/>
              <a:t> </a:t>
            </a:r>
            <a:r>
              <a:rPr lang="en-US" sz="3200" dirty="0" err="1"/>
              <a:t>hội</a:t>
            </a:r>
            <a:r>
              <a:rPr lang="en-US" sz="3200" dirty="0"/>
              <a:t>,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trải</a:t>
            </a:r>
            <a:r>
              <a:rPr lang="en-US" sz="3200" dirty="0"/>
              <a:t> </a:t>
            </a:r>
            <a:r>
              <a:rPr lang="en-US" sz="3200" dirty="0" err="1"/>
              <a:t>nghiệm</a:t>
            </a:r>
            <a:r>
              <a:rPr lang="en-US" sz="3200" dirty="0"/>
              <a:t>.</a:t>
            </a:r>
            <a:endParaRPr lang="vi-VN" sz="3200" dirty="0"/>
          </a:p>
        </p:txBody>
      </p:sp>
      <p:sp>
        <p:nvSpPr>
          <p:cNvPr id="11" name="Cloud Callout 10"/>
          <p:cNvSpPr/>
          <p:nvPr/>
        </p:nvSpPr>
        <p:spPr>
          <a:xfrm>
            <a:off x="185975" y="640389"/>
            <a:ext cx="4682838" cy="2341418"/>
          </a:xfrm>
          <a:prstGeom prst="cloudCallout">
            <a:avLst>
              <a:gd name="adj1" fmla="val 24359"/>
              <a:gd name="adj2" fmla="val 9010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tiết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mai</a:t>
            </a:r>
            <a:r>
              <a:rPr lang="en-US" sz="3200" dirty="0"/>
              <a:t>?</a:t>
            </a:r>
            <a:endParaRPr lang="vi-VN" sz="3200" dirty="0"/>
          </a:p>
        </p:txBody>
      </p:sp>
      <p:sp>
        <p:nvSpPr>
          <p:cNvPr id="12" name="Cloud Callout 11"/>
          <p:cNvSpPr/>
          <p:nvPr/>
        </p:nvSpPr>
        <p:spPr>
          <a:xfrm>
            <a:off x="5098658" y="564864"/>
            <a:ext cx="7081020" cy="3623182"/>
          </a:xfrm>
          <a:prstGeom prst="cloudCallout">
            <a:avLst>
              <a:gd name="adj1" fmla="val -8250"/>
              <a:gd name="adj2" fmla="val 6041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algn="ctr"/>
            <a:r>
              <a:rPr lang="en-US" sz="3200" dirty="0" err="1"/>
              <a:t>Tôi</a:t>
            </a:r>
            <a:r>
              <a:rPr lang="en-US" sz="3200" dirty="0"/>
              <a:t> </a:t>
            </a: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sách</a:t>
            </a:r>
            <a:r>
              <a:rPr lang="en-US" sz="3200" dirty="0"/>
              <a:t> </a:t>
            </a:r>
            <a:r>
              <a:rPr lang="en-US" sz="3200" dirty="0" err="1"/>
              <a:t>vở</a:t>
            </a:r>
            <a:r>
              <a:rPr lang="en-US" sz="3200" dirty="0"/>
              <a:t> </a:t>
            </a:r>
            <a:r>
              <a:rPr lang="en-US" sz="3200" dirty="0" err="1"/>
              <a:t>đầy</a:t>
            </a:r>
            <a:r>
              <a:rPr lang="en-US" sz="3200" dirty="0"/>
              <a:t> </a:t>
            </a:r>
            <a:r>
              <a:rPr lang="en-US" sz="3200" dirty="0" err="1"/>
              <a:t>đủ</a:t>
            </a:r>
            <a:r>
              <a:rPr lang="en-US" sz="3200" dirty="0"/>
              <a:t>. </a:t>
            </a: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quyển</a:t>
            </a:r>
            <a:r>
              <a:rPr lang="en-US" sz="3200" dirty="0"/>
              <a:t> </a:t>
            </a:r>
            <a:r>
              <a:rPr lang="en-US" sz="3200" dirty="0" err="1"/>
              <a:t>truyện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tiết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sách</a:t>
            </a:r>
            <a:r>
              <a:rPr lang="en-US" sz="3200" dirty="0"/>
              <a:t> </a:t>
            </a:r>
            <a:r>
              <a:rPr lang="en-US" sz="3200" dirty="0" err="1"/>
              <a:t>báo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mai</a:t>
            </a:r>
            <a:r>
              <a:rPr lang="en-US" sz="3200" dirty="0"/>
              <a:t> 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5346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706583"/>
            <a:ext cx="11656748" cy="556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273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48602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?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8F30DEF-2258-4853-9C4A-FFE666F83F30}"/>
              </a:ext>
            </a:extLst>
          </p:cNvPr>
          <p:cNvSpPr/>
          <p:nvPr/>
        </p:nvSpPr>
        <p:spPr>
          <a:xfrm>
            <a:off x="1037895" y="1502709"/>
            <a:ext cx="3101009" cy="62607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gợi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A855FAE6-76CA-4AA5-A2E8-73294AE5D541}"/>
              </a:ext>
            </a:extLst>
          </p:cNvPr>
          <p:cNvSpPr/>
          <p:nvPr/>
        </p:nvSpPr>
        <p:spPr>
          <a:xfrm>
            <a:off x="6977269" y="1502709"/>
            <a:ext cx="3101009" cy="65920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lời</a:t>
            </a:r>
            <a:endParaRPr lang="en-US" sz="28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Đường nối Thẳng 6">
            <a:extLst>
              <a:ext uri="{FF2B5EF4-FFF2-40B4-BE49-F238E27FC236}">
                <a16:creationId xmlns:a16="http://schemas.microsoft.com/office/drawing/2014/main" id="{60C2E145-2DF0-4D76-AC7C-7625E5DEB9CA}"/>
              </a:ext>
            </a:extLst>
          </p:cNvPr>
          <p:cNvCxnSpPr>
            <a:cxnSpLocks/>
          </p:cNvCxnSpPr>
          <p:nvPr/>
        </p:nvCxnSpPr>
        <p:spPr>
          <a:xfrm>
            <a:off x="6224631" y="2195393"/>
            <a:ext cx="0" cy="466260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4783" y="2312555"/>
            <a:ext cx="5761514" cy="647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14400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- </a:t>
            </a:r>
            <a:r>
              <a:rPr lang="en-US" sz="2600" kern="0" dirty="0" err="1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Em</a:t>
            </a:r>
            <a:r>
              <a:rPr lang="en-US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 mu</a:t>
            </a:r>
            <a:r>
              <a:rPr lang="vi-VN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ốn học môn tự chọn nào?</a:t>
            </a:r>
          </a:p>
        </p:txBody>
      </p:sp>
      <p:sp>
        <p:nvSpPr>
          <p:cNvPr id="9" name="Rectangle 8"/>
          <p:cNvSpPr/>
          <p:nvPr/>
        </p:nvSpPr>
        <p:spPr>
          <a:xfrm>
            <a:off x="84783" y="2959720"/>
            <a:ext cx="6011217" cy="125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- </a:t>
            </a:r>
            <a:r>
              <a:rPr lang="en-US" sz="2600" kern="0" dirty="0" err="1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Em</a:t>
            </a:r>
            <a:r>
              <a:rPr lang="en-US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 mu</a:t>
            </a:r>
            <a:r>
              <a:rPr lang="vi-VN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ốn tham gia những hoạt động vui chơi, giải trí nào?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783" y="4252074"/>
            <a:ext cx="6103006" cy="1807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- </a:t>
            </a:r>
            <a:r>
              <a:rPr lang="en-US" sz="2600" kern="0" dirty="0" err="1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Em</a:t>
            </a:r>
            <a:r>
              <a:rPr lang="en-US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muốn</a:t>
            </a:r>
            <a:r>
              <a:rPr lang="en-US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dành</a:t>
            </a:r>
            <a:r>
              <a:rPr lang="en-US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những</a:t>
            </a:r>
            <a:r>
              <a:rPr lang="en-US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tiết</a:t>
            </a:r>
            <a:r>
              <a:rPr lang="en-US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Tự</a:t>
            </a:r>
            <a:r>
              <a:rPr lang="en-US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học</a:t>
            </a:r>
            <a:r>
              <a:rPr lang="en-US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có</a:t>
            </a:r>
            <a:r>
              <a:rPr lang="en-US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hướng</a:t>
            </a:r>
            <a:r>
              <a:rPr lang="en-US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dẫn</a:t>
            </a:r>
            <a:r>
              <a:rPr lang="en-US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còn</a:t>
            </a:r>
            <a:r>
              <a:rPr lang="en-US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lại</a:t>
            </a:r>
            <a:r>
              <a:rPr lang="en-US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để</a:t>
            </a:r>
            <a:r>
              <a:rPr lang="en-US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rèn</a:t>
            </a:r>
            <a:r>
              <a:rPr lang="en-US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luyện</a:t>
            </a:r>
            <a:r>
              <a:rPr lang="en-US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thêm</a:t>
            </a:r>
            <a:r>
              <a:rPr lang="en-US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về</a:t>
            </a:r>
            <a:r>
              <a:rPr lang="en-US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môn</a:t>
            </a:r>
            <a:r>
              <a:rPr lang="en-US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học</a:t>
            </a:r>
            <a:r>
              <a:rPr lang="en-US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nào</a:t>
            </a:r>
            <a:r>
              <a:rPr lang="en-US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?</a:t>
            </a:r>
            <a:endParaRPr lang="vi-VN" sz="2600" kern="0" dirty="0">
              <a:solidFill>
                <a:srgbClr val="000000"/>
              </a:solidFill>
              <a:cs typeface="Quire Sans" panose="020B0502040400020003" pitchFamily="34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61474" y="4962312"/>
            <a:ext cx="5967369" cy="1807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- </a:t>
            </a:r>
            <a:r>
              <a:rPr lang="vi-VN" sz="2600" dirty="0"/>
              <a:t>Em muốn dành những tiết Tự học có hư</a:t>
            </a:r>
            <a:r>
              <a:rPr lang="en-US" sz="2600" dirty="0"/>
              <a:t>ớ</a:t>
            </a:r>
            <a:r>
              <a:rPr lang="vi-VN" sz="2600" dirty="0"/>
              <a:t>ng dẫn còn lại để rèn luyện thêm về môn Tiếng Việt.</a:t>
            </a:r>
            <a:endParaRPr lang="vi-VN" sz="2600" kern="0" dirty="0">
              <a:solidFill>
                <a:srgbClr val="000000"/>
              </a:solidFill>
              <a:cs typeface="Quire Sans" panose="020B0502040400020003" pitchFamily="34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47921" y="2747975"/>
            <a:ext cx="5759296" cy="240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en-US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- </a:t>
            </a:r>
            <a:r>
              <a:rPr lang="vi-VN" sz="2600" dirty="0"/>
              <a:t>Em thích tham gia những hoạt động tập thể về ca hát, nhảy múa hoặc chơi trò chơi như kéo co, đá cầu.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47921" y="2312555"/>
            <a:ext cx="32508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- </a:t>
            </a:r>
            <a:r>
              <a:rPr lang="en-US" sz="2600" kern="0" dirty="0" err="1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Môn</a:t>
            </a:r>
            <a:r>
              <a:rPr lang="en-US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Mỹ</a:t>
            </a:r>
            <a:r>
              <a:rPr lang="en-US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thuật</a:t>
            </a:r>
            <a:r>
              <a:rPr lang="en-US" sz="24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Quire Sans" panose="020B05020404000200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72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9" grpId="0"/>
      <p:bldP spid="11" grpId="0"/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3EB6F-801E-4CC7-B2CC-D323A0495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41829"/>
            <a:ext cx="10562893" cy="5977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6C5AF4-6EEC-4820-B156-CC2BACC96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99" y="1027348"/>
            <a:ext cx="802976" cy="15271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0B841-B52B-4FC0-B120-ECA4B4015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925124" y="-215732"/>
            <a:ext cx="2470594" cy="495675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B2AA720-4868-4178-B081-081A22C9FB45}"/>
              </a:ext>
            </a:extLst>
          </p:cNvPr>
          <p:cNvSpPr txBox="1">
            <a:spLocks/>
          </p:cNvSpPr>
          <p:nvPr/>
        </p:nvSpPr>
        <p:spPr>
          <a:xfrm>
            <a:off x="691025" y="1416491"/>
            <a:ext cx="1275980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25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25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/>
                <a:ea typeface="+mj-ea"/>
                <a:cs typeface="+mj-cs"/>
              </a:rPr>
              <a:t>Chia sẻ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/>
                <a:ea typeface="+mj-ea"/>
                <a:cs typeface="+mj-cs"/>
              </a:rPr>
              <a:t> trước lớp 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44985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90314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3E038C-724D-4E8F-AB85-053A6E62B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069"/>
            <a:ext cx="12192000" cy="6418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945C6A-FE9B-41DE-89C9-10046C5F0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63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A4836A-DF27-4581-8298-3F6E0E72B9E5}"/>
              </a:ext>
            </a:extLst>
          </p:cNvPr>
          <p:cNvSpPr txBox="1"/>
          <p:nvPr/>
        </p:nvSpPr>
        <p:spPr>
          <a:xfrm>
            <a:off x="2954593" y="3429000"/>
            <a:ext cx="6282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78"/>
            <a:r>
              <a:rPr lang="en-US" sz="6000" b="1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KHỞI ĐỘNG</a:t>
            </a:r>
          </a:p>
          <a:p>
            <a:pPr algn="ctr" defTabSz="1219078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4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764"/>
            <a:ext cx="12192000" cy="6359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89" y="5166866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appy Cartoon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2" y="4762642"/>
            <a:ext cx="2095357" cy="209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200" y="4367963"/>
            <a:ext cx="2095357" cy="209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630" y="3842903"/>
            <a:ext cx="1787037" cy="178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7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2"/>
            <a:ext cx="3902543" cy="342423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-169365" y="849703"/>
            <a:ext cx="7866165" cy="1138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Tìm</a:t>
            </a:r>
            <a:r>
              <a:rPr lang="en-US" sz="66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spc="5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Đàn</a:t>
            </a:r>
            <a:r>
              <a:rPr lang="en-US" sz="66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spc="5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Vịt</a:t>
            </a:r>
            <a:r>
              <a:rPr lang="en-US" sz="66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1339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ĐC SHARE MIỄN PHÍ BỞI NK POWERSKILL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" y="482600"/>
            <a:ext cx="12290601" cy="9387680"/>
          </a:xfrm>
          <a:prstGeom prst="rect">
            <a:avLst/>
          </a:prstGeom>
        </p:spPr>
      </p:pic>
      <p:pic>
        <p:nvPicPr>
          <p:cNvPr id="28" name="CẤM BUÔN BÁN, CẤM REUP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7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Vào http://fb.com/nkpowerskills tải game miễn phí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5" y="5199541"/>
            <a:ext cx="2269495" cy="1737047"/>
          </a:xfrm>
          <a:prstGeom prst="rect">
            <a:avLst/>
          </a:prstGeom>
        </p:spPr>
      </p:pic>
      <p:pic>
        <p:nvPicPr>
          <p:cNvPr id="31" name="CẤM BUÔN BÁN, CẤM REUP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98170" y="4045095"/>
            <a:ext cx="2269495" cy="1737047"/>
          </a:xfrm>
          <a:prstGeom prst="rect">
            <a:avLst/>
          </a:prstGeom>
        </p:spPr>
      </p:pic>
      <p:pic>
        <p:nvPicPr>
          <p:cNvPr id="34" name="Vào http://fb.com/nkpowerskills tải game miễn phí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639751" y="5333090"/>
            <a:ext cx="2269495" cy="1737047"/>
          </a:xfrm>
          <a:prstGeom prst="rect">
            <a:avLst/>
          </a:prstGeom>
        </p:spPr>
      </p:pic>
      <p:pic>
        <p:nvPicPr>
          <p:cNvPr id="36" name="ĐC SHARE MIỄN PHÍ BỞI NK POWERSKILL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2"/>
            <a:ext cx="3902543" cy="3424237"/>
          </a:xfrm>
          <a:prstGeom prst="rect">
            <a:avLst/>
          </a:prstGeom>
        </p:spPr>
      </p:pic>
      <p:sp>
        <p:nvSpPr>
          <p:cNvPr id="14" name="CẤM BUÔN BÁN, CẤM REUP"/>
          <p:cNvSpPr/>
          <p:nvPr/>
        </p:nvSpPr>
        <p:spPr>
          <a:xfrm>
            <a:off x="414719" y="574689"/>
            <a:ext cx="11623576" cy="202321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sz="37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Trong bài </a:t>
            </a:r>
            <a:r>
              <a:rPr lang="en-US" sz="37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“</a:t>
            </a:r>
            <a:r>
              <a:rPr lang="vi-VN" sz="37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Đến trường</a:t>
            </a:r>
            <a:r>
              <a:rPr lang="en-US" sz="37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”</a:t>
            </a:r>
            <a:r>
              <a:rPr lang="vi-VN" sz="37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theo em, mẹ dẫn cậu bé đến trường làm gì?</a:t>
            </a:r>
          </a:p>
        </p:txBody>
      </p:sp>
      <p:sp>
        <p:nvSpPr>
          <p:cNvPr id="15" name="Vào http://fb.com/nkpowerskills tải game miễn phí"/>
          <p:cNvSpPr/>
          <p:nvPr/>
        </p:nvSpPr>
        <p:spPr>
          <a:xfrm>
            <a:off x="6105547" y="2789856"/>
            <a:ext cx="5768803" cy="165836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solidFill>
                  <a:srgbClr val="7030A0"/>
                </a:solidFill>
                <a:latin typeface="+mj-lt"/>
                <a:cs typeface="Times New Roman" pitchFamily="18" charset="0"/>
                <a:sym typeface="Wingdings" pitchFamily="2" charset="2"/>
              </a:rPr>
              <a:t>B</a:t>
            </a:r>
            <a:r>
              <a:rPr lang="vi-VN" sz="2800" dirty="0">
                <a:solidFill>
                  <a:srgbClr val="7030A0"/>
                </a:solidFill>
                <a:latin typeface="+mj-lt"/>
                <a:cs typeface="Times New Roman" pitchFamily="18" charset="0"/>
                <a:sym typeface="Wingdings" pitchFamily="2" charset="2"/>
              </a:rPr>
              <a:t>. Để làm quen với môi trường mới. Hi vọng cậu thích đi học.</a:t>
            </a:r>
            <a:endParaRPr lang="en-US" sz="2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Vào http://fb.com/nkpowerskills tải game miễn phí"/>
          <p:cNvSpPr/>
          <p:nvPr/>
        </p:nvSpPr>
        <p:spPr>
          <a:xfrm>
            <a:off x="223670" y="2760824"/>
            <a:ext cx="5768803" cy="165836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solidFill>
                  <a:srgbClr val="7030A0"/>
                </a:solidFill>
                <a:latin typeface="+mj-lt"/>
                <a:cs typeface="Times New Roman" pitchFamily="18" charset="0"/>
                <a:sym typeface="Wingdings" pitchFamily="2" charset="2"/>
              </a:rPr>
              <a:t>A</a:t>
            </a:r>
            <a:r>
              <a:rPr lang="vi-VN" sz="2800">
                <a:solidFill>
                  <a:srgbClr val="7030A0"/>
                </a:solidFill>
                <a:latin typeface="+mj-lt"/>
                <a:cs typeface="Times New Roman" pitchFamily="18" charset="0"/>
                <a:sym typeface="Wingdings" pitchFamily="2" charset="2"/>
              </a:rPr>
              <a:t>. Để đi chơi.</a:t>
            </a:r>
            <a:endParaRPr lang="en-US" sz="2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9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468594" y="3496542"/>
            <a:ext cx="546100" cy="55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1377481" y="3326073"/>
            <a:ext cx="928892" cy="81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ĐC SHARE MIỄN PHÍ BỞI NK POWERSKILL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8" y="4554107"/>
            <a:ext cx="12260119" cy="5316173"/>
          </a:xfrm>
          <a:prstGeom prst="rect">
            <a:avLst/>
          </a:prstGeom>
        </p:spPr>
      </p:pic>
      <p:sp>
        <p:nvSpPr>
          <p:cNvPr id="16" name="ĐC SHARE MIỄN PHÍ BỞI NK POWERSKILLS"/>
          <p:cNvSpPr/>
          <p:nvPr/>
        </p:nvSpPr>
        <p:spPr>
          <a:xfrm>
            <a:off x="225749" y="4650795"/>
            <a:ext cx="5768803" cy="165836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r>
              <a:rPr lang="en-US" sz="2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en-US" sz="280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vi-VN" sz="2800">
                <a:solidFill>
                  <a:srgbClr val="7030A0"/>
                </a:solidFill>
                <a:latin typeface="+mj-lt"/>
                <a:cs typeface="Times New Roman" pitchFamily="18" charset="0"/>
                <a:sym typeface="Wingdings" pitchFamily="2" charset="2"/>
              </a:rPr>
              <a:t>Để mua sách vở.</a:t>
            </a:r>
            <a:endParaRPr lang="en-US" sz="28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CẤM BUÔN BÁN, CẤM REUP"/>
          <p:cNvSpPr/>
          <p:nvPr/>
        </p:nvSpPr>
        <p:spPr>
          <a:xfrm>
            <a:off x="6105547" y="4662444"/>
            <a:ext cx="5768803" cy="165836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solidFill>
                  <a:srgbClr val="7030A0"/>
                </a:solidFill>
                <a:latin typeface="+mj-lt"/>
                <a:cs typeface="Times New Roman" pitchFamily="18" charset="0"/>
                <a:sym typeface="Wingdings" pitchFamily="2" charset="2"/>
              </a:rPr>
              <a:t>D</a:t>
            </a:r>
            <a:r>
              <a:rPr lang="vi-VN" sz="2800" dirty="0">
                <a:solidFill>
                  <a:srgbClr val="7030A0"/>
                </a:solidFill>
                <a:latin typeface="+mj-lt"/>
                <a:cs typeface="Times New Roman" pitchFamily="18" charset="0"/>
                <a:sym typeface="Wingdings" pitchFamily="2" charset="2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+mj-lt"/>
                <a:cs typeface="Times New Roman" pitchFamily="18" charset="0"/>
                <a:sym typeface="Wingdings" pitchFamily="2" charset="2"/>
              </a:rPr>
              <a:t>Tất</a:t>
            </a:r>
            <a:r>
              <a:rPr lang="en-US" sz="2800" dirty="0">
                <a:solidFill>
                  <a:srgbClr val="7030A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  <a:cs typeface="Times New Roman" pitchFamily="18" charset="0"/>
                <a:sym typeface="Wingdings" pitchFamily="2" charset="2"/>
              </a:rPr>
              <a:t>cả</a:t>
            </a:r>
            <a:r>
              <a:rPr lang="en-US" sz="2800" dirty="0">
                <a:solidFill>
                  <a:srgbClr val="7030A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  <a:cs typeface="Times New Roman" pitchFamily="18" charset="0"/>
                <a:sym typeface="Wingdings" pitchFamily="2" charset="2"/>
              </a:rPr>
              <a:t>đáp</a:t>
            </a:r>
            <a:r>
              <a:rPr lang="en-US" sz="2800" dirty="0">
                <a:solidFill>
                  <a:srgbClr val="7030A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  <a:cs typeface="Times New Roman" pitchFamily="18" charset="0"/>
                <a:sym typeface="Wingdings" pitchFamily="2" charset="2"/>
              </a:rPr>
              <a:t>án</a:t>
            </a:r>
            <a:r>
              <a:rPr lang="en-US" sz="2800" dirty="0">
                <a:solidFill>
                  <a:srgbClr val="7030A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  <a:cs typeface="Times New Roman" pitchFamily="18" charset="0"/>
                <a:sym typeface="Wingdings" pitchFamily="2" charset="2"/>
              </a:rPr>
              <a:t>đều</a:t>
            </a:r>
            <a:r>
              <a:rPr lang="en-US" sz="2800" dirty="0">
                <a:solidFill>
                  <a:srgbClr val="7030A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  <a:cs typeface="Times New Roman" pitchFamily="18" charset="0"/>
                <a:sym typeface="Wingdings" pitchFamily="2" charset="2"/>
              </a:rPr>
              <a:t>đúng</a:t>
            </a:r>
            <a:r>
              <a:rPr lang="vi-VN" sz="2800" dirty="0">
                <a:solidFill>
                  <a:srgbClr val="7030A0"/>
                </a:solidFill>
                <a:latin typeface="+mj-lt"/>
                <a:cs typeface="Times New Roman" pitchFamily="18" charset="0"/>
                <a:sym typeface="Wingdings" pitchFamily="2" charset="2"/>
              </a:rPr>
              <a:t>.</a:t>
            </a:r>
            <a:endParaRPr lang="en-US" sz="2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568877" y="5392715"/>
            <a:ext cx="546100" cy="55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4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523653" y="5337565"/>
            <a:ext cx="546100" cy="55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3625" y="1518558"/>
            <a:ext cx="4431407" cy="44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-211352" y="7696200"/>
            <a:ext cx="13216152" cy="2641600"/>
          </a:xfrm>
          <a:prstGeom prst="round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33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093 L 0.00091 0.00116 L 0.01549 0.01574 C 0.01654 0.01667 0.01758 0.01806 0.01862 0.01944 C 0.01992 0.02107 0.02122 0.02338 0.02279 0.025 C 0.02539 0.02778 0.02812 0.03056 0.03112 0.03241 C 0.04049 0.03796 0.02552 0.0294 0.03945 0.03611 C 0.05234 0.04236 0.03893 0.03773 0.05195 0.04167 C 0.05404 0.04352 0.05599 0.0456 0.0582 0.04722 C 0.06015 0.04861 0.06237 0.04907 0.06445 0.05093 C 0.06667 0.05278 0.06836 0.05625 0.0707 0.05833 C 0.07396 0.06111 0.07773 0.06273 0.08112 0.06574 C 0.08398 0.06829 0.08646 0.07245 0.08945 0.075 C 0.10026 0.0838 0.10338 0.08403 0.11237 0.08982 C 0.1151 0.09144 0.11784 0.09375 0.1207 0.09537 C 0.12331 0.09676 0.1263 0.09722 0.12904 0.09907 C 0.13112 0.10046 0.13294 0.10347 0.13529 0.10463 C 0.13789 0.10579 0.14075 0.10602 0.14362 0.10648 C 0.1487 0.10718 0.15404 0.10764 0.15924 0.10833 C 0.16159 0.10949 0.16393 0.11111 0.16654 0.11204 C 0.16927 0.11296 0.172 0.11319 0.17487 0.11389 C 0.17956 0.11482 0.18854 0.11597 0.19362 0.11759 C 0.197 0.11852 0.20052 0.12014 0.20404 0.1213 C 0.20703 0.12199 0.21029 0.12245 0.21341 0.12315 C 0.21575 0.12361 0.21823 0.12431 0.2207 0.125 L 0.22904 0.12685 C 0.23945 0.13287 0.23099 0.12847 0.24154 0.13241 C 0.24284 0.13287 0.24427 0.1338 0.2457 0.13426 C 0.25013 0.13565 0.25469 0.13634 0.25924 0.13796 C 0.26198 0.13866 0.26393 0.14005 0.26654 0.14167 C 0.26784 0.14352 0.26927 0.14537 0.2707 0.14722 C 0.27161 0.14838 0.27279 0.14931 0.27383 0.15093 C 0.28177 0.16273 0.27226 0.15093 0.28008 0.16019 C 0.28555 0.175 0.27825 0.15694 0.28529 0.16944 C 0.28646 0.17153 0.28698 0.17477 0.28841 0.17685 C 0.29154 0.18102 0.2957 0.18333 0.29883 0.18796 C 0.30091 0.19097 0.30312 0.19375 0.30508 0.19722 C 0.31198 0.20949 0.30404 0.20023 0.31237 0.21019 C 0.31601 0.21458 0.32057 0.21736 0.32383 0.22315 C 0.3414 0.2544 0.32292 0.22384 0.34049 0.24722 C 0.34206 0.24931 0.3431 0.25208 0.34466 0.25463 C 0.34661 0.25764 0.3487 0.26088 0.35091 0.26389 C 0.35586 0.2706 0.36002 0.27454 0.36445 0.28241 C 0.36562 0.28449 0.36614 0.28773 0.36758 0.28982 C 0.36875 0.29144 0.37031 0.29213 0.37174 0.29352 C 0.37279 0.29444 0.37383 0.2956 0.37487 0.29722 C 0.3763 0.29931 0.37747 0.30232 0.37904 0.30463 C 0.39206 0.32384 0.38255 0.30995 0.39154 0.31944 C 0.39362 0.32153 0.39557 0.32454 0.39779 0.32685 C 0.39909 0.32824 0.40052 0.32917 0.40195 0.33056 C 0.40364 0.33218 0.40547 0.3338 0.40716 0.33611 C 0.40833 0.3375 0.40898 0.34028 0.41029 0.34167 C 0.41185 0.34329 0.4138 0.34375 0.41549 0.34537 C 0.41654 0.3463 0.41745 0.34792 0.41862 0.34907 C 0.41992 0.35023 0.42135 0.35116 0.42279 0.35278 C 0.42487 0.35486 0.42656 0.35857 0.42904 0.36019 L 0.43216 0.36204 " pathEditMode="relative" rAng="0" ptsTypes="AAAAAAAAAAAAAAAAAAAAAAAAAAAAAAAAAAAAAAAAAAAAAAAAAAAAAAAAA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180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80"/>
            <a:ext cx="12192000" cy="64166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7" y="4245997"/>
            <a:ext cx="2248352" cy="22483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08595">
            <a:off x="7737025" y="5199541"/>
            <a:ext cx="2269495" cy="17370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08595">
            <a:off x="5898170" y="4045095"/>
            <a:ext cx="2269495" cy="17370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1352" y="3070112"/>
            <a:ext cx="3902543" cy="34242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81" y="5191775"/>
            <a:ext cx="1802395" cy="18023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508595">
            <a:off x="4407159" y="5323499"/>
            <a:ext cx="2269495" cy="17370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4" name="Rectangle 13"/>
          <p:cNvSpPr/>
          <p:nvPr/>
        </p:nvSpPr>
        <p:spPr>
          <a:xfrm>
            <a:off x="159277" y="613369"/>
            <a:ext cx="11791823" cy="194114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sz="3600" dirty="0">
                <a:solidFill>
                  <a:srgbClr val="7030A0"/>
                </a:solidFill>
                <a:cs typeface="Times New Roman" panose="02020603050405020304" pitchFamily="18" charset="0"/>
              </a:rPr>
              <a:t>Trong </a:t>
            </a:r>
            <a:r>
              <a:rPr lang="vi-VN" sz="3600">
                <a:solidFill>
                  <a:srgbClr val="7030A0"/>
                </a:solidFill>
                <a:cs typeface="Times New Roman" panose="02020603050405020304" pitchFamily="18" charset="0"/>
              </a:rPr>
              <a:t>bài </a:t>
            </a:r>
            <a:r>
              <a:rPr lang="en-US" sz="3600">
                <a:solidFill>
                  <a:srgbClr val="7030A0"/>
                </a:solidFill>
                <a:cs typeface="Times New Roman" panose="02020603050405020304" pitchFamily="18" charset="0"/>
              </a:rPr>
              <a:t>“</a:t>
            </a:r>
            <a:r>
              <a:rPr lang="vi-VN" sz="3600">
                <a:solidFill>
                  <a:srgbClr val="7030A0"/>
                </a:solidFill>
                <a:cs typeface="Times New Roman" panose="02020603050405020304" pitchFamily="18" charset="0"/>
              </a:rPr>
              <a:t>Đến trường</a:t>
            </a:r>
            <a:r>
              <a:rPr lang="en-US" sz="3600">
                <a:solidFill>
                  <a:srgbClr val="7030A0"/>
                </a:solidFill>
                <a:cs typeface="Times New Roman" panose="02020603050405020304" pitchFamily="18" charset="0"/>
              </a:rPr>
              <a:t>”, khi đ</a:t>
            </a:r>
            <a:r>
              <a:rPr lang="vi-VN" sz="3600">
                <a:solidFill>
                  <a:srgbClr val="7030A0"/>
                </a:solidFill>
                <a:cs typeface="Times New Roman" panose="02020603050405020304" pitchFamily="18" charset="0"/>
              </a:rPr>
              <a:t>i thăm các lớp học đọc, học toán cậu bé nói gì?</a:t>
            </a:r>
            <a:endParaRPr lang="vi-VN" sz="36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0090" y="5079538"/>
            <a:ext cx="5515188" cy="16843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thôi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ạ?</a:t>
            </a:r>
            <a:endParaRPr lang="vi-VN" sz="32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40993" y="3024293"/>
            <a:ext cx="5469225" cy="175793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thôi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ạ?</a:t>
            </a:r>
            <a:endParaRPr lang="vi-VN" sz="32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74432" y="5021289"/>
            <a:ext cx="5535786" cy="147306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thôi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ạ?</a:t>
            </a:r>
            <a:endParaRPr lang="vi-VN" sz="32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0090" y="3130772"/>
            <a:ext cx="5137439" cy="175793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thôi</a:t>
            </a:r>
            <a:r>
              <a:rPr 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ạ?</a:t>
            </a:r>
            <a:endParaRPr lang="vi-VN" sz="32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482771" y="4010383"/>
            <a:ext cx="852187" cy="8636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033477" y="5629483"/>
            <a:ext cx="852187" cy="8636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983594" y="3849665"/>
            <a:ext cx="852187" cy="8636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529609" y="5501496"/>
            <a:ext cx="1045219" cy="9186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4389" y="2224633"/>
            <a:ext cx="4431407" cy="44314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48730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4167E-6 -1.48148E-6 L -6.04167E-6 -1.48148E-6 C 0.00169 0.00926 0.00077 0.02176 0.0052 0.02778 C 0.0065 0.02963 0.00807 0.03102 0.00937 0.03333 C 0.01197 0.03796 0.01236 0.0412 0.01458 0.0463 C 0.01757 0.05301 0.02395 0.06667 0.02395 0.06667 C 0.02421 0.06852 0.02473 0.07014 0.02499 0.07222 C 0.02617 0.0875 0.02395 0.10486 0.02812 0.11852 C 0.0315 0.12986 0.04062 0.13148 0.04583 0.14074 C 0.04986 0.14815 0.05143 0.15139 0.05624 0.15741 C 0.05781 0.15949 0.05963 0.16088 0.06145 0.16296 C 0.06354 0.16528 0.06562 0.16782 0.0677 0.17037 L 0.07083 0.17407 C 0.07213 0.17893 0.07395 0.18356 0.07499 0.18889 C 0.07525 0.19074 0.07551 0.19259 0.07604 0.19444 C 0.07656 0.19699 0.07747 0.1993 0.07812 0.20185 C 0.07877 0.20486 0.07916 0.20833 0.0802 0.21111 C 0.08085 0.21319 0.08242 0.21458 0.08333 0.21667 C 0.08411 0.21898 0.08437 0.22199 0.08541 0.22407 C 0.08645 0.22639 0.08827 0.22731 0.08958 0.22963 C 0.09036 0.23125 0.09088 0.23333 0.09166 0.23518 C 0.09348 0.24005 0.09856 0.25185 0.10104 0.2537 C 0.10273 0.25486 0.10455 0.25579 0.10624 0.25741 C 0.11367 0.26412 0.10429 0.25833 0.11354 0.26481 C 0.11549 0.2662 0.1177 0.2669 0.11979 0.26852 C 0.12161 0.26991 0.12304 0.27245 0.12499 0.27407 C 0.12994 0.27824 0.1345 0.28009 0.13958 0.28333 C 0.14127 0.28449 0.14296 0.28588 0.14479 0.28704 C 0.1457 0.28773 0.14687 0.28819 0.14791 0.28889 C 0.14921 0.29005 0.15051 0.29167 0.15208 0.29259 C 0.1608 0.29838 0.16093 0.29606 0.17187 0.29815 C 0.17343 0.29838 0.18124 0.30093 0.18333 0.30185 C 0.18775 0.30393 0.18554 0.30393 0.19062 0.30741 C 0.19257 0.3088 0.19479 0.30995 0.19687 0.31111 C 0.19791 0.3118 0.19895 0.31204 0.19999 0.31296 C 0.2013 0.31412 0.2026 0.31597 0.20416 0.31667 C 0.20715 0.31782 0.21041 0.31782 0.21354 0.31852 C 0.22434 0.32407 0.21705 0.32083 0.22708 0.32407 C 0.22877 0.32454 0.23046 0.32546 0.23229 0.32593 C 0.23359 0.32616 0.23502 0.32593 0.23645 0.32593 " pathEditMode="relative" ptsTypes="AAAAAAAAAAAAAAAAAAAAAAAAAAAAAAAAAAAAAAAA">
                                      <p:cBhvr>
                                        <p:cTn id="1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261"/>
            <a:ext cx="12192000" cy="6453740"/>
          </a:xfrm>
          <a:prstGeom prst="rect">
            <a:avLst/>
          </a:prstGeom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06" y="3885937"/>
            <a:ext cx="1787037" cy="178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7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5" y="5199541"/>
            <a:ext cx="2269495" cy="173704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731438" y="4160210"/>
            <a:ext cx="2269495" cy="17370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2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81" y="519177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9325" y="473314"/>
            <a:ext cx="11802676" cy="198234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sz="4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Trong bài 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“</a:t>
            </a:r>
            <a:r>
              <a:rPr lang="vi-VN" sz="4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Đến trường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”, </a:t>
            </a:r>
            <a:r>
              <a:rPr lang="en-US" sz="47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lang="vi-VN" sz="47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ẹ  khen cô giáo thế nào ?</a:t>
            </a:r>
            <a:endParaRPr lang="vi-VN" sz="4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12870" y="3199466"/>
            <a:ext cx="9027215" cy="20163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8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 Cô như có phép màu ấy ạ.</a:t>
            </a:r>
            <a:endParaRPr lang="en-US" sz="4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69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92593E-6 L -2.29167E-6 5.92593E-6 C 0.00235 0.00487 0.00534 0.00904 0.00716 0.01482 C 0.00886 0.01968 0.00899 0.02592 0.01029 0.03149 C 0.0125 0.04029 0.01459 0.04931 0.01758 0.05741 C 0.02357 0.07269 0.02787 0.08195 0.03216 0.09816 C 0.03451 0.10649 0.03555 0.11621 0.03841 0.12408 C 0.04115 0.13126 0.0448 0.14029 0.04675 0.14816 C 0.04779 0.15163 0.04792 0.15556 0.04883 0.15927 C 0.05 0.16366 0.0517 0.16783 0.053 0.17223 C 0.05456 0.17709 0.0556 0.18218 0.05716 0.18704 C 0.05912 0.19214 0.06159 0.19654 0.06341 0.20186 C 0.06537 0.20718 0.06667 0.2132 0.06862 0.21853 C 0.07253 0.22871 0.07709 0.2382 0.08112 0.24816 C 0.08295 0.25232 0.08464 0.25672 0.08633 0.26112 C 0.08881 0.26714 0.09102 0.27362 0.09362 0.27964 C 0.09545 0.28334 0.0974 0.28658 0.09883 0.29075 C 0.10091 0.29584 0.10209 0.30209 0.10404 0.30741 C 0.10625 0.31274 0.10925 0.31667 0.11133 0.32223 C 0.12552 0.35765 0.10834 0.32177 0.12175 0.35186 C 0.14271 0.39839 0.11823 0.33959 0.13321 0.37964 C 0.13451 0.38288 0.1362 0.38542 0.13737 0.3889 C 0.13907 0.39353 0.13998 0.39885 0.14154 0.40371 C 0.15482 0.44283 0.13646 0.39005 0.14779 0.41853 C 0.15521 0.43681 0.14323 0.4139 0.15404 0.43334 C 0.1569 0.44839 0.15196 0.42501 0.16133 0.45001 C 0.16628 0.46297 0.16016 0.44677 0.16654 0.46297 C 0.16732 0.46459 0.16784 0.46667 0.16862 0.46853 C 0.17058 0.47223 0.17318 0.47524 0.17487 0.47964 L 0.18425 0.50186 C 0.18529 0.50417 0.1862 0.50695 0.18737 0.50927 C 0.18946 0.51297 0.19206 0.51598 0.19362 0.52038 C 0.1944 0.52223 0.19519 0.52385 0.19571 0.52593 C 0.19649 0.52825 0.19688 0.53103 0.19779 0.53334 C 0.19961 0.53774 0.20157 0.53959 0.20404 0.5426 C 0.20482 0.54445 0.20521 0.54654 0.20612 0.54816 C 0.20938 0.55279 0.21016 0.5507 0.21341 0.55371 C 0.21459 0.55464 0.2155 0.55603 0.21654 0.55741 C 0.23112 0.55672 0.24571 0.55649 0.26029 0.55556 C 0.28868 0.55325 0.24675 0.55371 0.2655 0.55371 " pathEditMode="relative" ptsTypes="AAAAAAAAAAAAAAAAAAAAAAAAAAAAAAAAAAAAAA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891"/>
            <a:ext cx="12192000" cy="627611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7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2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17" y="5186347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appy Cartoon Sticker by B.Duck for iOS &amp; Android |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10" y="4659814"/>
            <a:ext cx="2095357" cy="209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363" y="3923554"/>
            <a:ext cx="1787037" cy="178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648737" y="5071607"/>
            <a:ext cx="2269495" cy="173704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83802" y="459336"/>
            <a:ext cx="10141820" cy="229592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>
                <a:solidFill>
                  <a:schemeClr val="bg1"/>
                </a:solidFill>
                <a:latin typeface="+mj-lt"/>
                <a:cs typeface="Times New Roman" pitchFamily="18" charset="0"/>
              </a:rPr>
              <a:t>Kết quả cuối cùng thế nào?</a:t>
            </a:r>
            <a:endParaRPr lang="vi-VN" sz="43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78333" y="4853860"/>
            <a:ext cx="5397019" cy="159311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4127" y="4853952"/>
            <a:ext cx="5397019" cy="159311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B. Cậu bé từ chối đi xem trường tiếp.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09975" y="3126997"/>
            <a:ext cx="5397019" cy="159311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28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Kế hoạch của bà mẹ thất bại.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6118" y="2977492"/>
            <a:ext cx="5397019" cy="159311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A</a:t>
            </a:r>
            <a:r>
              <a:rPr lang="en-US" sz="2800">
                <a:latin typeface="+mj-lt"/>
                <a:cs typeface="Times New Roman" panose="02020603050405020304" pitchFamily="18" charset="0"/>
              </a:rPr>
              <a:t>. Cậu bé vẫn không muốn đến trường. 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106171" y="351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278379" y="3699828"/>
            <a:ext cx="753725" cy="76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52391" y="522158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1369334" y="5244178"/>
            <a:ext cx="924455" cy="81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0186" y="2298381"/>
            <a:ext cx="4431407" cy="44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86" y="1767387"/>
            <a:ext cx="5392567" cy="539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93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1.04167E-6 1.48148E-6 C 0.00781 0.00972 0.01198 0.01389 0.01875 0.02593 C 0.01992 0.02801 0.02057 0.03125 0.02188 0.03334 C 0.05274 0.08195 0.02865 0.03982 0.04167 0.06297 C 0.04388 0.07523 0.04531 0.08472 0.05313 0.09445 C 0.06953 0.11482 0.09492 0.13588 0.11563 0.15 C 0.13281 0.16181 0.11706 0.14861 0.13438 0.16297 C 0.14466 0.1713 0.13724 0.16435 0.14375 0.17408 C 0.14466 0.17547 0.14597 0.17616 0.14688 0.17778 C 0.15248 0.18773 0.14714 0.18334 0.15313 0.18704 C 0.15378 0.18889 0.1543 0.19097 0.15521 0.19259 C 0.15873 0.19884 0.15938 0.19722 0.16354 0.20185 C 0.16563 0.20394 0.16771 0.20648 0.16979 0.20926 C 0.17279 0.2132 0.18034 0.22384 0.18438 0.22778 C 0.18529 0.22871 0.18646 0.22894 0.1875 0.22963 C 0.19245 0.24306 0.18581 0.22709 0.19375 0.23889 C 0.19466 0.24028 0.19479 0.24283 0.19584 0.24445 C 0.19766 0.24722 0.20026 0.24861 0.20209 0.25185 C 0.21459 0.27408 0.19662 0.24306 0.20834 0.26111 C 0.21185 0.26667 0.21263 0.27037 0.21667 0.27408 C 0.21758 0.27477 0.21875 0.275 0.21979 0.27593 C 0.22396 0.27871 0.22813 0.28195 0.23229 0.28519 L 0.23229 0.28519 C 0.23659 0.29028 0.23412 0.2882 0.23959 0.29074 C 0.24089 0.29259 0.24219 0.29445 0.24375 0.2963 C 0.24505 0.29769 0.24675 0.29815 0.24792 0.3 C 0.25235 0.30672 0.25625 0.31482 0.26042 0.32222 C 0.26172 0.32454 0.26328 0.32662 0.26459 0.32963 C 0.26602 0.33287 0.26862 0.33982 0.27084 0.34259 C 0.27175 0.34352 0.27292 0.34375 0.27396 0.34445 C 0.2793 0.3588 0.27084 0.33797 0.28334 0.35741 C 0.28412 0.35857 0.2836 0.36134 0.28438 0.36297 C 0.28516 0.36459 0.28646 0.36528 0.2875 0.36667 L 0.29167 0.36297 " pathEditMode="relative" ptsTypes="AAAAAAAAAAAAAAAAAAAAAAAAAAAAAAAAAAA">
                                      <p:cBhvr>
                                        <p:cTn id="10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00" y="1092047"/>
            <a:ext cx="9153625" cy="576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59502" y="445715"/>
            <a:ext cx="3257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itchFamily="18" charset="0"/>
              </a:rPr>
              <a:t>Thời khóa biểu</a:t>
            </a:r>
            <a:endParaRPr lang="en-US" sz="3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57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01" y="579266"/>
            <a:ext cx="8710863" cy="619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97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</TotalTime>
  <Words>542</Words>
  <Application>Microsoft Office PowerPoint</Application>
  <PresentationFormat>Widescreen</PresentationFormat>
  <Paragraphs>52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Arial</vt:lpstr>
      <vt:lpstr>Arial-Rounded</vt:lpstr>
      <vt:lpstr>Calibri</vt:lpstr>
      <vt:lpstr>Quire Sans</vt:lpstr>
      <vt:lpstr>Times New Roman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196</cp:revision>
  <dcterms:created xsi:type="dcterms:W3CDTF">2021-06-07T06:59:14Z</dcterms:created>
  <dcterms:modified xsi:type="dcterms:W3CDTF">2022-08-25T03:26:54Z</dcterms:modified>
</cp:coreProperties>
</file>