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6"/>
  </p:notesMasterIdLst>
  <p:sldIdLst>
    <p:sldId id="454" r:id="rId2"/>
    <p:sldId id="331" r:id="rId3"/>
    <p:sldId id="430" r:id="rId4"/>
    <p:sldId id="431" r:id="rId5"/>
    <p:sldId id="432" r:id="rId6"/>
    <p:sldId id="433" r:id="rId7"/>
    <p:sldId id="453" r:id="rId8"/>
    <p:sldId id="424" r:id="rId9"/>
    <p:sldId id="438" r:id="rId10"/>
    <p:sldId id="279" r:id="rId11"/>
    <p:sldId id="280" r:id="rId12"/>
    <p:sldId id="440" r:id="rId13"/>
    <p:sldId id="441" r:id="rId14"/>
    <p:sldId id="45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82" autoAdjust="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13-Nov-24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0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13-Nov-24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F49346-F158-45CD-A60D-6659A3C6840B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6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3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13-Nov-24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4E7311-100E-4519-9B09-90246DEA2069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818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13-Nov-24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31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13-Nov-24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13-Nov-24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64FD9F6-BBB6-4829-8B6E-6C2C1135BC2E}"/>
              </a:ext>
            </a:extLst>
          </p:cNvPr>
          <p:cNvSpPr/>
          <p:nvPr userDrawn="1"/>
        </p:nvSpPr>
        <p:spPr>
          <a:xfrm>
            <a:off x="10690066" y="122259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4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21BA7E-27E7-4B31-BBC5-995E2244E70A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5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7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0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6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1" r:id="rId6"/>
    <p:sldLayoutId id="2147483703" r:id="rId7"/>
    <p:sldLayoutId id="2147483704" r:id="rId8"/>
    <p:sldLayoutId id="2147483705" r:id="rId9"/>
    <p:sldLayoutId id="2147483707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650745" y="1838954"/>
            <a:ext cx="896271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</a:t>
            </a:r>
            <a:endParaRPr lang="en-US" sz="5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tới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290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3988151" y="1146844"/>
            <a:ext cx="4215697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4635277" y="1383403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viết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1 tay giữ trang 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37" y="418780"/>
            <a:ext cx="43957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512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28775D-DEC4-4130-8E8D-A4A81868BA1B}"/>
              </a:ext>
            </a:extLst>
          </p:cNvPr>
          <p:cNvGrpSpPr/>
          <p:nvPr/>
        </p:nvGrpSpPr>
        <p:grpSpPr>
          <a:xfrm>
            <a:off x="3674771" y="3594122"/>
            <a:ext cx="3690453" cy="3294851"/>
            <a:chOff x="7271396" y="3464736"/>
            <a:chExt cx="4920604" cy="329485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1D6AB0F-CDF4-4427-839C-0EC40E41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DE10B49-3CBF-44E6-873C-67A8D41236D3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E1B3B7-BA28-48CF-B470-DA35CF986E79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17" name="组合 40">
            <a:extLst>
              <a:ext uri="{FF2B5EF4-FFF2-40B4-BE49-F238E27FC236}">
                <a16:creationId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143711" y="2279938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ADD YOUR TITLE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850249" y="2818297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Thẳng lưng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Chân đặt thoải mái, đúng vị trí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id="{36B825CD-B689-4EEA-9AA9-E8AF981183C6}"/>
              </a:ext>
            </a:extLst>
          </p:cNvPr>
          <p:cNvSpPr/>
          <p:nvPr/>
        </p:nvSpPr>
        <p:spPr>
          <a:xfrm>
            <a:off x="7965185" y="2731475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8690701" y="2835905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vở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25 đến 30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20" grpId="0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 Writing (#4) | Free SVG">
            <a:extLst>
              <a:ext uri="{FF2B5EF4-FFF2-40B4-BE49-F238E27FC236}">
                <a16:creationId xmlns:a16="http://schemas.microsoft.com/office/drawing/2014/main" id="{25DE012F-5D89-4D77-BBDD-AFBE1DD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23" y="1874186"/>
            <a:ext cx="3677077" cy="490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810971" y="817678"/>
            <a:ext cx="10292458" cy="10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</a:t>
            </a:r>
            <a:endParaRPr kumimoji="0" lang="en-US" sz="4800" b="1" i="0" u="none" strike="noStrike" kern="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8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34" y="561427"/>
            <a:ext cx="10346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vần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hay 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? </a:t>
            </a:r>
          </a:p>
        </p:txBody>
      </p:sp>
      <p:pic>
        <p:nvPicPr>
          <p:cNvPr id="6" name="Picture 2" descr="Có công mài sắt, có ngày nên kim - Tiếng Việt 2 - Kể chuyện con nghe -  HOCMAI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32" y="1627769"/>
            <a:ext cx="3516923" cy="22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4" y="4545439"/>
            <a:ext cx="4990458" cy="217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8" y="1901940"/>
            <a:ext cx="683877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2018" y="1950934"/>
            <a:ext cx="7757003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ông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mài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sắt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213054"/>
                </a:solidFill>
                <a:cs typeface="Times New Roman" pitchFamily="18" charset="0"/>
              </a:rPr>
              <a:t>nên</a:t>
            </a:r>
            <a:r>
              <a:rPr lang="en-US" sz="360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sz="3600">
                <a:solidFill>
                  <a:srgbClr val="213054"/>
                </a:solidFill>
                <a:cs typeface="Times New Roman" pitchFamily="18" charset="0"/>
              </a:rPr>
              <a:t>im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8" y="3748088"/>
            <a:ext cx="54768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5421" y="3739932"/>
            <a:ext cx="6389077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iến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tha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lâu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92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2" y="372912"/>
            <a:ext cx="12055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in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đậm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đố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60" y="1913151"/>
            <a:ext cx="10627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bò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trâu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Uống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ao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sâu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,  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ên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cày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ruộng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cạn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.</a:t>
            </a:r>
          </a:p>
          <a:p>
            <a:pPr algn="ctr"/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489" y="1440170"/>
            <a:ext cx="423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a) </a:t>
            </a:r>
            <a:r>
              <a:rPr lang="en-US" sz="3200" b="1" dirty="0" err="1">
                <a:solidFill>
                  <a:srgbClr val="213054"/>
                </a:solidFill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l 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hay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n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61" y="3279866"/>
            <a:ext cx="656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hay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ngã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788" y="3839029"/>
            <a:ext cx="6808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nhật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Chư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mình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Ai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gioi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nhanh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ki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.</a:t>
            </a:r>
          </a:p>
          <a:p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06" y="1032387"/>
            <a:ext cx="3065136" cy="32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83" y="4419600"/>
            <a:ext cx="451368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62019" y="2405594"/>
            <a:ext cx="634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cs typeface="Times New Roman" pitchFamily="18" charset="0"/>
              </a:rPr>
              <a:t>■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6970" y="2405594"/>
            <a:ext cx="634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cs typeface="Times New Roman" pitchFamily="18" charset="0"/>
              </a:rPr>
              <a:t>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824" y="1959003"/>
            <a:ext cx="9637222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bò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trâu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pPr lvl="0" algn="ctr"/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Uống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ao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sâu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ên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cày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ruộng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cạn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450" y="3864641"/>
            <a:ext cx="6937176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nhật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pPr lvl="0"/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mình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pPr lvl="0"/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Ai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nhanh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pPr lvl="0"/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.</a:t>
            </a:r>
          </a:p>
          <a:p>
            <a:pPr lvl="0"/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0395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74E0E-4EA5-4539-AE63-531CEF716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356684" y="743744"/>
            <a:ext cx="3045763" cy="4793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FF24D-FF15-4C68-80C2-120CDC9F7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-184838"/>
            <a:ext cx="7635240" cy="727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1A913-3563-491C-A410-4A5C7B19C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8691169" y="4404360"/>
            <a:ext cx="2610189" cy="2344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1B58B-484A-4C3F-9600-FD803F0861FF}"/>
              </a:ext>
            </a:extLst>
          </p:cNvPr>
          <p:cNvSpPr txBox="1"/>
          <p:nvPr/>
        </p:nvSpPr>
        <p:spPr>
          <a:xfrm>
            <a:off x="3277508" y="3450881"/>
            <a:ext cx="5413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KHỞI ĐỘNG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3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A8383-FD90-4B3C-96CF-F729039C0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036"/>
            <a:ext cx="12192000" cy="6453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E4E6D-11CA-44A7-ABA9-F355B838B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0" t="13514"/>
          <a:stretch/>
        </p:blipFill>
        <p:spPr>
          <a:xfrm>
            <a:off x="1390123" y="404036"/>
            <a:ext cx="10072912" cy="6220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20255" y="1861302"/>
            <a:ext cx="801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ghé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32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1261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68451-C49F-4ED5-A37F-ED32C5FCF2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8506"/>
            <a:ext cx="12192000" cy="6409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1D8D1-C1B9-49AE-8EAC-7F6DDD61F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D7E76-9B3B-4141-AFAE-1E2EDAF38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ACDF8F-179F-4448-A2C1-2731285AC8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2829" y="-27957"/>
            <a:ext cx="1793691" cy="1825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7F0F6-5D29-4428-9D60-144A28A57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9009" y="297159"/>
            <a:ext cx="2454127" cy="15005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7C00A20-4C5A-41B6-BA1D-F1567FD01B8D}"/>
              </a:ext>
            </a:extLst>
          </p:cNvPr>
          <p:cNvGrpSpPr/>
          <p:nvPr/>
        </p:nvGrpSpPr>
        <p:grpSpPr>
          <a:xfrm>
            <a:off x="2553550" y="2570326"/>
            <a:ext cx="8705000" cy="3111569"/>
            <a:chOff x="3438380" y="2457307"/>
            <a:chExt cx="8705000" cy="31115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D2C799-A748-4D93-893A-5B86BC5C7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3" name="Rounded Rectangle 75">
              <a:extLst>
                <a:ext uri="{FF2B5EF4-FFF2-40B4-BE49-F238E27FC236}">
                  <a16:creationId xmlns:a16="http://schemas.microsoft.com/office/drawing/2014/main" id="{83BF3329-E62C-4AB9-BC1C-D0C4977EA265}"/>
                </a:ext>
              </a:extLst>
            </p:cNvPr>
            <p:cNvSpPr/>
            <p:nvPr/>
          </p:nvSpPr>
          <p:spPr>
            <a:xfrm>
              <a:off x="4176670" y="2457307"/>
              <a:ext cx="7966710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 bạn nhỏ trong bài thơ “Bài hát tới trường” cùng nhau đi đâu?</a:t>
              </a:r>
              <a:endParaRPr lang="en-US" sz="3600" dirty="0">
                <a:solidFill>
                  <a:srgbClr val="0033CC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85A19F-610D-4CCE-AF3F-4D2E42E56A27}"/>
              </a:ext>
            </a:extLst>
          </p:cNvPr>
          <p:cNvSpPr/>
          <p:nvPr/>
        </p:nvSpPr>
        <p:spPr>
          <a:xfrm>
            <a:off x="8810622" y="969008"/>
            <a:ext cx="2879630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C. Cùng nhau đi về nhà 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CC465C-3091-4A57-8140-18A37F59182F}"/>
              </a:ext>
            </a:extLst>
          </p:cNvPr>
          <p:cNvSpPr/>
          <p:nvPr/>
        </p:nvSpPr>
        <p:spPr>
          <a:xfrm>
            <a:off x="5685580" y="969008"/>
            <a:ext cx="2614358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B. Cùng nhau đi chơi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25DC11-6CB2-4AF5-8E73-340D133F2E63}"/>
              </a:ext>
            </a:extLst>
          </p:cNvPr>
          <p:cNvSpPr/>
          <p:nvPr/>
        </p:nvSpPr>
        <p:spPr>
          <a:xfrm>
            <a:off x="1722834" y="969008"/>
            <a:ext cx="2865321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A. Cùng nhau tới trường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D46588F-80A6-4450-8A17-D08AD2F68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22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5BB83B1-DB1E-4AFC-A70E-CBEB253242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DE10C-8C04-4FBA-97C0-FD0802AB6D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7626"/>
            <a:ext cx="12192000" cy="6470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3835A-FA63-49D4-A184-4334B60ACB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ADD85-64F4-42FF-A0DA-450CEF69E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007" y="-45437"/>
            <a:ext cx="1666080" cy="1018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1EAE3-307E-4935-A93D-6791720E60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0969" y="-235075"/>
            <a:ext cx="1545285" cy="1572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2F746-4A6F-4634-B49E-3F0DEC4AB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7223" y="387626"/>
            <a:ext cx="1545284" cy="944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3691CC-C8F2-4235-AC33-F1E31E9EC20D}"/>
              </a:ext>
            </a:extLst>
          </p:cNvPr>
          <p:cNvGrpSpPr/>
          <p:nvPr/>
        </p:nvGrpSpPr>
        <p:grpSpPr>
          <a:xfrm>
            <a:off x="1000126" y="3021766"/>
            <a:ext cx="11058524" cy="3138402"/>
            <a:chOff x="1932295" y="2430474"/>
            <a:chExt cx="11058524" cy="31384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D79AC9-AFA3-44DC-9295-7F5B705E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id="{C29CFA4C-A427-40E5-B95C-C47B629B8FD5}"/>
                </a:ext>
              </a:extLst>
            </p:cNvPr>
            <p:cNvSpPr/>
            <p:nvPr/>
          </p:nvSpPr>
          <p:spPr>
            <a:xfrm>
              <a:off x="1932295" y="2430474"/>
              <a:ext cx="11058524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thơ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“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hát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tới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trường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”</a:t>
              </a:r>
            </a:p>
            <a:p>
              <a:pPr algn="ctr"/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Ở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khổ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thơ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nhau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trên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BD90E5B-FAF3-4FDC-957A-B062D836FF55}"/>
              </a:ext>
            </a:extLst>
          </p:cNvPr>
          <p:cNvSpPr/>
          <p:nvPr/>
        </p:nvSpPr>
        <p:spPr>
          <a:xfrm>
            <a:off x="5004506" y="1558716"/>
            <a:ext cx="335979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bữa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bạn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9A197-C92C-4E28-875E-84B539B27799}"/>
              </a:ext>
            </a:extLst>
          </p:cNvPr>
          <p:cNvSpPr/>
          <p:nvPr/>
        </p:nvSpPr>
        <p:spPr>
          <a:xfrm>
            <a:off x="2271714" y="1545924"/>
            <a:ext cx="253193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. Về bài tập cô giao.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CCA00D-A7D9-4C42-96EB-EBAB3C352F3C}"/>
              </a:ext>
            </a:extLst>
          </p:cNvPr>
          <p:cNvSpPr/>
          <p:nvPr/>
        </p:nvSpPr>
        <p:spPr>
          <a:xfrm>
            <a:off x="8497649" y="1558716"/>
            <a:ext cx="3561001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C. 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D7C6A49-3F6D-4314-840F-D93E9F48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9690505-770A-4575-A0F9-696A39E489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80651 0.0095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3" grpId="2" animBg="1"/>
      <p:bldP spid="14" grpId="0" bldLvl="0" animBg="1"/>
      <p:bldP spid="14" grpId="1" bldLvl="0" animBg="1"/>
      <p:bldP spid="14" grpId="2" animBg="1"/>
      <p:bldP spid="15" grpId="0" bldLvl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09789C-2010-4ED1-98D3-22D19A53F561}"/>
              </a:ext>
            </a:extLst>
          </p:cNvPr>
          <p:cNvGrpSpPr/>
          <p:nvPr/>
        </p:nvGrpSpPr>
        <p:grpSpPr>
          <a:xfrm>
            <a:off x="0" y="428506"/>
            <a:ext cx="12192000" cy="6429494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A1466E-53C4-4854-BECC-0719A0957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64016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96685-A0BC-42B4-A7F6-8AA3AAD7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6910" b="576"/>
            <a:stretch/>
          </p:blipFill>
          <p:spPr>
            <a:xfrm>
              <a:off x="0" y="6160169"/>
              <a:ext cx="12192000" cy="69783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51420A-FEDB-46C0-B55C-2BCE6A678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433B3-5E92-4BDB-80A1-2085078927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928" y="629304"/>
            <a:ext cx="2454127" cy="150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51B571-313B-495A-8276-DE6EEE42C1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0284" y="-46442"/>
            <a:ext cx="1793691" cy="1825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A1AC0-D39B-46DE-AD81-F2F80D11A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7356" y="629304"/>
            <a:ext cx="2454127" cy="15005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D280EA-F8EF-415A-A109-13D7EC4E60F5}"/>
              </a:ext>
            </a:extLst>
          </p:cNvPr>
          <p:cNvSpPr/>
          <p:nvPr/>
        </p:nvSpPr>
        <p:spPr>
          <a:xfrm>
            <a:off x="1401469" y="1237957"/>
            <a:ext cx="2678917" cy="64751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Cái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mũ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D39B1D-7C72-451B-B84E-A906F8CA7E3A}"/>
              </a:ext>
            </a:extLst>
          </p:cNvPr>
          <p:cNvSpPr/>
          <p:nvPr/>
        </p:nvSpPr>
        <p:spPr>
          <a:xfrm>
            <a:off x="8189835" y="1237957"/>
            <a:ext cx="2714139" cy="63903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vở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47EB67-8468-43B7-9EE6-6D559E7AF1DD}"/>
              </a:ext>
            </a:extLst>
          </p:cNvPr>
          <p:cNvSpPr/>
          <p:nvPr/>
        </p:nvSpPr>
        <p:spPr>
          <a:xfrm>
            <a:off x="4611329" y="1237957"/>
            <a:ext cx="2971157" cy="64751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Quần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áo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6BE61F-52DE-448B-B3BF-722B6F1E6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25249" y="4971778"/>
            <a:ext cx="609600" cy="609600"/>
          </a:xfrm>
          <a:prstGeom prst="rect">
            <a:avLst/>
          </a:prstGeom>
        </p:spPr>
      </p:pic>
      <p:pic>
        <p:nvPicPr>
          <p:cNvPr id="21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8AAD607-F2FD-4CDF-93DA-4D9F8CAA4A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25249" y="6305538"/>
            <a:ext cx="609600" cy="609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C81CA4-2691-4BDC-A5BE-BC61B78EDE41}"/>
              </a:ext>
            </a:extLst>
          </p:cNvPr>
          <p:cNvGrpSpPr/>
          <p:nvPr/>
        </p:nvGrpSpPr>
        <p:grpSpPr>
          <a:xfrm>
            <a:off x="1257301" y="2129828"/>
            <a:ext cx="9501188" cy="3146750"/>
            <a:chOff x="2181000" y="2422126"/>
            <a:chExt cx="9501188" cy="3146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1AA50A-C1C2-40C2-A496-8FF07685D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3401258"/>
              <a:ext cx="7179577" cy="2167618"/>
            </a:xfrm>
            <a:prstGeom prst="rect">
              <a:avLst/>
            </a:prstGeom>
          </p:spPr>
        </p:pic>
        <p:sp>
          <p:nvSpPr>
            <p:cNvPr id="14" name="Rounded Rectangle 75">
              <a:extLst>
                <a:ext uri="{FF2B5EF4-FFF2-40B4-BE49-F238E27FC236}">
                  <a16:creationId xmlns:a16="http://schemas.microsoft.com/office/drawing/2014/main" id="{CE56B1E3-F2F6-43B2-BF7D-C16FFC2B3617}"/>
                </a:ext>
              </a:extLst>
            </p:cNvPr>
            <p:cNvSpPr/>
            <p:nvPr/>
          </p:nvSpPr>
          <p:spPr>
            <a:xfrm>
              <a:off x="2181000" y="2422126"/>
              <a:ext cx="9501188" cy="138404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in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đậm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sau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miêu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tả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đặc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? “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Áo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quần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u="sng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sạch</a:t>
              </a:r>
              <a:r>
                <a:rPr lang="en-US" sz="2800" b="1" u="sng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u="sng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”</a:t>
              </a:r>
              <a:r>
                <a:rPr lang="vi-VN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1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68"/>
                            </p:stCondLst>
                            <p:childTnLst>
                              <p:par>
                                <p:cTn id="8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5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bldLvl="0" animBg="1"/>
      <p:bldP spid="17" grpId="1" bldLvl="0" animBg="1"/>
      <p:bldP spid="17" grpId="2" animBg="1"/>
      <p:bldP spid="18" grpId="0" bldLvl="0" animBg="1"/>
      <p:bldP spid="18" grpId="1" bldLvl="0" animBg="1"/>
      <p:bldP spid="18" grpId="2" animBg="1"/>
      <p:bldP spid="19" grpId="0" bldLvl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17565" y="1589980"/>
            <a:ext cx="4174435" cy="534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98"/>
              </a:spcBef>
            </a:pPr>
            <a:r>
              <a:rPr lang="vi-VN" sz="2781" dirty="0">
                <a:cs typeface="Times New Roman" pitchFamily="18" charset="0"/>
              </a:rPr>
              <a:t>- Lọ đầy mực viết?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- Thì ở trên tay.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- Còn bài thơ hay?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- Ở ngay dưới mũ.</a:t>
            </a:r>
            <a:endParaRPr lang="en-US" sz="2781" dirty="0">
              <a:cs typeface="Times New Roman" pitchFamily="18" charset="0"/>
            </a:endParaRPr>
          </a:p>
          <a:p>
            <a:pPr>
              <a:spcBef>
                <a:spcPts val="298"/>
              </a:spcBef>
            </a:pPr>
            <a:endParaRPr lang="vi-VN" sz="2781" dirty="0">
              <a:cs typeface="Times New Roman" pitchFamily="18" charset="0"/>
            </a:endParaRPr>
          </a:p>
          <a:p>
            <a:pPr>
              <a:spcBef>
                <a:spcPts val="298"/>
              </a:spcBef>
            </a:pPr>
            <a:r>
              <a:rPr lang="vi-VN" sz="2781" dirty="0">
                <a:cs typeface="Times New Roman" pitchFamily="18" charset="0"/>
              </a:rPr>
              <a:t>Bạn bè đông đủ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Không thiếu một ai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Nhưng mà bạn ơi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Xin đừng chạy vội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Có đoàn có đội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Tới trường cùng nhau...</a:t>
            </a:r>
          </a:p>
          <a:p>
            <a:pPr algn="r">
              <a:spcBef>
                <a:spcPts val="298"/>
              </a:spcBef>
            </a:pPr>
            <a:r>
              <a:rPr lang="vi-VN" dirty="0">
                <a:cs typeface="Times New Roman" pitchFamily="18" charset="0"/>
              </a:rPr>
              <a:t>NGUYỄN </a:t>
            </a:r>
            <a:r>
              <a:rPr lang="vi-VN">
                <a:cs typeface="Times New Roman" pitchFamily="18" charset="0"/>
              </a:rPr>
              <a:t>TRỌNG TẠO</a:t>
            </a:r>
            <a:endParaRPr lang="vi-VN" dirty="0"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0603" y="621225"/>
            <a:ext cx="3913669" cy="623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98"/>
              </a:spcBef>
            </a:pPr>
            <a:r>
              <a:rPr lang="vi-VN" sz="2781" dirty="0">
                <a:cs typeface="Times New Roman" pitchFamily="18" charset="0"/>
              </a:rPr>
              <a:t>Bố mẹ đi làm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Ta đi học nhé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Áo quần sạch sẽ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Bầu trời trong xanh.</a:t>
            </a:r>
            <a:endParaRPr lang="en-US" sz="2781" dirty="0">
              <a:cs typeface="Times New Roman" pitchFamily="18" charset="0"/>
            </a:endParaRPr>
          </a:p>
          <a:p>
            <a:pPr>
              <a:spcBef>
                <a:spcPts val="298"/>
              </a:spcBef>
            </a:pPr>
            <a:endParaRPr lang="vi-VN" sz="2781" dirty="0">
              <a:cs typeface="Times New Roman" pitchFamily="18" charset="0"/>
            </a:endParaRPr>
          </a:p>
          <a:p>
            <a:pPr>
              <a:spcBef>
                <a:spcPts val="298"/>
              </a:spcBef>
            </a:pPr>
            <a:r>
              <a:rPr lang="vi-VN" sz="2781" dirty="0">
                <a:cs typeface="Times New Roman" pitchFamily="18" charset="0"/>
              </a:rPr>
              <a:t>Giữ gìn bàn chân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Đừng quên đôi dép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Giữ gương mặt đẹp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Nhớ đừng giận nhau.</a:t>
            </a:r>
            <a:endParaRPr lang="en-US" sz="2781" dirty="0">
              <a:cs typeface="Times New Roman" pitchFamily="18" charset="0"/>
            </a:endParaRPr>
          </a:p>
          <a:p>
            <a:pPr>
              <a:spcBef>
                <a:spcPts val="298"/>
              </a:spcBef>
            </a:pPr>
            <a:endParaRPr lang="vi-VN" sz="2781" dirty="0">
              <a:cs typeface="Times New Roman" pitchFamily="18" charset="0"/>
            </a:endParaRPr>
          </a:p>
          <a:p>
            <a:pPr>
              <a:spcBef>
                <a:spcPts val="298"/>
              </a:spcBef>
            </a:pPr>
            <a:r>
              <a:rPr lang="en-US" sz="2781" dirty="0">
                <a:cs typeface="Times New Roman" pitchFamily="18" charset="0"/>
              </a:rPr>
              <a:t>-</a:t>
            </a:r>
            <a:r>
              <a:rPr lang="vi-VN" sz="2781" dirty="0">
                <a:cs typeface="Times New Roman" pitchFamily="18" charset="0"/>
              </a:rPr>
              <a:t>Thước kẻ bạn đâu?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- Ở trong cặp sách.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- Cây bút bạn đâu?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- Ở trong cặp sách.</a:t>
            </a:r>
            <a:endParaRPr lang="en-US" sz="2781" dirty="0"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589" y="621225"/>
            <a:ext cx="3809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hát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trường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299" y="1900238"/>
            <a:ext cx="3809014" cy="50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95" y="1008710"/>
            <a:ext cx="52371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Bố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mẹ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làm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Ta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học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nhé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Áo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quần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sạch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sẽ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Bầu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trời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xanh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 lvl="0">
              <a:defRPr/>
            </a:pP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Giữ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gìn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bàn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chân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Đừng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quên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đôi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dép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Giữ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gương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mặt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đẹp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Nhớ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đừng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giận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nhau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 lvl="0">
              <a:defRPr/>
            </a:pP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Thước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kẻ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bạn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đâu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?</a:t>
            </a: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Ở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cặp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sách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Cây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bút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bạn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đâu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?</a:t>
            </a: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Ở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cặp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sách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336" y="458906"/>
            <a:ext cx="423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Bài hát tới trường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200DAC7-D4CE-4A42-9AAA-EB097B152121}"/>
              </a:ext>
            </a:extLst>
          </p:cNvPr>
          <p:cNvSpPr/>
          <p:nvPr/>
        </p:nvSpPr>
        <p:spPr>
          <a:xfrm>
            <a:off x="5009923" y="3993847"/>
            <a:ext cx="4504748" cy="5352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3.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Tên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bài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ở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vị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trí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nào</a:t>
            </a:r>
            <a:r>
              <a:rPr lang="vi-VN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8B796C-A799-4FC9-BA99-305566B2B420}"/>
              </a:ext>
            </a:extLst>
          </p:cNvPr>
          <p:cNvSpPr/>
          <p:nvPr/>
        </p:nvSpPr>
        <p:spPr>
          <a:xfrm>
            <a:off x="4957172" y="2394192"/>
            <a:ext cx="7215190" cy="7264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2.</a:t>
            </a:r>
            <a:r>
              <a:rPr lang="en-US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Bài</a:t>
            </a:r>
            <a:r>
              <a:rPr lang="en-US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vi-VN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chính tả  </a:t>
            </a:r>
            <a:r>
              <a:rPr lang="en-US" altLang="zh-CN" sz="2000" b="1" kern="0" dirty="0" err="1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có</a:t>
            </a:r>
            <a:r>
              <a:rPr lang="en-US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mấy</a:t>
            </a:r>
            <a:r>
              <a:rPr lang="en-US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dòng</a:t>
            </a:r>
            <a:r>
              <a:rPr lang="vi-VN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r>
              <a:rPr lang="en-US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Mỗi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dòng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có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mấy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ch</a:t>
            </a:r>
            <a:r>
              <a:rPr lang="vi-VN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ữ?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043E901-61A9-451B-A950-F7BA5F103550}"/>
              </a:ext>
            </a:extLst>
          </p:cNvPr>
          <p:cNvSpPr/>
          <p:nvPr/>
        </p:nvSpPr>
        <p:spPr>
          <a:xfrm>
            <a:off x="5009923" y="5183019"/>
            <a:ext cx="4796553" cy="5529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4.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Chữ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đầu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dòng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như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thế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nào</a:t>
            </a:r>
            <a:r>
              <a:rPr lang="vi-VN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00DAC7-D4CE-4A42-9AAA-EB097B152121}"/>
              </a:ext>
            </a:extLst>
          </p:cNvPr>
          <p:cNvSpPr/>
          <p:nvPr/>
        </p:nvSpPr>
        <p:spPr>
          <a:xfrm>
            <a:off x="5009923" y="637720"/>
            <a:ext cx="5931754" cy="5352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1.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Bài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thơ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muốn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nói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với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em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điều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gì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?</a:t>
            </a:r>
            <a:endParaRPr lang="vi-VN" altLang="zh-CN" sz="2000" b="1" kern="0" dirty="0">
              <a:solidFill>
                <a:prstClr val="black"/>
              </a:solidFill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63658" y="782071"/>
            <a:ext cx="0" cy="58593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72077" y="1215535"/>
            <a:ext cx="6890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/>
              <a:t>- </a:t>
            </a:r>
            <a:r>
              <a:rPr lang="en-US" sz="2600"/>
              <a:t>Đi học thật là vui. </a:t>
            </a:r>
            <a:r>
              <a:rPr lang="en-US" altLang="zh-CN" sz="2600" kern="0">
                <a:ea typeface="华康海报体W12(P)" panose="040B0C00000000000000" pitchFamily="82" charset="-122"/>
                <a:cs typeface="Times New Roman" pitchFamily="18" charset="0"/>
              </a:rPr>
              <a:t>Bên cạnh đó có rất nhiều điều thú vị đang chờ các em .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AB242FA-9B44-4D6F-961F-0A0B62E7DCB7}"/>
              </a:ext>
            </a:extLst>
          </p:cNvPr>
          <p:cNvSpPr txBox="1"/>
          <p:nvPr/>
        </p:nvSpPr>
        <p:spPr>
          <a:xfrm>
            <a:off x="5172073" y="3315909"/>
            <a:ext cx="6890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cs typeface="Times New Roman" panose="02020603050405020304" pitchFamily="18" charset="0"/>
              </a:rPr>
              <a:t>Bài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thơ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có</a:t>
            </a:r>
            <a:r>
              <a:rPr lang="en-US" sz="2600" dirty="0">
                <a:cs typeface="Times New Roman" panose="02020603050405020304" pitchFamily="18" charset="0"/>
              </a:rPr>
              <a:t> 12 </a:t>
            </a:r>
            <a:r>
              <a:rPr lang="en-US" sz="2600" dirty="0" err="1">
                <a:cs typeface="Times New Roman" panose="02020603050405020304" pitchFamily="18" charset="0"/>
              </a:rPr>
              <a:t>dòng</a:t>
            </a:r>
            <a:r>
              <a:rPr lang="en-US" sz="2600" dirty="0"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dòng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4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9D5F9BC5-4172-4AD2-BE09-A40EA58C49B5}"/>
              </a:ext>
            </a:extLst>
          </p:cNvPr>
          <p:cNvSpPr txBox="1"/>
          <p:nvPr/>
        </p:nvSpPr>
        <p:spPr>
          <a:xfrm>
            <a:off x="5172073" y="5849290"/>
            <a:ext cx="70199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>
                <a:latin typeface="+mj-lt"/>
                <a:cs typeface="Times New Roman" panose="02020603050405020304" pitchFamily="18" charset="0"/>
              </a:rPr>
              <a:t>- Viết hoa. Viết </a:t>
            </a:r>
            <a:r>
              <a:rPr lang="en-US" sz="2600">
                <a:cs typeface="Times New Roman" panose="02020603050405020304" pitchFamily="18" charset="0"/>
              </a:rPr>
              <a:t>cách lề vở khoảng 3 ô li.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6FC04B-7EDE-49C4-A4DC-3ECA2E5112CC}"/>
              </a:ext>
            </a:extLst>
          </p:cNvPr>
          <p:cNvSpPr txBox="1"/>
          <p:nvPr/>
        </p:nvSpPr>
        <p:spPr>
          <a:xfrm>
            <a:off x="5172073" y="4627663"/>
            <a:ext cx="6785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lề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4 ô li.</a:t>
            </a:r>
          </a:p>
        </p:txBody>
      </p:sp>
    </p:spTree>
    <p:extLst>
      <p:ext uri="{BB962C8B-B14F-4D97-AF65-F5344CB8AC3E}">
        <p14:creationId xmlns:p14="http://schemas.microsoft.com/office/powerpoint/2010/main" val="21688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2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95" y="1008710"/>
            <a:ext cx="52371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Bố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mẹ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làm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Ta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học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nhé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Áo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quần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sạch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sẽ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Bầu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trời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xanh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>
              <a:defRPr/>
            </a:pP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Giữ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gìn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bàn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chân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Đừng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quên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đôi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dép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Giữ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gương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mặt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đẹp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Nhớ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đừng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giận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nhau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>
              <a:defRPr/>
            </a:pP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Thước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kẻ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bạn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đâu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?</a:t>
            </a: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Ở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cặp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sách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Cây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bút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bạn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đâu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?</a:t>
            </a: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Ở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cặp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sách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337" y="458906"/>
            <a:ext cx="433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Bài hát tới trường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00DAC7-D4CE-4A42-9AAA-EB097B152121}"/>
              </a:ext>
            </a:extLst>
          </p:cNvPr>
          <p:cNvSpPr/>
          <p:nvPr/>
        </p:nvSpPr>
        <p:spPr>
          <a:xfrm>
            <a:off x="5716295" y="622941"/>
            <a:ext cx="5931754" cy="8260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kern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LUYỆN TỪ KHÓ</a:t>
            </a:r>
            <a:endParaRPr lang="vi-VN" altLang="zh-CN" sz="3600" b="1" kern="0" dirty="0">
              <a:solidFill>
                <a:prstClr val="black"/>
              </a:solidFill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78046" y="583140"/>
            <a:ext cx="0" cy="58593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56504" y="1738755"/>
            <a:ext cx="6336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- sạch sẽ </a:t>
            </a:r>
            <a:endParaRPr lang="vi-VN" sz="3600">
              <a:solidFill>
                <a:schemeClr val="accent1"/>
              </a:solidFill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AB242FA-9B44-4D6F-961F-0A0B62E7DCB7}"/>
              </a:ext>
            </a:extLst>
          </p:cNvPr>
          <p:cNvSpPr txBox="1"/>
          <p:nvPr/>
        </p:nvSpPr>
        <p:spPr>
          <a:xfrm>
            <a:off x="5736057" y="2565389"/>
            <a:ext cx="3478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>
                <a:solidFill>
                  <a:schemeClr val="accent1"/>
                </a:solidFill>
                <a:cs typeface="Times New Roman" panose="02020603050405020304" pitchFamily="18" charset="0"/>
              </a:rPr>
              <a:t> - trong xanh</a:t>
            </a:r>
            <a:endParaRPr lang="en-US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9D5F9BC5-4172-4AD2-BE09-A40EA58C49B5}"/>
              </a:ext>
            </a:extLst>
          </p:cNvPr>
          <p:cNvSpPr txBox="1"/>
          <p:nvPr/>
        </p:nvSpPr>
        <p:spPr>
          <a:xfrm>
            <a:off x="5768917" y="4061880"/>
            <a:ext cx="633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>
                <a:solidFill>
                  <a:schemeClr val="accent1"/>
                </a:solidFill>
                <a:cs typeface="Times New Roman" panose="02020603050405020304" pitchFamily="18" charset="0"/>
              </a:rPr>
              <a:t>- cặp sách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6FC04B-7EDE-49C4-A4DC-3ECA2E5112CC}"/>
              </a:ext>
            </a:extLst>
          </p:cNvPr>
          <p:cNvSpPr txBox="1"/>
          <p:nvPr/>
        </p:nvSpPr>
        <p:spPr>
          <a:xfrm>
            <a:off x="5856504" y="3281987"/>
            <a:ext cx="294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>
                <a:solidFill>
                  <a:schemeClr val="accent1"/>
                </a:solidFill>
                <a:cs typeface="Times New Roman" panose="02020603050405020304" pitchFamily="18" charset="0"/>
              </a:rPr>
              <a:t>- gương mặt</a:t>
            </a:r>
            <a:endParaRPr lang="en-US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</TotalTime>
  <Words>762</Words>
  <Application>Microsoft Office PowerPoint</Application>
  <PresentationFormat>Widescreen</PresentationFormat>
  <Paragraphs>105</Paragraphs>
  <Slides>14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Calibri</vt:lpstr>
      <vt:lpstr>HP001 4 hang 1 ô ly</vt:lpstr>
      <vt:lpstr>Times New Roman</vt:lpstr>
      <vt:lpstr>UTM Avo</vt:lpstr>
      <vt:lpstr>华康海报体W12(P)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Monkey</cp:lastModifiedBy>
  <cp:revision>223</cp:revision>
  <dcterms:created xsi:type="dcterms:W3CDTF">2021-06-07T06:59:14Z</dcterms:created>
  <dcterms:modified xsi:type="dcterms:W3CDTF">2024-11-13T01:41:33Z</dcterms:modified>
</cp:coreProperties>
</file>