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8"/>
  </p:notesMasterIdLst>
  <p:sldIdLst>
    <p:sldId id="434" r:id="rId2"/>
    <p:sldId id="385" r:id="rId3"/>
    <p:sldId id="400" r:id="rId4"/>
    <p:sldId id="422" r:id="rId5"/>
    <p:sldId id="425" r:id="rId6"/>
    <p:sldId id="427" r:id="rId7"/>
    <p:sldId id="437" r:id="rId8"/>
    <p:sldId id="438" r:id="rId9"/>
    <p:sldId id="436" r:id="rId10"/>
    <p:sldId id="430" r:id="rId11"/>
    <p:sldId id="428" r:id="rId12"/>
    <p:sldId id="323" r:id="rId13"/>
    <p:sldId id="412" r:id="rId14"/>
    <p:sldId id="431" r:id="rId15"/>
    <p:sldId id="433" r:id="rId16"/>
    <p:sldId id="43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750" y="96"/>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13-Nov-24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1127397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13-Nov-24</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751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13-Nov-24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88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13-Nov-24</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1055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13-Nov-24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8975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01726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13-Nov-24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7458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13-Nov-24</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07274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13-Nov-24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79"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a:extLst>
              <a:ext uri="{FF2B5EF4-FFF2-40B4-BE49-F238E27FC236}">
                <a16:creationId xmlns:a16="http://schemas.microsoft.com/office/drawing/2014/main" id="{262491AF-A5C7-451E-B0A1-32F30A5C8740}"/>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2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8"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13-Nov-24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91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39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13-Nov-24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2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18"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18"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18" y="63563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13-Nov-24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700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699" r:id="rId6"/>
    <p:sldLayoutId id="2147483700" r:id="rId7"/>
    <p:sldLayoutId id="2147483702" r:id="rId8"/>
    <p:sldLayoutId id="2147483704" r:id="rId9"/>
    <p:sldLayoutId id="2147483705"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1632184" y="1636823"/>
            <a:ext cx="8980600" cy="3693319"/>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10</a:t>
            </a:r>
            <a:endParaRPr lang="en-US" sz="5200"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viết</a:t>
            </a:r>
            <a:r>
              <a:rPr lang="en-US" sz="5200" b="1" dirty="0">
                <a:solidFill>
                  <a:srgbClr val="FF0000"/>
                </a:solidFill>
                <a:latin typeface="UTM Avo" panose="02040603050506020204" pitchFamily="18" charset="0"/>
                <a:cs typeface="Arial" panose="020B0604020202020204" pitchFamily="34" charset="0"/>
              </a:rPr>
              <a:t> 2: </a:t>
            </a:r>
            <a:r>
              <a:rPr lang="en-US" sz="5200" b="1" dirty="0" err="1">
                <a:solidFill>
                  <a:srgbClr val="FF0000"/>
                </a:solidFill>
                <a:latin typeface="UTM Avo" panose="02040603050506020204" pitchFamily="18" charset="0"/>
                <a:cs typeface="Arial" panose="020B0604020202020204" pitchFamily="34" charset="0"/>
              </a:rPr>
              <a:t>Viết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về</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một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ngày</a:t>
            </a:r>
            <a:endParaRPr lang="en-US" sz="5200" b="1" dirty="0">
              <a:solidFill>
                <a:srgbClr val="FF000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đi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học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của</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em</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986013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94968" y="542014"/>
            <a:ext cx="11120282" cy="646331"/>
          </a:xfrm>
          <a:prstGeom prst="rect">
            <a:avLst/>
          </a:prstGeom>
          <a:noFill/>
        </p:spPr>
        <p:txBody>
          <a:bodyPr wrap="square" rtlCol="0">
            <a:spAutoFit/>
          </a:bodyPr>
          <a:lstStyle/>
          <a:p>
            <a:pPr algn="ctr"/>
            <a:r>
              <a:rPr lang="en-US" sz="3600" b="1" dirty="0" err="1">
                <a:solidFill>
                  <a:srgbClr val="FF0000"/>
                </a:solidFill>
              </a:rPr>
              <a:t>Kể</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ngày</a:t>
            </a:r>
            <a:r>
              <a:rPr lang="en-US" sz="3600" b="1" dirty="0">
                <a:solidFill>
                  <a:srgbClr val="FF0000"/>
                </a:solidFill>
              </a:rPr>
              <a:t> </a:t>
            </a:r>
            <a:r>
              <a:rPr lang="en-US" sz="3600" b="1" dirty="0" err="1">
                <a:solidFill>
                  <a:srgbClr val="FF0000"/>
                </a:solidFill>
              </a:rPr>
              <a:t>đi</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em</a:t>
            </a:r>
            <a:r>
              <a:rPr lang="en-US" sz="3600" b="1" dirty="0">
                <a:solidFill>
                  <a:srgbClr val="FF0000"/>
                </a:solidFill>
              </a:rPr>
              <a:t> </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294968" y="1188345"/>
            <a:ext cx="8475517" cy="61680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prstClr val="black"/>
                </a:solidFill>
              </a:rPr>
              <a:t>- Đi học vui như thế nào ?</a:t>
            </a:r>
            <a:endParaRPr lang="en-US" sz="3600" dirty="0">
              <a:solidFill>
                <a:prstClr val="black"/>
              </a:solidFill>
            </a:endParaRPr>
          </a:p>
        </p:txBody>
      </p:sp>
      <p:sp>
        <p:nvSpPr>
          <p:cNvPr id="7" name="Rectangle 6"/>
          <p:cNvSpPr/>
          <p:nvPr/>
        </p:nvSpPr>
        <p:spPr>
          <a:xfrm>
            <a:off x="262194" y="1928576"/>
            <a:ext cx="11510825" cy="2185214"/>
          </a:xfrm>
          <a:prstGeom prst="rect">
            <a:avLst/>
          </a:prstGeom>
        </p:spPr>
        <p:txBody>
          <a:bodyPr wrap="square">
            <a:spAutoFit/>
          </a:bodyPr>
          <a:lstStyle/>
          <a:p>
            <a:r>
              <a:rPr lang="en-US" sz="3400" dirty="0">
                <a:solidFill>
                  <a:srgbClr val="002060"/>
                </a:solidFill>
                <a:cs typeface="Times New Roman" pitchFamily="18" charset="0"/>
              </a:rPr>
              <a:t>- </a:t>
            </a:r>
            <a:r>
              <a:rPr lang="vi-VN" sz="3400" dirty="0">
                <a:solidFill>
                  <a:srgbClr val="002060"/>
                </a:solidFill>
                <a:cs typeface="Times New Roman" pitchFamily="18" charset="0"/>
              </a:rPr>
              <a:t>Tới trường tớ được học tập nhiều điều lí thú. Tớ còn được gặp gỡ thầy cô, bạn bè. Lúc nào tớ cũng thấy đi học rất vui</a:t>
            </a:r>
            <a:r>
              <a:rPr lang="en-US" sz="3400" dirty="0">
                <a:solidFill>
                  <a:srgbClr val="002060"/>
                </a:solidFill>
                <a:cs typeface="Times New Roman" pitchFamily="18" charset="0"/>
              </a:rPr>
              <a:t>.</a:t>
            </a:r>
            <a:br>
              <a:rPr lang="vi-VN" sz="3400" dirty="0">
                <a:solidFill>
                  <a:srgbClr val="002060"/>
                </a:solidFill>
              </a:rPr>
            </a:br>
            <a:endParaRPr lang="vi-VN" sz="3400" dirty="0">
              <a:solidFill>
                <a:prstClr val="black"/>
              </a:solidFill>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267" y="3899141"/>
            <a:ext cx="3355333" cy="292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2194" y="3637987"/>
            <a:ext cx="3576904" cy="311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769" y="3899141"/>
            <a:ext cx="2762250" cy="292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5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5523" y="1188345"/>
            <a:ext cx="6642340" cy="5693866"/>
          </a:xfrm>
          <a:prstGeom prst="rect">
            <a:avLst/>
          </a:prstGeom>
        </p:spPr>
        <p:txBody>
          <a:bodyPr wrap="square">
            <a:spAutoFit/>
          </a:bodyPr>
          <a:lstStyle/>
          <a:p>
            <a:pPr algn="just"/>
            <a:r>
              <a:rPr lang="vi-VN" sz="2800" dirty="0"/>
              <a:t>    Buổi sáng, em thức dậy lúc sáu giờ. Sau khi đánh răng rửa mặt xong, em chuẩn bị sách vở, quần áo và ăn sáng. Đúng bảy giờ, em sẽ được mẹ đưa đến trường. Chúng em bắt đầu học từ bảy giờ ba mươi phút. Giữa giờ, chúng được nghỉ giải lao khoảng mười lăm phút. Qua mỗi tiết học, em đã học thêm nhiều kiến thức mới. Buổi chiều, sau khi tan học, em cùng với các bạn trong xóm đi đá bóng. Một ngày đi học của em đã trôi qua thật ý nghĩa.</a:t>
            </a:r>
          </a:p>
        </p:txBody>
      </p:sp>
      <p:pic>
        <p:nvPicPr>
          <p:cNvPr id="4098" name="Picture 2" descr="Nói về hoạt động của các bạn nhỏ trong tranh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75" y="1188345"/>
            <a:ext cx="4537495" cy="303903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24" y="4209690"/>
            <a:ext cx="3830129" cy="244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F24F2B0-2B2C-45AE-93E4-D0317E83E3F0}"/>
              </a:ext>
            </a:extLst>
          </p:cNvPr>
          <p:cNvSpPr txBox="1"/>
          <p:nvPr/>
        </p:nvSpPr>
        <p:spPr>
          <a:xfrm>
            <a:off x="294968" y="542014"/>
            <a:ext cx="11120282" cy="646331"/>
          </a:xfrm>
          <a:prstGeom prst="rect">
            <a:avLst/>
          </a:prstGeom>
          <a:noFill/>
        </p:spPr>
        <p:txBody>
          <a:bodyPr wrap="square" rtlCol="0">
            <a:spAutoFit/>
          </a:bodyPr>
          <a:lstStyle/>
          <a:p>
            <a:pPr algn="just"/>
            <a:r>
              <a:rPr lang="en-US" sz="3600" b="1" dirty="0" err="1">
                <a:solidFill>
                  <a:srgbClr val="FF0000"/>
                </a:solidFill>
                <a:latin typeface="+mj-lt"/>
                <a:ea typeface="Times New Roman" panose="02020603050405020304" pitchFamily="18" charset="0"/>
                <a:cs typeface="Times New Roman" panose="02020603050405020304" pitchFamily="18" charset="0"/>
              </a:rPr>
              <a:t>Viết</a:t>
            </a:r>
            <a:r>
              <a:rPr lang="en-US" sz="3600" b="1" dirty="0">
                <a:solidFill>
                  <a:srgbClr val="FF0000"/>
                </a:solidFill>
                <a:latin typeface="+mj-lt"/>
                <a:ea typeface="Times New Roman" panose="02020603050405020304" pitchFamily="18" charset="0"/>
                <a:cs typeface="Times New Roman" panose="02020603050405020304" pitchFamily="18" charset="0"/>
              </a:rPr>
              <a:t> 4-5 </a:t>
            </a:r>
            <a:r>
              <a:rPr lang="en-US" sz="3600" b="1" dirty="0" err="1">
                <a:solidFill>
                  <a:srgbClr val="FF0000"/>
                </a:solidFill>
                <a:latin typeface="+mj-lt"/>
                <a:ea typeface="Times New Roman" panose="02020603050405020304" pitchFamily="18" charset="0"/>
                <a:cs typeface="Times New Roman" panose="02020603050405020304" pitchFamily="18" charset="0"/>
              </a:rPr>
              <a:t>câu</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về</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một</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ngày</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đi</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học</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của</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em</a:t>
            </a:r>
            <a:r>
              <a:rPr lang="en-US" sz="3600" b="1" dirty="0">
                <a:solidFill>
                  <a:srgbClr val="FF0000"/>
                </a:solidFill>
                <a:latin typeface="+mj-lt"/>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2499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8025"/>
            <a:ext cx="10515600" cy="1325563"/>
          </a:xfrm>
        </p:spPr>
        <p:txBody>
          <a:bodyPr>
            <a:normAutofit/>
          </a:bodyPr>
          <a:lstStyle/>
          <a:p>
            <a:pPr lvl="0" defTabSz="1219170">
              <a:lnSpc>
                <a:spcPct val="150000"/>
              </a:lnSpc>
              <a:spcBef>
                <a:spcPts val="0"/>
              </a:spcBef>
              <a:defRPr/>
            </a:pPr>
            <a:r>
              <a:rPr lang="en-US" sz="5400" b="1" kern="0" dirty="0">
                <a:latin typeface="Times New Roman" pitchFamily="18" charset="0"/>
                <a:ea typeface="Arial-Rounded" panose="020B0500000000000000" pitchFamily="34" charset="0"/>
                <a:cs typeface="Times New Roman" pitchFamily="18" charset="0"/>
                <a:sym typeface="Arial"/>
              </a:rPr>
              <a:t>                     </a:t>
            </a:r>
            <a:r>
              <a:rPr lang="en-US" sz="5300" b="1" kern="0" dirty="0">
                <a:latin typeface="+mn-lt"/>
                <a:ea typeface="Arial-Rounded" panose="020B0500000000000000" pitchFamily="34" charset="0"/>
                <a:cs typeface="Times New Roman" pitchFamily="18" charset="0"/>
                <a:sym typeface="Arial"/>
              </a:rPr>
              <a:t> </a:t>
            </a:r>
            <a:endParaRPr lang="en-US" sz="5300" dirty="0">
              <a:latin typeface="+mn-lt"/>
              <a:cs typeface="Times New Roman" pitchFamily="18" charset="0"/>
            </a:endParaRPr>
          </a:p>
        </p:txBody>
      </p:sp>
      <p:sp>
        <p:nvSpPr>
          <p:cNvPr id="3" name="TextBox 2">
            <a:extLst>
              <a:ext uri="{FF2B5EF4-FFF2-40B4-BE49-F238E27FC236}">
                <a16:creationId xmlns:a16="http://schemas.microsoft.com/office/drawing/2014/main" id="{8017C045-E5BF-4237-86E5-69A18ABEAC01}"/>
              </a:ext>
            </a:extLst>
          </p:cNvPr>
          <p:cNvSpPr txBox="1"/>
          <p:nvPr/>
        </p:nvSpPr>
        <p:spPr>
          <a:xfrm>
            <a:off x="1237635" y="839171"/>
            <a:ext cx="9448799" cy="116230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5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Học sinh viết bài vào vở </a:t>
            </a:r>
            <a:r>
              <a:rPr kumimoji="0" lang="en-US" sz="5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 </a:t>
            </a:r>
          </a:p>
        </p:txBody>
      </p:sp>
      <p:pic>
        <p:nvPicPr>
          <p:cNvPr id="4" name="Picture 3"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003" y="2439994"/>
            <a:ext cx="6149340" cy="384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76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835" y="549304"/>
            <a:ext cx="10787269" cy="707886"/>
          </a:xfrm>
          <a:prstGeom prst="rect">
            <a:avLst/>
          </a:prstGeom>
          <a:noFill/>
        </p:spPr>
        <p:txBody>
          <a:bodyPr wrap="square" rtlCol="0">
            <a:spAutoFit/>
          </a:bodyPr>
          <a:lstStyle/>
          <a:p>
            <a:pPr algn="ctr"/>
            <a:r>
              <a:rPr lang="en-US" sz="4000">
                <a:solidFill>
                  <a:srgbClr val="FF0000"/>
                </a:solidFill>
              </a:rPr>
              <a:t>Viết </a:t>
            </a:r>
            <a:r>
              <a:rPr lang="en-US" sz="4000" err="1">
                <a:solidFill>
                  <a:srgbClr val="FF0000"/>
                </a:solidFill>
              </a:rPr>
              <a:t>về</a:t>
            </a:r>
            <a:r>
              <a:rPr lang="en-US" sz="4000">
                <a:solidFill>
                  <a:srgbClr val="FF0000"/>
                </a:solidFill>
              </a:rPr>
              <a:t> một ngày đi học của em</a:t>
            </a:r>
            <a:endParaRPr lang="en-US" sz="4000" dirty="0">
              <a:solidFill>
                <a:srgbClr val="FF0000"/>
              </a:solidFill>
            </a:endParaRPr>
          </a:p>
        </p:txBody>
      </p:sp>
      <p:sp>
        <p:nvSpPr>
          <p:cNvPr id="4" name="Rectangle 3"/>
          <p:cNvSpPr/>
          <p:nvPr/>
        </p:nvSpPr>
        <p:spPr>
          <a:xfrm>
            <a:off x="293296" y="1427542"/>
            <a:ext cx="11731925" cy="4031873"/>
          </a:xfrm>
          <a:prstGeom prst="rect">
            <a:avLst/>
          </a:prstGeom>
        </p:spPr>
        <p:txBody>
          <a:bodyPr wrap="square">
            <a:spAutoFit/>
          </a:bodyPr>
          <a:lstStyle/>
          <a:p>
            <a:pPr algn="just"/>
            <a:r>
              <a:rPr lang="en-US" sz="3200">
                <a:solidFill>
                  <a:prstClr val="black"/>
                </a:solidFill>
              </a:rPr>
              <a:t>	</a:t>
            </a:r>
            <a:r>
              <a:rPr lang="vi-VN" sz="3200">
                <a:solidFill>
                  <a:prstClr val="black"/>
                </a:solidFill>
              </a:rPr>
              <a:t>Một ngày đi học của em trôi qua rất ý nghĩa. Buổi sáng, em thức dậy thật sớm để vệ sinh cá nhân. Sau đó, em sẽ chuẩn bị sách vở, mặc quần áo đồng phục và ăn sáng. Đến bảy giờ kém mười lăm, bố sẽ đưa em đến trường. Buổi học bắt đầu vào bảy giờ ba mươi phút. Hôm nay, lớp chúng em sẽ được học Toán và Thể dục. Đó là hai môn học mà em yêu thích nhất. Một ngày ở trường trôi qua rất nhanh. Em cảm thấy rất thích đi học.</a:t>
            </a:r>
            <a:endParaRPr lang="vi-VN" sz="3200" dirty="0">
              <a:solidFill>
                <a:prstClr val="black"/>
              </a:solidFill>
            </a:endParaRPr>
          </a:p>
        </p:txBody>
      </p:sp>
    </p:spTree>
    <p:extLst>
      <p:ext uri="{BB962C8B-B14F-4D97-AF65-F5344CB8AC3E}">
        <p14:creationId xmlns:p14="http://schemas.microsoft.com/office/powerpoint/2010/main" val="233942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835" y="549304"/>
            <a:ext cx="10787269" cy="707886"/>
          </a:xfrm>
          <a:prstGeom prst="rect">
            <a:avLst/>
          </a:prstGeom>
          <a:noFill/>
        </p:spPr>
        <p:txBody>
          <a:bodyPr wrap="square" rtlCol="0">
            <a:spAutoFit/>
          </a:bodyPr>
          <a:lstStyle/>
          <a:p>
            <a:pPr algn="ctr"/>
            <a:r>
              <a:rPr lang="en-US" sz="4000">
                <a:solidFill>
                  <a:srgbClr val="FF0000"/>
                </a:solidFill>
              </a:rPr>
              <a:t>Viết </a:t>
            </a:r>
            <a:r>
              <a:rPr lang="en-US" sz="4000" err="1">
                <a:solidFill>
                  <a:srgbClr val="FF0000"/>
                </a:solidFill>
              </a:rPr>
              <a:t>về</a:t>
            </a:r>
            <a:r>
              <a:rPr lang="en-US" sz="4000">
                <a:solidFill>
                  <a:srgbClr val="FF0000"/>
                </a:solidFill>
              </a:rPr>
              <a:t> một ngày đi học của em</a:t>
            </a:r>
            <a:endParaRPr lang="en-US" sz="4000" dirty="0">
              <a:solidFill>
                <a:srgbClr val="FF0000"/>
              </a:solidFill>
            </a:endParaRPr>
          </a:p>
        </p:txBody>
      </p:sp>
      <p:sp>
        <p:nvSpPr>
          <p:cNvPr id="4" name="Rectangle 3"/>
          <p:cNvSpPr/>
          <p:nvPr/>
        </p:nvSpPr>
        <p:spPr>
          <a:xfrm>
            <a:off x="293296" y="1427542"/>
            <a:ext cx="11731925" cy="4524315"/>
          </a:xfrm>
          <a:prstGeom prst="rect">
            <a:avLst/>
          </a:prstGeom>
        </p:spPr>
        <p:txBody>
          <a:bodyPr wrap="square">
            <a:spAutoFit/>
          </a:bodyPr>
          <a:lstStyle/>
          <a:p>
            <a:pPr algn="just"/>
            <a:r>
              <a:rPr lang="vi-VN" sz="3200">
                <a:cs typeface="Times New Roman" pitchFamily="18" charset="0"/>
              </a:rPr>
              <a:t>         Hôm nay là thứ sáu, ngày cuối cùng trong tuần. Buổi sáng, em dậy từ sớm để đánh răng rửa mặt và tập thể dục. Sau khi ăn sáng, em sửa soạn sách vở, mặc bộ đồng phục thơm tho. Đúng bảy giờ, mẹ đưa em đến trường. Lớp học bắt đầu từ bảy giờ ba mươi phút. Các tiết học diễn ra vô cùng sôi nổi, thú vị. Cuối giờ chiều, lớp em tổ chức sinh hoạt lớp để tổng kết thi đua cuối tuần. </a:t>
            </a:r>
            <a:r>
              <a:rPr lang="en-US" sz="3200">
                <a:cs typeface="Times New Roman" pitchFamily="18" charset="0"/>
              </a:rPr>
              <a:t>Mười sáu </a:t>
            </a:r>
            <a:r>
              <a:rPr lang="vi-VN" sz="3200">
                <a:cs typeface="Times New Roman" pitchFamily="18" charset="0"/>
              </a:rPr>
              <a:t>giờ ba mươi phút, buổi học kết thúc. Em trở về nhà trong niềm hân hoan vì một tuần học hiệu quả đã kết thúc.</a:t>
            </a:r>
            <a:endParaRPr lang="vi-VN" sz="3200" dirty="0">
              <a:solidFill>
                <a:prstClr val="black"/>
              </a:solidFill>
            </a:endParaRPr>
          </a:p>
        </p:txBody>
      </p:sp>
    </p:spTree>
    <p:extLst>
      <p:ext uri="{BB962C8B-B14F-4D97-AF65-F5344CB8AC3E}">
        <p14:creationId xmlns:p14="http://schemas.microsoft.com/office/powerpoint/2010/main" val="3760792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835" y="549304"/>
            <a:ext cx="10787269" cy="707886"/>
          </a:xfrm>
          <a:prstGeom prst="rect">
            <a:avLst/>
          </a:prstGeom>
          <a:noFill/>
        </p:spPr>
        <p:txBody>
          <a:bodyPr wrap="square" rtlCol="0">
            <a:spAutoFit/>
          </a:bodyPr>
          <a:lstStyle/>
          <a:p>
            <a:pPr algn="ctr"/>
            <a:r>
              <a:rPr lang="en-US" sz="4000">
                <a:solidFill>
                  <a:srgbClr val="FF0000"/>
                </a:solidFill>
              </a:rPr>
              <a:t>Viết </a:t>
            </a:r>
            <a:r>
              <a:rPr lang="en-US" sz="4000" err="1">
                <a:solidFill>
                  <a:srgbClr val="FF0000"/>
                </a:solidFill>
              </a:rPr>
              <a:t>về</a:t>
            </a:r>
            <a:r>
              <a:rPr lang="en-US" sz="4000">
                <a:solidFill>
                  <a:srgbClr val="FF0000"/>
                </a:solidFill>
              </a:rPr>
              <a:t> một ngày đi học của em</a:t>
            </a:r>
            <a:endParaRPr lang="en-US" sz="4000" dirty="0">
              <a:solidFill>
                <a:srgbClr val="FF0000"/>
              </a:solidFill>
            </a:endParaRPr>
          </a:p>
        </p:txBody>
      </p:sp>
      <p:sp>
        <p:nvSpPr>
          <p:cNvPr id="4" name="Rectangle 3"/>
          <p:cNvSpPr/>
          <p:nvPr/>
        </p:nvSpPr>
        <p:spPr>
          <a:xfrm>
            <a:off x="293296" y="1427542"/>
            <a:ext cx="11731925" cy="4570482"/>
          </a:xfrm>
          <a:prstGeom prst="rect">
            <a:avLst/>
          </a:prstGeom>
        </p:spPr>
        <p:txBody>
          <a:bodyPr wrap="square">
            <a:spAutoFit/>
          </a:bodyPr>
          <a:lstStyle/>
          <a:p>
            <a:pPr lvl="0" algn="just"/>
            <a:r>
              <a:rPr lang="vi-VN" sz="3500">
                <a:cs typeface="Times New Roman" pitchFamily="18" charset="0"/>
              </a:rPr>
              <a:t>         </a:t>
            </a:r>
            <a:r>
              <a:rPr lang="vi-VN" sz="3200">
                <a:cs typeface="Times New Roman" pitchFamily="18" charset="0"/>
              </a:rPr>
              <a:t>Từ thứ hai đến thứ sáu hằng tuần, em đều thức dậy từ rất sớm. Sau khi vệ sinh cá nhân xong, em mặc đồng phục. Em ăn sáng khoảng mười lăm phút rồi được mẹ đưa đến trường. Buổi sáng, chúng em có bốn tiết học. </a:t>
            </a:r>
            <a:r>
              <a:rPr lang="en-US" sz="3200">
                <a:cs typeface="Times New Roman" pitchFamily="18" charset="0"/>
              </a:rPr>
              <a:t>Mười giờ ba mươi phút</a:t>
            </a:r>
            <a:r>
              <a:rPr lang="vi-VN" sz="3200">
                <a:cs typeface="Times New Roman" pitchFamily="18" charset="0"/>
              </a:rPr>
              <a:t>, chúng em sẽ được nghỉ để ăn trưa và ngủ trưa. Buổi chiều sẽ bắt đầu học từ hai giờ. Các tiết học buổi trôi qua rất nhanh. Đến </a:t>
            </a:r>
            <a:r>
              <a:rPr lang="en-US" sz="3200">
                <a:cs typeface="Times New Roman" pitchFamily="18" charset="0"/>
              </a:rPr>
              <a:t>bốn giờ hai mươi phút</a:t>
            </a:r>
            <a:r>
              <a:rPr lang="vi-VN" sz="3200">
                <a:cs typeface="Times New Roman" pitchFamily="18" charset="0"/>
              </a:rPr>
              <a:t> chiều thì buổi học kết thúc. Một ngày đi học thật là vui vẻ.</a:t>
            </a:r>
            <a:endParaRPr lang="vi-VN" sz="3600" dirty="0">
              <a:solidFill>
                <a:prstClr val="black"/>
              </a:solidFill>
              <a:cs typeface="Times New Roman" pitchFamily="18" charset="0"/>
            </a:endParaRPr>
          </a:p>
        </p:txBody>
      </p:sp>
    </p:spTree>
    <p:extLst>
      <p:ext uri="{BB962C8B-B14F-4D97-AF65-F5344CB8AC3E}">
        <p14:creationId xmlns:p14="http://schemas.microsoft.com/office/powerpoint/2010/main" val="1733613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21167B2-B9C0-4A1A-B847-1459A6305C33}"/>
              </a:ext>
            </a:extLst>
          </p:cNvPr>
          <p:cNvSpPr txBox="1">
            <a:spLocks/>
          </p:cNvSpPr>
          <p:nvPr/>
        </p:nvSpPr>
        <p:spPr>
          <a:xfrm>
            <a:off x="1940315" y="2866322"/>
            <a:ext cx="9144000"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132535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id="{BBA4836A-DF27-4581-8298-3F6E0E72B9E5}"/>
              </a:ext>
            </a:extLst>
          </p:cNvPr>
          <p:cNvSpPr txBox="1"/>
          <p:nvPr/>
        </p:nvSpPr>
        <p:spPr>
          <a:xfrm>
            <a:off x="2954593" y="3429000"/>
            <a:ext cx="6282813" cy="1446550"/>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rPr>
              <a:t>Nghe </a:t>
            </a:r>
            <a:r>
              <a:rPr kumimoji="0" lang="en-US" sz="28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rPr>
              <a:t>bài</a:t>
            </a:r>
            <a:r>
              <a:rPr kumimoji="0" lang="en-US" sz="2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rPr>
              <a:t> </a:t>
            </a:r>
            <a:r>
              <a:rPr kumimoji="0" lang="en-US" sz="2800"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rPr>
              <a:t>hát</a:t>
            </a:r>
            <a:r>
              <a:rPr kumimoji="0" lang="en-US" sz="280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rPr>
              <a:t>:  </a:t>
            </a:r>
            <a:r>
              <a:rPr lang="en-US" sz="2800">
                <a:solidFill>
                  <a:prstClr val="black"/>
                </a:solidFill>
                <a:effectLst>
                  <a:outerShdw blurRad="38100" dist="38100" dir="2700000" algn="tl">
                    <a:srgbClr val="000000">
                      <a:alpha val="43137"/>
                    </a:srgbClr>
                  </a:outerShdw>
                </a:effectLst>
                <a:latin typeface="UTM Avo"/>
                <a:cs typeface="Times New Roman" panose="02020603050405020304" pitchFamily="18" charset="0"/>
              </a:rPr>
              <a:t>Em đến trường</a:t>
            </a:r>
            <a:endParaRPr kumimoji="0" lang="en-US" sz="2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2379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ôn Lớn Mỗi Ngày Tập 1 - Bé học cách lập thời gian biểu của mình - Hoạt Hình 3D Kỹ Năng Sống Cho Bé.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48210"/>
            <a:ext cx="12192000" cy="6409789"/>
          </a:xfrm>
          <a:prstGeom prst="rect">
            <a:avLst/>
          </a:prstGeom>
        </p:spPr>
      </p:pic>
    </p:spTree>
    <p:extLst>
      <p:ext uri="{BB962C8B-B14F-4D97-AF65-F5344CB8AC3E}">
        <p14:creationId xmlns:p14="http://schemas.microsoft.com/office/powerpoint/2010/main" val="1069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262" y="972151"/>
            <a:ext cx="9749527" cy="296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689" y="4437712"/>
            <a:ext cx="2543175" cy="223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7790" y="4350407"/>
            <a:ext cx="2545724" cy="232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189" y="4350408"/>
            <a:ext cx="2514600" cy="232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864" y="4390088"/>
            <a:ext cx="2600325" cy="228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 y="4437712"/>
            <a:ext cx="2141582" cy="223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62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94968" y="542014"/>
            <a:ext cx="11120282" cy="646331"/>
          </a:xfrm>
          <a:prstGeom prst="rect">
            <a:avLst/>
          </a:prstGeom>
          <a:noFill/>
        </p:spPr>
        <p:txBody>
          <a:bodyPr wrap="square" rtlCol="0">
            <a:spAutoFit/>
          </a:bodyPr>
          <a:lstStyle/>
          <a:p>
            <a:pPr algn="ctr"/>
            <a:r>
              <a:rPr lang="en-US" sz="3600" b="1" dirty="0" err="1">
                <a:solidFill>
                  <a:srgbClr val="FF0000"/>
                </a:solidFill>
              </a:rPr>
              <a:t>Kể</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ngày</a:t>
            </a:r>
            <a:r>
              <a:rPr lang="en-US" sz="3600" b="1" dirty="0">
                <a:solidFill>
                  <a:srgbClr val="FF0000"/>
                </a:solidFill>
              </a:rPr>
              <a:t> </a:t>
            </a:r>
            <a:r>
              <a:rPr lang="en-US" sz="3600" b="1" dirty="0" err="1">
                <a:solidFill>
                  <a:srgbClr val="FF0000"/>
                </a:solidFill>
              </a:rPr>
              <a:t>đi</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em</a:t>
            </a:r>
            <a:r>
              <a:rPr lang="en-US" sz="3600" b="1" dirty="0">
                <a:solidFill>
                  <a:srgbClr val="FF0000"/>
                </a:solidFill>
              </a:rPr>
              <a:t> </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602822" y="1577120"/>
            <a:ext cx="9021701" cy="4225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prstClr val="black"/>
                </a:solidFill>
              </a:rPr>
              <a:t>- </a:t>
            </a:r>
            <a:r>
              <a:rPr lang="en-US" sz="3600" dirty="0" err="1">
                <a:solidFill>
                  <a:prstClr val="black"/>
                </a:solidFill>
              </a:rPr>
              <a:t>Buổi</a:t>
            </a:r>
            <a:r>
              <a:rPr lang="en-US" sz="3600" dirty="0">
                <a:solidFill>
                  <a:prstClr val="black"/>
                </a:solidFill>
              </a:rPr>
              <a:t> </a:t>
            </a:r>
            <a:r>
              <a:rPr lang="en-US" sz="3600" dirty="0" err="1">
                <a:solidFill>
                  <a:prstClr val="black"/>
                </a:solidFill>
              </a:rPr>
              <a:t>sáng</a:t>
            </a:r>
            <a:r>
              <a:rPr lang="en-US" sz="3600" dirty="0">
                <a:solidFill>
                  <a:prstClr val="black"/>
                </a:solidFill>
              </a:rPr>
              <a:t> </a:t>
            </a:r>
            <a:r>
              <a:rPr lang="en-US" sz="3600" dirty="0" err="1">
                <a:solidFill>
                  <a:prstClr val="black"/>
                </a:solidFill>
              </a:rPr>
              <a:t>em</a:t>
            </a:r>
            <a:r>
              <a:rPr lang="en-US" sz="3600" dirty="0">
                <a:solidFill>
                  <a:prstClr val="black"/>
                </a:solidFill>
              </a:rPr>
              <a:t> </a:t>
            </a:r>
            <a:r>
              <a:rPr lang="en-US" sz="3600" dirty="0" err="1">
                <a:solidFill>
                  <a:prstClr val="black"/>
                </a:solidFill>
              </a:rPr>
              <a:t>thức</a:t>
            </a:r>
            <a:r>
              <a:rPr lang="en-US" sz="3600" dirty="0">
                <a:solidFill>
                  <a:prstClr val="black"/>
                </a:solidFill>
              </a:rPr>
              <a:t> </a:t>
            </a:r>
            <a:r>
              <a:rPr lang="en-US" sz="4000" dirty="0" err="1">
                <a:solidFill>
                  <a:prstClr val="black"/>
                </a:solidFill>
              </a:rPr>
              <a:t>dậy</a:t>
            </a:r>
            <a:r>
              <a:rPr lang="en-US" sz="3600" dirty="0">
                <a:solidFill>
                  <a:prstClr val="black"/>
                </a:solidFill>
              </a:rPr>
              <a:t> </a:t>
            </a:r>
            <a:r>
              <a:rPr lang="en-US" sz="3600" dirty="0" err="1">
                <a:solidFill>
                  <a:prstClr val="black"/>
                </a:solidFill>
              </a:rPr>
              <a:t>lúc</a:t>
            </a:r>
            <a:r>
              <a:rPr lang="en-US" sz="3600" dirty="0">
                <a:solidFill>
                  <a:prstClr val="black"/>
                </a:solidFill>
              </a:rPr>
              <a:t> </a:t>
            </a:r>
            <a:r>
              <a:rPr lang="en-US" sz="3600" dirty="0" err="1">
                <a:solidFill>
                  <a:prstClr val="black"/>
                </a:solidFill>
              </a:rPr>
              <a:t>mấy</a:t>
            </a:r>
            <a:r>
              <a:rPr lang="en-US" sz="3600" dirty="0">
                <a:solidFill>
                  <a:prstClr val="black"/>
                </a:solidFill>
              </a:rPr>
              <a:t> </a:t>
            </a:r>
            <a:r>
              <a:rPr lang="en-US" sz="3600" dirty="0" err="1">
                <a:solidFill>
                  <a:prstClr val="black"/>
                </a:solidFill>
              </a:rPr>
              <a:t>giờ</a:t>
            </a:r>
            <a:r>
              <a:rPr lang="en-US" sz="3600" dirty="0">
                <a:solidFill>
                  <a:prstClr val="black"/>
                </a:solidFill>
              </a:rPr>
              <a:t>?</a:t>
            </a:r>
          </a:p>
        </p:txBody>
      </p:sp>
      <p:pic>
        <p:nvPicPr>
          <p:cNvPr id="4" name="Picture 4" descr="Phần câu hỏi bài 2 trang 97 Vở bài tập toán 6 tập 2 | Vở bài tập Toá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711" y="2516216"/>
            <a:ext cx="2143125"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4335"/>
          <a:stretch/>
        </p:blipFill>
        <p:spPr bwMode="auto">
          <a:xfrm>
            <a:off x="813423" y="3316834"/>
            <a:ext cx="6880892" cy="313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16194" y="2312681"/>
            <a:ext cx="8507457" cy="707886"/>
          </a:xfrm>
          <a:prstGeom prst="rect">
            <a:avLst/>
          </a:prstGeom>
        </p:spPr>
        <p:txBody>
          <a:bodyPr wrap="none">
            <a:spAutoFit/>
          </a:bodyPr>
          <a:lstStyle/>
          <a:p>
            <a:r>
              <a:rPr lang="en-US" sz="4000" dirty="0">
                <a:solidFill>
                  <a:prstClr val="black"/>
                </a:solidFill>
              </a:rPr>
              <a:t>- </a:t>
            </a:r>
            <a:r>
              <a:rPr lang="en-US" sz="4000" dirty="0" err="1">
                <a:solidFill>
                  <a:prstClr val="black"/>
                </a:solidFill>
              </a:rPr>
              <a:t>Buổi</a:t>
            </a:r>
            <a:r>
              <a:rPr lang="en-US" sz="4000" dirty="0">
                <a:solidFill>
                  <a:prstClr val="black"/>
                </a:solidFill>
              </a:rPr>
              <a:t> </a:t>
            </a:r>
            <a:r>
              <a:rPr lang="en-US" sz="3600" dirty="0" err="1">
                <a:solidFill>
                  <a:prstClr val="black"/>
                </a:solidFill>
              </a:rPr>
              <a:t>sáng</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thức</a:t>
            </a:r>
            <a:r>
              <a:rPr lang="en-US" sz="4000" dirty="0">
                <a:solidFill>
                  <a:prstClr val="black"/>
                </a:solidFill>
              </a:rPr>
              <a:t> </a:t>
            </a:r>
            <a:r>
              <a:rPr lang="en-US" sz="4000" dirty="0" err="1">
                <a:solidFill>
                  <a:prstClr val="black"/>
                </a:solidFill>
              </a:rPr>
              <a:t>dậy</a:t>
            </a:r>
            <a:r>
              <a:rPr lang="en-US" sz="4000" dirty="0">
                <a:solidFill>
                  <a:prstClr val="black"/>
                </a:solidFill>
              </a:rPr>
              <a:t> </a:t>
            </a:r>
            <a:r>
              <a:rPr lang="en-US" sz="4000" dirty="0" err="1">
                <a:solidFill>
                  <a:prstClr val="black"/>
                </a:solidFill>
              </a:rPr>
              <a:t>lúc</a:t>
            </a:r>
            <a:r>
              <a:rPr lang="en-US" sz="4000" dirty="0">
                <a:solidFill>
                  <a:prstClr val="black"/>
                </a:solidFill>
              </a:rPr>
              <a:t> 6 </a:t>
            </a:r>
            <a:r>
              <a:rPr lang="en-US" sz="4000" dirty="0" err="1">
                <a:solidFill>
                  <a:prstClr val="black"/>
                </a:solidFill>
              </a:rPr>
              <a:t>giờ</a:t>
            </a:r>
            <a:r>
              <a:rPr lang="en-US" sz="4000" dirty="0">
                <a:solidFill>
                  <a:prstClr val="black"/>
                </a:solidFill>
              </a:rPr>
              <a:t>.</a:t>
            </a:r>
            <a:endParaRPr lang="vi-VN" sz="4000" dirty="0"/>
          </a:p>
        </p:txBody>
      </p:sp>
    </p:spTree>
    <p:extLst>
      <p:ext uri="{BB962C8B-B14F-4D97-AF65-F5344CB8AC3E}">
        <p14:creationId xmlns:p14="http://schemas.microsoft.com/office/powerpoint/2010/main" val="88771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1000"/>
                                        <p:tgtEl>
                                          <p:spTgt spid="1029"/>
                                        </p:tgtEl>
                                      </p:cBhvr>
                                    </p:animEffect>
                                    <p:anim calcmode="lin" valueType="num">
                                      <p:cBhvr>
                                        <p:cTn id="23" dur="1000" fill="hold"/>
                                        <p:tgtEl>
                                          <p:spTgt spid="1029"/>
                                        </p:tgtEl>
                                        <p:attrNameLst>
                                          <p:attrName>ppt_x</p:attrName>
                                        </p:attrNameLst>
                                      </p:cBhvr>
                                      <p:tavLst>
                                        <p:tav tm="0">
                                          <p:val>
                                            <p:strVal val="#ppt_x"/>
                                          </p:val>
                                        </p:tav>
                                        <p:tav tm="100000">
                                          <p:val>
                                            <p:strVal val="#ppt_x"/>
                                          </p:val>
                                        </p:tav>
                                      </p:tavLst>
                                    </p:anim>
                                    <p:anim calcmode="lin" valueType="num">
                                      <p:cBhvr>
                                        <p:cTn id="24"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94968" y="542014"/>
            <a:ext cx="11120282" cy="646331"/>
          </a:xfrm>
          <a:prstGeom prst="rect">
            <a:avLst/>
          </a:prstGeom>
          <a:noFill/>
        </p:spPr>
        <p:txBody>
          <a:bodyPr wrap="square" rtlCol="0">
            <a:spAutoFit/>
          </a:bodyPr>
          <a:lstStyle/>
          <a:p>
            <a:pPr algn="ctr"/>
            <a:r>
              <a:rPr lang="en-US" sz="3600" b="1" dirty="0" err="1">
                <a:solidFill>
                  <a:srgbClr val="FF0000"/>
                </a:solidFill>
              </a:rPr>
              <a:t>Kể</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ngày</a:t>
            </a:r>
            <a:r>
              <a:rPr lang="en-US" sz="3600" b="1" dirty="0">
                <a:solidFill>
                  <a:srgbClr val="FF0000"/>
                </a:solidFill>
              </a:rPr>
              <a:t> </a:t>
            </a:r>
            <a:r>
              <a:rPr lang="en-US" sz="3600" b="1" dirty="0" err="1">
                <a:solidFill>
                  <a:srgbClr val="FF0000"/>
                </a:solidFill>
              </a:rPr>
              <a:t>đi</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em</a:t>
            </a:r>
            <a:r>
              <a:rPr lang="en-US" sz="3600" b="1" dirty="0">
                <a:solidFill>
                  <a:srgbClr val="FF0000"/>
                </a:solidFill>
              </a:rPr>
              <a:t> </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516194" y="1355346"/>
            <a:ext cx="10147117" cy="6706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prstClr val="black"/>
                </a:solidFill>
              </a:rPr>
              <a:t>- </a:t>
            </a:r>
            <a:r>
              <a:rPr lang="en-US" sz="3600" dirty="0" err="1">
                <a:solidFill>
                  <a:prstClr val="black"/>
                </a:solidFill>
              </a:rPr>
              <a:t>Em</a:t>
            </a:r>
            <a:r>
              <a:rPr lang="en-US" sz="3600" dirty="0">
                <a:solidFill>
                  <a:prstClr val="black"/>
                </a:solidFill>
              </a:rPr>
              <a:t> </a:t>
            </a:r>
            <a:r>
              <a:rPr lang="en-US" sz="3600" dirty="0" err="1">
                <a:solidFill>
                  <a:prstClr val="black"/>
                </a:solidFill>
              </a:rPr>
              <a:t>làm</a:t>
            </a:r>
            <a:r>
              <a:rPr lang="en-US" sz="3600" dirty="0">
                <a:solidFill>
                  <a:prstClr val="black"/>
                </a:solidFill>
              </a:rPr>
              <a:t> </a:t>
            </a:r>
            <a:r>
              <a:rPr lang="en-US" sz="3600" dirty="0" err="1">
                <a:solidFill>
                  <a:prstClr val="black"/>
                </a:solidFill>
              </a:rPr>
              <a:t>những</a:t>
            </a:r>
            <a:r>
              <a:rPr lang="en-US" sz="3600" dirty="0">
                <a:solidFill>
                  <a:prstClr val="black"/>
                </a:solidFill>
              </a:rPr>
              <a:t> </a:t>
            </a:r>
            <a:r>
              <a:rPr lang="en-US" sz="3600" dirty="0" err="1">
                <a:solidFill>
                  <a:prstClr val="black"/>
                </a:solidFill>
              </a:rPr>
              <a:t>gì</a:t>
            </a:r>
            <a:r>
              <a:rPr lang="en-US" sz="3600" dirty="0">
                <a:solidFill>
                  <a:prstClr val="black"/>
                </a:solidFill>
              </a:rPr>
              <a:t> </a:t>
            </a:r>
            <a:r>
              <a:rPr lang="en-US" sz="3600" dirty="0" err="1">
                <a:solidFill>
                  <a:prstClr val="black"/>
                </a:solidFill>
              </a:rPr>
              <a:t>để</a:t>
            </a:r>
            <a:r>
              <a:rPr lang="en-US" sz="3600" dirty="0">
                <a:solidFill>
                  <a:prstClr val="black"/>
                </a:solidFill>
              </a:rPr>
              <a:t> </a:t>
            </a:r>
            <a:r>
              <a:rPr lang="en-US" sz="3600" dirty="0" err="1">
                <a:solidFill>
                  <a:prstClr val="black"/>
                </a:solidFill>
              </a:rPr>
              <a:t>chuẩn</a:t>
            </a:r>
            <a:r>
              <a:rPr lang="en-US" sz="3600" dirty="0">
                <a:solidFill>
                  <a:prstClr val="black"/>
                </a:solidFill>
              </a:rPr>
              <a:t> </a:t>
            </a:r>
            <a:r>
              <a:rPr lang="en-US" sz="3600" dirty="0" err="1">
                <a:solidFill>
                  <a:prstClr val="black"/>
                </a:solidFill>
              </a:rPr>
              <a:t>bị</a:t>
            </a:r>
            <a:r>
              <a:rPr lang="en-US" sz="3600" dirty="0">
                <a:solidFill>
                  <a:prstClr val="black"/>
                </a:solidFill>
              </a:rPr>
              <a:t> </a:t>
            </a:r>
            <a:r>
              <a:rPr lang="en-US" sz="3600" dirty="0" err="1">
                <a:solidFill>
                  <a:prstClr val="black"/>
                </a:solidFill>
              </a:rPr>
              <a:t>đi</a:t>
            </a:r>
            <a:r>
              <a:rPr lang="en-US" sz="3600" dirty="0">
                <a:solidFill>
                  <a:prstClr val="black"/>
                </a:solidFill>
              </a:rPr>
              <a:t> </a:t>
            </a:r>
            <a:r>
              <a:rPr lang="en-US" sz="3600" dirty="0" err="1">
                <a:solidFill>
                  <a:prstClr val="black"/>
                </a:solidFill>
              </a:rPr>
              <a:t>học</a:t>
            </a:r>
            <a:r>
              <a:rPr lang="en-US" sz="3600" dirty="0">
                <a:solidFill>
                  <a:prstClr val="black"/>
                </a:solidFill>
              </a:rPr>
              <a:t>?</a:t>
            </a:r>
          </a:p>
        </p:txBody>
      </p:sp>
      <p:sp>
        <p:nvSpPr>
          <p:cNvPr id="7" name="Rectangle 6"/>
          <p:cNvSpPr/>
          <p:nvPr/>
        </p:nvSpPr>
        <p:spPr>
          <a:xfrm>
            <a:off x="516193" y="2312681"/>
            <a:ext cx="10671095" cy="1200329"/>
          </a:xfrm>
          <a:prstGeom prst="rect">
            <a:avLst/>
          </a:prstGeom>
        </p:spPr>
        <p:txBody>
          <a:bodyPr wrap="square">
            <a:spAutoFit/>
          </a:bodyPr>
          <a:lstStyle/>
          <a:p>
            <a:r>
              <a:rPr lang="en-US" sz="3600" dirty="0">
                <a:solidFill>
                  <a:prstClr val="black"/>
                </a:solidFill>
              </a:rPr>
              <a:t>- </a:t>
            </a:r>
            <a:r>
              <a:rPr lang="en-US" sz="3600" dirty="0" err="1">
                <a:solidFill>
                  <a:prstClr val="black"/>
                </a:solidFill>
              </a:rPr>
              <a:t>Em</a:t>
            </a:r>
            <a:r>
              <a:rPr lang="en-US" sz="3600" dirty="0">
                <a:solidFill>
                  <a:prstClr val="black"/>
                </a:solidFill>
              </a:rPr>
              <a:t> </a:t>
            </a:r>
            <a:r>
              <a:rPr lang="en-US" sz="3600" dirty="0" err="1">
                <a:solidFill>
                  <a:prstClr val="black"/>
                </a:solidFill>
              </a:rPr>
              <a:t>đánh</a:t>
            </a:r>
            <a:r>
              <a:rPr lang="en-US" sz="3600" dirty="0">
                <a:solidFill>
                  <a:prstClr val="black"/>
                </a:solidFill>
              </a:rPr>
              <a:t> </a:t>
            </a:r>
            <a:r>
              <a:rPr lang="vi-VN" sz="3600" dirty="0"/>
              <a:t>răng rửa mặt xong, ăn</a:t>
            </a:r>
            <a:r>
              <a:rPr lang="en-US" sz="3600" dirty="0"/>
              <a:t> </a:t>
            </a:r>
            <a:r>
              <a:rPr lang="vi-VN" sz="3600" dirty="0"/>
              <a:t>sáng</a:t>
            </a:r>
            <a:r>
              <a:rPr lang="en-US" sz="3600" dirty="0"/>
              <a:t>,</a:t>
            </a:r>
            <a:r>
              <a:rPr lang="vi-VN" sz="3600" dirty="0"/>
              <a:t> </a:t>
            </a:r>
            <a:r>
              <a:rPr lang="en-US" sz="3600" dirty="0" err="1"/>
              <a:t>chuẩn</a:t>
            </a:r>
            <a:r>
              <a:rPr lang="en-US" sz="3600" dirty="0"/>
              <a:t> </a:t>
            </a:r>
            <a:r>
              <a:rPr lang="en-US" sz="3600" dirty="0" err="1"/>
              <a:t>bị</a:t>
            </a:r>
            <a:r>
              <a:rPr lang="en-US" sz="3600" dirty="0"/>
              <a:t> </a:t>
            </a:r>
            <a:r>
              <a:rPr lang="en-US" sz="3600" dirty="0" err="1"/>
              <a:t>sách</a:t>
            </a:r>
            <a:r>
              <a:rPr lang="en-US" sz="3600" dirty="0"/>
              <a:t> </a:t>
            </a:r>
            <a:r>
              <a:rPr lang="en-US" sz="3600" dirty="0" err="1"/>
              <a:t>vở</a:t>
            </a:r>
            <a:r>
              <a:rPr lang="en-US" sz="3600" dirty="0"/>
              <a:t> </a:t>
            </a:r>
            <a:r>
              <a:rPr lang="en-US" sz="3600" dirty="0" err="1"/>
              <a:t>để</a:t>
            </a:r>
            <a:r>
              <a:rPr lang="en-US" sz="3600" dirty="0"/>
              <a:t> </a:t>
            </a:r>
            <a:r>
              <a:rPr lang="en-US" sz="3600" dirty="0" err="1"/>
              <a:t>đi</a:t>
            </a:r>
            <a:r>
              <a:rPr lang="en-US" sz="3600" dirty="0"/>
              <a:t> </a:t>
            </a:r>
            <a:r>
              <a:rPr lang="en-US" sz="3600" dirty="0" err="1"/>
              <a:t>học</a:t>
            </a:r>
            <a:r>
              <a:rPr lang="en-US" sz="3600" dirty="0">
                <a:solidFill>
                  <a:prstClr val="black"/>
                </a:solidFill>
              </a:rPr>
              <a:t>.</a:t>
            </a:r>
            <a:endParaRPr lang="vi-VN" sz="3600" dirty="0">
              <a:solidFill>
                <a:prstClr val="black"/>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94" y="4119563"/>
            <a:ext cx="3745255" cy="233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532" y="4244196"/>
            <a:ext cx="4054416" cy="234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151" y="4119563"/>
            <a:ext cx="3429407" cy="233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7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fade">
                                      <p:cBhvr>
                                        <p:cTn id="22" dur="1000"/>
                                        <p:tgtEl>
                                          <p:spTgt spid="2055"/>
                                        </p:tgtEl>
                                      </p:cBhvr>
                                    </p:animEffect>
                                    <p:anim calcmode="lin" valueType="num">
                                      <p:cBhvr>
                                        <p:cTn id="23" dur="1000" fill="hold"/>
                                        <p:tgtEl>
                                          <p:spTgt spid="2055"/>
                                        </p:tgtEl>
                                        <p:attrNameLst>
                                          <p:attrName>ppt_x</p:attrName>
                                        </p:attrNameLst>
                                      </p:cBhvr>
                                      <p:tavLst>
                                        <p:tav tm="0">
                                          <p:val>
                                            <p:strVal val="#ppt_x"/>
                                          </p:val>
                                        </p:tav>
                                        <p:tav tm="100000">
                                          <p:val>
                                            <p:strVal val="#ppt_x"/>
                                          </p:val>
                                        </p:tav>
                                      </p:tavLst>
                                    </p:anim>
                                    <p:anim calcmode="lin" valueType="num">
                                      <p:cBhvr>
                                        <p:cTn id="24" dur="1000" fill="hold"/>
                                        <p:tgtEl>
                                          <p:spTgt spid="205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1000"/>
                                        <p:tgtEl>
                                          <p:spTgt spid="2054"/>
                                        </p:tgtEl>
                                      </p:cBhvr>
                                    </p:animEffect>
                                    <p:anim calcmode="lin" valueType="num">
                                      <p:cBhvr>
                                        <p:cTn id="28" dur="1000" fill="hold"/>
                                        <p:tgtEl>
                                          <p:spTgt spid="2054"/>
                                        </p:tgtEl>
                                        <p:attrNameLst>
                                          <p:attrName>ppt_x</p:attrName>
                                        </p:attrNameLst>
                                      </p:cBhvr>
                                      <p:tavLst>
                                        <p:tav tm="0">
                                          <p:val>
                                            <p:strVal val="#ppt_x"/>
                                          </p:val>
                                        </p:tav>
                                        <p:tav tm="100000">
                                          <p:val>
                                            <p:strVal val="#ppt_x"/>
                                          </p:val>
                                        </p:tav>
                                      </p:tavLst>
                                    </p:anim>
                                    <p:anim calcmode="lin" valueType="num">
                                      <p:cBhvr>
                                        <p:cTn id="2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9592B-1B95-D5CC-17DE-544854FE06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30A419-A054-DC2E-279E-E6DCDB50C3FF}"/>
              </a:ext>
            </a:extLst>
          </p:cNvPr>
          <p:cNvSpPr txBox="1"/>
          <p:nvPr/>
        </p:nvSpPr>
        <p:spPr>
          <a:xfrm>
            <a:off x="294968" y="542014"/>
            <a:ext cx="11120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UTM Avo"/>
                <a:ea typeface="+mn-ea"/>
                <a:cs typeface="+mn-cs"/>
              </a:rPr>
              <a:t>Kể</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lại</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một</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ngày</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đi</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học</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của</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em</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p>
        </p:txBody>
      </p:sp>
      <p:sp>
        <p:nvSpPr>
          <p:cNvPr id="3" name="Title 2">
            <a:extLst>
              <a:ext uri="{FF2B5EF4-FFF2-40B4-BE49-F238E27FC236}">
                <a16:creationId xmlns:a16="http://schemas.microsoft.com/office/drawing/2014/main" id="{1E137570-BD5C-C16A-C185-E239938B7EC0}"/>
              </a:ext>
            </a:extLst>
          </p:cNvPr>
          <p:cNvSpPr txBox="1">
            <a:spLocks/>
          </p:cNvSpPr>
          <p:nvPr/>
        </p:nvSpPr>
        <p:spPr>
          <a:xfrm>
            <a:off x="0" y="1231753"/>
            <a:ext cx="12192000" cy="9669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Em</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tự</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đi</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đến</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trường</a:t>
            </a:r>
            <a:r>
              <a:rPr kumimoji="0" lang="en-US" sz="3600" b="0" i="0" u="none" strike="noStrike" kern="1200" cap="none" spc="0" normalizeH="0" baseline="0" noProof="0" dirty="0">
                <a:ln>
                  <a:noFill/>
                </a:ln>
                <a:solidFill>
                  <a:prstClr val="black"/>
                </a:solidFill>
                <a:effectLst/>
                <a:uLnTx/>
                <a:uFillTx/>
                <a:latin typeface="UTM Avo"/>
                <a:ea typeface="+mj-ea"/>
                <a:cs typeface="+mj-cs"/>
              </a:rPr>
              <a:t> hay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đi</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cùng</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bạn</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cùng</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bố</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mẹ</a:t>
            </a:r>
            <a:r>
              <a:rPr kumimoji="0" lang="en-US" sz="3600" b="0" i="0" u="none" strike="noStrike" kern="1200" cap="none" spc="0" normalizeH="0" baseline="0" noProof="0" dirty="0">
                <a:ln>
                  <a:noFill/>
                </a:ln>
                <a:solidFill>
                  <a:prstClr val="black"/>
                </a:solidFill>
                <a:effectLst/>
                <a:uLnTx/>
                <a:uFillTx/>
                <a:latin typeface="UTM Avo"/>
                <a:ea typeface="+mj-ea"/>
                <a:cs typeface="+mj-cs"/>
              </a:rPr>
              <a:t>?</a:t>
            </a:r>
          </a:p>
        </p:txBody>
      </p:sp>
      <p:sp>
        <p:nvSpPr>
          <p:cNvPr id="7" name="Rectangle 6">
            <a:extLst>
              <a:ext uri="{FF2B5EF4-FFF2-40B4-BE49-F238E27FC236}">
                <a16:creationId xmlns:a16="http://schemas.microsoft.com/office/drawing/2014/main" id="{F0C1E4D9-92C5-421A-218F-B3A39194B279}"/>
              </a:ext>
            </a:extLst>
          </p:cNvPr>
          <p:cNvSpPr/>
          <p:nvPr/>
        </p:nvSpPr>
        <p:spPr>
          <a:xfrm>
            <a:off x="294968" y="2502462"/>
            <a:ext cx="1080305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UTM Avo"/>
                <a:ea typeface="+mn-ea"/>
                <a:cs typeface="+mn-cs"/>
              </a:rPr>
              <a:t>- Em </a:t>
            </a:r>
            <a:r>
              <a:rPr kumimoji="0" lang="en-US" sz="4000" b="0" i="0" u="none" strike="noStrike" kern="1200" cap="none" spc="0" normalizeH="0" baseline="0" noProof="0" dirty="0" err="1">
                <a:ln>
                  <a:noFill/>
                </a:ln>
                <a:solidFill>
                  <a:prstClr val="black"/>
                </a:solidFill>
                <a:effectLst/>
                <a:uLnTx/>
                <a:uFillTx/>
                <a:latin typeface="UTM Avo"/>
                <a:ea typeface="+mn-ea"/>
                <a:cs typeface="+mn-cs"/>
              </a:rPr>
              <a:t>tự</a:t>
            </a:r>
            <a:r>
              <a:rPr kumimoji="0" lang="en-US" sz="4000" b="0" i="0" u="none" strike="noStrike" kern="1200" cap="none" spc="0" normalizeH="0" baseline="0" noProof="0" dirty="0">
                <a:ln>
                  <a:noFill/>
                </a:ln>
                <a:solidFill>
                  <a:prstClr val="black"/>
                </a:solidFill>
                <a:effectLst/>
                <a:uLnTx/>
                <a:uFillTx/>
                <a:latin typeface="UTM Avo"/>
                <a:ea typeface="+mn-ea"/>
                <a:cs typeface="+mn-cs"/>
              </a:rPr>
              <a:t> </a:t>
            </a:r>
            <a:r>
              <a:rPr kumimoji="0" lang="en-US" sz="4000" b="0" i="0" u="none" strike="noStrike" kern="1200" cap="none" spc="0" normalizeH="0" baseline="0" noProof="0" dirty="0" err="1">
                <a:ln>
                  <a:noFill/>
                </a:ln>
                <a:solidFill>
                  <a:prstClr val="black"/>
                </a:solidFill>
                <a:effectLst/>
                <a:uLnTx/>
                <a:uFillTx/>
                <a:latin typeface="UTM Avo"/>
                <a:ea typeface="+mn-ea"/>
                <a:cs typeface="+mn-cs"/>
              </a:rPr>
              <a:t>đi</a:t>
            </a:r>
            <a:r>
              <a:rPr kumimoji="0" lang="en-US" sz="4000" b="0" i="0" u="none" strike="noStrike" kern="1200" cap="none" spc="0" normalizeH="0" baseline="0" noProof="0" dirty="0">
                <a:ln>
                  <a:noFill/>
                </a:ln>
                <a:solidFill>
                  <a:prstClr val="black"/>
                </a:solidFill>
                <a:effectLst/>
                <a:uLnTx/>
                <a:uFillTx/>
                <a:latin typeface="UTM Avo"/>
                <a:ea typeface="+mn-ea"/>
                <a:cs typeface="+mn-cs"/>
              </a:rPr>
              <a:t> </a:t>
            </a:r>
            <a:r>
              <a:rPr kumimoji="0" lang="en-US" sz="4000" b="0" i="0" u="none" strike="noStrike" kern="1200" cap="none" spc="0" normalizeH="0" baseline="0" noProof="0" dirty="0" err="1">
                <a:ln>
                  <a:noFill/>
                </a:ln>
                <a:solidFill>
                  <a:prstClr val="black"/>
                </a:solidFill>
                <a:effectLst/>
                <a:uLnTx/>
                <a:uFillTx/>
                <a:latin typeface="UTM Avo"/>
                <a:ea typeface="+mn-ea"/>
                <a:cs typeface="+mn-cs"/>
              </a:rPr>
              <a:t>tới</a:t>
            </a:r>
            <a:r>
              <a:rPr kumimoji="0" lang="en-US" sz="4000" b="0" i="0" u="none" strike="noStrike" kern="1200" cap="none" spc="0" normalizeH="0" baseline="0" noProof="0" dirty="0">
                <a:ln>
                  <a:noFill/>
                </a:ln>
                <a:solidFill>
                  <a:prstClr val="black"/>
                </a:solidFill>
                <a:effectLst/>
                <a:uLnTx/>
                <a:uFillTx/>
                <a:latin typeface="UTM Avo"/>
                <a:ea typeface="+mn-ea"/>
                <a:cs typeface="+mn-cs"/>
              </a:rPr>
              <a:t> </a:t>
            </a:r>
            <a:r>
              <a:rPr kumimoji="0" lang="en-US" sz="4000" b="0" i="0" u="none" strike="noStrike" kern="1200" cap="none" spc="0" normalizeH="0" baseline="0" noProof="0" dirty="0" err="1">
                <a:ln>
                  <a:noFill/>
                </a:ln>
                <a:solidFill>
                  <a:prstClr val="black"/>
                </a:solidFill>
                <a:effectLst/>
                <a:uLnTx/>
                <a:uFillTx/>
                <a:latin typeface="UTM Avo"/>
                <a:ea typeface="+mn-ea"/>
                <a:cs typeface="+mn-cs"/>
              </a:rPr>
              <a:t>trường</a:t>
            </a:r>
            <a:r>
              <a:rPr kumimoji="0" lang="en-US" sz="4000" b="0" i="0" u="none" strike="noStrike" kern="1200" cap="none" spc="0" normalizeH="0" baseline="0" noProof="0" dirty="0">
                <a:ln>
                  <a:noFill/>
                </a:ln>
                <a:solidFill>
                  <a:prstClr val="black"/>
                </a:solidFill>
                <a:effectLst/>
                <a:uLnTx/>
                <a:uFillTx/>
                <a:latin typeface="UTM Avo"/>
                <a:ea typeface="+mn-ea"/>
                <a:cs typeface="+mn-cs"/>
              </a:rPr>
              <a:t>.</a:t>
            </a:r>
            <a:endParaRPr kumimoji="0" lang="vi-VN" sz="4000" b="0" i="0" u="none" strike="noStrike" kern="1200" cap="none" spc="0" normalizeH="0" baseline="0" noProof="0" dirty="0">
              <a:ln>
                <a:noFill/>
              </a:ln>
              <a:solidFill>
                <a:prstClr val="black"/>
              </a:solidFill>
              <a:effectLst/>
              <a:uLnTx/>
              <a:uFillTx/>
              <a:ea typeface="+mn-ea"/>
              <a:cs typeface="+mn-cs"/>
            </a:endParaRPr>
          </a:p>
        </p:txBody>
      </p:sp>
      <p:pic>
        <p:nvPicPr>
          <p:cNvPr id="2054" name="Picture 6">
            <a:extLst>
              <a:ext uri="{FF2B5EF4-FFF2-40B4-BE49-F238E27FC236}">
                <a16:creationId xmlns:a16="http://schemas.microsoft.com/office/drawing/2014/main" id="{110AFFDD-B3D1-F555-22F3-1BBE2E080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584" y="4060453"/>
            <a:ext cx="4054416" cy="234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62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A1D0D-B03E-7DEB-477A-BEC0CE2B10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F733FA-10B3-8D40-E35D-52D94EAFCD5B}"/>
              </a:ext>
            </a:extLst>
          </p:cNvPr>
          <p:cNvSpPr txBox="1"/>
          <p:nvPr/>
        </p:nvSpPr>
        <p:spPr>
          <a:xfrm>
            <a:off x="294968" y="542014"/>
            <a:ext cx="11120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UTM Avo"/>
                <a:ea typeface="+mn-ea"/>
                <a:cs typeface="+mn-cs"/>
              </a:rPr>
              <a:t>Kể</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lại</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một</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ngày</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đi</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học</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của</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em</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p>
        </p:txBody>
      </p:sp>
      <p:sp>
        <p:nvSpPr>
          <p:cNvPr id="3" name="Title 2">
            <a:extLst>
              <a:ext uri="{FF2B5EF4-FFF2-40B4-BE49-F238E27FC236}">
                <a16:creationId xmlns:a16="http://schemas.microsoft.com/office/drawing/2014/main" id="{6BD0FFA4-E8FC-7CC6-3C1B-CA807A6E8F95}"/>
              </a:ext>
            </a:extLst>
          </p:cNvPr>
          <p:cNvSpPr txBox="1">
            <a:spLocks/>
          </p:cNvSpPr>
          <p:nvPr/>
        </p:nvSpPr>
        <p:spPr>
          <a:xfrm>
            <a:off x="0" y="1231753"/>
            <a:ext cx="12192000" cy="9669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Em</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tự</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đi</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đến</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trường</a:t>
            </a:r>
            <a:r>
              <a:rPr kumimoji="0" lang="en-US" sz="3600" b="0" i="0" u="none" strike="noStrike" kern="1200" cap="none" spc="0" normalizeH="0" baseline="0" noProof="0" dirty="0">
                <a:ln>
                  <a:noFill/>
                </a:ln>
                <a:solidFill>
                  <a:prstClr val="black"/>
                </a:solidFill>
                <a:effectLst/>
                <a:uLnTx/>
                <a:uFillTx/>
                <a:latin typeface="UTM Avo"/>
                <a:ea typeface="+mj-ea"/>
                <a:cs typeface="+mj-cs"/>
              </a:rPr>
              <a:t> hay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đi</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cùng</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bạn</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cùng</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bố</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mẹ</a:t>
            </a:r>
            <a:r>
              <a:rPr kumimoji="0" lang="en-US" sz="3600" b="0" i="0" u="none" strike="noStrike" kern="1200" cap="none" spc="0" normalizeH="0" baseline="0" noProof="0" dirty="0">
                <a:ln>
                  <a:noFill/>
                </a:ln>
                <a:solidFill>
                  <a:prstClr val="black"/>
                </a:solidFill>
                <a:effectLst/>
                <a:uLnTx/>
                <a:uFillTx/>
                <a:latin typeface="UTM Avo"/>
                <a:ea typeface="+mj-ea"/>
                <a:cs typeface="+mj-cs"/>
              </a:rPr>
              <a:t>?</a:t>
            </a:r>
          </a:p>
        </p:txBody>
      </p:sp>
      <p:pic>
        <p:nvPicPr>
          <p:cNvPr id="8" name="Picture 2">
            <a:extLst>
              <a:ext uri="{FF2B5EF4-FFF2-40B4-BE49-F238E27FC236}">
                <a16:creationId xmlns:a16="http://schemas.microsoft.com/office/drawing/2014/main" id="{AA02C106-5D75-523F-6AFA-1A0FE9B1B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3929" y="3817847"/>
            <a:ext cx="4192342" cy="292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73887CF1-D1F1-6387-26BE-3C6E62C875A8}"/>
              </a:ext>
            </a:extLst>
          </p:cNvPr>
          <p:cNvSpPr txBox="1"/>
          <p:nvPr/>
        </p:nvSpPr>
        <p:spPr>
          <a:xfrm>
            <a:off x="294968" y="2501256"/>
            <a:ext cx="68470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ea typeface="+mn-ea"/>
                <a:cs typeface="+mn-cs"/>
              </a:rPr>
              <a:t>-  Em cùng bạn tới trường.</a:t>
            </a:r>
          </a:p>
        </p:txBody>
      </p:sp>
    </p:spTree>
    <p:extLst>
      <p:ext uri="{BB962C8B-B14F-4D97-AF65-F5344CB8AC3E}">
        <p14:creationId xmlns:p14="http://schemas.microsoft.com/office/powerpoint/2010/main" val="335596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0F919-A7F1-BBED-D4C9-2831C8283B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4C3B119-C705-BE87-9E59-6EB2093133A7}"/>
              </a:ext>
            </a:extLst>
          </p:cNvPr>
          <p:cNvSpPr txBox="1"/>
          <p:nvPr/>
        </p:nvSpPr>
        <p:spPr>
          <a:xfrm>
            <a:off x="294968" y="542014"/>
            <a:ext cx="11120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UTM Avo"/>
                <a:ea typeface="+mn-ea"/>
                <a:cs typeface="+mn-cs"/>
              </a:rPr>
              <a:t>Kể</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lại</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một</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ngày</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đi</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học</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của</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r>
              <a:rPr kumimoji="0" lang="en-US" sz="3600" b="1" i="0" u="none" strike="noStrike" kern="1200" cap="none" spc="0" normalizeH="0" baseline="0" noProof="0" dirty="0" err="1">
                <a:ln>
                  <a:noFill/>
                </a:ln>
                <a:solidFill>
                  <a:srgbClr val="FF0000"/>
                </a:solidFill>
                <a:effectLst/>
                <a:uLnTx/>
                <a:uFillTx/>
                <a:latin typeface="UTM Avo"/>
                <a:ea typeface="+mn-ea"/>
                <a:cs typeface="+mn-cs"/>
              </a:rPr>
              <a:t>em</a:t>
            </a:r>
            <a:r>
              <a:rPr kumimoji="0" lang="en-US" sz="3600" b="1" i="0" u="none" strike="noStrike" kern="1200" cap="none" spc="0" normalizeH="0" baseline="0" noProof="0" dirty="0">
                <a:ln>
                  <a:noFill/>
                </a:ln>
                <a:solidFill>
                  <a:srgbClr val="FF0000"/>
                </a:solidFill>
                <a:effectLst/>
                <a:uLnTx/>
                <a:uFillTx/>
                <a:latin typeface="UTM Avo"/>
                <a:ea typeface="+mn-ea"/>
                <a:cs typeface="+mn-cs"/>
              </a:rPr>
              <a:t> </a:t>
            </a:r>
          </a:p>
        </p:txBody>
      </p:sp>
      <p:sp>
        <p:nvSpPr>
          <p:cNvPr id="3" name="Title 2">
            <a:extLst>
              <a:ext uri="{FF2B5EF4-FFF2-40B4-BE49-F238E27FC236}">
                <a16:creationId xmlns:a16="http://schemas.microsoft.com/office/drawing/2014/main" id="{DE7C48F9-3807-8855-BBF1-5F3C9A85F9E0}"/>
              </a:ext>
            </a:extLst>
          </p:cNvPr>
          <p:cNvSpPr txBox="1">
            <a:spLocks/>
          </p:cNvSpPr>
          <p:nvPr/>
        </p:nvSpPr>
        <p:spPr>
          <a:xfrm>
            <a:off x="0" y="1231753"/>
            <a:ext cx="12192000" cy="9669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Em</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tự</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đi</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đến</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trường</a:t>
            </a:r>
            <a:r>
              <a:rPr kumimoji="0" lang="en-US" sz="3600" b="0" i="0" u="none" strike="noStrike" kern="1200" cap="none" spc="0" normalizeH="0" baseline="0" noProof="0" dirty="0">
                <a:ln>
                  <a:noFill/>
                </a:ln>
                <a:solidFill>
                  <a:prstClr val="black"/>
                </a:solidFill>
                <a:effectLst/>
                <a:uLnTx/>
                <a:uFillTx/>
                <a:latin typeface="UTM Avo"/>
                <a:ea typeface="+mj-ea"/>
                <a:cs typeface="+mj-cs"/>
              </a:rPr>
              <a:t> hay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đi</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cùng</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bạn</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cùng</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bố</a:t>
            </a:r>
            <a:r>
              <a:rPr kumimoji="0" lang="en-US" sz="3600" b="0" i="0" u="none" strike="noStrike" kern="1200" cap="none" spc="0" normalizeH="0" baseline="0" noProof="0" dirty="0">
                <a:ln>
                  <a:noFill/>
                </a:ln>
                <a:solidFill>
                  <a:prstClr val="black"/>
                </a:solidFill>
                <a:effectLst/>
                <a:uLnTx/>
                <a:uFillTx/>
                <a:latin typeface="UTM Avo"/>
                <a:ea typeface="+mj-ea"/>
                <a:cs typeface="+mj-cs"/>
              </a:rPr>
              <a:t> </a:t>
            </a:r>
            <a:r>
              <a:rPr kumimoji="0" lang="en-US" sz="3600" b="0" i="0" u="none" strike="noStrike" kern="1200" cap="none" spc="0" normalizeH="0" baseline="0" noProof="0" dirty="0" err="1">
                <a:ln>
                  <a:noFill/>
                </a:ln>
                <a:solidFill>
                  <a:prstClr val="black"/>
                </a:solidFill>
                <a:effectLst/>
                <a:uLnTx/>
                <a:uFillTx/>
                <a:latin typeface="UTM Avo"/>
                <a:ea typeface="+mj-ea"/>
                <a:cs typeface="+mj-cs"/>
              </a:rPr>
              <a:t>mẹ</a:t>
            </a:r>
            <a:r>
              <a:rPr kumimoji="0" lang="en-US" sz="3600" b="0" i="0" u="none" strike="noStrike" kern="1200" cap="none" spc="0" normalizeH="0" baseline="0" noProof="0" dirty="0">
                <a:ln>
                  <a:noFill/>
                </a:ln>
                <a:solidFill>
                  <a:prstClr val="black"/>
                </a:solidFill>
                <a:effectLst/>
                <a:uLnTx/>
                <a:uFillTx/>
                <a:latin typeface="UTM Avo"/>
                <a:ea typeface="+mj-ea"/>
                <a:cs typeface="+mj-cs"/>
              </a:rPr>
              <a:t>?</a:t>
            </a:r>
          </a:p>
        </p:txBody>
      </p:sp>
      <p:pic>
        <p:nvPicPr>
          <p:cNvPr id="3074" name="Picture 2" descr="Con đi học | Bài thơ Con đi học">
            <a:extLst>
              <a:ext uri="{FF2B5EF4-FFF2-40B4-BE49-F238E27FC236}">
                <a16:creationId xmlns:a16="http://schemas.microsoft.com/office/drawing/2014/main" id="{5403B388-9F32-E59A-ECF1-3DC64D8A6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109" y="3134874"/>
            <a:ext cx="5881544" cy="3615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0DDF90-4023-78D7-2881-0FFD06891C6E}"/>
              </a:ext>
            </a:extLst>
          </p:cNvPr>
          <p:cNvSpPr txBox="1"/>
          <p:nvPr/>
        </p:nvSpPr>
        <p:spPr>
          <a:xfrm>
            <a:off x="294968" y="2426988"/>
            <a:ext cx="74532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ea typeface="+mn-ea"/>
                <a:cs typeface="+mn-cs"/>
              </a:rPr>
              <a:t>- Mẹ đưa em tới trường.</a:t>
            </a:r>
          </a:p>
        </p:txBody>
      </p:sp>
    </p:spTree>
    <p:extLst>
      <p:ext uri="{BB962C8B-B14F-4D97-AF65-F5344CB8AC3E}">
        <p14:creationId xmlns:p14="http://schemas.microsoft.com/office/powerpoint/2010/main" val="212782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2166</TotalTime>
  <Words>756</Words>
  <Application>Microsoft Office PowerPoint</Application>
  <PresentationFormat>Widescreen</PresentationFormat>
  <Paragraphs>37</Paragraphs>
  <Slides>16</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Monkey</cp:lastModifiedBy>
  <cp:revision>149</cp:revision>
  <dcterms:created xsi:type="dcterms:W3CDTF">2021-06-07T06:59:14Z</dcterms:created>
  <dcterms:modified xsi:type="dcterms:W3CDTF">2024-11-13T01:49:46Z</dcterms:modified>
</cp:coreProperties>
</file>