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7" r:id="rId2"/>
    <p:sldId id="259" r:id="rId3"/>
    <p:sldId id="326" r:id="rId4"/>
    <p:sldId id="349" r:id="rId5"/>
    <p:sldId id="366" r:id="rId6"/>
    <p:sldId id="357" r:id="rId7"/>
    <p:sldId id="351" r:id="rId8"/>
    <p:sldId id="362" r:id="rId9"/>
    <p:sldId id="364" r:id="rId10"/>
    <p:sldId id="355" r:id="rId11"/>
    <p:sldId id="343" r:id="rId12"/>
    <p:sldId id="330" r:id="rId13"/>
    <p:sldId id="303" r:id="rId14"/>
    <p:sldId id="331" r:id="rId15"/>
    <p:sldId id="341" r:id="rId16"/>
    <p:sldId id="353" r:id="rId17"/>
    <p:sldId id="322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42" d="100"/>
          <a:sy n="42" d="100"/>
        </p:scale>
        <p:origin x="9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C827F-38BA-4943-82C4-3313DCE66CFD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4124F-F0D6-4B0F-A24C-AAC223C1DC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91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47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9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1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0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3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43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0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B1BAC6-CE0D-6AF5-C180-49BDF877D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09F418-569E-4385-E526-85DEC43CC1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0E52DF-4242-7850-CD18-96341381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4F78AB-89F1-1A0D-864E-715D3D7D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B42301-0547-A426-9ADB-C3E0EF61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92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22E233-B9B2-D289-A499-AFEDACB1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A809CE-D061-DBDA-53C2-FC15A74F0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01CEEE-3B45-AE8C-099B-F96C23C7F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A51048-33D7-5863-B440-C6DF3498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ABB4D5-DB4B-04C8-EB41-28E6F529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51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6115AED-FDC2-C756-4C51-FA03A7D264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9926E88-40D4-D022-F248-6F1606519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97F882-A2BD-7741-1B96-067BB0C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9DED23-A5CA-457B-5C5C-19B9F065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E066BB-4389-0C79-D1AE-212704DB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02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1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7D4805-37DD-BBAD-879E-002548D8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63D3853-D368-1CC5-A7F8-B2F542B72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DEC793-2D8F-6D6E-05A5-17F18CA8E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3680FE-4943-7DFD-223F-B567693A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A03FD3-DDB4-B1C3-C84F-D9CF5958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574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36D165-A4FE-5AFE-A37C-BED529D4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1B3BD4-F813-31BC-FEFF-7396409A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A85EDF-4D6D-B469-0006-5C2BFA985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13354-7377-25C0-6303-E8510BFF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2FB883-08BD-DB15-C4A2-F0CABDA3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417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6FEA6C-7178-E2E9-B957-7E9D97D1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7045A0-CDED-8A86-78CD-E04093C17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EC30D-3F03-1D54-269B-1E2B478C6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586EE5-EE99-8E8E-2273-8E39E365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F90957-3743-B238-E583-8EFAAA0C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4651C-7A6A-E077-88DA-FF7940DF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18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14DDE1-C51A-F6B0-59AF-5231FA5C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04A5EB-F9C1-2C39-9485-B7B94C0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6B2267-7D8B-BD32-BE56-28D0A8002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CBA30C6-B476-1ED9-5521-8288B4339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540967A-26B5-C78F-AE31-D35BCC963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BDCC614-1A62-CDDF-2EBA-9C5258D6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6CCEE-0808-E9A5-1A1B-70521B141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622EBA-3CA5-40B0-ADB5-3A7E354E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38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B6F931-278E-1B30-C82F-E2C130AA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BB687F8-926D-E2C0-77B9-9B0601E2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7748A3F-31A4-4C7A-6340-989865E2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4E460A6-428D-F3B9-1108-ED55DAB3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20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E4003C-F324-6997-A92B-F5B99FCA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B5DFE64-7D3E-A262-F79C-35426131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C9436CF-5396-CB9F-7CEF-D01134E1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92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766030-3E63-B37A-75DA-3F7C67D3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7E9B63-76E3-2DEC-8C10-FC72A520C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E040D47-3622-72F6-BE2E-DD2458828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655D612-DCAD-AA41-8601-6F0F8BC3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786983E-19B4-F7C6-CAAE-6E6E9C62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C8BC4F-67CF-82B4-3F80-3A1AFEEB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33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E2BBDE-9432-0268-0C20-4E8C5672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6D49A49-D883-5FE3-3986-DFCF3E8B3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C15647-2943-2853-B297-510F8F936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E6598B-6062-16C6-E9A0-A4257636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5A4A74-2509-787B-D424-6A76712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229983-8AE5-9AE4-E6C2-7C550ABC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36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9186186-A377-9790-F989-AA71768D7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81A9D34-45E6-F843-D390-06325A35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E3DD555-989E-7610-A8E9-0252C9D7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00F9A-F2AA-4910-9FD1-F4A848557453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1A316-A208-4CF8-F168-D70250B7E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74500D-5A85-A97A-A41F-9C2F225E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D29E-D604-4E18-80FA-08F348ED28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28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2514600" y="1969885"/>
            <a:ext cx="705143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C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hào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mừng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thầy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cô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về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dự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giờ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môn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Tiếng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Việt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Lớp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5C</a:t>
            </a:r>
          </a:p>
          <a:p>
            <a:pPr algn="ctr"/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Cô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giáo</a:t>
            </a:r>
            <a:r>
              <a:rPr lang="en-US" sz="44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: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Trần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Thị</a:t>
            </a:r>
            <a:r>
              <a:rPr lang="en-US" sz="44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Phượng</a:t>
            </a:r>
            <a:endParaRPr lang="en-US" sz="4400" b="0" cap="none" spc="0" dirty="0">
              <a:ln w="38100">
                <a:solidFill>
                  <a:srgbClr val="0070C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36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190500" y="661842"/>
            <a:ext cx="12033043" cy="738333"/>
            <a:chOff x="2519646" y="2453148"/>
            <a:chExt cx="3802396" cy="9060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965106" y="2462322"/>
              <a:ext cx="3356936" cy="79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 văn nêu tình cảm, cảm 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6F5A96-1CB4-291D-CE35-FEA9E96D53EF}"/>
              </a:ext>
            </a:extLst>
          </p:cNvPr>
          <p:cNvCxnSpPr>
            <a:stCxn id="3" idx="2"/>
          </p:cNvCxnSpPr>
          <p:nvPr/>
        </p:nvCxnSpPr>
        <p:spPr>
          <a:xfrm flipH="1">
            <a:off x="2095500" y="1400175"/>
            <a:ext cx="3840665" cy="6667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876301" y="2056286"/>
            <a:ext cx="224789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A3E1-D583-E1B5-5A2E-3ED08E44111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934075" y="1400175"/>
            <a:ext cx="2090" cy="71437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39A1-3426-563F-481E-971AFFF41D42}"/>
              </a:ext>
            </a:extLst>
          </p:cNvPr>
          <p:cNvSpPr/>
          <p:nvPr/>
        </p:nvSpPr>
        <p:spPr>
          <a:xfrm>
            <a:off x="4638676" y="210391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F2337C-EAD3-FB08-0C55-AF3A11E4D05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936165" y="1400175"/>
            <a:ext cx="4007935" cy="69532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DF6D2-DA11-BE74-B514-606A582F4C96}"/>
              </a:ext>
            </a:extLst>
          </p:cNvPr>
          <p:cNvSpPr/>
          <p:nvPr/>
        </p:nvSpPr>
        <p:spPr>
          <a:xfrm>
            <a:off x="8648701" y="208486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8E1BF8-66D7-0757-1207-E150EFD6DF14}"/>
              </a:ext>
            </a:extLst>
          </p:cNvPr>
          <p:cNvSpPr/>
          <p:nvPr/>
        </p:nvSpPr>
        <p:spPr>
          <a:xfrm>
            <a:off x="302060" y="3165882"/>
            <a:ext cx="2559642" cy="27048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5E1DF-C85B-C323-400D-2C32457D02BD}"/>
              </a:ext>
            </a:extLst>
          </p:cNvPr>
          <p:cNvCxnSpPr>
            <a:cxnSpLocks/>
          </p:cNvCxnSpPr>
          <p:nvPr/>
        </p:nvCxnSpPr>
        <p:spPr>
          <a:xfrm>
            <a:off x="1905000" y="2695575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946D16-D361-1786-28F0-5F04CBBB4C6C}"/>
              </a:ext>
            </a:extLst>
          </p:cNvPr>
          <p:cNvSpPr/>
          <p:nvPr/>
        </p:nvSpPr>
        <p:spPr>
          <a:xfrm>
            <a:off x="3314701" y="3439902"/>
            <a:ext cx="4957442" cy="2818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B77E0A-19D8-63AA-27A2-A932DCA1C053}"/>
              </a:ext>
            </a:extLst>
          </p:cNvPr>
          <p:cNvCxnSpPr>
            <a:cxnSpLocks/>
          </p:cNvCxnSpPr>
          <p:nvPr/>
        </p:nvCxnSpPr>
        <p:spPr>
          <a:xfrm>
            <a:off x="5981700" y="27622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41350B-DDA8-2F9B-6A99-C2896DD1699A}"/>
              </a:ext>
            </a:extLst>
          </p:cNvPr>
          <p:cNvSpPr/>
          <p:nvPr/>
        </p:nvSpPr>
        <p:spPr>
          <a:xfrm>
            <a:off x="8648701" y="3552666"/>
            <a:ext cx="3314700" cy="24776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FF12F-ECCE-7A99-EEB5-14C603E67DB7}"/>
              </a:ext>
            </a:extLst>
          </p:cNvPr>
          <p:cNvCxnSpPr>
            <a:cxnSpLocks/>
          </p:cNvCxnSpPr>
          <p:nvPr/>
        </p:nvCxnSpPr>
        <p:spPr>
          <a:xfrm>
            <a:off x="10144125" y="27241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2633" y="3820444"/>
            <a:ext cx="2358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82505" y="3498814"/>
            <a:ext cx="46976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ảnh,nhạc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, 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74636" y="3945196"/>
            <a:ext cx="3245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4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 descr="图片包含 物体&#10;&#10;描述已自动生成">
            <a:extLst>
              <a:ext uri="{FF2B5EF4-FFF2-40B4-BE49-F238E27FC236}">
                <a16:creationId xmlns:a16="http://schemas.microsoft.com/office/drawing/2014/main" id="{C0AFF4BC-6033-4224-B905-A216DC7C0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317" y="-786915"/>
            <a:ext cx="4751035" cy="4567458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4E9C73C-A3D2-423D-B2AA-A246842E6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D40787C3-26AC-42DA-AC9E-7241C9D96A8A}"/>
              </a:ext>
            </a:extLst>
          </p:cNvPr>
          <p:cNvSpPr/>
          <p:nvPr/>
        </p:nvSpPr>
        <p:spPr>
          <a:xfrm>
            <a:off x="190500" y="460847"/>
            <a:ext cx="11783613" cy="5936306"/>
          </a:xfrm>
          <a:prstGeom prst="rect">
            <a:avLst/>
          </a:prstGeom>
          <a:solidFill>
            <a:srgbClr val="FFFE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图片 16">
            <a:extLst>
              <a:ext uri="{FF2B5EF4-FFF2-40B4-BE49-F238E27FC236}">
                <a16:creationId xmlns:a16="http://schemas.microsoft.com/office/drawing/2014/main" id="{847D912C-8C85-4353-9D90-1D9DD1194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-530876" y="-324591"/>
            <a:ext cx="1940576" cy="1024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459D0A-78F2-A305-20DB-828F35155A4C}"/>
              </a:ext>
            </a:extLst>
          </p:cNvPr>
          <p:cNvGrpSpPr/>
          <p:nvPr/>
        </p:nvGrpSpPr>
        <p:grpSpPr>
          <a:xfrm>
            <a:off x="876301" y="661842"/>
            <a:ext cx="10245968" cy="1200329"/>
            <a:chOff x="2519646" y="2453148"/>
            <a:chExt cx="3551639" cy="147293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E79CC31-D422-0D29-C8BB-34F862DB83C7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21768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574824-8118-D295-B5C3-77619970A668}"/>
                </a:ext>
              </a:extLst>
            </p:cNvPr>
            <p:cNvSpPr txBox="1"/>
            <p:nvPr/>
          </p:nvSpPr>
          <p:spPr>
            <a:xfrm>
              <a:off x="2650444" y="2453148"/>
              <a:ext cx="3356936" cy="147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Cấu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oạn văn nêu tình cảm, cảm xúc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6F5A96-1CB4-291D-CE35-FEA9E96D53EF}"/>
              </a:ext>
            </a:extLst>
          </p:cNvPr>
          <p:cNvCxnSpPr>
            <a:stCxn id="3" idx="2"/>
          </p:cNvCxnSpPr>
          <p:nvPr/>
        </p:nvCxnSpPr>
        <p:spPr>
          <a:xfrm flipH="1">
            <a:off x="2095500" y="1400175"/>
            <a:ext cx="3840665" cy="6667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876301" y="2056286"/>
            <a:ext cx="224789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ABA3E1-D583-E1B5-5A2E-3ED08E44111B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934075" y="1400175"/>
            <a:ext cx="2090" cy="71437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7E639A1-3426-563F-481E-971AFFF41D42}"/>
              </a:ext>
            </a:extLst>
          </p:cNvPr>
          <p:cNvSpPr/>
          <p:nvPr/>
        </p:nvSpPr>
        <p:spPr>
          <a:xfrm>
            <a:off x="4638676" y="210391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F2337C-EAD3-FB08-0C55-AF3A11E4D05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936165" y="1400175"/>
            <a:ext cx="4007935" cy="69532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DF6D2-DA11-BE74-B514-606A582F4C96}"/>
              </a:ext>
            </a:extLst>
          </p:cNvPr>
          <p:cNvSpPr/>
          <p:nvPr/>
        </p:nvSpPr>
        <p:spPr>
          <a:xfrm>
            <a:off x="8648701" y="2084861"/>
            <a:ext cx="2686049" cy="648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8E1BF8-66D7-0757-1207-E150EFD6DF14}"/>
              </a:ext>
            </a:extLst>
          </p:cNvPr>
          <p:cNvSpPr/>
          <p:nvPr/>
        </p:nvSpPr>
        <p:spPr>
          <a:xfrm>
            <a:off x="402632" y="3373227"/>
            <a:ext cx="3070329" cy="26560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chủ đề( nêu sự việc, câu chuyện, bài thơ hoặc ấn tượng chung của em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5E1DF-C85B-C323-400D-2C32457D02BD}"/>
              </a:ext>
            </a:extLst>
          </p:cNvPr>
          <p:cNvCxnSpPr>
            <a:cxnSpLocks/>
          </p:cNvCxnSpPr>
          <p:nvPr/>
        </p:nvCxnSpPr>
        <p:spPr>
          <a:xfrm>
            <a:off x="1905000" y="2695575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F946D16-D361-1786-28F0-5F04CBBB4C6C}"/>
              </a:ext>
            </a:extLst>
          </p:cNvPr>
          <p:cNvSpPr/>
          <p:nvPr/>
        </p:nvSpPr>
        <p:spPr>
          <a:xfrm>
            <a:off x="3990975" y="3439902"/>
            <a:ext cx="3819525" cy="28180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B77E0A-19D8-63AA-27A2-A932DCA1C053}"/>
              </a:ext>
            </a:extLst>
          </p:cNvPr>
          <p:cNvCxnSpPr>
            <a:cxnSpLocks/>
          </p:cNvCxnSpPr>
          <p:nvPr/>
        </p:nvCxnSpPr>
        <p:spPr>
          <a:xfrm>
            <a:off x="5981700" y="27622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41350B-DDA8-2F9B-6A99-C2896DD1699A}"/>
              </a:ext>
            </a:extLst>
          </p:cNvPr>
          <p:cNvSpPr/>
          <p:nvPr/>
        </p:nvSpPr>
        <p:spPr>
          <a:xfrm>
            <a:off x="8458201" y="3401801"/>
            <a:ext cx="3314700" cy="2694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FF12F-ECCE-7A99-EEB5-14C603E67DB7}"/>
              </a:ext>
            </a:extLst>
          </p:cNvPr>
          <p:cNvCxnSpPr>
            <a:cxnSpLocks/>
          </p:cNvCxnSpPr>
          <p:nvPr/>
        </p:nvCxnSpPr>
        <p:spPr>
          <a:xfrm>
            <a:off x="10144125" y="2724150"/>
            <a:ext cx="0" cy="6858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6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03D55480-2D33-4AE2-AFCD-CBCE387928D8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031" y="341801"/>
            <a:ext cx="1143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TẠO CỦA ĐOẠN VĂN THỂ HIỆN  TÌNH CẢM, CẢM XÚC VỀ BÀI THƠ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ảnh,nhạc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, 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địnhlại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978" y="4035120"/>
            <a:ext cx="117904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TẠO CỦA ĐOẠN VĂN THỂ HIỆN TÌNH CẢM, CẢM XÚC </a:t>
            </a:r>
          </a:p>
          <a:p>
            <a:r>
              <a:rPr lang="nl-NL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Mở đoạn: 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chủ đề( nêu sự việc, câu chuyện, bài thơ hoặc ấn tượng chung của em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nl-NL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nl-NL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865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1026" name="Picture 2" descr="Tổ Chức Báo Cáo Cho Buổi Thảo Luận Của Nhóm Lớp 4">
            <a:extLst>
              <a:ext uri="{FF2B5EF4-FFF2-40B4-BE49-F238E27FC236}">
                <a16:creationId xmlns:a16="http://schemas.microsoft.com/office/drawing/2014/main" id="{6D18532D-2E9F-E35C-6584-3A00847B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677" y="2032855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DC179-6769-0CC0-0726-8D12E2478DEB}"/>
              </a:ext>
            </a:extLst>
          </p:cNvPr>
          <p:cNvSpPr txBox="1"/>
          <p:nvPr/>
        </p:nvSpPr>
        <p:spPr>
          <a:xfrm>
            <a:off x="738553" y="356005"/>
            <a:ext cx="11131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theo nhóm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4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1026" name="Picture 2" descr="Tổ Chức Báo Cáo Cho Buổi Thảo Luận Của Nhóm Lớp 4">
            <a:extLst>
              <a:ext uri="{FF2B5EF4-FFF2-40B4-BE49-F238E27FC236}">
                <a16:creationId xmlns:a16="http://schemas.microsoft.com/office/drawing/2014/main" id="{6D18532D-2E9F-E35C-6584-3A00847B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7" y="2058007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DC179-6769-0CC0-0726-8D12E2478DEB}"/>
              </a:ext>
            </a:extLst>
          </p:cNvPr>
          <p:cNvSpPr txBox="1"/>
          <p:nvPr/>
        </p:nvSpPr>
        <p:spPr>
          <a:xfrm>
            <a:off x="328244" y="153782"/>
            <a:ext cx="115355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Trao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đổi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với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bạn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về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tình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cảm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,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cảm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xúc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của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em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trước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một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sự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việc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(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hoặc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một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câu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chuyện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,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bài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thơ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),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chuẩn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bị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cho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bài</a:t>
            </a:r>
            <a:r>
              <a:rPr lang="en-US" sz="54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54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viết</a:t>
            </a:r>
            <a:endParaRPr lang="en-US" sz="540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Bahnschrift SemiLight SemiConde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0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3169554" y="2118810"/>
            <a:ext cx="585288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150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Vận dụng</a:t>
            </a:r>
            <a:endParaRPr lang="en-US" sz="11500" b="0" cap="none" spc="0" dirty="0">
              <a:ln w="38100">
                <a:solidFill>
                  <a:srgbClr val="0070C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6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 Gọi tên cảm xúc  AnNa_1080 (1)">
            <a:hlinkClick r:id="" action="ppaction://media"/>
            <a:extLst>
              <a:ext uri="{FF2B5EF4-FFF2-40B4-BE49-F238E27FC236}">
                <a16:creationId xmlns:a16="http://schemas.microsoft.com/office/drawing/2014/main" id="{FC510795-A96B-2145-A2E2-0FA4B13AD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12"/>
            <a:ext cx="12050467" cy="67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4577AE2-C62C-4B19-8FA6-5BAFB53CF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7" y="2562942"/>
            <a:ext cx="10825711" cy="45037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5702" y="294737"/>
            <a:ext cx="1996261" cy="12192002"/>
          </a:xfrm>
          <a:prstGeom prst="rect">
            <a:avLst/>
          </a:prstGeom>
        </p:spPr>
      </p:pic>
      <p:pic>
        <p:nvPicPr>
          <p:cNvPr id="16" name="Picture 1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E1DCBB11-1F26-4720-9021-9E6978923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>
            <a:off x="0" y="-633097"/>
            <a:ext cx="6858000" cy="2332998"/>
          </a:xfrm>
          <a:prstGeom prst="rect">
            <a:avLst/>
          </a:prstGeom>
        </p:spPr>
      </p:pic>
      <p:pic>
        <p:nvPicPr>
          <p:cNvPr id="18" name="Picture 17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3E793D32-7AAE-4858-AFB2-B8D50152B0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 rot="1011488">
            <a:off x="5490480" y="-930626"/>
            <a:ext cx="6858000" cy="2332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7B87F-CBF8-40A3-AF42-6667E1C7BFA3}"/>
              </a:ext>
            </a:extLst>
          </p:cNvPr>
          <p:cNvSpPr/>
          <p:nvPr/>
        </p:nvSpPr>
        <p:spPr>
          <a:xfrm>
            <a:off x="3104109" y="1376429"/>
            <a:ext cx="59394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stellar" panose="020A0402060406010301" pitchFamily="18" charset="0"/>
              </a:rPr>
              <a:t>TẠM BIỆT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9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748" r="4960" b="4379"/>
          <a:stretch/>
        </p:blipFill>
        <p:spPr>
          <a:xfrm>
            <a:off x="1542848" y="127525"/>
            <a:ext cx="9106295" cy="55995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36132"/>
            <a:ext cx="1996261" cy="121920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98ABB-24C2-4714-95A9-88FF214F8B25}"/>
              </a:ext>
            </a:extLst>
          </p:cNvPr>
          <p:cNvSpPr/>
          <p:nvPr/>
        </p:nvSpPr>
        <p:spPr>
          <a:xfrm>
            <a:off x="2525145" y="1563608"/>
            <a:ext cx="714169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Khởi</a:t>
            </a:r>
            <a:r>
              <a:rPr lang="en-US" sz="115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 </a:t>
            </a:r>
            <a:r>
              <a:rPr lang="en-US" sz="11500" b="0" cap="none" spc="0" dirty="0" err="1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động</a:t>
            </a:r>
            <a:endParaRPr lang="en-US" sz="11500" b="0" cap="none" spc="0" dirty="0">
              <a:ln w="38100">
                <a:solidFill>
                  <a:srgbClr val="0070C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NHẠC NỀN RAP IQ . TẢI VỀ MP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95440" y="3515047"/>
            <a:ext cx="2725616" cy="1257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5702" y="294737"/>
            <a:ext cx="1996261" cy="12192002"/>
          </a:xfrm>
          <a:prstGeom prst="rect">
            <a:avLst/>
          </a:prstGeom>
        </p:spPr>
      </p:pic>
      <p:pic>
        <p:nvPicPr>
          <p:cNvPr id="16" name="Picture 15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E1DCBB11-1F26-4720-9021-9E6978923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>
            <a:off x="0" y="-602178"/>
            <a:ext cx="6858000" cy="2332998"/>
          </a:xfrm>
          <a:prstGeom prst="rect">
            <a:avLst/>
          </a:prstGeom>
        </p:spPr>
      </p:pic>
      <p:pic>
        <p:nvPicPr>
          <p:cNvPr id="18" name="Picture 17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3E793D32-7AAE-4858-AFB2-B8D50152B0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 b="44401"/>
          <a:stretch/>
        </p:blipFill>
        <p:spPr>
          <a:xfrm rot="1011488">
            <a:off x="5490480" y="-930626"/>
            <a:ext cx="6858000" cy="23329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77B87F-CBF8-40A3-AF42-6667E1C7BFA3}"/>
              </a:ext>
            </a:extLst>
          </p:cNvPr>
          <p:cNvSpPr/>
          <p:nvPr/>
        </p:nvSpPr>
        <p:spPr>
          <a:xfrm>
            <a:off x="4867871" y="930746"/>
            <a:ext cx="33316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Bài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viết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4</a:t>
            </a:r>
            <a:endParaRPr lang="en-US" sz="6600" b="0" cap="none" spc="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4" name="Picture 3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id="{B3DDE157-3E7E-4481-851D-83026BF16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99" y="3441940"/>
            <a:ext cx="7289687" cy="368638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C2B2656-C087-139E-8804-4C29E90C752B}"/>
              </a:ext>
            </a:extLst>
          </p:cNvPr>
          <p:cNvSpPr/>
          <p:nvPr/>
        </p:nvSpPr>
        <p:spPr>
          <a:xfrm>
            <a:off x="269631" y="1941730"/>
            <a:ext cx="1192236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Viết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đoạn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văn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thể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hiện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tình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cảm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,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cảm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6600" dirty="0" err="1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xúc</a:t>
            </a:r>
            <a:r>
              <a:rPr 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Bahnschrift SemiLight SemiConde" panose="020B0502040204020203" pitchFamily="34" charset="0"/>
              </a:rPr>
              <a:t> </a:t>
            </a:r>
            <a:endParaRPr lang="en-US" sz="6600" b="0" cap="none" spc="0" dirty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Bahnschrift SemiLight SemiConde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6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7B6F21-275B-56CE-59FF-CBE2B601AE00}"/>
              </a:ext>
            </a:extLst>
          </p:cNvPr>
          <p:cNvSpPr/>
          <p:nvPr/>
        </p:nvSpPr>
        <p:spPr>
          <a:xfrm>
            <a:off x="279043" y="148737"/>
            <a:ext cx="11409485" cy="6496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99;p3"/>
          <p:cNvSpPr txBox="1"/>
          <p:nvPr/>
        </p:nvSpPr>
        <p:spPr>
          <a:xfrm>
            <a:off x="536331" y="446648"/>
            <a:ext cx="11034346" cy="609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(1) </a:t>
            </a:r>
            <a:r>
              <a:rPr lang="vi-VN" sz="28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sz="2800" i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sz="28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(2)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(3)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yêu những cánh cò nhẹ nhàng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(4)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(5)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</a:t>
            </a:r>
            <a:r>
              <a:rPr lang="en-US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(6)</a:t>
            </a:r>
            <a:r>
              <a:rPr lang="vi-VN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 </a:t>
            </a:r>
            <a:r>
              <a:rPr lang="en-US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(7)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Ông trăng trên trời, đám mây, ngọn gió ghé vào thăm, thì thầm kể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</a:t>
            </a:r>
            <a:r>
              <a:rPr lang="vi-VN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(8)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Bài thơ không có câu nào tả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 </a:t>
            </a:r>
            <a:r>
              <a:rPr lang="en-US" sz="28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(9)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Đọc bài thơ,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sz="28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sz="28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</p:spTree>
    <p:extLst>
      <p:ext uri="{BB962C8B-B14F-4D97-AF65-F5344CB8AC3E}">
        <p14:creationId xmlns:p14="http://schemas.microsoft.com/office/powerpoint/2010/main" val="5720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9;p3"/>
          <p:cNvSpPr txBox="1"/>
          <p:nvPr/>
        </p:nvSpPr>
        <p:spPr>
          <a:xfrm>
            <a:off x="290146" y="1044865"/>
            <a:ext cx="11034346" cy="449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(1) 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sz="2400" i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(2)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(3)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yêu những cánh cò nhẹ nhàng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(4)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(5)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(6)</a:t>
            </a:r>
            <a:r>
              <a:rPr lang="vi-VN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(7)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Ông trăng trên trời, đám mây, ngọn gió ghé vào thăm, thì thầm kể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</a:t>
            </a:r>
            <a:r>
              <a:rPr lang="vi-VN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(8)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Bài thơ không có câu nào tả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(9)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Đọc bài thơ,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sz="2400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sz="2400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2031" y="434171"/>
            <a:ext cx="1047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cảm</a:t>
            </a:r>
            <a:r>
              <a:rPr lang="en-US" sz="2800" dirty="0">
                <a:solidFill>
                  <a:srgbClr val="FF0000"/>
                </a:solidFill>
              </a:rPr>
              <a:t> , </a:t>
            </a:r>
            <a:r>
              <a:rPr lang="en-US" sz="2800" dirty="0" err="1">
                <a:solidFill>
                  <a:srgbClr val="FF0000"/>
                </a:solidFill>
              </a:rPr>
              <a:t>cảm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đời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8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9;p3"/>
          <p:cNvSpPr txBox="1"/>
          <p:nvPr/>
        </p:nvSpPr>
        <p:spPr>
          <a:xfrm>
            <a:off x="483578" y="437856"/>
            <a:ext cx="4923691" cy="590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(1)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i="1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(2)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(3)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yêu những cánh cò nhẹ nhàng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(4)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(5)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(6)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(7)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Ông trăng trên trời, đám mây, ngọn gió ghé vào thăm, thì thầm kể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(8)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Bài thơ không có câu nào tả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(9)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Đọc bài thơ,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68815" y="776848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5" y="587326"/>
            <a:ext cx="3974124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chemeClr val="tx1"/>
                </a:solidFill>
              </a:rPr>
              <a:t>Tên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thơ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Khi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đời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chemeClr val="tx1"/>
                </a:solidFill>
              </a:rPr>
              <a:t>Tác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giả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Nguyễn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Đức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Mậu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03878" y="577751"/>
            <a:ext cx="1295405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1.  </a:t>
            </a:r>
            <a:r>
              <a:rPr lang="en-US" sz="1600" dirty="0" err="1">
                <a:solidFill>
                  <a:schemeClr val="tx1"/>
                </a:solidFill>
              </a:rPr>
              <a:t>Mở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đoạn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0029094" y="828819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11216" y="4477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Đoạn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văn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cảm</a:t>
            </a:r>
            <a:r>
              <a:rPr lang="en-US" sz="2400" dirty="0">
                <a:solidFill>
                  <a:srgbClr val="FF0000"/>
                </a:solidFill>
              </a:rPr>
              <a:t> , </a:t>
            </a:r>
            <a:r>
              <a:rPr lang="en-US" sz="2400" dirty="0" err="1">
                <a:solidFill>
                  <a:srgbClr val="FF0000"/>
                </a:solidFill>
              </a:rPr>
              <a:t>cảm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xúc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đời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98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9;p3"/>
          <p:cNvSpPr txBox="1"/>
          <p:nvPr/>
        </p:nvSpPr>
        <p:spPr>
          <a:xfrm>
            <a:off x="483578" y="437856"/>
            <a:ext cx="4923691" cy="590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(1)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i="1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(2)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(3)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yêu những cánh cò nhẹ nhàng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(4)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(5)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(6)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(7)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Ông trăng trên trời, đám mây, ngọn gió ghé vào thăm, thì thầm kể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(8)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Bài thơ không có câu nào tả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(9)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Đọc bài thơ,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68815" y="776848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4" y="587326"/>
            <a:ext cx="4211517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chemeClr val="tx1"/>
                </a:solidFill>
              </a:rPr>
              <a:t>Tên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thơ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Khi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Hoa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đời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chemeClr val="tx1"/>
                </a:solidFill>
              </a:rPr>
              <a:t>Tác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giả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 err="1">
                <a:solidFill>
                  <a:schemeClr val="tx1"/>
                </a:solidFill>
              </a:rPr>
              <a:t>Nguyễn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Đức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Mậu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68815" y="3130905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2" y="1383001"/>
            <a:ext cx="4211519" cy="28197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1860" y="2383896"/>
            <a:ext cx="3657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gối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5142" y="1453811"/>
            <a:ext cx="40356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-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cuốn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hút</a:t>
            </a: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1692954"/>
            <a:ext cx="40356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cò</a:t>
            </a:r>
            <a:r>
              <a:rPr lang="en-US" dirty="0"/>
              <a:t>,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: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01859" y="3389745"/>
            <a:ext cx="365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endParaRPr lang="en-US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688510" y="577751"/>
            <a:ext cx="1295405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1.  </a:t>
            </a:r>
            <a:r>
              <a:rPr lang="en-US" sz="1600" dirty="0" err="1">
                <a:solidFill>
                  <a:schemeClr val="tx1"/>
                </a:solidFill>
              </a:rPr>
              <a:t>Mở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đoạn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0213726" y="828819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688510" y="2695508"/>
            <a:ext cx="1392121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2.  </a:t>
            </a:r>
            <a:r>
              <a:rPr lang="en-US" sz="1600" dirty="0" err="1">
                <a:solidFill>
                  <a:schemeClr val="tx1"/>
                </a:solidFill>
              </a:rPr>
              <a:t>Thân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đoạn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0213726" y="2946576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7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9;p3"/>
          <p:cNvSpPr txBox="1"/>
          <p:nvPr/>
        </p:nvSpPr>
        <p:spPr>
          <a:xfrm>
            <a:off x="483578" y="437856"/>
            <a:ext cx="4923691" cy="5632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i="1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 Em yêu những cánh cò nhẹ nhàng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 Ông trăng trên trời, đám mây, ngọn gió ghé vào thăm, thì thầm kể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 Bài thơ không có câu nào tả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Đọc bài thơ,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dirty="0" err="1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231F2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dirty="0">
                <a:solidFill>
                  <a:srgbClr val="231F2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68815" y="776848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4" y="587326"/>
            <a:ext cx="4211517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Mậu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68815" y="3130905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41777" y="1609131"/>
            <a:ext cx="4211519" cy="3166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1612578"/>
            <a:ext cx="3657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ảnh,nhạc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, 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61021" y="587326"/>
            <a:ext cx="1455133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1. 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0213726" y="828820"/>
            <a:ext cx="275497" cy="71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74210" y="2695508"/>
            <a:ext cx="1617790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2. 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0213726" y="2927838"/>
            <a:ext cx="347295" cy="141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0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99;p3"/>
          <p:cNvSpPr txBox="1"/>
          <p:nvPr/>
        </p:nvSpPr>
        <p:spPr>
          <a:xfrm>
            <a:off x="483578" y="437856"/>
            <a:ext cx="4923691" cy="5632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indent="215900"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Đầu năm học mới, chúng em được học bài thơ </a:t>
            </a:r>
            <a:r>
              <a:rPr lang="vi-VN" i="1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bé Hoa ra đời</a:t>
            </a:r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của nhà thơ Nguyễn Đức Mậu</a:t>
            </a:r>
            <a:r>
              <a:rPr lang="vi-VN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Ngay từ đầu, lời thơ dịu dàng, âu yếm đã cuốn hút em. Em yêu những cánh cò nhẹ nhàng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vào giấc ngủ, đậu trên vành nôi của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lời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ru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mẹ. 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yêu đôi bàn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tay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 mẹ đan </a:t>
            </a:r>
            <a:r>
              <a:rPr lang="en-US" dirty="0" err="1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len</a:t>
            </a: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 áo, lấy bông làm tấm gối êm.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Thật thú vị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khi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những cánh bướm và trái cây chín hồng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trên gối, trên chăn, trên áo quần của bé như cũng từ bên ngoài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bay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vào với bé.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búp bê bỗng trở thành một người bạn cầm quà đến chơi. Ông trăng trên trời, đám mây, ngọn gió ghé vào thăm, thì thầm kể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điều mới lạ. Bài thơ không có câu nào tả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nhưng vẫn hiện lên hình ảnh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nằm </a:t>
            </a:r>
            <a:r>
              <a:rPr lang="en-US" dirty="0" err="1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nôi, như chiếc búp trên cành, nhận được biết </a:t>
            </a:r>
            <a:r>
              <a:rPr lang="en-US" dirty="0">
                <a:solidFill>
                  <a:schemeClr val="accent6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dirty="0">
                <a:solidFill>
                  <a:schemeClr val="accent6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tình yêu mến. </a:t>
            </a:r>
            <a:r>
              <a:rPr lang="vi-VN" dirty="0">
                <a:solidFill>
                  <a:srgbClr val="7030A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Đọc bài thơ, </a:t>
            </a:r>
            <a:r>
              <a:rPr lang="en-US" dirty="0" err="1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7030A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thấy yêu thêm </a:t>
            </a:r>
            <a:r>
              <a:rPr lang="en-US" dirty="0" err="1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em</a:t>
            </a:r>
            <a:r>
              <a:rPr lang="en-US" dirty="0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7030A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bé của mình ở nhà và hiểu thêm về tình thương yêu mà </a:t>
            </a:r>
            <a:r>
              <a:rPr lang="en-US" dirty="0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cha </a:t>
            </a:r>
            <a:r>
              <a:rPr lang="vi-VN" dirty="0">
                <a:solidFill>
                  <a:srgbClr val="7030A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mẹ đã dành </a:t>
            </a:r>
            <a:r>
              <a:rPr lang="en-US" dirty="0" err="1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dirty="0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dirty="0">
                <a:solidFill>
                  <a:srgbClr val="7030A0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mỗi đứa </a:t>
            </a:r>
            <a:r>
              <a:rPr lang="en-US" dirty="0">
                <a:solidFill>
                  <a:srgbClr val="7030A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con.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468815" y="776848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4" y="587326"/>
            <a:ext cx="4211517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Mậu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68815" y="3130905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5956788" y="1475059"/>
            <a:ext cx="4211519" cy="3299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5344" y="1612578"/>
            <a:ext cx="40129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ảnh,nhạc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, 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61021" y="587326"/>
            <a:ext cx="1455133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1. 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0213726" y="828820"/>
            <a:ext cx="275497" cy="71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74210" y="2695508"/>
            <a:ext cx="1617790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2. 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0213726" y="2927838"/>
            <a:ext cx="347295" cy="141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6005144" y="5179841"/>
            <a:ext cx="4211517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407269" y="5423415"/>
            <a:ext cx="474784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55BC6D-EFD9-60A4-81CA-1313F6F39C94}"/>
              </a:ext>
            </a:extLst>
          </p:cNvPr>
          <p:cNvSpPr/>
          <p:nvPr/>
        </p:nvSpPr>
        <p:spPr>
          <a:xfrm>
            <a:off x="10574210" y="5194771"/>
            <a:ext cx="1455133" cy="6252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1. 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0226915" y="5436265"/>
            <a:ext cx="275497" cy="71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7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2023</Words>
  <Application>Microsoft Office PowerPoint</Application>
  <PresentationFormat>Widescreen</PresentationFormat>
  <Paragraphs>84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Arial-Rounded</vt:lpstr>
      <vt:lpstr>Bahnschrift SemiLight SemiConde</vt:lpstr>
      <vt:lpstr>Calibri</vt:lpstr>
      <vt:lpstr>Cambria</vt:lpstr>
      <vt:lpstr>Castellar</vt:lpstr>
      <vt:lpstr>Courier New</vt:lpstr>
      <vt:lpstr>等线</vt:lpstr>
      <vt:lpstr>Times New Roman</vt:lpstr>
      <vt:lpstr>UTM Cookies</vt:lpstr>
      <vt:lpstr>仓耳羽辰体-谷力 W05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thuy</dc:creator>
  <cp:lastModifiedBy>Admin</cp:lastModifiedBy>
  <cp:revision>43</cp:revision>
  <dcterms:created xsi:type="dcterms:W3CDTF">2024-08-07T13:34:44Z</dcterms:created>
  <dcterms:modified xsi:type="dcterms:W3CDTF">2024-12-02T01:02:18Z</dcterms:modified>
</cp:coreProperties>
</file>