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71"/>
  </p:notesMasterIdLst>
  <p:sldIdLst>
    <p:sldId id="343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371" r:id="rId30"/>
    <p:sldId id="372" r:id="rId31"/>
    <p:sldId id="373" r:id="rId32"/>
    <p:sldId id="374" r:id="rId33"/>
    <p:sldId id="375" r:id="rId34"/>
    <p:sldId id="257" r:id="rId35"/>
    <p:sldId id="258" r:id="rId36"/>
    <p:sldId id="259" r:id="rId37"/>
    <p:sldId id="260" r:id="rId38"/>
    <p:sldId id="261" r:id="rId39"/>
    <p:sldId id="262" r:id="rId40"/>
    <p:sldId id="263" r:id="rId41"/>
    <p:sldId id="264" r:id="rId42"/>
    <p:sldId id="265" r:id="rId43"/>
    <p:sldId id="266" r:id="rId44"/>
    <p:sldId id="267" r:id="rId45"/>
    <p:sldId id="268" r:id="rId46"/>
    <p:sldId id="269" r:id="rId47"/>
    <p:sldId id="270" r:id="rId48"/>
    <p:sldId id="271" r:id="rId49"/>
    <p:sldId id="272" r:id="rId50"/>
    <p:sldId id="273" r:id="rId51"/>
    <p:sldId id="274" r:id="rId52"/>
    <p:sldId id="275" r:id="rId53"/>
    <p:sldId id="276" r:id="rId54"/>
    <p:sldId id="277" r:id="rId55"/>
    <p:sldId id="278" r:id="rId56"/>
    <p:sldId id="279" r:id="rId57"/>
    <p:sldId id="280" r:id="rId58"/>
    <p:sldId id="281" r:id="rId59"/>
    <p:sldId id="282" r:id="rId60"/>
    <p:sldId id="283" r:id="rId61"/>
    <p:sldId id="284" r:id="rId62"/>
    <p:sldId id="285" r:id="rId63"/>
    <p:sldId id="286" r:id="rId64"/>
    <p:sldId id="287" r:id="rId65"/>
    <p:sldId id="288" r:id="rId66"/>
    <p:sldId id="289" r:id="rId67"/>
    <p:sldId id="290" r:id="rId68"/>
    <p:sldId id="291" r:id="rId69"/>
    <p:sldId id="292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" Type="http://schemas.openxmlformats.org/officeDocument/2006/relationships/slide" Target="slides/slide4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0408C-3C66-4858-A28E-301CE82AC09D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23F10-2216-4F26-9D26-FB750670D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79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E8EEB6-A914-4103-9FA3-674DF9349F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684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E8EEB6-A914-4103-9FA3-674DF9349F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331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C23C2-54A8-208E-D649-EDBD14180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1D9DBE-9D1A-B36E-FDAF-BB387A44A7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290EF-3160-F167-6797-F87F867C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D866A-87CB-4F24-92DF-254B3765E236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1BD86-EBC2-1A81-A54E-C39474F27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96667-98C9-8F09-E8E4-C4FF6CA90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381-1645-4980-8C53-2BB740943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83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16D74-D41A-CE17-1479-991E8EB78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3DB63-ACDD-5C20-AE27-971671E9C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E20A7-917C-D695-9107-2FCF95E3E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D866A-87CB-4F24-92DF-254B3765E236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ADA2F-95CC-96D7-4CF4-DE62E6C5E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56951-5E7A-8D87-A129-54CB29E76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381-1645-4980-8C53-2BB740943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82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9D8536-E355-C757-A796-ABA8A01B02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1D4712-3498-0522-459B-242DAB75E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AAAB4-C099-330B-9269-CCC5D904B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D866A-87CB-4F24-92DF-254B3765E236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172A8-8D04-915A-5771-F7A94FDC1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542B5-5E78-A189-E286-292408E7B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381-1645-4980-8C53-2BB740943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17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67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88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7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86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41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25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72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54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F613C-503E-0AA7-F002-9A1D4D7AE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04ED4-7628-0484-D625-42A85881F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7F760-1C7E-1EE7-D79D-C64B0E326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D866A-87CB-4F24-92DF-254B3765E236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3FE5E-6853-5E7C-F17A-710E6F62A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5811C-DB0D-4CA7-A9C4-7A269109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381-1645-4980-8C53-2BB740943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47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79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23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05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615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1290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111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8726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9811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3909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62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5AA70-B870-9587-0A1C-C73699EA5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61F86-0F4E-476E-1696-776F9C68C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3CCA5-8E34-B0F8-AA18-3DED7BE5F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D866A-87CB-4F24-92DF-254B3765E236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548E2-E546-42B5-6D4B-E5DE8B61B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29C36-D40F-F97B-78D3-B97C18235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381-1645-4980-8C53-2BB740943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44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1607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8462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6791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661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6DD81-BD3E-4C38-BD41-6EDD18001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42756-B1E0-1BEA-7ED2-53C056D4FB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569EBE-5EE6-9547-9727-30E04EACB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5D89E5-39D8-2339-6870-BA2BFBA7D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D866A-87CB-4F24-92DF-254B3765E236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63E168-3508-36C7-B480-1C9C7E900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A2B4C4-ABA1-128C-DD80-308638B1E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381-1645-4980-8C53-2BB740943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84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92523-BF42-5FB9-ED2F-51A4B0206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4D02A-A991-69EA-2F64-64096818C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F7FFAC-9937-DF39-7D69-CBE80C853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1793A4-2329-9507-B0DF-65E7807E2B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1B9087-A8D3-BD14-FA46-D6E991E30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960CAF-700B-299A-868D-0F2318D2D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D866A-87CB-4F24-92DF-254B3765E236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30E87A-80F3-3456-A9BC-0BB961923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A572BF-7231-0CC1-83D0-BCDF18E60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381-1645-4980-8C53-2BB740943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4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7BB87-AB08-6834-C888-678FE6AF3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FD3916-5624-001D-4EDC-89B3CEF1D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D866A-87CB-4F24-92DF-254B3765E236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2014AD-770A-8B2A-F9F7-421043DC0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DA4417-313A-ED3F-C51D-0C5BABEF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381-1645-4980-8C53-2BB740943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84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BC69E2-D571-50D6-C93B-EB58F2F0D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D866A-87CB-4F24-92DF-254B3765E236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CFA40C-DD30-465C-932B-D77E8B6C5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C96E6-2B11-E2B2-F9F5-698AB9337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381-1645-4980-8C53-2BB740943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22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F36FD-81E8-F015-445C-1E8373D8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44246-3ED4-ED09-3858-D737F576F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28EF89-C2A9-8907-D754-FB3AC08C4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61E91-6A81-A933-E3F9-632E2903C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D866A-87CB-4F24-92DF-254B3765E236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CC49C-B790-F97A-6E82-B391E8517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334D82-F7F8-9696-A00B-052BE68FC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381-1645-4980-8C53-2BB740943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1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0AFBC-F2CF-9D0F-B31E-C44E45D6A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3316DF-2061-1E26-1F1A-75079B00D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B7ABD6-129A-C918-4341-BFEE299BD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53734A-9534-E511-43C8-A8E39B46B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D866A-87CB-4F24-92DF-254B3765E236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9B960-1FF2-720B-92F0-2573E3EA6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E32173-7A0B-ABC9-3044-D953F75B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381-1645-4980-8C53-2BB740943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33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C62E06-833E-A10E-8708-401AB9C6D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6E0EF-C5AC-6FCA-F4D9-E6B62A43A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3DDB3-1D5D-8160-01E5-D3F6F3541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D866A-87CB-4F24-92DF-254B3765E236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369B3-9A0A-0BCA-38D2-EEFD055ED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159BC-A67D-1A77-C2A8-EE1D7C14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D2381-1645-4980-8C53-2BB740943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7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A4386-A195-4990-B60D-8F0D8BCB2A7B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9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64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32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9.gif"/><Relationship Id="rId18" Type="http://schemas.openxmlformats.org/officeDocument/2006/relationships/image" Target="../media/image14.gif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4.PNG"/><Relationship Id="rId12" Type="http://schemas.openxmlformats.org/officeDocument/2006/relationships/slide" Target="slide32.xml"/><Relationship Id="rId17" Type="http://schemas.openxmlformats.org/officeDocument/2006/relationships/image" Target="../media/image13.gif"/><Relationship Id="rId2" Type="http://schemas.openxmlformats.org/officeDocument/2006/relationships/video" Target="../media/media1.mp4"/><Relationship Id="rId16" Type="http://schemas.openxmlformats.org/officeDocument/2006/relationships/image" Target="../media/image12.gif"/><Relationship Id="rId1" Type="http://schemas.microsoft.com/office/2007/relationships/media" Target="../media/media1.mp4"/><Relationship Id="rId6" Type="http://schemas.openxmlformats.org/officeDocument/2006/relationships/audio" Target="../media/audio2.wav"/><Relationship Id="rId11" Type="http://schemas.openxmlformats.org/officeDocument/2006/relationships/image" Target="../media/image8.jpeg"/><Relationship Id="rId24" Type="http://schemas.openxmlformats.org/officeDocument/2006/relationships/audio" Target="../media/audio1.wav"/><Relationship Id="rId5" Type="http://schemas.openxmlformats.org/officeDocument/2006/relationships/audio" Target="../media/audio1.wav"/><Relationship Id="rId15" Type="http://schemas.openxmlformats.org/officeDocument/2006/relationships/image" Target="../media/image11.gif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Relationship Id="rId14" Type="http://schemas.openxmlformats.org/officeDocument/2006/relationships/image" Target="../media/image10.gif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3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5" Type="http://schemas.openxmlformats.org/officeDocument/2006/relationships/image" Target="../media/image26.jpe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5" Type="http://schemas.openxmlformats.org/officeDocument/2006/relationships/image" Target="../media/image26.jpe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0.gif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23.xml"/><Relationship Id="rId21" Type="http://schemas.openxmlformats.org/officeDocument/2006/relationships/image" Target="../media/image20.png"/><Relationship Id="rId7" Type="http://schemas.openxmlformats.org/officeDocument/2006/relationships/image" Target="../media/image5.gif"/><Relationship Id="rId12" Type="http://schemas.openxmlformats.org/officeDocument/2006/relationships/image" Target="../media/image9.gif"/><Relationship Id="rId17" Type="http://schemas.openxmlformats.org/officeDocument/2006/relationships/image" Target="../media/image14.gif"/><Relationship Id="rId2" Type="http://schemas.openxmlformats.org/officeDocument/2006/relationships/video" Target="../media/media1.mp4"/><Relationship Id="rId16" Type="http://schemas.openxmlformats.org/officeDocument/2006/relationships/image" Target="../media/image13.gif"/><Relationship Id="rId20" Type="http://schemas.openxmlformats.org/officeDocument/2006/relationships/image" Target="../media/image19.jpeg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11" Type="http://schemas.openxmlformats.org/officeDocument/2006/relationships/slide" Target="slide32.xml"/><Relationship Id="rId5" Type="http://schemas.openxmlformats.org/officeDocument/2006/relationships/audio" Target="../media/audio2.wav"/><Relationship Id="rId15" Type="http://schemas.openxmlformats.org/officeDocument/2006/relationships/image" Target="../media/image12.gif"/><Relationship Id="rId23" Type="http://schemas.openxmlformats.org/officeDocument/2006/relationships/audio" Target="../media/audio1.wav"/><Relationship Id="rId10" Type="http://schemas.openxmlformats.org/officeDocument/2006/relationships/image" Target="../media/image8.jpeg"/><Relationship Id="rId19" Type="http://schemas.openxmlformats.org/officeDocument/2006/relationships/image" Target="../media/image18.png"/><Relationship Id="rId4" Type="http://schemas.openxmlformats.org/officeDocument/2006/relationships/audio" Target="../media/audio1.wav"/><Relationship Id="rId9" Type="http://schemas.openxmlformats.org/officeDocument/2006/relationships/image" Target="../media/image17.png"/><Relationship Id="rId14" Type="http://schemas.openxmlformats.org/officeDocument/2006/relationships/image" Target="../media/image11.gif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slide" Target="slide32.xml"/><Relationship Id="rId18" Type="http://schemas.openxmlformats.org/officeDocument/2006/relationships/image" Target="../media/image14.gif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4.PNG"/><Relationship Id="rId12" Type="http://schemas.openxmlformats.org/officeDocument/2006/relationships/image" Target="../media/image8.jpeg"/><Relationship Id="rId17" Type="http://schemas.openxmlformats.org/officeDocument/2006/relationships/image" Target="../media/image11.gif"/><Relationship Id="rId2" Type="http://schemas.openxmlformats.org/officeDocument/2006/relationships/video" Target="../media/media1.mp4"/><Relationship Id="rId16" Type="http://schemas.openxmlformats.org/officeDocument/2006/relationships/image" Target="../media/image13.gif"/><Relationship Id="rId20" Type="http://schemas.openxmlformats.org/officeDocument/2006/relationships/image" Target="../media/image15.png"/><Relationship Id="rId1" Type="http://schemas.microsoft.com/office/2007/relationships/media" Target="../media/media1.mp4"/><Relationship Id="rId6" Type="http://schemas.openxmlformats.org/officeDocument/2006/relationships/audio" Target="../media/audio2.wav"/><Relationship Id="rId11" Type="http://schemas.openxmlformats.org/officeDocument/2006/relationships/hyperlink" Target="https://vi.wikipedia.org/wiki/Nh%C3%A0_xu%E1%BA%A5t_b%E1%BA%A3n_Kim_%C4%90%E1%BB%93ng" TargetMode="External"/><Relationship Id="rId5" Type="http://schemas.openxmlformats.org/officeDocument/2006/relationships/audio" Target="../media/audio1.wav"/><Relationship Id="rId15" Type="http://schemas.openxmlformats.org/officeDocument/2006/relationships/image" Target="../media/image10.gif"/><Relationship Id="rId10" Type="http://schemas.openxmlformats.org/officeDocument/2006/relationships/image" Target="../media/image22.png"/><Relationship Id="rId19" Type="http://schemas.openxmlformats.org/officeDocument/2006/relationships/image" Target="../media/image12.gif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1.png"/><Relationship Id="rId14" Type="http://schemas.openxmlformats.org/officeDocument/2006/relationships/image" Target="../media/image9.gif"/><Relationship Id="rId22" Type="http://schemas.openxmlformats.org/officeDocument/2006/relationships/audio" Target="../media/audio1.wav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zicxabooks.com/vi/tri-thuc/truyen-teen-tuoi-hoc-tro/co-gai-den-tu-hom-qua.html" TargetMode="Externa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332875"/>
            <a:ext cx="3878825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4825" y="39381"/>
            <a:ext cx="654563" cy="658680"/>
          </a:xfrm>
          <a:prstGeom prst="rect">
            <a:avLst/>
          </a:prstGeom>
        </p:spPr>
      </p:pic>
      <p:sp>
        <p:nvSpPr>
          <p:cNvPr id="11" name="Horizontal Scroll 10"/>
          <p:cNvSpPr/>
          <p:nvPr/>
        </p:nvSpPr>
        <p:spPr>
          <a:xfrm>
            <a:off x="4380271" y="712809"/>
            <a:ext cx="3648791" cy="47838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8737" y="100030"/>
            <a:ext cx="927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KHÔNG TÍNH TRƯỚC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(NGUYỄN NHẬT ÁNH)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59187" y="657880"/>
            <a:ext cx="1811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Khởi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1955" y="1273309"/>
            <a:ext cx="8885440" cy="499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72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332875"/>
            <a:ext cx="3878825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3972335" y="712809"/>
            <a:ext cx="4209230" cy="47838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8737" y="100030"/>
            <a:ext cx="927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KHÔNG TÍNH TRƯỚC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(NGUYỄN NHẬT ÁNH)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6277" y="0"/>
            <a:ext cx="754456" cy="754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89680" y="670940"/>
            <a:ext cx="4174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mới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458" y="1052592"/>
            <a:ext cx="49198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phẩm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9946" y="1530976"/>
            <a:ext cx="3044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5800" y="2030152"/>
            <a:ext cx="107823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(1)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trận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bóng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hiểu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lầm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sau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bóng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việt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“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”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lòng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ghét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ý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định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tìm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để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“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đánh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nhau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”.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(2)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rủ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thằng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chuẩn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khí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kế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hoạch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đón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để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đánh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bõ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tức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(3)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vừa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gặp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giữa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chủ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động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hoà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tặng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“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”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về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luật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bóng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rủ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“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”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cùng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phim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;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độ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hoà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giải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“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”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thực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kế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hoạch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đánh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vui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vẻ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nhận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phim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(4)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3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cùng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choàn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vai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nhagu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cùng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luận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về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bộ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phim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nói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về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sắp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42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332875"/>
            <a:ext cx="3878825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3972335" y="712809"/>
            <a:ext cx="4209230" cy="47838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8737" y="100030"/>
            <a:ext cx="927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KHÔNG TÍNH TRƯỚC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(NGUYỄN NHẬT ÁNH)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6277" y="0"/>
            <a:ext cx="754456" cy="754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89680" y="670940"/>
            <a:ext cx="4174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mới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458" y="1052592"/>
            <a:ext cx="49198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phẩm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11475" y="1813862"/>
            <a:ext cx="8734578" cy="2142463"/>
            <a:chOff x="2369620" y="2811722"/>
            <a:chExt cx="7786911" cy="1486747"/>
          </a:xfrm>
        </p:grpSpPr>
        <p:sp>
          <p:nvSpPr>
            <p:cNvPr id="12" name="Chevron 11"/>
            <p:cNvSpPr/>
            <p:nvPr/>
          </p:nvSpPr>
          <p:spPr>
            <a:xfrm>
              <a:off x="2369620" y="2811722"/>
              <a:ext cx="3269868" cy="1138959"/>
            </a:xfrm>
            <a:prstGeom prst="chevron">
              <a:avLst>
                <a:gd name="adj" fmla="val 4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2996541" y="2907317"/>
              <a:ext cx="3043396" cy="1391152"/>
            </a:xfrm>
            <a:custGeom>
              <a:avLst/>
              <a:gdLst>
                <a:gd name="connsiteX0" fmla="*/ 0 w 3043396"/>
                <a:gd name="connsiteY0" fmla="*/ 139115 h 1391152"/>
                <a:gd name="connsiteX1" fmla="*/ 139115 w 3043396"/>
                <a:gd name="connsiteY1" fmla="*/ 0 h 1391152"/>
                <a:gd name="connsiteX2" fmla="*/ 2904281 w 3043396"/>
                <a:gd name="connsiteY2" fmla="*/ 0 h 1391152"/>
                <a:gd name="connsiteX3" fmla="*/ 3043396 w 3043396"/>
                <a:gd name="connsiteY3" fmla="*/ 139115 h 1391152"/>
                <a:gd name="connsiteX4" fmla="*/ 3043396 w 3043396"/>
                <a:gd name="connsiteY4" fmla="*/ 1252037 h 1391152"/>
                <a:gd name="connsiteX5" fmla="*/ 2904281 w 3043396"/>
                <a:gd name="connsiteY5" fmla="*/ 1391152 h 1391152"/>
                <a:gd name="connsiteX6" fmla="*/ 139115 w 3043396"/>
                <a:gd name="connsiteY6" fmla="*/ 1391152 h 1391152"/>
                <a:gd name="connsiteX7" fmla="*/ 0 w 3043396"/>
                <a:gd name="connsiteY7" fmla="*/ 1252037 h 1391152"/>
                <a:gd name="connsiteX8" fmla="*/ 0 w 3043396"/>
                <a:gd name="connsiteY8" fmla="*/ 139115 h 139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3396" h="1391152">
                  <a:moveTo>
                    <a:pt x="0" y="139115"/>
                  </a:moveTo>
                  <a:cubicBezTo>
                    <a:pt x="0" y="62284"/>
                    <a:pt x="62284" y="0"/>
                    <a:pt x="139115" y="0"/>
                  </a:cubicBezTo>
                  <a:lnTo>
                    <a:pt x="2904281" y="0"/>
                  </a:lnTo>
                  <a:cubicBezTo>
                    <a:pt x="2981112" y="0"/>
                    <a:pt x="3043396" y="62284"/>
                    <a:pt x="3043396" y="139115"/>
                  </a:cubicBezTo>
                  <a:lnTo>
                    <a:pt x="3043396" y="1252037"/>
                  </a:lnTo>
                  <a:cubicBezTo>
                    <a:pt x="3043396" y="1328868"/>
                    <a:pt x="2981112" y="1391152"/>
                    <a:pt x="2904281" y="1391152"/>
                  </a:cubicBezTo>
                  <a:lnTo>
                    <a:pt x="139115" y="1391152"/>
                  </a:lnTo>
                  <a:cubicBezTo>
                    <a:pt x="62284" y="1391152"/>
                    <a:pt x="0" y="1328868"/>
                    <a:pt x="0" y="1252037"/>
                  </a:cubicBezTo>
                  <a:lnTo>
                    <a:pt x="0" y="139115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9881" tIns="239881" rIns="239881" bIns="239881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Phần 1:</a:t>
              </a:r>
              <a:r>
                <a:rPr kumimoji="0" lang="pt-B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Từ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đầu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 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lăn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đùng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ra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đất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):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Nguyên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sự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chuẩn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bị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trận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đánh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nhau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6" name="Chevron 15"/>
            <p:cNvSpPr/>
            <p:nvPr/>
          </p:nvSpPr>
          <p:spPr>
            <a:xfrm>
              <a:off x="6486214" y="2811722"/>
              <a:ext cx="3269868" cy="1138959"/>
            </a:xfrm>
            <a:prstGeom prst="chevron">
              <a:avLst>
                <a:gd name="adj" fmla="val 4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7113135" y="2907317"/>
              <a:ext cx="3043396" cy="1391152"/>
            </a:xfrm>
            <a:custGeom>
              <a:avLst/>
              <a:gdLst>
                <a:gd name="connsiteX0" fmla="*/ 0 w 3043396"/>
                <a:gd name="connsiteY0" fmla="*/ 139115 h 1391152"/>
                <a:gd name="connsiteX1" fmla="*/ 139115 w 3043396"/>
                <a:gd name="connsiteY1" fmla="*/ 0 h 1391152"/>
                <a:gd name="connsiteX2" fmla="*/ 2904281 w 3043396"/>
                <a:gd name="connsiteY2" fmla="*/ 0 h 1391152"/>
                <a:gd name="connsiteX3" fmla="*/ 3043396 w 3043396"/>
                <a:gd name="connsiteY3" fmla="*/ 139115 h 1391152"/>
                <a:gd name="connsiteX4" fmla="*/ 3043396 w 3043396"/>
                <a:gd name="connsiteY4" fmla="*/ 1252037 h 1391152"/>
                <a:gd name="connsiteX5" fmla="*/ 2904281 w 3043396"/>
                <a:gd name="connsiteY5" fmla="*/ 1391152 h 1391152"/>
                <a:gd name="connsiteX6" fmla="*/ 139115 w 3043396"/>
                <a:gd name="connsiteY6" fmla="*/ 1391152 h 1391152"/>
                <a:gd name="connsiteX7" fmla="*/ 0 w 3043396"/>
                <a:gd name="connsiteY7" fmla="*/ 1252037 h 1391152"/>
                <a:gd name="connsiteX8" fmla="*/ 0 w 3043396"/>
                <a:gd name="connsiteY8" fmla="*/ 139115 h 139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3396" h="1391152">
                  <a:moveTo>
                    <a:pt x="0" y="139115"/>
                  </a:moveTo>
                  <a:cubicBezTo>
                    <a:pt x="0" y="62284"/>
                    <a:pt x="62284" y="0"/>
                    <a:pt x="139115" y="0"/>
                  </a:cubicBezTo>
                  <a:lnTo>
                    <a:pt x="2904281" y="0"/>
                  </a:lnTo>
                  <a:cubicBezTo>
                    <a:pt x="2981112" y="0"/>
                    <a:pt x="3043396" y="62284"/>
                    <a:pt x="3043396" y="139115"/>
                  </a:cubicBezTo>
                  <a:lnTo>
                    <a:pt x="3043396" y="1252037"/>
                  </a:lnTo>
                  <a:cubicBezTo>
                    <a:pt x="3043396" y="1328868"/>
                    <a:pt x="2981112" y="1391152"/>
                    <a:pt x="2904281" y="1391152"/>
                  </a:cubicBezTo>
                  <a:lnTo>
                    <a:pt x="139115" y="1391152"/>
                  </a:lnTo>
                  <a:cubicBezTo>
                    <a:pt x="62284" y="1391152"/>
                    <a:pt x="0" y="1328868"/>
                    <a:pt x="0" y="1252037"/>
                  </a:cubicBezTo>
                  <a:lnTo>
                    <a:pt x="0" y="139115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9881" tIns="239881" rIns="239881" bIns="239881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Phần 2:</a:t>
              </a:r>
              <a:r>
                <a:rPr kumimoji="0" lang="nb-NO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" Còn lại":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Điều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trước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giải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quyết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mâu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thuẫn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7249" y="4079334"/>
            <a:ext cx="2078744" cy="216914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/>
          <a:srcRect r="11194"/>
          <a:stretch/>
        </p:blipFill>
        <p:spPr>
          <a:xfrm>
            <a:off x="7568957" y="4102255"/>
            <a:ext cx="2137346" cy="223833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88903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332875"/>
            <a:ext cx="3878825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3972335" y="712809"/>
            <a:ext cx="4209230" cy="47838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8737" y="100030"/>
            <a:ext cx="927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KHÔNG TÍNH TRƯỚC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(NGUYỄN NHẬT ÁNH)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6277" y="0"/>
            <a:ext cx="754456" cy="754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89680" y="670940"/>
            <a:ext cx="4174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mới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8039" y="102870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bản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huống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thuẫn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28950" y="187454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PHIẾU HỌC TẬP 01: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Tình huống mẫu thuẫn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685799" y="2806684"/>
          <a:ext cx="10782300" cy="2560320"/>
        </p:xfrm>
        <a:graphic>
          <a:graphicData uri="http://schemas.openxmlformats.org/drawingml/2006/table">
            <a:tbl>
              <a:tblPr firstRow="1" firstCol="1" bandRow="1"/>
              <a:tblGrid>
                <a:gridCol w="3620536">
                  <a:extLst>
                    <a:ext uri="{9D8B030D-6E8A-4147-A177-3AD203B41FA5}">
                      <a16:colId xmlns:a16="http://schemas.microsoft.com/office/drawing/2014/main" val="1589865714"/>
                    </a:ext>
                  </a:extLst>
                </a:gridCol>
                <a:gridCol w="3925120">
                  <a:extLst>
                    <a:ext uri="{9D8B030D-6E8A-4147-A177-3AD203B41FA5}">
                      <a16:colId xmlns:a16="http://schemas.microsoft.com/office/drawing/2014/main" val="2797730173"/>
                    </a:ext>
                  </a:extLst>
                </a:gridCol>
                <a:gridCol w="3236644">
                  <a:extLst>
                    <a:ext uri="{9D8B030D-6E8A-4147-A177-3AD203B41FA5}">
                      <a16:colId xmlns:a16="http://schemas.microsoft.com/office/drawing/2014/main" val="8323374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F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F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2578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 huống nảy sinh mâu thuẫn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201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Phản ứng của nhân vật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6851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6343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332875"/>
            <a:ext cx="3878825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3972335" y="712809"/>
            <a:ext cx="4209230" cy="47838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8737" y="100030"/>
            <a:ext cx="927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KHÔNG TÍNH TRƯỚC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(NGUYỄN NHẬT ÁNH)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6277" y="0"/>
            <a:ext cx="754456" cy="754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89680" y="670940"/>
            <a:ext cx="4174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mới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8039" y="102870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bản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huống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thuẫn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878588"/>
            <a:ext cx="107823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Nguyên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thuẫn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giữa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xuất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5800" y="3325088"/>
          <a:ext cx="10782300" cy="2773680"/>
        </p:xfrm>
        <a:graphic>
          <a:graphicData uri="http://schemas.openxmlformats.org/drawingml/2006/table">
            <a:tbl>
              <a:tblPr firstRow="1" firstCol="1" bandRow="1"/>
              <a:tblGrid>
                <a:gridCol w="5567516">
                  <a:extLst>
                    <a:ext uri="{9D8B030D-6E8A-4147-A177-3AD203B41FA5}">
                      <a16:colId xmlns:a16="http://schemas.microsoft.com/office/drawing/2014/main" val="3286438326"/>
                    </a:ext>
                  </a:extLst>
                </a:gridCol>
                <a:gridCol w="5214784">
                  <a:extLst>
                    <a:ext uri="{9D8B030D-6E8A-4147-A177-3AD203B41FA5}">
                      <a16:colId xmlns:a16="http://schemas.microsoft.com/office/drawing/2014/main" val="21164941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Tôi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Nghi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454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Ức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thắng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Giận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nấu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thù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Nhất định không công nhận bàn thắng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Lúc về còn nhe răng trêu, cười hô hố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507979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=&gt;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rằng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trận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hữu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nâng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đoàn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thắng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thuận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079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129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332875"/>
            <a:ext cx="3878825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3972335" y="712809"/>
            <a:ext cx="4209230" cy="47838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8737" y="100030"/>
            <a:ext cx="927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KHÔNG TÍNH TRƯỚC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(NGUYỄN NHẬT ÁNH)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6277" y="0"/>
            <a:ext cx="754456" cy="754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89680" y="670940"/>
            <a:ext cx="4174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mới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44363" y="1476846"/>
            <a:ext cx="30348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Phiếu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02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3395" y="1052592"/>
            <a:ext cx="3770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2. Diễn biến mâu thuẫn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85800" y="2208476"/>
          <a:ext cx="10782300" cy="2926080"/>
        </p:xfrm>
        <a:graphic>
          <a:graphicData uri="http://schemas.openxmlformats.org/drawingml/2006/table">
            <a:tbl>
              <a:tblPr firstRow="1" firstCol="1" bandRow="1"/>
              <a:tblGrid>
                <a:gridCol w="6179375">
                  <a:extLst>
                    <a:ext uri="{9D8B030D-6E8A-4147-A177-3AD203B41FA5}">
                      <a16:colId xmlns:a16="http://schemas.microsoft.com/office/drawing/2014/main" val="1941458071"/>
                    </a:ext>
                  </a:extLst>
                </a:gridCol>
                <a:gridCol w="2089893">
                  <a:extLst>
                    <a:ext uri="{9D8B030D-6E8A-4147-A177-3AD203B41FA5}">
                      <a16:colId xmlns:a16="http://schemas.microsoft.com/office/drawing/2014/main" val="4178504402"/>
                    </a:ext>
                  </a:extLst>
                </a:gridCol>
                <a:gridCol w="2513032">
                  <a:extLst>
                    <a:ext uri="{9D8B030D-6E8A-4147-A177-3AD203B41FA5}">
                      <a16:colId xmlns:a16="http://schemas.microsoft.com/office/drawing/2014/main" val="35934846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2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 sánh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1200"/>
                        </a:spcAft>
                      </a:pPr>
                      <a:r>
                        <a:rPr lang="en-US" sz="3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1200"/>
                        </a:spcAft>
                      </a:pPr>
                      <a:r>
                        <a:rPr lang="en-US" sz="3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1173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3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 chuẩn bị cho cuộc gặp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1200"/>
                        </a:spcAft>
                      </a:pPr>
                      <a:r>
                        <a:rPr lang="vi-VN" sz="3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1200"/>
                        </a:spcAft>
                      </a:pPr>
                      <a:r>
                        <a:rPr lang="vi-VN" sz="3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26043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3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Mục đích cuộc gặp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1200"/>
                        </a:spcAft>
                      </a:pPr>
                      <a:r>
                        <a:rPr lang="vi-VN" sz="3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1200"/>
                        </a:spcAft>
                      </a:pPr>
                      <a:r>
                        <a:rPr lang="vi-VN" sz="3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50136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3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Hành động, lời nói trong cuộc gặp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1200"/>
                        </a:spcAft>
                      </a:pPr>
                      <a:r>
                        <a:rPr lang="vi-VN" sz="3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1200"/>
                        </a:spcAft>
                      </a:pPr>
                      <a:r>
                        <a:rPr lang="vi-VN" sz="3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402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3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Rút ra nhận xét về tính cách nhân vật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1200"/>
                        </a:spcAft>
                      </a:pPr>
                      <a:r>
                        <a:rPr lang="vi-VN" sz="3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1200"/>
                        </a:spcAft>
                      </a:pPr>
                      <a:r>
                        <a:rPr lang="vi-VN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987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465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332875"/>
            <a:ext cx="3878825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3972335" y="712809"/>
            <a:ext cx="4209230" cy="47838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8737" y="100030"/>
            <a:ext cx="927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KHÔNG TÍNH TRƯỚC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(NGUYỄN NHẬT ÁNH)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6277" y="0"/>
            <a:ext cx="754456" cy="754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89680" y="670940"/>
            <a:ext cx="4174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mới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3395" y="1052592"/>
            <a:ext cx="3770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2. Diễn biến mâu thuẫn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98499" y="1625412"/>
          <a:ext cx="10782300" cy="4389120"/>
        </p:xfrm>
        <a:graphic>
          <a:graphicData uri="http://schemas.openxmlformats.org/drawingml/2006/table">
            <a:tbl>
              <a:tblPr firstRow="1" firstCol="1" bandRow="1"/>
              <a:tblGrid>
                <a:gridCol w="1924665">
                  <a:extLst>
                    <a:ext uri="{9D8B030D-6E8A-4147-A177-3AD203B41FA5}">
                      <a16:colId xmlns:a16="http://schemas.microsoft.com/office/drawing/2014/main" val="3480204004"/>
                    </a:ext>
                  </a:extLst>
                </a:gridCol>
                <a:gridCol w="4468761">
                  <a:extLst>
                    <a:ext uri="{9D8B030D-6E8A-4147-A177-3AD203B41FA5}">
                      <a16:colId xmlns:a16="http://schemas.microsoft.com/office/drawing/2014/main" val="601642557"/>
                    </a:ext>
                  </a:extLst>
                </a:gridCol>
                <a:gridCol w="4388874">
                  <a:extLst>
                    <a:ext uri="{9D8B030D-6E8A-4147-A177-3AD203B41FA5}">
                      <a16:colId xmlns:a16="http://schemas.microsoft.com/office/drawing/2014/main" val="1966421918"/>
                    </a:ext>
                  </a:extLst>
                </a:gridCol>
              </a:tblGrid>
              <a:tr h="107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 sánh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366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ctr">
                        <a:spcAft>
                          <a:spcPts val="1200"/>
                        </a:spcAft>
                      </a:pPr>
                      <a:r>
                        <a:rPr lang="en-US" sz="2400" b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366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ctr">
                        <a:spcAft>
                          <a:spcPts val="1200"/>
                        </a:spcAft>
                      </a:pPr>
                      <a:r>
                        <a:rPr lang="en-US" sz="2400" b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631153"/>
                  </a:ext>
                </a:extLst>
              </a:tr>
              <a:tr h="7512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 chuẩn bị cho cuộc gặp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9C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đón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Nghi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kỹ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càng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“”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Rủ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Phước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đủ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luật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mượn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vé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phim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rủ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hề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30480" algn="just">
                        <a:spcAft>
                          <a:spcPts val="1200"/>
                        </a:spcAft>
                      </a:pP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352327"/>
                  </a:ext>
                </a:extLst>
              </a:tr>
              <a:tr h="4442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Mục đích cuộc gặp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9C8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1200"/>
                        </a:spcAft>
                      </a:pPr>
                      <a:r>
                        <a:rPr lang="en-US" sz="24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Chặn đường gặp Nghi để đánh Nghi vì ấm ức pha việt vị trong trận bóng đá hôm trước, cho rằng Nghi ăn gian, chọc tức mình.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1200"/>
                        </a:spcAft>
                      </a:pP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lầm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trận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4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831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806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332875"/>
            <a:ext cx="3878825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3972335" y="712809"/>
            <a:ext cx="4209230" cy="47838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8737" y="100030"/>
            <a:ext cx="927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KHÔNG TÍNH TRƯỚC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(NGUYỄN NHẬT ÁNH)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6277" y="0"/>
            <a:ext cx="754456" cy="754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89680" y="670940"/>
            <a:ext cx="4174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mới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3395" y="1052592"/>
            <a:ext cx="3770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2. Diễn biến mâu thuẫn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1778674"/>
          <a:ext cx="10782299" cy="4351338"/>
        </p:xfrm>
        <a:graphic>
          <a:graphicData uri="http://schemas.openxmlformats.org/drawingml/2006/table">
            <a:tbl>
              <a:tblPr firstRow="1" firstCol="1" bandRow="1"/>
              <a:tblGrid>
                <a:gridCol w="2562000">
                  <a:extLst>
                    <a:ext uri="{9D8B030D-6E8A-4147-A177-3AD203B41FA5}">
                      <a16:colId xmlns:a16="http://schemas.microsoft.com/office/drawing/2014/main" val="1237413942"/>
                    </a:ext>
                  </a:extLst>
                </a:gridCol>
                <a:gridCol w="4138616">
                  <a:extLst>
                    <a:ext uri="{9D8B030D-6E8A-4147-A177-3AD203B41FA5}">
                      <a16:colId xmlns:a16="http://schemas.microsoft.com/office/drawing/2014/main" val="716075763"/>
                    </a:ext>
                  </a:extLst>
                </a:gridCol>
                <a:gridCol w="4081683">
                  <a:extLst>
                    <a:ext uri="{9D8B030D-6E8A-4147-A177-3AD203B41FA5}">
                      <a16:colId xmlns:a16="http://schemas.microsoft.com/office/drawing/2014/main" val="2049568733"/>
                    </a:ext>
                  </a:extLst>
                </a:gridCol>
              </a:tblGrid>
              <a:tr h="4351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Hành động, lời nói trong cuộc gặp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9C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30480" lvl="0" indent="-342900" algn="just">
                        <a:spcAft>
                          <a:spcPts val="1200"/>
                        </a:spcAft>
                        <a:buSzPts val="1400"/>
                        <a:buFont typeface="Times New Roman" panose="02020603050405020304" pitchFamily="18" charset="0"/>
                        <a:buChar char="-"/>
                      </a:pP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30480" lvl="0" indent="-342900" algn="just">
                        <a:spcAft>
                          <a:spcPts val="1200"/>
                        </a:spcAft>
                        <a:buSzPts val="1400"/>
                        <a:buFont typeface="Times New Roman" panose="02020603050405020304" pitchFamily="18" charset="0"/>
                        <a:buChar char="-"/>
                      </a:pP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Lấp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liếm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ngại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ngùng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30480" lvl="0" indent="-342900" algn="just">
                        <a:spcAft>
                          <a:spcPts val="1200"/>
                        </a:spcAft>
                        <a:buSzPts val="1400"/>
                        <a:buFont typeface="Times New Roman" panose="02020603050405020304" pitchFamily="18" charset="0"/>
                        <a:buChar char="-"/>
                      </a:pP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“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sợ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Phước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bắn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chắn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Phước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30480" lvl="0" indent="-342900" algn="just">
                        <a:spcAft>
                          <a:spcPts val="1200"/>
                        </a:spcAft>
                        <a:buSzPts val="1400"/>
                        <a:buFont typeface="Times New Roman" panose="02020603050405020304" pitchFamily="18" charset="0"/>
                        <a:buChar char="-"/>
                      </a:pP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 “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mượn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rủ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Phước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30480" lvl="0" indent="-342900" algn="just">
                        <a:spcAft>
                          <a:spcPts val="1200"/>
                        </a:spcAft>
                        <a:buSzPts val="1400"/>
                        <a:buFont typeface="Times New Roman" panose="02020603050405020304" pitchFamily="18" charset="0"/>
                        <a:buChar char="-"/>
                      </a:pP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Choàng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rạp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90" marR="63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435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488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332875"/>
            <a:ext cx="3878825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3972335" y="712809"/>
            <a:ext cx="4209230" cy="47838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8737" y="100030"/>
            <a:ext cx="927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KHÔNG TÍNH TRƯỚC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(NGUYỄN NHẬT ÁNH)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6277" y="0"/>
            <a:ext cx="754456" cy="754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89680" y="670940"/>
            <a:ext cx="4174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mới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3395" y="1052592"/>
            <a:ext cx="3770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2. Diễn biến mâu thuẫn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5800" y="1648403"/>
          <a:ext cx="10782300" cy="3566160"/>
        </p:xfrm>
        <a:graphic>
          <a:graphicData uri="http://schemas.openxmlformats.org/drawingml/2006/table">
            <a:tbl>
              <a:tblPr firstRow="1" firstCol="1" bandRow="1"/>
              <a:tblGrid>
                <a:gridCol w="2562001">
                  <a:extLst>
                    <a:ext uri="{9D8B030D-6E8A-4147-A177-3AD203B41FA5}">
                      <a16:colId xmlns:a16="http://schemas.microsoft.com/office/drawing/2014/main" val="375578680"/>
                    </a:ext>
                  </a:extLst>
                </a:gridCol>
                <a:gridCol w="4138616">
                  <a:extLst>
                    <a:ext uri="{9D8B030D-6E8A-4147-A177-3AD203B41FA5}">
                      <a16:colId xmlns:a16="http://schemas.microsoft.com/office/drawing/2014/main" val="1354348818"/>
                    </a:ext>
                  </a:extLst>
                </a:gridCol>
                <a:gridCol w="4081683">
                  <a:extLst>
                    <a:ext uri="{9D8B030D-6E8A-4147-A177-3AD203B41FA5}">
                      <a16:colId xmlns:a16="http://schemas.microsoft.com/office/drawing/2014/main" val="9416772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320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Rút ra nhận xét về tính cách nhân vật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9C8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1200"/>
                        </a:spcAft>
                      </a:pP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marR="30480" algn="just">
                        <a:spcAft>
                          <a:spcPts val="1200"/>
                        </a:spcAft>
                      </a:pP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nảy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hiếu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thắng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bốc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bụng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1200"/>
                        </a:spcAft>
                      </a:pP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marR="30480" algn="just">
                        <a:spcAft>
                          <a:spcPts val="1200"/>
                        </a:spcAft>
                      </a:pP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cởi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cư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xử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gũi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bè</a:t>
                      </a:r>
                      <a:r>
                        <a:rPr lang="en-US" sz="3200" i="1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090962"/>
                  </a:ext>
                </a:extLst>
              </a:tr>
            </a:tbl>
          </a:graphicData>
        </a:graphic>
      </p:graphicFrame>
      <p:sp>
        <p:nvSpPr>
          <p:cNvPr id="9" name="Down Arrow 8"/>
          <p:cNvSpPr/>
          <p:nvPr/>
        </p:nvSpPr>
        <p:spPr>
          <a:xfrm>
            <a:off x="4645742" y="1816373"/>
            <a:ext cx="1297858" cy="3846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8605684" y="1823566"/>
            <a:ext cx="1297858" cy="3846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845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332875"/>
            <a:ext cx="3878825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3972335" y="712809"/>
            <a:ext cx="4209230" cy="47838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8737" y="100030"/>
            <a:ext cx="927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KHÔNG TÍNH TRƯỚC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(NGUYỄN NHẬT ÁNH)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6277" y="0"/>
            <a:ext cx="754456" cy="754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89680" y="670940"/>
            <a:ext cx="4174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mới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2114" t="2994" r="1885" b="5389"/>
          <a:stretch/>
        </p:blipFill>
        <p:spPr>
          <a:xfrm>
            <a:off x="453395" y="1171423"/>
            <a:ext cx="11183081" cy="509257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53395" y="1052592"/>
            <a:ext cx="3770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Diễn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thuẫn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" y="1526798"/>
            <a:ext cx="10782300" cy="4539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“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”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gặp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dung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quyết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chuẩn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”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định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hoà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184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332875"/>
            <a:ext cx="3878825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3972335" y="712809"/>
            <a:ext cx="4209230" cy="47838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8737" y="100030"/>
            <a:ext cx="927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KHÔNG TÍNH TRƯỚC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(NGUYỄN NHẬT ÁNH)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6277" y="0"/>
            <a:ext cx="754456" cy="754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89680" y="670940"/>
            <a:ext cx="4174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mới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2458" y="1244909"/>
            <a:ext cx="3770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Diễn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thuẫn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13495" y="1824784"/>
            <a:ext cx="8126909" cy="3393956"/>
            <a:chOff x="2032544" y="2655852"/>
            <a:chExt cx="8126909" cy="3537761"/>
          </a:xfrm>
        </p:grpSpPr>
        <p:sp>
          <p:nvSpPr>
            <p:cNvPr id="9" name="Freeform 8"/>
            <p:cNvSpPr/>
            <p:nvPr/>
          </p:nvSpPr>
          <p:spPr>
            <a:xfrm>
              <a:off x="6096000" y="3179489"/>
              <a:ext cx="2875309" cy="4990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49510"/>
                  </a:lnTo>
                  <a:lnTo>
                    <a:pt x="2875309" y="249510"/>
                  </a:lnTo>
                  <a:lnTo>
                    <a:pt x="2875309" y="499020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050280" y="3179489"/>
              <a:ext cx="91440" cy="4990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499020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3220690" y="3179489"/>
              <a:ext cx="2875309" cy="4990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875309" y="0"/>
                  </a:moveTo>
                  <a:lnTo>
                    <a:pt x="2875309" y="249510"/>
                  </a:lnTo>
                  <a:lnTo>
                    <a:pt x="0" y="249510"/>
                  </a:lnTo>
                  <a:lnTo>
                    <a:pt x="0" y="499020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4907855" y="2655852"/>
              <a:ext cx="2376289" cy="632464"/>
            </a:xfrm>
            <a:custGeom>
              <a:avLst/>
              <a:gdLst>
                <a:gd name="connsiteX0" fmla="*/ 0 w 2376289"/>
                <a:gd name="connsiteY0" fmla="*/ 0 h 1188144"/>
                <a:gd name="connsiteX1" fmla="*/ 2376289 w 2376289"/>
                <a:gd name="connsiteY1" fmla="*/ 0 h 1188144"/>
                <a:gd name="connsiteX2" fmla="*/ 2376289 w 2376289"/>
                <a:gd name="connsiteY2" fmla="*/ 1188144 h 1188144"/>
                <a:gd name="connsiteX3" fmla="*/ 0 w 2376289"/>
                <a:gd name="connsiteY3" fmla="*/ 1188144 h 1188144"/>
                <a:gd name="connsiteX4" fmla="*/ 0 w 2376289"/>
                <a:gd name="connsiteY4" fmla="*/ 0 h 118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289" h="1188144">
                  <a:moveTo>
                    <a:pt x="0" y="0"/>
                  </a:moveTo>
                  <a:lnTo>
                    <a:pt x="2376289" y="0"/>
                  </a:lnTo>
                  <a:lnTo>
                    <a:pt x="2376289" y="1188144"/>
                  </a:lnTo>
                  <a:lnTo>
                    <a:pt x="0" y="118814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Nghệ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thuật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032544" y="3575753"/>
              <a:ext cx="2376289" cy="2617860"/>
            </a:xfrm>
            <a:custGeom>
              <a:avLst/>
              <a:gdLst>
                <a:gd name="connsiteX0" fmla="*/ 0 w 2376289"/>
                <a:gd name="connsiteY0" fmla="*/ 0 h 1188144"/>
                <a:gd name="connsiteX1" fmla="*/ 2376289 w 2376289"/>
                <a:gd name="connsiteY1" fmla="*/ 0 h 1188144"/>
                <a:gd name="connsiteX2" fmla="*/ 2376289 w 2376289"/>
                <a:gd name="connsiteY2" fmla="*/ 1188144 h 1188144"/>
                <a:gd name="connsiteX3" fmla="*/ 0 w 2376289"/>
                <a:gd name="connsiteY3" fmla="*/ 1188144 h 1188144"/>
                <a:gd name="connsiteX4" fmla="*/ 0 w 2376289"/>
                <a:gd name="connsiteY4" fmla="*/ 0 h 118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289" h="1188144">
                  <a:moveTo>
                    <a:pt x="0" y="0"/>
                  </a:moveTo>
                  <a:lnTo>
                    <a:pt x="2376289" y="0"/>
                  </a:lnTo>
                  <a:lnTo>
                    <a:pt x="2376289" y="1188144"/>
                  </a:lnTo>
                  <a:lnTo>
                    <a:pt x="0" y="118814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Nghệ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thuật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xây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dựng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qua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nói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suy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nghĩ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hành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động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4907854" y="3575753"/>
              <a:ext cx="2376289" cy="2617860"/>
            </a:xfrm>
            <a:custGeom>
              <a:avLst/>
              <a:gdLst>
                <a:gd name="connsiteX0" fmla="*/ 0 w 2376289"/>
                <a:gd name="connsiteY0" fmla="*/ 0 h 1188144"/>
                <a:gd name="connsiteX1" fmla="*/ 2376289 w 2376289"/>
                <a:gd name="connsiteY1" fmla="*/ 0 h 1188144"/>
                <a:gd name="connsiteX2" fmla="*/ 2376289 w 2376289"/>
                <a:gd name="connsiteY2" fmla="*/ 1188144 h 1188144"/>
                <a:gd name="connsiteX3" fmla="*/ 0 w 2376289"/>
                <a:gd name="connsiteY3" fmla="*/ 1188144 h 1188144"/>
                <a:gd name="connsiteX4" fmla="*/ 0 w 2376289"/>
                <a:gd name="connsiteY4" fmla="*/ 0 h 118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289" h="1188144">
                  <a:moveTo>
                    <a:pt x="0" y="0"/>
                  </a:moveTo>
                  <a:lnTo>
                    <a:pt x="2376289" y="0"/>
                  </a:lnTo>
                  <a:lnTo>
                    <a:pt x="2376289" y="1188144"/>
                  </a:lnTo>
                  <a:lnTo>
                    <a:pt x="0" y="118814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Ngôn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đối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thoại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độc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thoại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nội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tâm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sinh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động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7783164" y="3575753"/>
              <a:ext cx="2376289" cy="2617860"/>
            </a:xfrm>
            <a:custGeom>
              <a:avLst/>
              <a:gdLst>
                <a:gd name="connsiteX0" fmla="*/ 0 w 2376289"/>
                <a:gd name="connsiteY0" fmla="*/ 0 h 1188144"/>
                <a:gd name="connsiteX1" fmla="*/ 2376289 w 2376289"/>
                <a:gd name="connsiteY1" fmla="*/ 0 h 1188144"/>
                <a:gd name="connsiteX2" fmla="*/ 2376289 w 2376289"/>
                <a:gd name="connsiteY2" fmla="*/ 1188144 h 1188144"/>
                <a:gd name="connsiteX3" fmla="*/ 0 w 2376289"/>
                <a:gd name="connsiteY3" fmla="*/ 1188144 h 1188144"/>
                <a:gd name="connsiteX4" fmla="*/ 0 w 2376289"/>
                <a:gd name="connsiteY4" fmla="*/ 0 h 118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289" h="1188144">
                  <a:moveTo>
                    <a:pt x="0" y="0"/>
                  </a:moveTo>
                  <a:lnTo>
                    <a:pt x="2376289" y="0"/>
                  </a:lnTo>
                  <a:lnTo>
                    <a:pt x="2376289" y="1188144"/>
                  </a:lnTo>
                  <a:lnTo>
                    <a:pt x="0" y="118814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Ngôi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nhất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giúp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hiện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thực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suy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nghĩ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“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tôi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282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kẹo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66145"/>
            <a:ext cx="1022182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12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1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Sile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5277" y="3646944"/>
            <a:ext cx="880161" cy="84319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729821" y="5886604"/>
            <a:ext cx="560256" cy="71417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11050492" y="-50426"/>
            <a:ext cx="1076388" cy="91495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80E19A-5338-4D77-87FD-B0598626BF68}"/>
              </a:ext>
            </a:extLst>
          </p:cNvPr>
          <p:cNvGrpSpPr/>
          <p:nvPr/>
        </p:nvGrpSpPr>
        <p:grpSpPr>
          <a:xfrm>
            <a:off x="508000" y="2150378"/>
            <a:ext cx="9870621" cy="2704605"/>
            <a:chOff x="508000" y="2131123"/>
            <a:chExt cx="9870621" cy="2226064"/>
          </a:xfrm>
        </p:grpSpPr>
        <p:sp>
          <p:nvSpPr>
            <p:cNvPr id="28" name="Rectangle: Folded Corner 27">
              <a:extLst>
                <a:ext uri="{FF2B5EF4-FFF2-40B4-BE49-F238E27FC236}">
                  <a16:creationId xmlns:a16="http://schemas.microsoft.com/office/drawing/2014/main" id="{02105D08-1F14-416F-86C2-51DFEA1D8826}"/>
                </a:ext>
              </a:extLst>
            </p:cNvPr>
            <p:cNvSpPr/>
            <p:nvPr/>
          </p:nvSpPr>
          <p:spPr>
            <a:xfrm>
              <a:off x="508000" y="2131123"/>
              <a:ext cx="9730704" cy="1127466"/>
            </a:xfrm>
            <a:prstGeom prst="foldedCorner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ạn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6" name="Flowchart: Summing Junction 35">
              <a:extLst>
                <a:ext uri="{FF2B5EF4-FFF2-40B4-BE49-F238E27FC236}">
                  <a16:creationId xmlns:a16="http://schemas.microsoft.com/office/drawing/2014/main" id="{9A9D8C94-FF71-4542-A1F8-47F84D77E78E}"/>
                </a:ext>
              </a:extLst>
            </p:cNvPr>
            <p:cNvSpPr/>
            <p:nvPr/>
          </p:nvSpPr>
          <p:spPr>
            <a:xfrm>
              <a:off x="4025900" y="4194326"/>
              <a:ext cx="154406" cy="154406"/>
            </a:xfrm>
            <a:prstGeom prst="flowChartSummingJunction">
              <a:avLst/>
            </a:prstGeom>
            <a:gradFill flip="none" rotWithShape="1">
              <a:gsLst>
                <a:gs pos="0">
                  <a:schemeClr val="bg1">
                    <a:lumMod val="65000"/>
                    <a:tint val="66000"/>
                    <a:satMod val="160000"/>
                  </a:schemeClr>
                </a:gs>
                <a:gs pos="50000">
                  <a:schemeClr val="bg1">
                    <a:lumMod val="65000"/>
                    <a:tint val="44500"/>
                    <a:satMod val="160000"/>
                  </a:schemeClr>
                </a:gs>
                <a:gs pos="100000">
                  <a:schemeClr val="bg1">
                    <a:lumMod val="65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431D4799-01BE-422D-9BB8-792204DC8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9346" y="3437713"/>
              <a:ext cx="777978" cy="768642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642873B8-CC7C-4CCD-B555-E79C2046F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3321" y="3919037"/>
              <a:ext cx="495300" cy="438150"/>
            </a:xfrm>
            <a:prstGeom prst="rect">
              <a:avLst/>
            </a:prstGeom>
          </p:spPr>
        </p:pic>
      </p:grpSp>
      <p:pic>
        <p:nvPicPr>
          <p:cNvPr id="8" name="Đồng hồ đếm ngược 10 giâ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486" y="5895013"/>
            <a:ext cx="1403317" cy="917889"/>
          </a:xfrm>
          <a:prstGeom prst="rect">
            <a:avLst/>
          </a:prstGeom>
        </p:spPr>
      </p:pic>
      <p:sp>
        <p:nvSpPr>
          <p:cNvPr id="23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82105"/>
            <a:ext cx="1022182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“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6E9400"/>
              </a:solidFill>
              <a:effectLst/>
              <a:uLnTx/>
              <a:uFillTx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45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5" name="chimes.wav"/>
          </p:stSnd>
        </p:sndAc>
      </p:transition>
    </mc:Choice>
    <mc:Fallback xmlns="">
      <p:transition>
        <p:sndAc>
          <p:stSnd>
            <p:snd r:embed="rId2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4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9" grpId="0" animBg="1"/>
      <p:bldP spid="9" grpId="1" animBg="1"/>
      <p:bldP spid="27" grpId="0" animBg="1"/>
      <p:bldP spid="3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332875"/>
            <a:ext cx="3878825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3972335" y="712809"/>
            <a:ext cx="4209230" cy="47838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8737" y="100030"/>
            <a:ext cx="927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KHÔNG TÍNH TRƯỚC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(NGUYỄN NHẬT ÁNH)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6277" y="0"/>
            <a:ext cx="754456" cy="754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89680" y="670940"/>
            <a:ext cx="4174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mới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1274" y="1191193"/>
            <a:ext cx="55547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3.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Suy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truyện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7432" y="1841017"/>
            <a:ext cx="6865609" cy="4154984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dẫn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4)?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"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Nắng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chiều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hắt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bóng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ba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đứa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xuống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mặt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đường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khối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giống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khổng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lồ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truyện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”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tục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đoàn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hãy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rút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điệp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ý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nghĩa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 Theo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thấm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thía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/>
          <a:srcRect b="68147"/>
          <a:stretch/>
        </p:blipFill>
        <p:spPr>
          <a:xfrm>
            <a:off x="8185150" y="1477545"/>
            <a:ext cx="3333750" cy="11498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/>
          <a:srcRect t="32705" b="32568"/>
          <a:stretch/>
        </p:blipFill>
        <p:spPr>
          <a:xfrm>
            <a:off x="8185150" y="3065694"/>
            <a:ext cx="3333750" cy="12536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/>
          <a:srcRect t="65043"/>
          <a:stretch/>
        </p:blipFill>
        <p:spPr>
          <a:xfrm>
            <a:off x="8185150" y="4859248"/>
            <a:ext cx="3333750" cy="12619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7" name="Left Arrow 26"/>
          <p:cNvSpPr/>
          <p:nvPr/>
        </p:nvSpPr>
        <p:spPr>
          <a:xfrm>
            <a:off x="7652364" y="1774445"/>
            <a:ext cx="280220" cy="852970"/>
          </a:xfrm>
          <a:prstGeom prst="leftArrow">
            <a:avLst/>
          </a:prstGeom>
          <a:gradFill flip="none" rotWithShape="1">
            <a:gsLst>
              <a:gs pos="0">
                <a:srgbClr val="4472C4">
                  <a:tint val="66000"/>
                  <a:satMod val="160000"/>
                </a:srgbClr>
              </a:gs>
              <a:gs pos="50000">
                <a:srgbClr val="4472C4">
                  <a:tint val="44500"/>
                  <a:satMod val="160000"/>
                </a:srgbClr>
              </a:gs>
              <a:gs pos="100000">
                <a:srgbClr val="4472C4">
                  <a:tint val="23500"/>
                  <a:satMod val="160000"/>
                </a:srgbClr>
              </a:gs>
            </a:gsLst>
            <a:lin ang="18900000" scaled="1"/>
            <a:tileRect/>
          </a:gra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7652364" y="3398255"/>
            <a:ext cx="280220" cy="921052"/>
          </a:xfrm>
          <a:prstGeom prst="rightArrow">
            <a:avLst/>
          </a:prstGeom>
          <a:gradFill flip="none" rotWithShape="1">
            <a:gsLst>
              <a:gs pos="0">
                <a:srgbClr val="4472C4">
                  <a:tint val="66000"/>
                  <a:satMod val="160000"/>
                </a:srgbClr>
              </a:gs>
              <a:gs pos="50000">
                <a:srgbClr val="4472C4">
                  <a:tint val="44500"/>
                  <a:satMod val="160000"/>
                </a:srgbClr>
              </a:gs>
              <a:gs pos="100000">
                <a:srgbClr val="4472C4">
                  <a:tint val="23500"/>
                  <a:satMod val="160000"/>
                </a:srgbClr>
              </a:gs>
            </a:gsLst>
            <a:lin ang="0" scaled="1"/>
            <a:tileRect/>
          </a:gra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9321083" y="4441793"/>
            <a:ext cx="1061884" cy="294968"/>
          </a:xfrm>
          <a:prstGeom prst="downArrow">
            <a:avLst/>
          </a:prstGeom>
          <a:gradFill flip="none" rotWithShape="1">
            <a:gsLst>
              <a:gs pos="0">
                <a:srgbClr val="4472C4">
                  <a:tint val="66000"/>
                  <a:satMod val="160000"/>
                </a:srgbClr>
              </a:gs>
              <a:gs pos="50000">
                <a:srgbClr val="4472C4">
                  <a:tint val="44500"/>
                  <a:satMod val="160000"/>
                </a:srgbClr>
              </a:gs>
              <a:gs pos="100000">
                <a:srgbClr val="4472C4">
                  <a:tint val="23500"/>
                  <a:satMod val="160000"/>
                </a:srgbClr>
              </a:gs>
            </a:gsLst>
            <a:lin ang="16200000" scaled="1"/>
            <a:tileRect/>
          </a:gra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40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7" grpId="0" animBg="1"/>
      <p:bldP spid="28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332875"/>
            <a:ext cx="3878825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3972335" y="712809"/>
            <a:ext cx="4209230" cy="47838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8737" y="100030"/>
            <a:ext cx="927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KHÔNG TÍNH TRƯỚC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(NGUYỄN NHẬT ÁNH)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6277" y="0"/>
            <a:ext cx="754456" cy="754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89680" y="670940"/>
            <a:ext cx="4174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mới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8274"/>
          <a:stretch/>
        </p:blipFill>
        <p:spPr>
          <a:xfrm>
            <a:off x="815346" y="1714413"/>
            <a:ext cx="10523209" cy="44196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85105" y="2542536"/>
            <a:ext cx="92217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thúc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truyện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đầy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hấp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dẫn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hộp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lo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diễn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quyết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liệt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giữa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”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chuẩn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”,…).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tấm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thuẫn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giữa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2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”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quyết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xảy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đẹp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1274" y="1122315"/>
            <a:ext cx="55547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3.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Suy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truyện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527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332875"/>
            <a:ext cx="3878825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3972335" y="712809"/>
            <a:ext cx="4209230" cy="47838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8737" y="100030"/>
            <a:ext cx="927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KHÔNG TÍNH TRƯỚC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(NGUYỄN NHẬT ÁNH)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6277" y="0"/>
            <a:ext cx="754456" cy="754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89680" y="670940"/>
            <a:ext cx="4174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mới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1274" y="1122315"/>
            <a:ext cx="55547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3.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Suy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truyện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Flowchart: Display 3"/>
          <p:cNvSpPr/>
          <p:nvPr/>
        </p:nvSpPr>
        <p:spPr>
          <a:xfrm>
            <a:off x="1457018" y="2625212"/>
            <a:ext cx="2662084" cy="1887793"/>
          </a:xfrm>
          <a:prstGeom prst="flowChartDisplay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Ý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nghĩa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thúc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laque 9"/>
          <p:cNvSpPr/>
          <p:nvPr/>
        </p:nvSpPr>
        <p:spPr>
          <a:xfrm>
            <a:off x="4576301" y="1952494"/>
            <a:ext cx="6120581" cy="1275332"/>
          </a:xfrm>
          <a:prstGeom prst="plaque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“Ba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chụm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”.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laque 16"/>
          <p:cNvSpPr/>
          <p:nvPr/>
        </p:nvSpPr>
        <p:spPr>
          <a:xfrm>
            <a:off x="4576301" y="3375943"/>
            <a:ext cx="6120581" cy="1840598"/>
          </a:xfrm>
          <a:prstGeom prst="plaque">
            <a:avLst>
              <a:gd name="adj" fmla="val 11058"/>
            </a:avLst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Gửi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gắm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điệp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khổng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88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332875"/>
            <a:ext cx="3878825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3972335" y="712809"/>
            <a:ext cx="4209230" cy="47838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8737" y="100030"/>
            <a:ext cx="927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KHÔNG TÍNH TRƯỚC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(NGUYỄN NHẬT ÁNH)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6277" y="0"/>
            <a:ext cx="754456" cy="754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89680" y="670940"/>
            <a:ext cx="4174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mới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1274" y="1122315"/>
            <a:ext cx="63145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3.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Suy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thúc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truyện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888718" y="2835261"/>
            <a:ext cx="2625213" cy="1651820"/>
          </a:xfrm>
          <a:prstGeom prst="rightArrow">
            <a:avLst>
              <a:gd name="adj1" fmla="val 67094"/>
              <a:gd name="adj2" fmla="val 34615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*Chủ đề của truyện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laque 8"/>
          <p:cNvSpPr/>
          <p:nvPr/>
        </p:nvSpPr>
        <p:spPr>
          <a:xfrm>
            <a:off x="3989142" y="2241754"/>
            <a:ext cx="7276040" cy="2861187"/>
          </a:xfrm>
          <a:prstGeom prst="plaque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muốn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đạm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tĩnh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suy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đoàn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;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bốc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hiếu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0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332875"/>
            <a:ext cx="3878825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3972335" y="712809"/>
            <a:ext cx="4209230" cy="47838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8737" y="100030"/>
            <a:ext cx="927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KHÔNG TÍNH TRƯỚC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(NGUYỄN NHẬT ÁNH)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6277" y="0"/>
            <a:ext cx="754456" cy="754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89680" y="670940"/>
            <a:ext cx="4174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mới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iamond 3"/>
          <p:cNvSpPr/>
          <p:nvPr/>
        </p:nvSpPr>
        <p:spPr>
          <a:xfrm>
            <a:off x="2698156" y="1239486"/>
            <a:ext cx="4474701" cy="1002890"/>
          </a:xfrm>
          <a:prstGeom prst="diamond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III. Tổng kết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725564" y="2535366"/>
            <a:ext cx="3777466" cy="1693518"/>
          </a:xfrm>
          <a:custGeom>
            <a:avLst/>
            <a:gdLst>
              <a:gd name="connsiteX0" fmla="*/ 0 w 2539007"/>
              <a:gd name="connsiteY0" fmla="*/ 0 h 1693518"/>
              <a:gd name="connsiteX1" fmla="*/ 2539007 w 2539007"/>
              <a:gd name="connsiteY1" fmla="*/ 0 h 1693518"/>
              <a:gd name="connsiteX2" fmla="*/ 2539007 w 2539007"/>
              <a:gd name="connsiteY2" fmla="*/ 1693518 h 1693518"/>
              <a:gd name="connsiteX3" fmla="*/ 0 w 2539007"/>
              <a:gd name="connsiteY3" fmla="*/ 1693518 h 1693518"/>
              <a:gd name="connsiteX4" fmla="*/ 0 w 2539007"/>
              <a:gd name="connsiteY4" fmla="*/ 0 h 169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9007" h="1693518">
                <a:moveTo>
                  <a:pt x="0" y="0"/>
                </a:moveTo>
                <a:lnTo>
                  <a:pt x="2539007" y="0"/>
                </a:lnTo>
                <a:lnTo>
                  <a:pt x="2539007" y="1693518"/>
                </a:lnTo>
                <a:lnTo>
                  <a:pt x="0" y="169351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242" tIns="199136" rIns="199135" bIns="199136" numCol="1" spcCol="1270" anchor="ctr" anchorCtr="0">
            <a:noAutofit/>
          </a:bodyPr>
          <a:lstStyle/>
          <a:p>
            <a:pPr marL="0" marR="0" lvl="0" indent="0" algn="l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Freeform 15"/>
          <p:cNvSpPr/>
          <p:nvPr/>
        </p:nvSpPr>
        <p:spPr>
          <a:xfrm>
            <a:off x="1725563" y="4228883"/>
            <a:ext cx="3777467" cy="1800441"/>
          </a:xfrm>
          <a:custGeom>
            <a:avLst/>
            <a:gdLst>
              <a:gd name="connsiteX0" fmla="*/ 0 w 2539007"/>
              <a:gd name="connsiteY0" fmla="*/ 0 h 1693518"/>
              <a:gd name="connsiteX1" fmla="*/ 2539007 w 2539007"/>
              <a:gd name="connsiteY1" fmla="*/ 0 h 1693518"/>
              <a:gd name="connsiteX2" fmla="*/ 2539007 w 2539007"/>
              <a:gd name="connsiteY2" fmla="*/ 1693518 h 1693518"/>
              <a:gd name="connsiteX3" fmla="*/ 0 w 2539007"/>
              <a:gd name="connsiteY3" fmla="*/ 1693518 h 1693518"/>
              <a:gd name="connsiteX4" fmla="*/ 0 w 2539007"/>
              <a:gd name="connsiteY4" fmla="*/ 0 h 169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9007" h="1693518">
                <a:moveTo>
                  <a:pt x="0" y="0"/>
                </a:moveTo>
                <a:lnTo>
                  <a:pt x="2539007" y="0"/>
                </a:lnTo>
                <a:lnTo>
                  <a:pt x="2539007" y="1693518"/>
                </a:lnTo>
                <a:lnTo>
                  <a:pt x="0" y="169351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242" tIns="199136" rIns="199135" bIns="199136" numCol="1" spcCol="1270" anchor="ctr" anchorCtr="0">
            <a:noAutofit/>
          </a:bodyPr>
          <a:lstStyle/>
          <a:p>
            <a:pPr marL="0" marR="0" lvl="0" indent="0" algn="l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Freeform 16"/>
          <p:cNvSpPr/>
          <p:nvPr/>
        </p:nvSpPr>
        <p:spPr>
          <a:xfrm>
            <a:off x="483265" y="1949385"/>
            <a:ext cx="1699642" cy="1208588"/>
          </a:xfrm>
          <a:custGeom>
            <a:avLst/>
            <a:gdLst>
              <a:gd name="connsiteX0" fmla="*/ 0 w 1692671"/>
              <a:gd name="connsiteY0" fmla="*/ 846336 h 1692671"/>
              <a:gd name="connsiteX1" fmla="*/ 846336 w 1692671"/>
              <a:gd name="connsiteY1" fmla="*/ 0 h 1692671"/>
              <a:gd name="connsiteX2" fmla="*/ 1692672 w 1692671"/>
              <a:gd name="connsiteY2" fmla="*/ 846336 h 1692671"/>
              <a:gd name="connsiteX3" fmla="*/ 846336 w 1692671"/>
              <a:gd name="connsiteY3" fmla="*/ 1692672 h 1692671"/>
              <a:gd name="connsiteX4" fmla="*/ 0 w 1692671"/>
              <a:gd name="connsiteY4" fmla="*/ 846336 h 169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2671" h="1692671">
                <a:moveTo>
                  <a:pt x="0" y="846336"/>
                </a:moveTo>
                <a:cubicBezTo>
                  <a:pt x="0" y="378918"/>
                  <a:pt x="378918" y="0"/>
                  <a:pt x="846336" y="0"/>
                </a:cubicBezTo>
                <a:cubicBezTo>
                  <a:pt x="1313754" y="0"/>
                  <a:pt x="1692672" y="378918"/>
                  <a:pt x="1692672" y="846336"/>
                </a:cubicBezTo>
                <a:cubicBezTo>
                  <a:pt x="1692672" y="1313754"/>
                  <a:pt x="1313754" y="1692672"/>
                  <a:pt x="846336" y="1692672"/>
                </a:cubicBezTo>
                <a:cubicBezTo>
                  <a:pt x="378918" y="1692672"/>
                  <a:pt x="0" y="1313754"/>
                  <a:pt x="0" y="846336"/>
                </a:cubicBez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886" tIns="247886" rIns="247886" bIns="247886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7359446" y="2359742"/>
            <a:ext cx="4159453" cy="2175086"/>
          </a:xfrm>
          <a:custGeom>
            <a:avLst/>
            <a:gdLst>
              <a:gd name="connsiteX0" fmla="*/ 0 w 2539007"/>
              <a:gd name="connsiteY0" fmla="*/ 0 h 1693518"/>
              <a:gd name="connsiteX1" fmla="*/ 2539007 w 2539007"/>
              <a:gd name="connsiteY1" fmla="*/ 0 h 1693518"/>
              <a:gd name="connsiteX2" fmla="*/ 2539007 w 2539007"/>
              <a:gd name="connsiteY2" fmla="*/ 1693518 h 1693518"/>
              <a:gd name="connsiteX3" fmla="*/ 0 w 2539007"/>
              <a:gd name="connsiteY3" fmla="*/ 1693518 h 1693518"/>
              <a:gd name="connsiteX4" fmla="*/ 0 w 2539007"/>
              <a:gd name="connsiteY4" fmla="*/ 0 h 169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9007" h="1693518">
                <a:moveTo>
                  <a:pt x="0" y="0"/>
                </a:moveTo>
                <a:lnTo>
                  <a:pt x="2539007" y="0"/>
                </a:lnTo>
                <a:lnTo>
                  <a:pt x="2539007" y="1693518"/>
                </a:lnTo>
                <a:lnTo>
                  <a:pt x="0" y="169351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241" tIns="199136" rIns="199136" bIns="199136" numCol="1" spcCol="1270" anchor="ctr" anchorCtr="0">
            <a:noAutofit/>
          </a:bodyPr>
          <a:lstStyle/>
          <a:p>
            <a:pPr marL="0" marR="0" lvl="0" indent="0" algn="l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Truyện đem đến bài học về cách ứng xử điềm tĩnh, tích cực khi giải quyết các mâu thuẫn trong quan hệ bạn bè.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7359446" y="4523855"/>
            <a:ext cx="4108654" cy="1693518"/>
          </a:xfrm>
          <a:custGeom>
            <a:avLst/>
            <a:gdLst>
              <a:gd name="connsiteX0" fmla="*/ 0 w 2539007"/>
              <a:gd name="connsiteY0" fmla="*/ 0 h 1693518"/>
              <a:gd name="connsiteX1" fmla="*/ 2539007 w 2539007"/>
              <a:gd name="connsiteY1" fmla="*/ 0 h 1693518"/>
              <a:gd name="connsiteX2" fmla="*/ 2539007 w 2539007"/>
              <a:gd name="connsiteY2" fmla="*/ 1693518 h 1693518"/>
              <a:gd name="connsiteX3" fmla="*/ 0 w 2539007"/>
              <a:gd name="connsiteY3" fmla="*/ 1693518 h 1693518"/>
              <a:gd name="connsiteX4" fmla="*/ 0 w 2539007"/>
              <a:gd name="connsiteY4" fmla="*/ 0 h 169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9007" h="1693518">
                <a:moveTo>
                  <a:pt x="0" y="0"/>
                </a:moveTo>
                <a:lnTo>
                  <a:pt x="2539007" y="0"/>
                </a:lnTo>
                <a:lnTo>
                  <a:pt x="2539007" y="1693518"/>
                </a:lnTo>
                <a:lnTo>
                  <a:pt x="0" y="169351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241" tIns="199136" rIns="199136" bIns="199136" numCol="1" spcCol="1270" anchor="ctr" anchorCtr="0">
            <a:noAutofit/>
          </a:bodyPr>
          <a:lstStyle/>
          <a:p>
            <a:pPr marL="0" marR="0" lvl="0" indent="0" algn="l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 đó, truyện ca ngợi, đề cao tình cảm vô tư, trong sáng của tình bạn.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6018279" y="2131577"/>
            <a:ext cx="1712411" cy="1068217"/>
          </a:xfrm>
          <a:custGeom>
            <a:avLst/>
            <a:gdLst>
              <a:gd name="connsiteX0" fmla="*/ 0 w 1692671"/>
              <a:gd name="connsiteY0" fmla="*/ 846336 h 1692671"/>
              <a:gd name="connsiteX1" fmla="*/ 846336 w 1692671"/>
              <a:gd name="connsiteY1" fmla="*/ 0 h 1692671"/>
              <a:gd name="connsiteX2" fmla="*/ 1692672 w 1692671"/>
              <a:gd name="connsiteY2" fmla="*/ 846336 h 1692671"/>
              <a:gd name="connsiteX3" fmla="*/ 846336 w 1692671"/>
              <a:gd name="connsiteY3" fmla="*/ 1692672 h 1692671"/>
              <a:gd name="connsiteX4" fmla="*/ 0 w 1692671"/>
              <a:gd name="connsiteY4" fmla="*/ 846336 h 169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2671" h="1692671">
                <a:moveTo>
                  <a:pt x="0" y="846336"/>
                </a:moveTo>
                <a:cubicBezTo>
                  <a:pt x="0" y="378918"/>
                  <a:pt x="378918" y="0"/>
                  <a:pt x="846336" y="0"/>
                </a:cubicBezTo>
                <a:cubicBezTo>
                  <a:pt x="1313754" y="0"/>
                  <a:pt x="1692672" y="378918"/>
                  <a:pt x="1692672" y="846336"/>
                </a:cubicBezTo>
                <a:cubicBezTo>
                  <a:pt x="1692672" y="1313754"/>
                  <a:pt x="1313754" y="1692672"/>
                  <a:pt x="846336" y="1692672"/>
                </a:cubicBezTo>
                <a:cubicBezTo>
                  <a:pt x="378918" y="1692672"/>
                  <a:pt x="0" y="1313754"/>
                  <a:pt x="0" y="846336"/>
                </a:cubicBez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886" tIns="247886" rIns="247886" bIns="247886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Nội dung: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99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332875"/>
            <a:ext cx="3878825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3972335" y="712809"/>
            <a:ext cx="4209230" cy="47838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8737" y="100030"/>
            <a:ext cx="927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KHÔNG TÍNH TRƯỚC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(NGUYỄN NHẬT ÁNH)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6277" y="0"/>
            <a:ext cx="754456" cy="7544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00748" y="657880"/>
            <a:ext cx="1752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19819" b="19819"/>
          <a:stretch/>
        </p:blipFill>
        <p:spPr>
          <a:xfrm>
            <a:off x="3572234" y="1012456"/>
            <a:ext cx="5009433" cy="128429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151" y="2431994"/>
            <a:ext cx="9729598" cy="38037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/>
          <a:srcRect l="-899" t="9316" r="899" b="76369"/>
          <a:stretch/>
        </p:blipFill>
        <p:spPr>
          <a:xfrm>
            <a:off x="4440622" y="2411925"/>
            <a:ext cx="3272656" cy="68919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220247" y="3139605"/>
            <a:ext cx="77134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3048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ts val="14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Chia 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phiếu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B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285750" marR="3048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ts val="14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phẩm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285750" marR="3048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ts val="14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6200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332875"/>
            <a:ext cx="3878825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3972335" y="712809"/>
            <a:ext cx="4209230" cy="47838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8737" y="100030"/>
            <a:ext cx="927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KHÔNG TÍNH TRƯỚC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(NGUYỄN NHẬT ÁNH)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6277" y="0"/>
            <a:ext cx="754456" cy="7544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00748" y="657880"/>
            <a:ext cx="1752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5800" y="1304109"/>
          <a:ext cx="10782300" cy="4267200"/>
        </p:xfrm>
        <a:graphic>
          <a:graphicData uri="http://schemas.openxmlformats.org/drawingml/2006/table">
            <a:tbl>
              <a:tblPr firstRow="1" firstCol="1" bandRow="1"/>
              <a:tblGrid>
                <a:gridCol w="4341210">
                  <a:extLst>
                    <a:ext uri="{9D8B030D-6E8A-4147-A177-3AD203B41FA5}">
                      <a16:colId xmlns:a16="http://schemas.microsoft.com/office/drawing/2014/main" val="3305824565"/>
                    </a:ext>
                  </a:extLst>
                </a:gridCol>
                <a:gridCol w="1034990">
                  <a:extLst>
                    <a:ext uri="{9D8B030D-6E8A-4147-A177-3AD203B41FA5}">
                      <a16:colId xmlns:a16="http://schemas.microsoft.com/office/drawing/2014/main" val="3610059801"/>
                    </a:ext>
                  </a:extLst>
                </a:gridCol>
                <a:gridCol w="5406100">
                  <a:extLst>
                    <a:ext uri="{9D8B030D-6E8A-4147-A177-3AD203B41FA5}">
                      <a16:colId xmlns:a16="http://schemas.microsoft.com/office/drawing/2014/main" val="17248124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R="30480" algn="ctr">
                        <a:spcAft>
                          <a:spcPts val="12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Cột A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A6"/>
                    </a:solidFill>
                  </a:tcPr>
                </a:tc>
                <a:tc rowSpan="9">
                  <a:txBody>
                    <a:bodyPr/>
                    <a:lstStyle/>
                    <a:p>
                      <a:pPr marR="30480" algn="ctr">
                        <a:spcAft>
                          <a:spcPts val="12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A6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ctr">
                        <a:spcAft>
                          <a:spcPts val="12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Cột B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30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30480" lvl="0" indent="-342900" algn="just">
                        <a:spcAft>
                          <a:spcPts val="1200"/>
                        </a:spcAft>
                        <a:buFont typeface="+mj-lt"/>
                        <a:buAutoNum type="arabicPeriod"/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 vật “tôi” là cậu bé…..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30480" lvl="0" indent="-342900" algn="just">
                        <a:spcAft>
                          <a:spcPts val="1200"/>
                        </a:spcAft>
                        <a:buFont typeface="+mj-lt"/>
                        <a:buAutoNum type="alphaLcPeriod"/>
                      </a:pPr>
                      <a:r>
                        <a:rPr lang="en-US" sz="2000" i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Ngôi thứ ba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1451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30480" lvl="0" indent="0" algn="just"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30480" lvl="0" indent="0" algn="just"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75640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30480" lvl="0" indent="0" algn="just"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30480" lvl="0" indent="0" algn="just"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nảy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hiếu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thắng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bốc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bụng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32337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30480" lvl="0" indent="0" algn="just"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30480" lvl="0" indent="0" algn="just"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d. Ca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ngợi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 điềm đạm, bình tĩnh, suy nghĩ thấu đáo trong ứng xử hàng ngày cũng như sự đoàn kết trong tình bạn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92311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30480" lvl="0" indent="0" algn="just"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30480" lvl="0" indent="0" algn="just"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e.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ich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hiếu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thắng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018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30480" lvl="0" indent="0" algn="just"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30480" lvl="0" indent="0" algn="just"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f.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trận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đấu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5975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30480" algn="just"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30480" lvl="0" indent="0" algn="just"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g.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cởi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1838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30480" algn="just"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30480" lvl="0" indent="0" algn="just"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h.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non – Ba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chụm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hòn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0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4539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60400" y="4832836"/>
            <a:ext cx="44097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Đáp án: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1-c; 2-g; 3-b; 4- f; 5-h; 6- d</a:t>
            </a:r>
          </a:p>
        </p:txBody>
      </p:sp>
    </p:spTree>
    <p:extLst>
      <p:ext uri="{BB962C8B-B14F-4D97-AF65-F5344CB8AC3E}">
        <p14:creationId xmlns:p14="http://schemas.microsoft.com/office/powerpoint/2010/main" val="26283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332875"/>
            <a:ext cx="3878825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3972335" y="712809"/>
            <a:ext cx="4209230" cy="47838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8737" y="100030"/>
            <a:ext cx="927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KHÔNG TÍNH TRƯỚC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(NGUYỄN NHẬT ÁNH)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6277" y="0"/>
            <a:ext cx="754456" cy="7544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72812" y="667973"/>
            <a:ext cx="1784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9240" y="1436245"/>
            <a:ext cx="7595419" cy="465157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67933" y="1326437"/>
            <a:ext cx="29161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*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Nhiệm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vụ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17441" y="2876133"/>
            <a:ext cx="59190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Viết đoạn văn ngắn (khoảng 150 chữ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kể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lại một lần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hiểu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lầm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 em với bạn bè và cách em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hoá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giải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hiểu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lầm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đó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812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332875"/>
            <a:ext cx="3878825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3972335" y="712809"/>
            <a:ext cx="4209230" cy="47838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8737" y="100030"/>
            <a:ext cx="927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KHÔNG TÍNH TRƯỚC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(NGUYỄN NHẬT ÁNH)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6277" y="0"/>
            <a:ext cx="754456" cy="7544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72812" y="667973"/>
            <a:ext cx="1784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515" y="1050581"/>
            <a:ext cx="45477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đoạn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576130"/>
            <a:ext cx="107823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*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+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Mở bài: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Dùng ngôi thứ nhất để kể, giới thiệu sơ lược về trải nghiệm hiểu lầm.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chuyển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ý,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+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ngắn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diễn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định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chưa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+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vừa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* Hình thức đoạn 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dung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338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332875"/>
            <a:ext cx="3878825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3972335" y="712809"/>
            <a:ext cx="4209230" cy="47838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8737" y="100030"/>
            <a:ext cx="927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KHÔNG TÍNH TRƯỚC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(NGUYỄN NHẬT ÁNH)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6277" y="0"/>
            <a:ext cx="754456" cy="7544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72812" y="667973"/>
            <a:ext cx="1784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515" y="1050581"/>
            <a:ext cx="45477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đoạn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08592" y="1525521"/>
            <a:ext cx="5336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năng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85799" y="2110296"/>
          <a:ext cx="10782300" cy="2987040"/>
        </p:xfrm>
        <a:graphic>
          <a:graphicData uri="http://schemas.openxmlformats.org/drawingml/2006/table">
            <a:tbl>
              <a:tblPr firstRow="1" firstCol="1" bandRow="1"/>
              <a:tblGrid>
                <a:gridCol w="8762591">
                  <a:extLst>
                    <a:ext uri="{9D8B030D-6E8A-4147-A177-3AD203B41FA5}">
                      <a16:colId xmlns:a16="http://schemas.microsoft.com/office/drawing/2014/main" val="1767121617"/>
                    </a:ext>
                  </a:extLst>
                </a:gridCol>
                <a:gridCol w="2019709">
                  <a:extLst>
                    <a:ext uri="{9D8B030D-6E8A-4147-A177-3AD203B41FA5}">
                      <a16:colId xmlns:a16="http://schemas.microsoft.com/office/drawing/2014/main" val="7819048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 đánh giá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A02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  <a:p>
                      <a:pPr algn="just"/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A0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354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0050" algn="l"/>
                          <a:tab pos="1386840" algn="l"/>
                        </a:tabLs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Nội dung: 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Kể lại một lần hiểu lầm của em với bạn và cách hoá giải hiểu lầm.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3595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0050" algn="l"/>
                          <a:tab pos="1386840" algn="l"/>
                        </a:tabLs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Hình thức: </a:t>
                      </a:r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Đoạn văn khoảng 150 chữ; kết hợp tự sự với các phương thức biểu đạt khác.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6658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0050" algn="l"/>
                          <a:tab pos="1386840" algn="l"/>
                        </a:tabLs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Đảm bảo hính tả, cấu trúc ngữ pháp…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2272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160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163" y="3986477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438" y="3474368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10205876" y="3045870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230382" y="31520"/>
            <a:ext cx="11872685" cy="1265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2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ảnh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khiến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nhớ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bộ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phim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11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Sile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998" y="4858280"/>
            <a:ext cx="1164057" cy="127598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828" y="2947670"/>
            <a:ext cx="714375" cy="119062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1009157" y="5012240"/>
            <a:ext cx="560256" cy="71417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F87CBFC-5FBD-4753-9749-74C13DAC7F32}"/>
              </a:ext>
            </a:extLst>
          </p:cNvPr>
          <p:cNvGrpSpPr/>
          <p:nvPr/>
        </p:nvGrpSpPr>
        <p:grpSpPr>
          <a:xfrm>
            <a:off x="1349636" y="1415716"/>
            <a:ext cx="9687116" cy="2879174"/>
            <a:chOff x="691505" y="2187177"/>
            <a:chExt cx="9687116" cy="2170010"/>
          </a:xfrm>
        </p:grpSpPr>
        <p:sp>
          <p:nvSpPr>
            <p:cNvPr id="28" name="Rectangle: Folded Corner 27">
              <a:extLst>
                <a:ext uri="{FF2B5EF4-FFF2-40B4-BE49-F238E27FC236}">
                  <a16:creationId xmlns:a16="http://schemas.microsoft.com/office/drawing/2014/main" id="{02105D08-1F14-416F-86C2-51DFEA1D8826}"/>
                </a:ext>
              </a:extLst>
            </p:cNvPr>
            <p:cNvSpPr/>
            <p:nvPr/>
          </p:nvSpPr>
          <p:spPr>
            <a:xfrm>
              <a:off x="691505" y="2187177"/>
              <a:ext cx="8985136" cy="811080"/>
            </a:xfrm>
            <a:prstGeom prst="foldedCorner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	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Tôi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thấy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hoa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vàng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cỏ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xanh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(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Đạo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diễn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Victor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Vũ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)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6" name="Flowchart: Summing Junction 35">
              <a:extLst>
                <a:ext uri="{FF2B5EF4-FFF2-40B4-BE49-F238E27FC236}">
                  <a16:creationId xmlns:a16="http://schemas.microsoft.com/office/drawing/2014/main" id="{9A9D8C94-FF71-4542-A1F8-47F84D77E78E}"/>
                </a:ext>
              </a:extLst>
            </p:cNvPr>
            <p:cNvSpPr/>
            <p:nvPr/>
          </p:nvSpPr>
          <p:spPr>
            <a:xfrm>
              <a:off x="4025900" y="4194326"/>
              <a:ext cx="154406" cy="154406"/>
            </a:xfrm>
            <a:prstGeom prst="flowChartSummingJunction">
              <a:avLst/>
            </a:prstGeom>
            <a:gradFill flip="none" rotWithShape="1">
              <a:gsLst>
                <a:gs pos="0">
                  <a:schemeClr val="bg1">
                    <a:lumMod val="65000"/>
                    <a:tint val="66000"/>
                    <a:satMod val="160000"/>
                  </a:schemeClr>
                </a:gs>
                <a:gs pos="50000">
                  <a:schemeClr val="bg1">
                    <a:lumMod val="65000"/>
                    <a:tint val="44500"/>
                    <a:satMod val="160000"/>
                  </a:schemeClr>
                </a:gs>
                <a:gs pos="100000">
                  <a:schemeClr val="bg1">
                    <a:lumMod val="65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431D4799-01BE-422D-9BB8-792204DC8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9346" y="3437713"/>
              <a:ext cx="777978" cy="768642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642873B8-CC7C-4CCD-B555-E79C2046F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3321" y="3919037"/>
              <a:ext cx="495300" cy="438150"/>
            </a:xfrm>
            <a:prstGeom prst="rect">
              <a:avLst/>
            </a:prstGeom>
          </p:spPr>
        </p:pic>
      </p:grpSp>
      <p:pic>
        <p:nvPicPr>
          <p:cNvPr id="4" name="Đồng hồ đếm ngược 10 giâ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3366" y="5845962"/>
            <a:ext cx="1326270" cy="1030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24029" y="2690977"/>
            <a:ext cx="2376207" cy="2592594"/>
          </a:xfrm>
          <a:prstGeom prst="rect">
            <a:avLst/>
          </a:prstGeom>
        </p:spPr>
      </p:pic>
      <p:pic>
        <p:nvPicPr>
          <p:cNvPr id="24" name="Picture 23" descr="Tôi thấy hoa vàng trên cỏ xanh” đại diện phim Việt dự giải Oscar - Báo Công  an Nhân dân điện tử"/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639" y="2690977"/>
            <a:ext cx="2321269" cy="259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840459" y="2707925"/>
            <a:ext cx="2684505" cy="257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2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4" name="chimes.wav"/>
          </p:stSnd>
        </p:sndAc>
      </p:transition>
    </mc:Choice>
    <mc:Fallback xmlns="">
      <p:transition>
        <p:sndAc>
          <p:stSnd>
            <p:snd r:embed="rId2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1.66667E-6 -0.2247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9" grpId="0" animBg="1"/>
      <p:bldP spid="9" grpId="1" animBg="1"/>
      <p:bldP spid="2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332875"/>
            <a:ext cx="3878825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3972335" y="712809"/>
            <a:ext cx="4209230" cy="47838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8737" y="100030"/>
            <a:ext cx="927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KHÔNG TÍNH TRƯỚC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(NGUYỄN NHẬT ÁNH)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6277" y="0"/>
            <a:ext cx="754456" cy="7544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72812" y="667973"/>
            <a:ext cx="1784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3846" y="1272555"/>
            <a:ext cx="6756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*Nhiệm vụ 2: Bài tập nhóm (Về nhà):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r="33397"/>
          <a:stretch/>
        </p:blipFill>
        <p:spPr>
          <a:xfrm>
            <a:off x="2540332" y="1938692"/>
            <a:ext cx="7073235" cy="382977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875318" y="3414949"/>
            <a:ext cx="25520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Nhóm 1+ 2: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Vẽ tranh minh hoạ một cảnh trong truyện.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93051" y="3414949"/>
            <a:ext cx="22477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Nhóm 3 + 4: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Đóng vai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1757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332875"/>
            <a:ext cx="3878825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3972335" y="712809"/>
            <a:ext cx="4209230" cy="47838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8737" y="100030"/>
            <a:ext cx="927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KHÔNG TÍNH TRƯỚC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(NGUYỄN NHẬT ÁNH)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6277" y="0"/>
            <a:ext cx="754456" cy="7544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72812" y="667973"/>
            <a:ext cx="1784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44998" y="1191193"/>
            <a:ext cx="74639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Rubric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nhóm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5799" y="1775968"/>
          <a:ext cx="10782300" cy="4389120"/>
        </p:xfrm>
        <a:graphic>
          <a:graphicData uri="http://schemas.openxmlformats.org/drawingml/2006/table">
            <a:tbl>
              <a:tblPr firstRow="1" firstCol="1" bandRow="1"/>
              <a:tblGrid>
                <a:gridCol w="2367117">
                  <a:extLst>
                    <a:ext uri="{9D8B030D-6E8A-4147-A177-3AD203B41FA5}">
                      <a16:colId xmlns:a16="http://schemas.microsoft.com/office/drawing/2014/main" val="855180283"/>
                    </a:ext>
                  </a:extLst>
                </a:gridCol>
                <a:gridCol w="2787445">
                  <a:extLst>
                    <a:ext uri="{9D8B030D-6E8A-4147-A177-3AD203B41FA5}">
                      <a16:colId xmlns:a16="http://schemas.microsoft.com/office/drawing/2014/main" val="2342682726"/>
                    </a:ext>
                  </a:extLst>
                </a:gridCol>
                <a:gridCol w="2861187">
                  <a:extLst>
                    <a:ext uri="{9D8B030D-6E8A-4147-A177-3AD203B41FA5}">
                      <a16:colId xmlns:a16="http://schemas.microsoft.com/office/drawing/2014/main" val="1269670190"/>
                    </a:ext>
                  </a:extLst>
                </a:gridCol>
                <a:gridCol w="2766551">
                  <a:extLst>
                    <a:ext uri="{9D8B030D-6E8A-4147-A177-3AD203B41FA5}">
                      <a16:colId xmlns:a16="http://schemas.microsoft.com/office/drawing/2014/main" val="21712344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Nhiệm vụ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Mức 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Mức 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Mức 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880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Vẽ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tranh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minh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hoạ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dung 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bản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truyện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(10 </a:t>
                      </a:r>
                      <a:r>
                        <a:rPr lang="en-US" sz="2400" b="1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điểm</a:t>
                      </a:r>
                      <a:r>
                        <a:rPr lang="en-US" sz="2400" b="1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9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nét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vẽ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chưa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đẹp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bức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tranh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còn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đơn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điệu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ảnh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màu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sắc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.( 5 – 6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nét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vẽ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đẹp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nhưng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bức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tranh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chưa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thật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phong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phú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(7 – 8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Bức tranh với nhiều đường nét đẹp, phong phú, hấp dẫn.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(9 - 10 điểm)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7199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Đóng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vai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diễn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lại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cảnh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truyện</a:t>
                      </a:r>
                      <a:endParaRPr lang="en-US" sz="2400" dirty="0">
                        <a:solidFill>
                          <a:srgbClr val="17210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02615" algn="l"/>
                        </a:tabLst>
                        <a:defRPr/>
                      </a:pPr>
                      <a:r>
                        <a:rPr lang="en-US" sz="2400" b="1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(10 </a:t>
                      </a:r>
                      <a:r>
                        <a:rPr lang="en-US" sz="2400" b="1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điểm</a:t>
                      </a:r>
                      <a:r>
                        <a:rPr lang="en-US" sz="2400" b="1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9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Kịch bản đúng hướng nhưng chưa đầy đủ nội dung , diễn viên chưa nhập vai tốt.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( 5 – 6 điểm)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Kịch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bản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đủ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nhưng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chưa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hấp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dẫn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diễn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viên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diễn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thức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diễn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xuất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nhưng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chưa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tạo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ấn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tượng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sâu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(7 – 8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Kịch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bản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đầy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đủ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hấp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dẫn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cuốn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hút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đọc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diễn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viên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diễn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xuất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tốt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mang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lại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xúc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xem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(9 - 10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9531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6930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F9630-818B-32A4-C496-A194150A5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14CBA-7212-2D0F-ACC3-37EF6ADEF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982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8683D-5614-67AA-99CE-67D20E147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9645A-A5C7-DFC4-3FB0-E5132D03B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511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F210D-3B0E-2207-5206-3E2A8B8F2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29B59-DFD8-B9E3-DF4A-5268294D3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96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9915B-957F-8B96-8DF6-4A9CA5DA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E9A40-DA3D-6A6C-BA48-CB1E8F0FB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135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D94E6-42A7-BC72-30B7-83A1CF67A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3ACA1-1BEC-236E-4035-9E368CA24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965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BF2AD-965E-0877-E5C2-D1BCD6D95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B613E-6B03-CD59-6BD5-DB3B71A79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333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F67A0-40EB-6C59-5E8B-D60038986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B94A4-082A-D391-3123-F4E74FD73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266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A352C-5B74-A0AC-1078-761C869A4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9D088-BBF1-B2CF-6578-68CD0FB42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05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55571" y="4403160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bút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0" y="1"/>
            <a:ext cx="12192000" cy="2460682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1998,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hlinkClick r:id="rId11" tooltip="Nhà xuất bản Kim Đồng"/>
              </a:rPr>
              <a:t>Nhà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hlinkClick r:id="rId11" tooltip="Nhà xuất bản Kim Đồng"/>
              </a:rPr>
              <a:t>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hlinkClick r:id="rId11" tooltip="Nhà xuất bản Kim Đồng"/>
              </a:rPr>
              <a:t>xuất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hlinkClick r:id="rId11" tooltip="Nhà xuất bản Kim Đồng"/>
              </a:rPr>
              <a:t>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hlinkClick r:id="rId11" tooltip="Nhà xuất bản Kim Đồng"/>
              </a:rPr>
              <a:t>bản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hlinkClick r:id="rId11" tooltip="Nhà xuất bản Kim Đồng"/>
              </a:rPr>
              <a:t> Kim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hlinkClick r:id="rId11" tooltip="Nhà xuất bản Kim Đồng"/>
              </a:rPr>
              <a:t>Đồng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 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xuất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100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phẩm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tuổi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Nam.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1164057" y="2533362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Nguyễn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Ánh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13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764915" y="4417580"/>
            <a:ext cx="2310938" cy="899514"/>
          </a:xfrm>
          <a:prstGeom prst="homePlate">
            <a:avLst/>
          </a:prstGeom>
          <a:blipFill>
            <a:blip r:embed="rId1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Sile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153" y="3880760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30317" y="4456222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729821" y="5886604"/>
            <a:ext cx="560256" cy="71417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Đồng hồ đếm ngược 10 giâ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863" y="5732644"/>
            <a:ext cx="1818370" cy="114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0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5" name="chimes.wav"/>
          </p:stSnd>
        </p:sndAc>
      </p:transition>
    </mc:Choice>
    <mc:Fallback xmlns="">
      <p:transition>
        <p:sndAc>
          <p:stSnd>
            <p:snd r:embed="rId2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4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2605C-6464-C090-A937-B67FB4999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DFC48-5404-1419-AA3A-EE8CF0F8B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868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EFB0E-0B63-0C36-08C7-11B99501D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E8936-915C-39F8-EA8A-A6F8F7F9F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983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CCFEC-F0D1-C0E8-71D5-67D239D50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64090-EC7E-B525-79FE-040092401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424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55C6F-0988-41F2-A612-EA6B5FB4E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2D490-C5FF-FEEF-8969-13C2D164E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09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8BB69-6080-B898-130E-AFF764224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61FE9-3A64-F6B2-D821-A80AB7240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364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F5B26-0BAE-683B-FB98-3A602BF3F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0C707-5F27-9077-2B5A-391CD7C21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533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A92B8-7B2D-C47B-F20B-136DCC1B4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BF292-126A-02C2-9C39-89230BE01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206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C3E62-8234-7FDE-D8A3-B21D44F4A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D3609-7B61-B3CC-F77D-F186EC44B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730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627A3-FFB2-C539-E222-78BEC7504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19C70-3636-DF7C-0D32-FDADF0CC0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218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8457-2A85-8881-04EB-AC7A715E5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4B8BE-7111-BA24-8C86-2ECAF91E7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15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332875"/>
            <a:ext cx="3878825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4380271" y="712809"/>
            <a:ext cx="3648791" cy="47838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8737" y="100030"/>
            <a:ext cx="927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KHÔNG TÍNH TRƯỚC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(NGUYỄN NHẬT ÁNH)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6277" y="0"/>
            <a:ext cx="754456" cy="7544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755" y="3315552"/>
            <a:ext cx="2238375" cy="2743200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3674822" y="1498320"/>
            <a:ext cx="6368334" cy="2839064"/>
          </a:xfrm>
          <a:prstGeom prst="cloudCallout">
            <a:avLst>
              <a:gd name="adj1" fmla="val -57193"/>
              <a:gd name="adj2" fmla="val 2769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Theo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Hộp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”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“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tính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”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nay?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59187" y="657880"/>
            <a:ext cx="1811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Khởi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8129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E2011-C0AC-8939-4EC4-5B0F2447E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97CCB-6ADA-6709-48D6-09C368396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646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DFF60-2255-1A1E-6677-BFC994342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CF3F8-7E74-8698-6C66-2F563CFA3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68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DA1E-7FBC-A352-42E0-B9209DC61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51B13-0D22-831E-4B4F-46316E25B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235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4ACB7-3B22-6E8F-76F1-C8787C5F5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E65CC-4DAF-6D0B-3DBF-AFDF19ECE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65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17534-F325-89D1-36BC-562BD1696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36D29-C7CE-4F1F-E516-27B5140C7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360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A950F-F6DE-E675-5CC9-9C1E9290A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BD3B6-8590-9043-9BCE-AACE4D06F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960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E681C-289D-2B19-E5D3-9FBC80F85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9A588-6F79-9EE0-664F-86763DAB8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293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C1A54-FA38-F675-8D97-1F54B666C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C5D77-04B3-2716-5A86-170D4FD84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678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D775B-3426-6F83-8598-57B963691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26691-6009-AB40-BEAF-377C54BC3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361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BB196-7815-43D7-AECF-000508461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66A97-52EF-023F-0332-3F0B38799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4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332875"/>
            <a:ext cx="3878825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3972335" y="712809"/>
            <a:ext cx="4209230" cy="47838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8737" y="100030"/>
            <a:ext cx="927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KHÔNG TÍNH TRƯỚC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(NGUYỄN NHẬT ÁNH)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6277" y="0"/>
            <a:ext cx="754456" cy="754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89680" y="670940"/>
            <a:ext cx="4174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mới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8237" r="5054"/>
          <a:stretch/>
        </p:blipFill>
        <p:spPr>
          <a:xfrm>
            <a:off x="6964168" y="1598296"/>
            <a:ext cx="4462109" cy="29151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442458" y="966607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I.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chung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Tx/>
              <a:buFont typeface="+mj-lt"/>
              <a:buAutoNum type="arabicPeriod"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Nguyễn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Ánh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99673" y="2169703"/>
            <a:ext cx="5863748" cy="73742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1955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99673" y="3095517"/>
            <a:ext cx="5863748" cy="935957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Quê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tỉnh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99673" y="4219868"/>
            <a:ext cx="5863748" cy="862919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Bút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Chu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Sóc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Duy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...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99673" y="5271181"/>
            <a:ext cx="5863748" cy="862919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18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2EA82-2F8C-4BC0-64C1-66533916C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706CC-85A0-0B89-FF50-CD6E6C7EB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140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A31DE-6CCF-0CA8-3A12-1CFF1E41B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E74B9-C132-1551-B704-61220E78D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215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D3C73-CE5B-9244-00F1-D852E9682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9C1C9-01AF-63E1-45BD-2E7BB13A5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25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96956-1C3D-AA67-B084-EBB50830F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7F5F3-9370-236D-79BD-9C6C1489B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165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E4F8-A534-6301-F05C-16EB55B04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AD47D-E4EC-DF31-7428-7E842CDB7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281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B0DED-FC25-D8D5-FED5-C24CA68D2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4EA37-DC64-68C8-600F-66ED75239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874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2317F-B96B-9ECC-A752-656B261D5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601C5-EEBA-981A-CDAB-A7DC28E16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839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12A42-04D7-1D5B-3783-CA0531F05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01557-FEAE-6E3D-9EDC-BAEF4F812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02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332875"/>
            <a:ext cx="3878825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3972335" y="712809"/>
            <a:ext cx="4209230" cy="47838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8737" y="100030"/>
            <a:ext cx="927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KHÔNG TÍNH TRƯỚC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(NGUYỄN NHẬT ÁNH)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6277" y="0"/>
            <a:ext cx="754456" cy="754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89680" y="670940"/>
            <a:ext cx="4174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mới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458" y="966607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I.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chung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Tx/>
              <a:buFont typeface="+mj-lt"/>
              <a:buAutoNum type="arabicPeriod"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Nguyễn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Ánh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07555" y="2043826"/>
            <a:ext cx="10918722" cy="3894320"/>
            <a:chOff x="2032000" y="1508261"/>
            <a:chExt cx="8128000" cy="4403700"/>
          </a:xfrm>
        </p:grpSpPr>
        <p:sp>
          <p:nvSpPr>
            <p:cNvPr id="15" name="Freeform 14"/>
            <p:cNvSpPr/>
            <p:nvPr/>
          </p:nvSpPr>
          <p:spPr>
            <a:xfrm>
              <a:off x="2032000" y="1508261"/>
              <a:ext cx="8128000" cy="837003"/>
            </a:xfrm>
            <a:custGeom>
              <a:avLst/>
              <a:gdLst>
                <a:gd name="connsiteX0" fmla="*/ 0 w 8128000"/>
                <a:gd name="connsiteY0" fmla="*/ 0 h 1625600"/>
                <a:gd name="connsiteX1" fmla="*/ 8128000 w 8128000"/>
                <a:gd name="connsiteY1" fmla="*/ 0 h 1625600"/>
                <a:gd name="connsiteX2" fmla="*/ 8128000 w 8128000"/>
                <a:gd name="connsiteY2" fmla="*/ 1625600 h 1625600"/>
                <a:gd name="connsiteX3" fmla="*/ 0 w 8128000"/>
                <a:gd name="connsiteY3" fmla="*/ 1625600 h 1625600"/>
                <a:gd name="connsiteX4" fmla="*/ 0 w 8128000"/>
                <a:gd name="connsiteY4" fmla="*/ 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28000" h="1625600">
                  <a:moveTo>
                    <a:pt x="0" y="0"/>
                  </a:moveTo>
                  <a:lnTo>
                    <a:pt x="8128000" y="0"/>
                  </a:lnTo>
                  <a:lnTo>
                    <a:pt x="8128000" y="1625600"/>
                  </a:lnTo>
                  <a:lnTo>
                    <a:pt x="0" y="1625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marR="0" lvl="0" indent="0" algn="ctr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Sự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nghiệp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văn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học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035968" y="2345266"/>
              <a:ext cx="2706687" cy="3413760"/>
            </a:xfrm>
            <a:custGeom>
              <a:avLst/>
              <a:gdLst>
                <a:gd name="connsiteX0" fmla="*/ 0 w 2706687"/>
                <a:gd name="connsiteY0" fmla="*/ 0 h 3413760"/>
                <a:gd name="connsiteX1" fmla="*/ 2706687 w 2706687"/>
                <a:gd name="connsiteY1" fmla="*/ 0 h 3413760"/>
                <a:gd name="connsiteX2" fmla="*/ 2706687 w 2706687"/>
                <a:gd name="connsiteY2" fmla="*/ 3413760 h 3413760"/>
                <a:gd name="connsiteX3" fmla="*/ 0 w 2706687"/>
                <a:gd name="connsiteY3" fmla="*/ 3413760 h 3413760"/>
                <a:gd name="connsiteX4" fmla="*/ 0 w 2706687"/>
                <a:gd name="connsiteY4" fmla="*/ 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687" h="3413760">
                  <a:moveTo>
                    <a:pt x="0" y="0"/>
                  </a:moveTo>
                  <a:lnTo>
                    <a:pt x="2706687" y="0"/>
                  </a:lnTo>
                  <a:lnTo>
                    <a:pt x="2706687" y="3413760"/>
                  </a:lnTo>
                  <a:lnTo>
                    <a:pt x="0" y="34137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Đề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tài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rất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thành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việc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hiện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đưa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người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đọc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trở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về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năm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tháng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tuổi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dữ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dội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cùng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với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bè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cùng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với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thứ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cảm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xúc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hồ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tuổi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mới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lớn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bất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cứ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cũng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đã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từng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trải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qua.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4742656" y="2345266"/>
              <a:ext cx="3001950" cy="3413760"/>
            </a:xfrm>
            <a:custGeom>
              <a:avLst/>
              <a:gdLst>
                <a:gd name="connsiteX0" fmla="*/ 0 w 2706687"/>
                <a:gd name="connsiteY0" fmla="*/ 0 h 3413760"/>
                <a:gd name="connsiteX1" fmla="*/ 2706687 w 2706687"/>
                <a:gd name="connsiteY1" fmla="*/ 0 h 3413760"/>
                <a:gd name="connsiteX2" fmla="*/ 2706687 w 2706687"/>
                <a:gd name="connsiteY2" fmla="*/ 3413760 h 3413760"/>
                <a:gd name="connsiteX3" fmla="*/ 0 w 2706687"/>
                <a:gd name="connsiteY3" fmla="*/ 3413760 h 3413760"/>
                <a:gd name="connsiteX4" fmla="*/ 0 w 2706687"/>
                <a:gd name="connsiteY4" fmla="*/ 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687" h="3413760">
                  <a:moveTo>
                    <a:pt x="0" y="0"/>
                  </a:moveTo>
                  <a:lnTo>
                    <a:pt x="2706687" y="0"/>
                  </a:lnTo>
                  <a:lnTo>
                    <a:pt x="2706687" y="3413760"/>
                  </a:lnTo>
                  <a:lnTo>
                    <a:pt x="0" y="34137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Tác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phẩm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Khối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lượng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tác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phẩm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đồ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sộ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với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100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tác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phẩm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Tôi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thấy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hoa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vàng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trên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cỏ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xanh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Mắt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biếc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Cho </a:t>
              </a: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tôi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xin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vé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về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tuổi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thơ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 </a:t>
              </a: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5"/>
                </a:rPr>
                <a:t>Cô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5"/>
                </a:rPr>
                <a:t> </a:t>
              </a: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5"/>
                </a:rPr>
                <a:t>gái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5"/>
                </a:rPr>
                <a:t> </a:t>
              </a: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5"/>
                </a:rPr>
                <a:t>đến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5"/>
                </a:rPr>
                <a:t> </a:t>
              </a: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5"/>
                </a:rPr>
                <a:t>từ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5"/>
                </a:rPr>
                <a:t> </a:t>
              </a: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5"/>
                </a:rPr>
                <a:t>hôm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5"/>
                </a:rPr>
                <a:t> qua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….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tác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phẩm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nổi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văn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Nguyễn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Nhật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Ánh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7760128" y="2345266"/>
              <a:ext cx="2362965" cy="3413760"/>
            </a:xfrm>
            <a:custGeom>
              <a:avLst/>
              <a:gdLst>
                <a:gd name="connsiteX0" fmla="*/ 0 w 2706687"/>
                <a:gd name="connsiteY0" fmla="*/ 0 h 3413760"/>
                <a:gd name="connsiteX1" fmla="*/ 2706687 w 2706687"/>
                <a:gd name="connsiteY1" fmla="*/ 0 h 3413760"/>
                <a:gd name="connsiteX2" fmla="*/ 2706687 w 2706687"/>
                <a:gd name="connsiteY2" fmla="*/ 3413760 h 3413760"/>
                <a:gd name="connsiteX3" fmla="*/ 0 w 2706687"/>
                <a:gd name="connsiteY3" fmla="*/ 3413760 h 3413760"/>
                <a:gd name="connsiteX4" fmla="*/ 0 w 2706687"/>
                <a:gd name="connsiteY4" fmla="*/ 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687" h="3413760">
                  <a:moveTo>
                    <a:pt x="0" y="0"/>
                  </a:moveTo>
                  <a:lnTo>
                    <a:pt x="2706687" y="0"/>
                  </a:lnTo>
                  <a:lnTo>
                    <a:pt x="2706687" y="3413760"/>
                  </a:lnTo>
                  <a:lnTo>
                    <a:pt x="0" y="34137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Giải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thưởng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nhận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rất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nhiều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giải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thưởng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Giải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thưởng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văn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trẻ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A,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huy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Vì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thế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hệ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trẻ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giải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văn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Asean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032000" y="5759027"/>
              <a:ext cx="8128000" cy="15293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69138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332875"/>
            <a:ext cx="3878825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3972335" y="712809"/>
            <a:ext cx="4209230" cy="47838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8737" y="100030"/>
            <a:ext cx="927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KHÔNG TÍNH TRƯỚC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(NGUYỄN NHẬT ÁNH)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6277" y="0"/>
            <a:ext cx="754456" cy="754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89680" y="670940"/>
            <a:ext cx="4174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mới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7555" y="1130300"/>
            <a:ext cx="107823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ngắn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“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a.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thích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4329" y="3661171"/>
            <a:ext cx="4018935" cy="251183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2" name="Flowchart: Sequential Access Storage 11"/>
          <p:cNvSpPr/>
          <p:nvPr/>
        </p:nvSpPr>
        <p:spPr>
          <a:xfrm>
            <a:off x="2631594" y="1832135"/>
            <a:ext cx="4066459" cy="2619484"/>
          </a:xfrm>
          <a:prstGeom prst="flowChartMagneticTap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to,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chỗ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1803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332875"/>
            <a:ext cx="3878825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3972335" y="712809"/>
            <a:ext cx="4209230" cy="47838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8737" y="100030"/>
            <a:ext cx="927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 2: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KHÔNG TÍNH TRƯỚC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(NGUYỄN NHẬT ÁNH)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6277" y="0"/>
            <a:ext cx="754456" cy="754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89680" y="670940"/>
            <a:ext cx="4174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mới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7555" y="1130300"/>
            <a:ext cx="107823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ngắn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“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7555" y="1686392"/>
            <a:ext cx="49198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phẩm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11951" y="2330245"/>
            <a:ext cx="2442122" cy="1622323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Xuất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1988, in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Út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Quyên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855889" y="2330245"/>
            <a:ext cx="2442122" cy="1210104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loại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ngắn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299827" y="2330245"/>
            <a:ext cx="2442122" cy="1562966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PTBĐ: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hợp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biểu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cảm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405846" y="4763729"/>
            <a:ext cx="2442122" cy="1279243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305932" y="4763729"/>
            <a:ext cx="2442122" cy="1259837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1541" y="3764617"/>
            <a:ext cx="3390818" cy="234398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1" name="Left-Right Arrow 20"/>
          <p:cNvSpPr/>
          <p:nvPr/>
        </p:nvSpPr>
        <p:spPr>
          <a:xfrm>
            <a:off x="4027580" y="2809158"/>
            <a:ext cx="707922" cy="438105"/>
          </a:xfrm>
          <a:prstGeom prst="left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Left-Right Arrow 23"/>
          <p:cNvSpPr/>
          <p:nvPr/>
        </p:nvSpPr>
        <p:spPr>
          <a:xfrm>
            <a:off x="7501876" y="2743335"/>
            <a:ext cx="707922" cy="438105"/>
          </a:xfrm>
          <a:prstGeom prst="left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Left-Right Arrow 24"/>
          <p:cNvSpPr/>
          <p:nvPr/>
        </p:nvSpPr>
        <p:spPr>
          <a:xfrm rot="16200000">
            <a:off x="2259569" y="4134884"/>
            <a:ext cx="707922" cy="438105"/>
          </a:xfrm>
          <a:prstGeom prst="left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Left-Right Arrow 25"/>
          <p:cNvSpPr/>
          <p:nvPr/>
        </p:nvSpPr>
        <p:spPr>
          <a:xfrm rot="16200000">
            <a:off x="9166927" y="4130128"/>
            <a:ext cx="707922" cy="438105"/>
          </a:xfrm>
          <a:prstGeom prst="left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33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3278</Words>
  <Application>Microsoft Office PowerPoint</Application>
  <PresentationFormat>Widescreen</PresentationFormat>
  <Paragraphs>325</Paragraphs>
  <Slides>67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67</vt:i4>
      </vt:variant>
    </vt:vector>
  </HeadingPairs>
  <TitlesOfParts>
    <vt:vector size="77" baseType="lpstr">
      <vt:lpstr>Arial</vt:lpstr>
      <vt:lpstr>Calibri</vt:lpstr>
      <vt:lpstr>Calibri Light</vt:lpstr>
      <vt:lpstr>Lucida Handwriting</vt:lpstr>
      <vt:lpstr>Tahoma</vt:lpstr>
      <vt:lpstr>Times New Roman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Nguyên Trần</dc:creator>
  <cp:lastModifiedBy>Mận Trần</cp:lastModifiedBy>
  <cp:revision>2</cp:revision>
  <dcterms:created xsi:type="dcterms:W3CDTF">2024-04-05T14:59:29Z</dcterms:created>
  <dcterms:modified xsi:type="dcterms:W3CDTF">2024-08-04T01:52:07Z</dcterms:modified>
</cp:coreProperties>
</file>