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62" r:id="rId3"/>
    <p:sldId id="269" r:id="rId4"/>
    <p:sldId id="270" r:id="rId5"/>
    <p:sldId id="263" r:id="rId6"/>
    <p:sldId id="272" r:id="rId7"/>
    <p:sldId id="264" r:id="rId8"/>
    <p:sldId id="273" r:id="rId9"/>
    <p:sldId id="266" r:id="rId10"/>
    <p:sldId id="274" r:id="rId11"/>
    <p:sldId id="275" r:id="rId12"/>
    <p:sldId id="279" r:id="rId13"/>
    <p:sldId id="278" r:id="rId14"/>
    <p:sldId id="280" r:id="rId15"/>
    <p:sldId id="285" r:id="rId16"/>
    <p:sldId id="282" r:id="rId17"/>
    <p:sldId id="281" r:id="rId18"/>
    <p:sldId id="283" r:id="rId19"/>
    <p:sldId id="284" r:id="rId20"/>
    <p:sldId id="286" r:id="rId21"/>
    <p:sldId id="261" r:id="rId22"/>
  </p:sldIdLst>
  <p:sldSz cx="24385588" cy="13717588"/>
  <p:notesSz cx="6797675" cy="9928225"/>
  <p:embeddedFontLst>
    <p:embeddedFont>
      <p:font typeface="Tahoma" panose="020B0604030504040204" pitchFamily="34" charset="0"/>
      <p:regular r:id="rId24"/>
      <p:bold r:id="rId25"/>
    </p:embeddedFont>
    <p:embeddedFont>
      <p:font typeface="Monotype Corsiva" panose="03010101010201010101" pitchFamily="66" charset="0"/>
      <p:italic r:id="rId26"/>
    </p:embeddedFont>
    <p:embeddedFont>
      <p:font typeface="Calibri" panose="020F0502020204030204" pitchFamily="34" charset="0"/>
      <p:regular r:id="rId27"/>
      <p:bold r:id="rId28"/>
      <p:italic r:id="rId29"/>
      <p:boldItalic r:id="rId30"/>
    </p:embeddedFont>
    <p:embeddedFont>
      <p:font typeface="Cambria Math" panose="02040503050406030204" pitchFamily="18" charset="0"/>
      <p:regular r:id="rId31"/>
    </p:embeddedFont>
    <p:embeddedFont>
      <p:font typeface="Questrial"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29" autoAdjust="0"/>
  </p:normalViewPr>
  <p:slideViewPr>
    <p:cSldViewPr snapToGrid="0">
      <p:cViewPr varScale="1">
        <p:scale>
          <a:sx n="45" d="100"/>
          <a:sy n="45" d="100"/>
        </p:scale>
        <p:origin x="24" y="24"/>
      </p:cViewPr>
      <p:guideLst>
        <p:guide orient="horz" pos="4321"/>
        <p:guide pos="7681"/>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44900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271400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2287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477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957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870146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20666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420353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845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829352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65467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850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7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80"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dirty="0"/>
          </a:p>
        </p:txBody>
      </p:sp>
      <p:sp>
        <p:nvSpPr>
          <p:cNvPr id="18" name="Google Shape;18;p16"/>
          <p:cNvSpPr txBox="1">
            <a:spLocks noGrp="1"/>
          </p:cNvSpPr>
          <p:nvPr>
            <p:ph type="ftr" idx="11"/>
          </p:nvPr>
        </p:nvSpPr>
        <p:spPr>
          <a:xfrm>
            <a:off x="8331743" y="12714173"/>
            <a:ext cx="77221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r>
              <a:rPr lang="en-US" dirty="0" smtClean="0"/>
              <a:t>HHH</a:t>
            </a:r>
            <a:endParaRPr lang="en-US" dirty="0"/>
          </a:p>
        </p:txBody>
      </p:sp>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dirty="0"/>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24"/>
        <p:cNvGrpSpPr/>
        <p:nvPr/>
      </p:nvGrpSpPr>
      <p:grpSpPr>
        <a:xfrm>
          <a:off x="0" y="0"/>
          <a:ext cx="0" cy="0"/>
          <a:chOff x="0" y="0"/>
          <a:chExt cx="0" cy="0"/>
        </a:xfrm>
      </p:grpSpPr>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 name="Title 1"/>
          <p:cNvSpPr>
            <a:spLocks noGrp="1"/>
          </p:cNvSpPr>
          <p:nvPr>
            <p:ph type="title"/>
          </p:nvPr>
        </p:nvSpPr>
        <p:spPr>
          <a:xfrm>
            <a:off x="1863436" y="2746086"/>
            <a:ext cx="21032788" cy="26511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dirty="0"/>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dirty="0"/>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dirty="0"/>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dirty="0"/>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dirty="0"/>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dirty="0" smtClean="0">
                <a:solidFill>
                  <a:schemeClr val="lt1"/>
                </a:solidFill>
                <a:latin typeface="Questrial"/>
                <a:ea typeface="Questrial"/>
                <a:cs typeface="Questrial"/>
                <a:sym typeface="Questrial"/>
              </a:rPr>
              <a:t>SULFURIC ACID VÀ</a:t>
            </a:r>
            <a:r>
              <a:rPr lang="en-US" sz="5400" b="1" i="0" u="none" strike="noStrike" cap="none" baseline="0" dirty="0" smtClean="0">
                <a:solidFill>
                  <a:schemeClr val="lt1"/>
                </a:solidFill>
                <a:latin typeface="Questrial"/>
                <a:ea typeface="Questrial"/>
                <a:cs typeface="Questrial"/>
                <a:sym typeface="Questrial"/>
              </a:rPr>
              <a:t> MUỐI SULFATE</a:t>
            </a:r>
            <a:endParaRPr sz="5400" b="1" i="0" u="none" strike="noStrike" cap="none" dirty="0">
              <a:solidFill>
                <a:schemeClr val="lt1"/>
              </a:solidFill>
              <a:latin typeface="Tahoma"/>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err="1">
                <a:solidFill>
                  <a:schemeClr val="lt1"/>
                </a:solidFill>
                <a:latin typeface="Questrial"/>
                <a:ea typeface="Questrial"/>
                <a:cs typeface="Questrial"/>
                <a:sym typeface="Questrial"/>
              </a:rPr>
              <a:t>Chương</a:t>
            </a:r>
            <a:r>
              <a:rPr lang="en-US" sz="3600" b="1" i="0" u="none" strike="noStrike" cap="none" dirty="0">
                <a:solidFill>
                  <a:schemeClr val="lt1"/>
                </a:solidFill>
                <a:latin typeface="Questrial"/>
                <a:ea typeface="Questrial"/>
                <a:cs typeface="Questrial"/>
                <a:sym typeface="Questrial"/>
              </a:rPr>
              <a:t> </a:t>
            </a:r>
            <a:r>
              <a:rPr lang="en-US" sz="3600" b="1" i="0" u="none" strike="noStrike" cap="none" dirty="0" smtClean="0">
                <a:solidFill>
                  <a:schemeClr val="lt1"/>
                </a:solidFill>
                <a:latin typeface="Questrial"/>
                <a:ea typeface="Questrial"/>
                <a:cs typeface="Questrial"/>
                <a:sym typeface="Questrial"/>
              </a:rPr>
              <a:t>2</a:t>
            </a:r>
            <a:endParaRPr sz="3600" b="1" dirty="0"/>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dirty="0">
                <a:solidFill>
                  <a:schemeClr val="lt1"/>
                </a:solidFill>
                <a:latin typeface="Questrial"/>
                <a:ea typeface="Questrial"/>
                <a:cs typeface="Questrial"/>
                <a:sym typeface="Questrial"/>
              </a:rPr>
              <a:t>LỚP</a:t>
            </a:r>
            <a:endParaRPr b="1" dirty="0"/>
          </a:p>
          <a:p>
            <a:pPr marL="0" marR="0" lvl="0" indent="0" algn="ctr" rtl="0">
              <a:lnSpc>
                <a:spcPct val="93750"/>
              </a:lnSpc>
              <a:spcBef>
                <a:spcPts val="0"/>
              </a:spcBef>
              <a:spcAft>
                <a:spcPts val="0"/>
              </a:spcAft>
              <a:buNone/>
            </a:pPr>
            <a:r>
              <a:rPr lang="en-US" sz="4800" b="1" i="0" u="none" strike="noStrike" cap="none" dirty="0">
                <a:solidFill>
                  <a:schemeClr val="lt1"/>
                </a:solidFill>
                <a:latin typeface="Questrial"/>
                <a:ea typeface="Questrial"/>
                <a:cs typeface="Questrial"/>
                <a:sym typeface="Questrial"/>
              </a:rPr>
              <a:t>11</a:t>
            </a:r>
            <a:endParaRPr sz="4800" b="1" i="0" u="none" strike="noStrike" cap="none" dirty="0">
              <a:solidFill>
                <a:schemeClr val="lt1"/>
              </a:solidFill>
              <a:latin typeface="Questrial"/>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Questrial"/>
                <a:ea typeface="Questrial"/>
                <a:cs typeface="Questrial"/>
                <a:sym typeface="Questrial"/>
              </a:rPr>
              <a:t>BÀI </a:t>
            </a:r>
            <a:r>
              <a:rPr lang="en-US" sz="3600" b="1" i="0" u="none" strike="noStrike" cap="none" dirty="0" smtClean="0">
                <a:solidFill>
                  <a:schemeClr val="lt1"/>
                </a:solidFill>
                <a:latin typeface="Questrial"/>
                <a:ea typeface="Questrial"/>
                <a:cs typeface="Questrial"/>
                <a:sym typeface="Questrial"/>
              </a:rPr>
              <a:t>7</a:t>
            </a:r>
            <a:endParaRPr sz="3600" b="1" i="0" u="none" strike="noStrike" cap="none" dirty="0">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 xmlns:a16="http://schemas.microsoft.com/office/drawing/2014/main" id="{258E3CC1-FC5B-F1EC-77BA-8C025B5E8141}"/>
              </a:ext>
            </a:extLst>
          </p:cNvPr>
          <p:cNvPicPr>
            <a:picLocks noChangeAspect="1" noChangeArrowheads="1"/>
          </p:cNvPicPr>
          <p:nvPr userDrawn="1"/>
        </p:nvPicPr>
        <p:blipFill>
          <a:blip r:embed="rId18">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 xmlns:a16="http://schemas.microsoft.com/office/drawing/2014/main" id="{B652FE73-5F5E-7C96-7C0C-C56EB06F3E8A}"/>
              </a:ext>
            </a:extLst>
          </p:cNvPr>
          <p:cNvPicPr>
            <a:picLocks noChangeAspect="1"/>
          </p:cNvPicPr>
          <p:nvPr userDrawn="1"/>
        </p:nvPicPr>
        <p:blipFill>
          <a:blip r:embed="rId19"/>
          <a:stretch>
            <a:fillRect/>
          </a:stretch>
        </p:blipFill>
        <p:spPr>
          <a:xfrm>
            <a:off x="709717" y="25513"/>
            <a:ext cx="1173602" cy="149206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16.wmf"/><Relationship Id="rId9" Type="http://schemas.openxmlformats.org/officeDocument/2006/relationships/image" Target="../media/image18.wmf"/></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38.png"/><Relationship Id="rId5" Type="http://schemas.openxmlformats.org/officeDocument/2006/relationships/image" Target="../media/image35.png"/><Relationship Id="rId10" Type="http://schemas.microsoft.com/office/2007/relationships/hdphoto" Target="../media/hdphoto2.wdp"/><Relationship Id="rId4" Type="http://schemas.openxmlformats.org/officeDocument/2006/relationships/image" Target="../media/image34.pn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1068689" y="5528523"/>
            <a:ext cx="22393796"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2" name="Google Shape;172;p1"/>
          <p:cNvSpPr txBox="1"/>
          <p:nvPr/>
        </p:nvSpPr>
        <p:spPr>
          <a:xfrm>
            <a:off x="-13319" y="1977168"/>
            <a:ext cx="24398907" cy="786650"/>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4800" b="1" dirty="0" err="1">
                <a:solidFill>
                  <a:srgbClr val="776249"/>
                </a:solidFill>
                <a:latin typeface="Tahoma"/>
                <a:ea typeface="Tahoma"/>
                <a:cs typeface="Tahoma"/>
                <a:sym typeface="Tahoma"/>
              </a:rPr>
              <a:t>Chương</a:t>
            </a:r>
            <a:r>
              <a:rPr lang="en-US" sz="4800" b="1" dirty="0">
                <a:solidFill>
                  <a:srgbClr val="776249"/>
                </a:solidFill>
                <a:latin typeface="Tahoma"/>
                <a:ea typeface="Tahoma"/>
                <a:cs typeface="Tahoma"/>
                <a:sym typeface="Tahoma"/>
              </a:rPr>
              <a:t> </a:t>
            </a:r>
            <a:r>
              <a:rPr lang="en-US" sz="4800" b="1" dirty="0" smtClean="0">
                <a:solidFill>
                  <a:srgbClr val="776249"/>
                </a:solidFill>
                <a:latin typeface="Tahoma"/>
                <a:ea typeface="Tahoma"/>
                <a:cs typeface="Tahoma"/>
                <a:sym typeface="Tahoma"/>
              </a:rPr>
              <a:t>2: NITROGEN VÀ SULFUR</a:t>
            </a:r>
            <a:endParaRPr dirty="0"/>
          </a:p>
        </p:txBody>
      </p:sp>
      <p:grpSp>
        <p:nvGrpSpPr>
          <p:cNvPr id="173" name="Google Shape;173;p1"/>
          <p:cNvGrpSpPr/>
          <p:nvPr/>
        </p:nvGrpSpPr>
        <p:grpSpPr>
          <a:xfrm>
            <a:off x="3235838" y="2697357"/>
            <a:ext cx="18975066" cy="3504143"/>
            <a:chOff x="3075551" y="1798097"/>
            <a:chExt cx="18976301" cy="3504372"/>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075551" y="1798097"/>
              <a:ext cx="18976301" cy="2325620"/>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600" b="1" dirty="0" err="1">
                  <a:solidFill>
                    <a:srgbClr val="FF0000"/>
                  </a:solidFill>
                  <a:latin typeface="Questrial"/>
                  <a:ea typeface="Questrial"/>
                  <a:cs typeface="Questrial"/>
                  <a:sym typeface="Questrial"/>
                </a:rPr>
                <a:t>Bài</a:t>
              </a:r>
              <a:r>
                <a:rPr lang="en-US" sz="6600" b="1" dirty="0">
                  <a:solidFill>
                    <a:srgbClr val="FF0000"/>
                  </a:solidFill>
                  <a:latin typeface="Questrial"/>
                  <a:ea typeface="Questrial"/>
                  <a:cs typeface="Questrial"/>
                  <a:sym typeface="Questrial"/>
                </a:rPr>
                <a:t> </a:t>
              </a:r>
              <a:r>
                <a:rPr lang="en-US" sz="6600" b="1" dirty="0" smtClean="0">
                  <a:solidFill>
                    <a:srgbClr val="FF0000"/>
                  </a:solidFill>
                  <a:latin typeface="Questrial"/>
                  <a:ea typeface="Questrial"/>
                  <a:cs typeface="Questrial"/>
                  <a:sym typeface="Questrial"/>
                </a:rPr>
                <a:t>7</a:t>
              </a:r>
              <a:endParaRPr sz="6600" b="1" dirty="0">
                <a:solidFill>
                  <a:srgbClr val="FF0000"/>
                </a:solidFill>
                <a:latin typeface="Questrial"/>
                <a:ea typeface="Questrial"/>
                <a:cs typeface="Questrial"/>
                <a:sym typeface="Questrial"/>
              </a:endParaRPr>
            </a:p>
            <a:p>
              <a:pPr marL="0" marR="0" lvl="0" indent="0" algn="ctr" rtl="0">
                <a:lnSpc>
                  <a:spcPct val="90909"/>
                </a:lnSpc>
                <a:spcBef>
                  <a:spcPts val="3000"/>
                </a:spcBef>
                <a:spcAft>
                  <a:spcPts val="0"/>
                </a:spcAft>
                <a:buNone/>
              </a:pPr>
              <a:r>
                <a:rPr lang="en-US" sz="6600" b="1" dirty="0" smtClean="0">
                  <a:solidFill>
                    <a:srgbClr val="135F82"/>
                  </a:solidFill>
                  <a:latin typeface="Questrial"/>
                  <a:ea typeface="Questrial"/>
                  <a:cs typeface="Questrial"/>
                  <a:sym typeface="Questrial"/>
                </a:rPr>
                <a:t>SULFURIC ACID VÀ MUỐI SULFATE</a:t>
              </a:r>
              <a:endParaRPr sz="6600" b="1" dirty="0">
                <a:solidFill>
                  <a:srgbClr val="135F82"/>
                </a:solidFill>
                <a:latin typeface="Questrial"/>
                <a:ea typeface="Questrial"/>
                <a:cs typeface="Questrial"/>
                <a:sym typeface="Questrial"/>
              </a:endParaRPr>
            </a:p>
          </p:txBody>
        </p:sp>
      </p:grpSp>
      <p:grpSp>
        <p:nvGrpSpPr>
          <p:cNvPr id="185" name="Google Shape;185;p1"/>
          <p:cNvGrpSpPr/>
          <p:nvPr/>
        </p:nvGrpSpPr>
        <p:grpSpPr>
          <a:xfrm>
            <a:off x="1141087" y="5506829"/>
            <a:ext cx="20281459" cy="872688"/>
            <a:chOff x="7459670" y="7086599"/>
            <a:chExt cx="20285129" cy="872846"/>
          </a:xfrm>
        </p:grpSpPr>
        <p:sp>
          <p:nvSpPr>
            <p:cNvPr id="186" name="Google Shape;186;p1">
              <a:hlinkClick r:id="" action="ppaction://noaction"/>
            </p:cNvPr>
            <p:cNvSpPr/>
            <p:nvPr/>
          </p:nvSpPr>
          <p:spPr>
            <a:xfrm>
              <a:off x="9365931" y="710829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smtClean="0">
                  <a:solidFill>
                    <a:srgbClr val="FF0000"/>
                  </a:solidFill>
                  <a:latin typeface="Tahoma"/>
                  <a:ea typeface="Tahoma"/>
                  <a:cs typeface="Tahoma"/>
                  <a:sym typeface="Tahoma"/>
                </a:rPr>
                <a:t>SULFURIC ACID</a:t>
              </a:r>
              <a:endParaRPr sz="4800" b="1" dirty="0">
                <a:solidFill>
                  <a:srgbClr val="FF0000"/>
                </a:solidFill>
                <a:latin typeface="Tahoma"/>
                <a:ea typeface="Tahoma"/>
                <a:cs typeface="Tahoma"/>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I</a:t>
                  </a:r>
                  <a:endParaRPr dirty="0"/>
                </a:p>
              </p:txBody>
            </p:sp>
          </p:grpSp>
        </p:grpSp>
      </p:grpSp>
      <p:grpSp>
        <p:nvGrpSpPr>
          <p:cNvPr id="192" name="Google Shape;192;p1"/>
          <p:cNvGrpSpPr/>
          <p:nvPr/>
        </p:nvGrpSpPr>
        <p:grpSpPr>
          <a:xfrm>
            <a:off x="1119154" y="6812286"/>
            <a:ext cx="16813248" cy="945156"/>
            <a:chOff x="7459670" y="8524495"/>
            <a:chExt cx="16816291" cy="945327"/>
          </a:xfrm>
        </p:grpSpPr>
        <p:sp>
          <p:nvSpPr>
            <p:cNvPr id="193" name="Google Shape;193;p1"/>
            <p:cNvSpPr/>
            <p:nvPr/>
          </p:nvSpPr>
          <p:spPr>
            <a:xfrm>
              <a:off x="9092456" y="8638675"/>
              <a:ext cx="15183505"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Cấu</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tạo</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phân</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tử</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và</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tính</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chất</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vật</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lí</a:t>
              </a:r>
              <a:endParaRPr sz="4800" b="1" dirty="0">
                <a:solidFill>
                  <a:srgbClr val="135F82"/>
                </a:solidFill>
                <a:latin typeface="Tahoma"/>
                <a:ea typeface="Tahoma"/>
                <a:cs typeface="Tahoma"/>
                <a:sym typeface="Tahoma"/>
              </a:endParaRPr>
            </a:p>
          </p:txBody>
        </p:sp>
        <p:grpSp>
          <p:nvGrpSpPr>
            <p:cNvPr id="194" name="Google Shape;194;p1"/>
            <p:cNvGrpSpPr/>
            <p:nvPr/>
          </p:nvGrpSpPr>
          <p:grpSpPr>
            <a:xfrm>
              <a:off x="7459670" y="8524495"/>
              <a:ext cx="1392614" cy="872846"/>
              <a:chOff x="7459670" y="7543799"/>
              <a:chExt cx="1381117" cy="87284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96" name="Google Shape;196;p1"/>
              <p:cNvGrpSpPr/>
              <p:nvPr/>
            </p:nvGrpSpPr>
            <p:grpSpPr>
              <a:xfrm>
                <a:off x="7469187" y="7685126"/>
                <a:ext cx="1371600" cy="731520"/>
                <a:chOff x="7469187" y="7685126"/>
                <a:chExt cx="1371600" cy="731520"/>
              </a:xfrm>
            </p:grpSpPr>
            <p:sp>
              <p:nvSpPr>
                <p:cNvPr id="197" name="Google Shape;197;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8" name="Google Shape;198;p1"/>
                <p:cNvSpPr txBox="1"/>
                <p:nvPr/>
              </p:nvSpPr>
              <p:spPr>
                <a:xfrm>
                  <a:off x="7874579" y="7688759"/>
                  <a:ext cx="675970" cy="7079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1</a:t>
                  </a:r>
                  <a:endParaRPr dirty="0"/>
                </a:p>
              </p:txBody>
            </p:sp>
          </p:grpSp>
        </p:grpSp>
      </p:grpSp>
      <p:grpSp>
        <p:nvGrpSpPr>
          <p:cNvPr id="199" name="Google Shape;199;p1"/>
          <p:cNvGrpSpPr/>
          <p:nvPr/>
        </p:nvGrpSpPr>
        <p:grpSpPr>
          <a:xfrm>
            <a:off x="1150681" y="8067956"/>
            <a:ext cx="22573303" cy="957490"/>
            <a:chOff x="7459670" y="9982199"/>
            <a:chExt cx="22577385" cy="957663"/>
          </a:xfrm>
        </p:grpSpPr>
        <p:sp>
          <p:nvSpPr>
            <p:cNvPr id="200" name="Google Shape;200;p1"/>
            <p:cNvSpPr/>
            <p:nvPr/>
          </p:nvSpPr>
          <p:spPr>
            <a:xfrm>
              <a:off x="9092455" y="10108716"/>
              <a:ext cx="20944601"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Tính</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chất</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hóa</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học</a:t>
              </a:r>
              <a:endParaRPr sz="4800" b="1" dirty="0">
                <a:solidFill>
                  <a:srgbClr val="135F82"/>
                </a:solidFill>
                <a:latin typeface="Tahoma"/>
                <a:ea typeface="Tahoma"/>
                <a:cs typeface="Tahoma"/>
                <a:sym typeface="Tahoma"/>
              </a:endParaRPr>
            </a:p>
          </p:txBody>
        </p:sp>
        <p:grpSp>
          <p:nvGrpSpPr>
            <p:cNvPr id="201" name="Google Shape;201;p1"/>
            <p:cNvGrpSpPr/>
            <p:nvPr/>
          </p:nvGrpSpPr>
          <p:grpSpPr>
            <a:xfrm>
              <a:off x="7459670" y="9982199"/>
              <a:ext cx="1392614" cy="872846"/>
              <a:chOff x="7459670" y="7543799"/>
              <a:chExt cx="1381117" cy="872846"/>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03" name="Google Shape;203;p1"/>
              <p:cNvGrpSpPr/>
              <p:nvPr/>
            </p:nvGrpSpPr>
            <p:grpSpPr>
              <a:xfrm>
                <a:off x="7469187" y="7685126"/>
                <a:ext cx="1371600" cy="731520"/>
                <a:chOff x="7469187" y="7685126"/>
                <a:chExt cx="1371600" cy="731520"/>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05" name="Google Shape;205;p1"/>
                <p:cNvSpPr txBox="1"/>
                <p:nvPr/>
              </p:nvSpPr>
              <p:spPr>
                <a:xfrm>
                  <a:off x="7751373" y="7688759"/>
                  <a:ext cx="922384" cy="7079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2</a:t>
                  </a:r>
                  <a:endParaRPr dirty="0"/>
                </a:p>
              </p:txBody>
            </p:sp>
          </p:grpSp>
        </p:grpSp>
      </p:grpSp>
      <p:grpSp>
        <p:nvGrpSpPr>
          <p:cNvPr id="206" name="Google Shape;206;p1"/>
          <p:cNvGrpSpPr/>
          <p:nvPr/>
        </p:nvGrpSpPr>
        <p:grpSpPr>
          <a:xfrm>
            <a:off x="1097471" y="9328996"/>
            <a:ext cx="21339695" cy="957490"/>
            <a:chOff x="7459670" y="9982199"/>
            <a:chExt cx="21343553" cy="957663"/>
          </a:xfrm>
        </p:grpSpPr>
        <p:sp>
          <p:nvSpPr>
            <p:cNvPr id="207" name="Google Shape;207;p1"/>
            <p:cNvSpPr/>
            <p:nvPr/>
          </p:nvSpPr>
          <p:spPr>
            <a:xfrm>
              <a:off x="9092456" y="10108716"/>
              <a:ext cx="19710767"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Bảo</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quản</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và</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xử</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lí</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bỏng</a:t>
              </a:r>
              <a:r>
                <a:rPr lang="en-US" sz="4800" b="1" dirty="0" smtClean="0">
                  <a:solidFill>
                    <a:srgbClr val="135F82"/>
                  </a:solidFill>
                  <a:latin typeface="Tahoma"/>
                  <a:ea typeface="Tahoma"/>
                  <a:cs typeface="Tahoma"/>
                  <a:sym typeface="Tahoma"/>
                </a:rPr>
                <a:t> sulfuric acid</a:t>
              </a:r>
              <a:endParaRPr sz="4800" b="1" dirty="0">
                <a:solidFill>
                  <a:srgbClr val="135F82"/>
                </a:solidFill>
                <a:latin typeface="Tahoma"/>
                <a:ea typeface="Tahoma"/>
                <a:cs typeface="Tahoma"/>
                <a:sym typeface="Tahoma"/>
              </a:endParaRPr>
            </a:p>
          </p:txBody>
        </p:sp>
        <p:grpSp>
          <p:nvGrpSpPr>
            <p:cNvPr id="208" name="Google Shape;208;p1"/>
            <p:cNvGrpSpPr/>
            <p:nvPr/>
          </p:nvGrpSpPr>
          <p:grpSpPr>
            <a:xfrm>
              <a:off x="7459670" y="9982199"/>
              <a:ext cx="1392614" cy="872846"/>
              <a:chOff x="7459670" y="7543799"/>
              <a:chExt cx="1381117" cy="872846"/>
            </a:xfrm>
          </p:grpSpPr>
          <p:sp>
            <p:nvSpPr>
              <p:cNvPr id="209" name="Google Shape;209;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10" name="Google Shape;210;p1"/>
              <p:cNvGrpSpPr/>
              <p:nvPr/>
            </p:nvGrpSpPr>
            <p:grpSpPr>
              <a:xfrm>
                <a:off x="7469187" y="7685126"/>
                <a:ext cx="1371600" cy="731520"/>
                <a:chOff x="7469187" y="7685126"/>
                <a:chExt cx="1371600" cy="731520"/>
              </a:xfrm>
            </p:grpSpPr>
            <p:sp>
              <p:nvSpPr>
                <p:cNvPr id="211" name="Google Shape;211;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12" name="Google Shape;212;p1"/>
                <p:cNvSpPr txBox="1"/>
                <p:nvPr/>
              </p:nvSpPr>
              <p:spPr>
                <a:xfrm>
                  <a:off x="7826023" y="7688759"/>
                  <a:ext cx="773086" cy="708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3</a:t>
                  </a:r>
                  <a:endParaRPr sz="4000" b="1" dirty="0">
                    <a:solidFill>
                      <a:srgbClr val="FFFFFF"/>
                    </a:solidFill>
                    <a:latin typeface="Tahoma"/>
                    <a:ea typeface="Tahoma"/>
                    <a:cs typeface="Tahoma"/>
                    <a:sym typeface="Tahoma"/>
                  </a:endParaRPr>
                </a:p>
              </p:txBody>
            </p:sp>
          </p:grpSp>
        </p:grpSp>
      </p:grpSp>
      <p:grpSp>
        <p:nvGrpSpPr>
          <p:cNvPr id="213" name="Google Shape;213;p1"/>
          <p:cNvGrpSpPr/>
          <p:nvPr/>
        </p:nvGrpSpPr>
        <p:grpSpPr>
          <a:xfrm>
            <a:off x="1068689" y="10638693"/>
            <a:ext cx="21339695" cy="957490"/>
            <a:chOff x="7459670" y="9982199"/>
            <a:chExt cx="21343553" cy="957663"/>
          </a:xfrm>
        </p:grpSpPr>
        <p:sp>
          <p:nvSpPr>
            <p:cNvPr id="214" name="Google Shape;214;p1"/>
            <p:cNvSpPr/>
            <p:nvPr/>
          </p:nvSpPr>
          <p:spPr>
            <a:xfrm>
              <a:off x="9092456" y="10108716"/>
              <a:ext cx="19710767"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Ứng</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dụng</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và</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sản</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xuất</a:t>
              </a:r>
              <a:r>
                <a:rPr lang="en-US" sz="4800" b="1" dirty="0" smtClean="0">
                  <a:solidFill>
                    <a:srgbClr val="135F82"/>
                  </a:solidFill>
                  <a:latin typeface="Tahoma"/>
                  <a:ea typeface="Tahoma"/>
                  <a:cs typeface="Tahoma"/>
                  <a:sym typeface="Tahoma"/>
                </a:rPr>
                <a:t> sulfuric acid</a:t>
              </a:r>
              <a:endParaRPr sz="4800" b="1" dirty="0">
                <a:solidFill>
                  <a:srgbClr val="135F82"/>
                </a:solidFill>
                <a:latin typeface="Tahoma"/>
                <a:ea typeface="Tahoma"/>
                <a:cs typeface="Tahoma"/>
                <a:sym typeface="Tahoma"/>
              </a:endParaRPr>
            </a:p>
          </p:txBody>
        </p:sp>
        <p:grpSp>
          <p:nvGrpSpPr>
            <p:cNvPr id="215" name="Google Shape;215;p1"/>
            <p:cNvGrpSpPr/>
            <p:nvPr/>
          </p:nvGrpSpPr>
          <p:grpSpPr>
            <a:xfrm>
              <a:off x="7459670" y="9982199"/>
              <a:ext cx="1392614" cy="872846"/>
              <a:chOff x="7459670" y="7543799"/>
              <a:chExt cx="1381117" cy="872846"/>
            </a:xfrm>
          </p:grpSpPr>
          <p:sp>
            <p:nvSpPr>
              <p:cNvPr id="216" name="Google Shape;216;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17" name="Google Shape;217;p1"/>
              <p:cNvGrpSpPr/>
              <p:nvPr/>
            </p:nvGrpSpPr>
            <p:grpSpPr>
              <a:xfrm>
                <a:off x="7469187" y="7685126"/>
                <a:ext cx="1371600" cy="731520"/>
                <a:chOff x="7469187" y="7685126"/>
                <a:chExt cx="1371600" cy="731520"/>
              </a:xfrm>
            </p:grpSpPr>
            <p:sp>
              <p:nvSpPr>
                <p:cNvPr id="218" name="Google Shape;218;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19" name="Google Shape;219;p1"/>
                <p:cNvSpPr txBox="1"/>
                <p:nvPr/>
              </p:nvSpPr>
              <p:spPr>
                <a:xfrm>
                  <a:off x="7949252" y="7688759"/>
                  <a:ext cx="526627" cy="708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4</a:t>
                  </a:r>
                  <a:endParaRPr sz="4000" b="1" dirty="0">
                    <a:solidFill>
                      <a:srgbClr val="FFFFFF"/>
                    </a:solidFill>
                    <a:latin typeface="Tahoma"/>
                    <a:ea typeface="Tahoma"/>
                    <a:cs typeface="Tahoma"/>
                    <a:sym typeface="Tahoma"/>
                  </a:endParaRPr>
                </a:p>
              </p:txBody>
            </p:sp>
          </p:grpSp>
        </p:grpSp>
      </p:grpSp>
      <p:grpSp>
        <p:nvGrpSpPr>
          <p:cNvPr id="44" name="Google Shape;213;p1"/>
          <p:cNvGrpSpPr/>
          <p:nvPr/>
        </p:nvGrpSpPr>
        <p:grpSpPr>
          <a:xfrm>
            <a:off x="1119153" y="11683555"/>
            <a:ext cx="21266511" cy="872688"/>
            <a:chOff x="7459669" y="9982200"/>
            <a:chExt cx="21270356" cy="872846"/>
          </a:xfrm>
        </p:grpSpPr>
        <p:sp>
          <p:nvSpPr>
            <p:cNvPr id="45" name="Google Shape;214;p1"/>
            <p:cNvSpPr/>
            <p:nvPr/>
          </p:nvSpPr>
          <p:spPr>
            <a:xfrm>
              <a:off x="9019258" y="9989820"/>
              <a:ext cx="19710767"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smtClean="0">
                  <a:solidFill>
                    <a:srgbClr val="FF0000"/>
                  </a:solidFill>
                  <a:latin typeface="Tahoma"/>
                  <a:ea typeface="Tahoma"/>
                  <a:cs typeface="Tahoma"/>
                  <a:sym typeface="Tahoma"/>
                </a:rPr>
                <a:t>MUỐI SULFATE</a:t>
              </a:r>
              <a:endParaRPr sz="4800" b="1" dirty="0">
                <a:solidFill>
                  <a:srgbClr val="FF0000"/>
                </a:solidFill>
                <a:latin typeface="Tahoma"/>
                <a:ea typeface="Tahoma"/>
                <a:cs typeface="Tahoma"/>
                <a:sym typeface="Tahoma"/>
              </a:endParaRPr>
            </a:p>
          </p:txBody>
        </p:sp>
        <p:grpSp>
          <p:nvGrpSpPr>
            <p:cNvPr id="46" name="Google Shape;215;p1"/>
            <p:cNvGrpSpPr/>
            <p:nvPr/>
          </p:nvGrpSpPr>
          <p:grpSpPr>
            <a:xfrm>
              <a:off x="7459669" y="9982200"/>
              <a:ext cx="1392615" cy="872846"/>
              <a:chOff x="7459669" y="7543800"/>
              <a:chExt cx="1381118" cy="872846"/>
            </a:xfrm>
          </p:grpSpPr>
          <p:sp>
            <p:nvSpPr>
              <p:cNvPr id="47" name="Google Shape;216;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48" name="Google Shape;217;p1"/>
              <p:cNvGrpSpPr/>
              <p:nvPr/>
            </p:nvGrpSpPr>
            <p:grpSpPr>
              <a:xfrm>
                <a:off x="7469187" y="7685126"/>
                <a:ext cx="1371600" cy="731520"/>
                <a:chOff x="7469187" y="7685126"/>
                <a:chExt cx="1371600" cy="731520"/>
              </a:xfrm>
            </p:grpSpPr>
            <p:sp>
              <p:nvSpPr>
                <p:cNvPr id="49" name="Google Shape;218;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50" name="Google Shape;219;p1"/>
                <p:cNvSpPr txBox="1"/>
                <p:nvPr/>
              </p:nvSpPr>
              <p:spPr>
                <a:xfrm>
                  <a:off x="7694012" y="7688759"/>
                  <a:ext cx="781868" cy="7079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smtClean="0">
                      <a:solidFill>
                        <a:srgbClr val="FFFFFF"/>
                      </a:solidFill>
                      <a:latin typeface="Tahoma"/>
                      <a:ea typeface="Tahoma"/>
                      <a:cs typeface="Tahoma"/>
                      <a:sym typeface="Tahoma"/>
                    </a:rPr>
                    <a:t>II</a:t>
                  </a:r>
                  <a:endParaRPr sz="4000" b="1" dirty="0">
                    <a:solidFill>
                      <a:srgbClr val="FFFFFF"/>
                    </a:solidFill>
                    <a:latin typeface="Tahoma"/>
                    <a:ea typeface="Tahoma"/>
                    <a:cs typeface="Tahoma"/>
                    <a:sym typeface="Tahoma"/>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500"/>
                                        <p:tgtEl>
                                          <p:spTgt spid="18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fade">
                                      <p:cBhvr>
                                        <p:cTn id="31" dur="500"/>
                                        <p:tgtEl>
                                          <p:spTgt spid="19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6"/>
                                        </p:tgtEl>
                                        <p:attrNameLst>
                                          <p:attrName>style.visibility</p:attrName>
                                        </p:attrNameLst>
                                      </p:cBhvr>
                                      <p:to>
                                        <p:strVal val="visible"/>
                                      </p:to>
                                    </p:set>
                                    <p:animEffect transition="in" filter="fade">
                                      <p:cBhvr>
                                        <p:cTn id="36" dur="500"/>
                                        <p:tgtEl>
                                          <p:spTgt spid="20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3"/>
                                        </p:tgtEl>
                                        <p:attrNameLst>
                                          <p:attrName>style.visibility</p:attrName>
                                        </p:attrNameLst>
                                      </p:cBhvr>
                                      <p:to>
                                        <p:strVal val="visible"/>
                                      </p:to>
                                    </p:set>
                                    <p:animEffect transition="in" filter="fade">
                                      <p:cBhvr>
                                        <p:cTn id="41" dur="500"/>
                                        <p:tgtEl>
                                          <p:spTgt spid="2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2" name="Google Shape;172;p1"/>
          <p:cNvSpPr txBox="1"/>
          <p:nvPr/>
        </p:nvSpPr>
        <p:spPr>
          <a:xfrm>
            <a:off x="271071" y="1628784"/>
            <a:ext cx="24398907" cy="1683497"/>
          </a:xfrm>
          <a:prstGeom prst="rect">
            <a:avLst/>
          </a:prstGeom>
          <a:noFill/>
          <a:ln>
            <a:noFill/>
          </a:ln>
        </p:spPr>
        <p:txBody>
          <a:bodyPr spcFirstLastPara="1" wrap="square" lIns="91400" tIns="45700" rIns="91400" bIns="45700" anchor="t" anchorCtr="0">
            <a:spAutoFit/>
          </a:bodyPr>
          <a:lstStyle/>
          <a:p>
            <a:pPr marR="0" lvl="0" algn="ctr" rtl="0">
              <a:lnSpc>
                <a:spcPct val="93750"/>
              </a:lnSpc>
              <a:spcBef>
                <a:spcPts val="0"/>
              </a:spcBef>
              <a:spcAft>
                <a:spcPts val="0"/>
              </a:spcAft>
            </a:pPr>
            <a:r>
              <a:rPr lang="en-US" sz="4800" b="1" dirty="0" smtClean="0">
                <a:solidFill>
                  <a:srgbClr val="7030A0"/>
                </a:solidFill>
                <a:latin typeface="Tahoma"/>
                <a:ea typeface="Tahoma"/>
                <a:cs typeface="Tahoma"/>
                <a:sym typeface="Tahoma"/>
              </a:rPr>
              <a:t>B</a:t>
            </a:r>
            <a:r>
              <a:rPr lang="en-US" sz="4800" b="1" dirty="0" smtClean="0">
                <a:solidFill>
                  <a:srgbClr val="FF0000"/>
                </a:solidFill>
                <a:latin typeface="Tahoma"/>
                <a:ea typeface="Tahoma"/>
                <a:cs typeface="Tahoma"/>
                <a:sym typeface="Tahoma"/>
              </a:rPr>
              <a:t>.HOẠT ĐỘNG HÌNH THÀNH KIẾN THỨC</a:t>
            </a:r>
          </a:p>
          <a:p>
            <a:pPr marR="0" lvl="0" algn="ctr" rtl="0">
              <a:lnSpc>
                <a:spcPct val="93750"/>
              </a:lnSpc>
              <a:spcBef>
                <a:spcPts val="0"/>
              </a:spcBef>
              <a:spcAft>
                <a:spcPts val="0"/>
              </a:spcAft>
            </a:pPr>
            <a:r>
              <a:rPr lang="en-US" sz="4800" b="1" dirty="0" smtClean="0">
                <a:solidFill>
                  <a:srgbClr val="FF0000"/>
                </a:solidFill>
                <a:latin typeface="Tahoma"/>
                <a:ea typeface="Tahoma"/>
                <a:cs typeface="Tahoma"/>
                <a:sym typeface="Tahoma"/>
              </a:rPr>
              <a:t>2.Tìm </a:t>
            </a:r>
            <a:r>
              <a:rPr lang="en-US" sz="4800" b="1" dirty="0" err="1" smtClean="0">
                <a:solidFill>
                  <a:srgbClr val="FF0000"/>
                </a:solidFill>
                <a:latin typeface="Tahoma"/>
                <a:ea typeface="Tahoma"/>
                <a:cs typeface="Tahoma"/>
                <a:sym typeface="Tahoma"/>
              </a:rPr>
              <a:t>hiểu</a:t>
            </a:r>
            <a:r>
              <a:rPr lang="en-US" sz="4800" b="1" dirty="0" smtClean="0">
                <a:solidFill>
                  <a:srgbClr val="FF000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Bảo</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quản</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và</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xử</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lí</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bỏng</a:t>
            </a:r>
            <a:r>
              <a:rPr lang="en-US" sz="4800" b="1" dirty="0" smtClean="0">
                <a:solidFill>
                  <a:srgbClr val="7030A0"/>
                </a:solidFill>
                <a:latin typeface="Tahoma"/>
                <a:ea typeface="Tahoma"/>
                <a:cs typeface="Tahoma"/>
                <a:sym typeface="Tahoma"/>
              </a:rPr>
              <a:t> sulfuric acid</a:t>
            </a:r>
          </a:p>
          <a:p>
            <a:pPr marL="342900" marR="0" lvl="0" indent="-342900" algn="ctr" rtl="0">
              <a:lnSpc>
                <a:spcPct val="93750"/>
              </a:lnSpc>
              <a:spcBef>
                <a:spcPts val="0"/>
              </a:spcBef>
              <a:spcAft>
                <a:spcPts val="0"/>
              </a:spcAft>
              <a:buAutoNum type="alphaUcPeriod"/>
            </a:pPr>
            <a:endParaRPr dirty="0"/>
          </a:p>
        </p:txBody>
      </p:sp>
      <p:grpSp>
        <p:nvGrpSpPr>
          <p:cNvPr id="173" name="Google Shape;173;p1"/>
          <p:cNvGrpSpPr/>
          <p:nvPr/>
        </p:nvGrpSpPr>
        <p:grpSpPr>
          <a:xfrm>
            <a:off x="3184699" y="4558795"/>
            <a:ext cx="18975066" cy="1642706"/>
            <a:chOff x="3024409" y="3659656"/>
            <a:chExt cx="18976301" cy="1642813"/>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024409" y="3659656"/>
              <a:ext cx="18976301" cy="1401333"/>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3000"/>
                </a:spcBef>
                <a:spcAft>
                  <a:spcPts val="0"/>
                </a:spcAft>
                <a:buNone/>
              </a:pPr>
              <a:endParaRPr sz="6600" b="1" dirty="0">
                <a:solidFill>
                  <a:srgbClr val="135F82"/>
                </a:solidFill>
                <a:latin typeface="Questrial"/>
                <a:ea typeface="Questrial"/>
                <a:cs typeface="Questrial"/>
                <a:sym typeface="Questrial"/>
              </a:endParaRPr>
            </a:p>
          </p:txBody>
        </p:sp>
      </p:grpSp>
      <p:grpSp>
        <p:nvGrpSpPr>
          <p:cNvPr id="14" name="Google Shape;185;p1"/>
          <p:cNvGrpSpPr/>
          <p:nvPr/>
        </p:nvGrpSpPr>
        <p:grpSpPr>
          <a:xfrm>
            <a:off x="1384074" y="2997495"/>
            <a:ext cx="17547393" cy="9725700"/>
            <a:chOff x="6513779" y="6129632"/>
            <a:chExt cx="19810294" cy="7007293"/>
          </a:xfrm>
        </p:grpSpPr>
        <p:sp>
          <p:nvSpPr>
            <p:cNvPr id="15" name="Google Shape;186;p1">
              <a:hlinkClick r:id="" action="ppaction://noaction"/>
            </p:cNvPr>
            <p:cNvSpPr/>
            <p:nvPr/>
          </p:nvSpPr>
          <p:spPr>
            <a:xfrm>
              <a:off x="7945205" y="6129632"/>
              <a:ext cx="18378868" cy="7007293"/>
            </a:xfrm>
            <a:prstGeom prst="rect">
              <a:avLst/>
            </a:prstGeom>
            <a:noFill/>
            <a:ln>
              <a:noFill/>
            </a:ln>
          </p:spPr>
          <p:txBody>
            <a:bodyPr spcFirstLastPara="1" wrap="square" lIns="91425" tIns="45700" rIns="91425" bIns="45700" anchor="t" anchorCtr="0">
              <a:spAutoFit/>
            </a:bodyPr>
            <a:lstStyle/>
            <a:p>
              <a:r>
                <a:rPr lang="vi-VN" sz="4800" b="1" dirty="0"/>
                <a:t>PHIẾU HỌC TẬP SỐ PHIẾU HỌC TẬP SỐ 3</a:t>
              </a:r>
              <a:endParaRPr lang="en-US" sz="4800" dirty="0"/>
            </a:p>
            <a:p>
              <a:r>
                <a:rPr lang="vi-VN" sz="3400" dirty="0"/>
                <a:t>1. Với những dụng cụ và hóa chất đã có sẵn, hãy thực hiện các TN sau. Quan sát hiện tượng xảy ra, viết các PTHH, xác định vai trò của acid trong từng phản ứng. Từ đó nêu tính chất hóa học của acid đặc </a:t>
              </a:r>
              <a:endParaRPr lang="en-US" sz="3400" dirty="0"/>
            </a:p>
            <a:p>
              <a:r>
                <a:rPr lang="vi-VN" sz="3400" dirty="0"/>
                <a:t>TN1: </a:t>
              </a:r>
              <a:r>
                <a:rPr lang="nl-NL" sz="3400" dirty="0"/>
                <a:t>Cho lá Cu vào ống nghiệm chứa 3ml dung dịch H</a:t>
              </a:r>
              <a:r>
                <a:rPr lang="nl-NL" sz="3400" baseline="-25000" dirty="0"/>
                <a:t>2</a:t>
              </a:r>
              <a:r>
                <a:rPr lang="nl-NL" sz="3400" dirty="0"/>
                <a:t>SO</a:t>
              </a:r>
              <a:r>
                <a:rPr lang="nl-NL" sz="3400" baseline="-25000" dirty="0"/>
                <a:t>4 đặc</a:t>
              </a:r>
              <a:r>
                <a:rPr lang="nl-NL" sz="3400" dirty="0"/>
                <a:t>, đun nóng, thêm cánh hoa hồng vào ống nghiệm và có nút bông tẩm dung dịch NaOH trên miệng ống nghiệm.</a:t>
              </a:r>
              <a:endParaRPr lang="en-US" sz="3400" dirty="0"/>
            </a:p>
            <a:p>
              <a:r>
                <a:rPr lang="vi-VN" sz="3400" dirty="0"/>
                <a:t>TN2: </a:t>
              </a:r>
              <a:r>
                <a:rPr lang="nl-NL" sz="3400" dirty="0"/>
                <a:t>Rót 3ml dung dịch H</a:t>
              </a:r>
              <a:r>
                <a:rPr lang="nl-NL" sz="3400" baseline="-25000" dirty="0"/>
                <a:t>2</a:t>
              </a:r>
              <a:r>
                <a:rPr lang="nl-NL" sz="3400" dirty="0"/>
                <a:t>SO</a:t>
              </a:r>
              <a:r>
                <a:rPr lang="nl-NL" sz="3400" baseline="-25000" dirty="0"/>
                <a:t>4</a:t>
              </a:r>
              <a:r>
                <a:rPr lang="nl-NL" sz="3400" dirty="0"/>
                <a:t> đặc vào cốc đựng </a:t>
              </a:r>
              <a:r>
                <a:rPr lang="vi-VN" sz="3400" dirty="0"/>
                <a:t>đường saccarozơ</a:t>
              </a:r>
              <a:endParaRPr lang="en-US" sz="3400" dirty="0"/>
            </a:p>
            <a:p>
              <a:r>
                <a:rPr lang="vi-VN" sz="3400" dirty="0"/>
                <a:t>2. Hoàn thành các yêu cầu sau:</a:t>
              </a:r>
              <a:endParaRPr lang="en-US" sz="3400" dirty="0"/>
            </a:p>
            <a:p>
              <a:r>
                <a:rPr lang="vi-VN" sz="3400" dirty="0"/>
                <a:t>a. Giải thích và nêu tính chất hóa học đặc trưng của axit </a:t>
              </a:r>
              <a:r>
                <a:rPr lang="nl-NL" sz="3400" dirty="0"/>
                <a:t>H</a:t>
              </a:r>
              <a:r>
                <a:rPr lang="nl-NL" sz="3400" baseline="-25000" dirty="0"/>
                <a:t>2</a:t>
              </a:r>
              <a:r>
                <a:rPr lang="nl-NL" sz="3400" dirty="0"/>
                <a:t>SO</a:t>
              </a:r>
              <a:r>
                <a:rPr lang="nl-NL" sz="3400" baseline="-25000" dirty="0"/>
                <a:t>4</a:t>
              </a:r>
              <a:r>
                <a:rPr lang="nl-NL" sz="3400" dirty="0"/>
                <a:t> đặc.</a:t>
              </a:r>
              <a:endParaRPr lang="en-US" sz="3400" dirty="0"/>
            </a:p>
            <a:p>
              <a:r>
                <a:rPr lang="vi-VN" sz="3400" dirty="0"/>
                <a:t>b. Hoàn thành phản ứng khí cho </a:t>
              </a:r>
              <a:r>
                <a:rPr lang="nl-NL" sz="3400" dirty="0"/>
                <a:t>H</a:t>
              </a:r>
              <a:r>
                <a:rPr lang="nl-NL" sz="3400" baseline="-25000" dirty="0"/>
                <a:t>2</a:t>
              </a:r>
              <a:r>
                <a:rPr lang="nl-NL" sz="3400" dirty="0"/>
                <a:t>SO</a:t>
              </a:r>
              <a:r>
                <a:rPr lang="nl-NL" sz="3400" baseline="-25000" dirty="0"/>
                <a:t>4</a:t>
              </a:r>
              <a:r>
                <a:rPr lang="nl-NL" sz="3400" dirty="0"/>
                <a:t> đặc phản ứng với các phi kim (C, S, P) và các hợp chất có tính khử </a:t>
              </a:r>
              <a:r>
                <a:rPr lang="vi-VN" sz="3400" dirty="0"/>
                <a:t>H</a:t>
              </a:r>
              <a:r>
                <a:rPr lang="vi-VN" sz="3400" baseline="-25000" dirty="0"/>
                <a:t>2</a:t>
              </a:r>
              <a:r>
                <a:rPr lang="vi-VN" sz="3400" dirty="0"/>
                <a:t>S, FeO, KBr, HI Fe</a:t>
              </a:r>
              <a:r>
                <a:rPr lang="vi-VN" sz="3400" baseline="-25000" dirty="0"/>
                <a:t>3</a:t>
              </a:r>
              <a:r>
                <a:rPr lang="vi-VN" sz="3400" dirty="0"/>
                <a:t>O</a:t>
              </a:r>
              <a:r>
                <a:rPr lang="vi-VN" sz="3400" baseline="-25000" dirty="0"/>
                <a:t>4</a:t>
              </a:r>
              <a:r>
                <a:rPr lang="vi-VN" sz="3400" dirty="0"/>
                <a:t>, …</a:t>
              </a:r>
              <a:endParaRPr lang="en-US" sz="3400" dirty="0"/>
            </a:p>
            <a:p>
              <a:r>
                <a:rPr lang="vi-VN" sz="3400" dirty="0"/>
                <a:t>c. Giải thích nguyên nhân tính acid và tính oxi hóa của acid </a:t>
              </a:r>
              <a:r>
                <a:rPr lang="nl-NL" sz="3400" dirty="0"/>
                <a:t>H</a:t>
              </a:r>
              <a:r>
                <a:rPr lang="nl-NL" sz="3400" baseline="-25000" dirty="0"/>
                <a:t>2</a:t>
              </a:r>
              <a:r>
                <a:rPr lang="nl-NL" sz="3400" dirty="0"/>
                <a:t>SO</a:t>
              </a:r>
              <a:r>
                <a:rPr lang="nl-NL" sz="3400" baseline="-25000" dirty="0"/>
                <a:t>4 </a:t>
              </a:r>
              <a:r>
                <a:rPr lang="nl-NL" sz="3400" dirty="0"/>
                <a:t>loãng và tính </a:t>
              </a:r>
              <a:r>
                <a:rPr lang="vi-VN" sz="3400" dirty="0"/>
                <a:t>oxi hóa mạnh của </a:t>
              </a:r>
              <a:r>
                <a:rPr lang="nl-NL" sz="3400" dirty="0"/>
                <a:t>H</a:t>
              </a:r>
              <a:r>
                <a:rPr lang="nl-NL" sz="3400" baseline="-25000" dirty="0"/>
                <a:t>2</a:t>
              </a:r>
              <a:r>
                <a:rPr lang="nl-NL" sz="3400" dirty="0"/>
                <a:t>SO</a:t>
              </a:r>
              <a:r>
                <a:rPr lang="nl-NL" sz="3400" baseline="-25000" dirty="0"/>
                <a:t>4 </a:t>
              </a:r>
              <a:r>
                <a:rPr lang="nl-NL" sz="3400" dirty="0"/>
                <a:t>đặc viết phương trình minh họa, ghi rõ số oxi hóa của các nguyên tố trong các hợp chất.</a:t>
              </a:r>
              <a:endParaRPr lang="en-US" sz="3400" dirty="0"/>
            </a:p>
            <a:p>
              <a:r>
                <a:rPr lang="nl-NL" sz="3400" dirty="0"/>
                <a:t>d. Viết 4 phản ứng trong đó H</a:t>
              </a:r>
              <a:r>
                <a:rPr lang="nl-NL" sz="3400" baseline="-25000" dirty="0"/>
                <a:t>2</a:t>
              </a:r>
              <a:r>
                <a:rPr lang="nl-NL" sz="3400" dirty="0"/>
                <a:t>SO</a:t>
              </a:r>
              <a:r>
                <a:rPr lang="nl-NL" sz="3400" baseline="-25000" dirty="0"/>
                <a:t>4</a:t>
              </a:r>
              <a:r>
                <a:rPr lang="nl-NL" sz="3400" dirty="0"/>
                <a:t> đặc thể hiện tính acid, so sánh sản phẩm tạo thành khi thay H</a:t>
              </a:r>
              <a:r>
                <a:rPr lang="nl-NL" sz="3400" baseline="-25000" dirty="0"/>
                <a:t>2</a:t>
              </a:r>
              <a:r>
                <a:rPr lang="nl-NL" sz="3400" dirty="0"/>
                <a:t>SO</a:t>
              </a:r>
              <a:r>
                <a:rPr lang="nl-NL" sz="3400" baseline="-25000" dirty="0"/>
                <a:t>4</a:t>
              </a:r>
              <a:r>
                <a:rPr lang="nl-NL" sz="3400" dirty="0"/>
                <a:t> đặc bằng H</a:t>
              </a:r>
              <a:r>
                <a:rPr lang="nl-NL" sz="3400" baseline="-25000" dirty="0"/>
                <a:t>2</a:t>
              </a:r>
              <a:r>
                <a:rPr lang="nl-NL" sz="3400" dirty="0"/>
                <a:t>SO</a:t>
              </a:r>
              <a:r>
                <a:rPr lang="nl-NL" sz="3400" baseline="-25000" dirty="0"/>
                <a:t>4</a:t>
              </a:r>
              <a:r>
                <a:rPr lang="nl-NL" sz="3400" dirty="0"/>
                <a:t> loãng</a:t>
              </a:r>
              <a:r>
                <a:rPr lang="nl-NL" sz="3400" dirty="0" smtClean="0"/>
                <a:t>.</a:t>
              </a:r>
            </a:p>
            <a:p>
              <a:r>
                <a:rPr lang="nl-NL" sz="3400" dirty="0"/>
                <a:t>3.Trả lời câu hỏi như hình sau, từ đó nêu cách bảo quản và xử lí bỏng sulfuric acid?</a:t>
              </a:r>
              <a:endParaRPr lang="en-US" sz="3400" dirty="0"/>
            </a:p>
          </p:txBody>
        </p:sp>
        <p:grpSp>
          <p:nvGrpSpPr>
            <p:cNvPr id="16" name="Google Shape;187;p1"/>
            <p:cNvGrpSpPr/>
            <p:nvPr/>
          </p:nvGrpSpPr>
          <p:grpSpPr>
            <a:xfrm>
              <a:off x="6513779" y="6399776"/>
              <a:ext cx="1383018" cy="830512"/>
              <a:chOff x="6521587" y="6856976"/>
              <a:chExt cx="1371600" cy="830512"/>
            </a:xfrm>
          </p:grpSpPr>
          <p:sp>
            <p:nvSpPr>
              <p:cNvPr id="17"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 name="Google Shape;190;p1"/>
              <p:cNvSpPr/>
              <p:nvPr/>
            </p:nvSpPr>
            <p:spPr>
              <a:xfrm rot="5400000">
                <a:off x="6841627" y="653693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grpSp>
      <p:pic>
        <p:nvPicPr>
          <p:cNvPr id="13" name="Picture 12" descr="C:\Users\ADMIN\Pictures\Screenshots\Screenshot (1203).png"/>
          <p:cNvPicPr/>
          <p:nvPr/>
        </p:nvPicPr>
        <p:blipFill>
          <a:blip r:embed="rId3">
            <a:extLst>
              <a:ext uri="{28A0092B-C50C-407E-A947-70E740481C1C}">
                <a14:useLocalDpi xmlns:a14="http://schemas.microsoft.com/office/drawing/2010/main" val="0"/>
              </a:ext>
            </a:extLst>
          </a:blip>
          <a:srcRect/>
          <a:stretch>
            <a:fillRect/>
          </a:stretch>
        </p:blipFill>
        <p:spPr bwMode="auto">
          <a:xfrm>
            <a:off x="18931467" y="3453857"/>
            <a:ext cx="4964697" cy="9127762"/>
          </a:xfrm>
          <a:prstGeom prst="rect">
            <a:avLst/>
          </a:prstGeom>
          <a:noFill/>
          <a:ln>
            <a:noFill/>
          </a:ln>
        </p:spPr>
      </p:pic>
    </p:spTree>
    <p:extLst>
      <p:ext uri="{BB962C8B-B14F-4D97-AF65-F5344CB8AC3E}">
        <p14:creationId xmlns:p14="http://schemas.microsoft.com/office/powerpoint/2010/main" val="361527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 xmlns:a16="http://schemas.microsoft.com/office/drawing/2014/main" id="{6A3EA2FF-6D29-F63E-A7AB-7C8988CFB3E3}"/>
              </a:ext>
            </a:extLst>
          </p:cNvPr>
          <p:cNvGrpSpPr/>
          <p:nvPr/>
        </p:nvGrpSpPr>
        <p:grpSpPr>
          <a:xfrm>
            <a:off x="1051120" y="2164355"/>
            <a:ext cx="22738481" cy="1888394"/>
            <a:chOff x="17200151" y="2536121"/>
            <a:chExt cx="22738481" cy="1888394"/>
          </a:xfrm>
        </p:grpSpPr>
        <p:sp>
          <p:nvSpPr>
            <p:cNvPr id="12" name="Right Triangle 109">
              <a:extLst>
                <a:ext uri="{FF2B5EF4-FFF2-40B4-BE49-F238E27FC236}">
                  <a16:creationId xmlns=""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 xmlns:a16="http://schemas.microsoft.com/office/drawing/2014/main" id="{5676BBB5-87FC-0860-FFCF-0DF61DA3ECA0}"/>
                </a:ext>
              </a:extLst>
            </p:cNvPr>
            <p:cNvSpPr>
              <a:spLocks/>
            </p:cNvSpPr>
            <p:nvPr/>
          </p:nvSpPr>
          <p:spPr bwMode="auto">
            <a:xfrm rot="5400000">
              <a:off x="18508353" y="1288892"/>
              <a:ext cx="769442"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 xmlns:a16="http://schemas.microsoft.com/office/drawing/2014/main" id="{24B3A259-8848-90BA-D5E5-841041DB744C}"/>
                </a:ext>
              </a:extLst>
            </p:cNvPr>
            <p:cNvSpPr txBox="1"/>
            <p:nvPr/>
          </p:nvSpPr>
          <p:spPr>
            <a:xfrm>
              <a:off x="17315592" y="2536121"/>
              <a:ext cx="9911688" cy="769441"/>
            </a:xfrm>
            <a:prstGeom prst="rect">
              <a:avLst/>
            </a:prstGeom>
            <a:noFill/>
          </p:spPr>
          <p:txBody>
            <a:bodyPr wrap="none" rtlCol="0">
              <a:spAutoFit/>
            </a:bodyPr>
            <a:lstStyle/>
            <a:p>
              <a:pPr lvl="0" defTabSz="2177278">
                <a:buClrTx/>
                <a:defRPr/>
              </a:pPr>
              <a:r>
                <a:rPr lang="nl-NL" sz="4400" b="1" dirty="0" smtClean="0"/>
                <a:t>Bảo quản và xử lí bỏng sulfuric acid</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 xmlns:a16="http://schemas.microsoft.com/office/drawing/2014/main" id="{CC090838-E6D4-1B12-64CA-A5CC3592ED7F}"/>
              </a:ext>
            </a:extLst>
          </p:cNvPr>
          <p:cNvSpPr txBox="1"/>
          <p:nvPr/>
        </p:nvSpPr>
        <p:spPr>
          <a:xfrm>
            <a:off x="1667738" y="2908644"/>
            <a:ext cx="18821021" cy="5632311"/>
          </a:xfrm>
          <a:prstGeom prst="rect">
            <a:avLst/>
          </a:prstGeom>
          <a:noFill/>
        </p:spPr>
        <p:txBody>
          <a:bodyPr wrap="square" rtlCol="0">
            <a:spAutoFit/>
          </a:bodyPr>
          <a:lstStyle/>
          <a:p>
            <a:r>
              <a:rPr lang="nl-NL" sz="3200" dirty="0" smtClean="0"/>
              <a:t>+</a:t>
            </a:r>
            <a:r>
              <a:rPr lang="en-US" sz="4000" dirty="0" err="1" smtClean="0">
                <a:solidFill>
                  <a:srgbClr val="FF0000"/>
                </a:solidFill>
              </a:rPr>
              <a:t>Bảo</a:t>
            </a:r>
            <a:r>
              <a:rPr lang="en-US" sz="4000" dirty="0" smtClean="0">
                <a:solidFill>
                  <a:srgbClr val="FF0000"/>
                </a:solidFill>
              </a:rPr>
              <a:t> </a:t>
            </a:r>
            <a:r>
              <a:rPr lang="en-US" sz="4000" dirty="0" err="1" smtClean="0">
                <a:solidFill>
                  <a:srgbClr val="FF0000"/>
                </a:solidFill>
              </a:rPr>
              <a:t>quản</a:t>
            </a:r>
            <a:r>
              <a:rPr lang="en-US" sz="4000" dirty="0" smtClean="0"/>
              <a:t>: </a:t>
            </a:r>
            <a:r>
              <a:rPr lang="nl-NL" sz="4000" dirty="0" smtClean="0"/>
              <a:t>Trong </a:t>
            </a:r>
            <a:r>
              <a:rPr lang="nl-NL" sz="4000" dirty="0"/>
              <a:t>phòng thí nghiệm, các chai, lọ chứa sulfuric acid phải được bảo quản ở nơi có ít nguy cơ bị va chạm, xa nguồn nhiệt và các hóa chất khác. Khi làm việc với sulfuric accid, cần sử dụng các dụng cụ bảo hộ như áo bảo hộ, kính bảo hộ, găng tay chống thấm,...</a:t>
            </a:r>
            <a:endParaRPr lang="en-US" sz="4000" dirty="0"/>
          </a:p>
          <a:p>
            <a:r>
              <a:rPr lang="nl-NL" sz="4000" dirty="0" smtClean="0"/>
              <a:t>+</a:t>
            </a:r>
            <a:r>
              <a:rPr lang="en-US" sz="4000" dirty="0" err="1" smtClean="0">
                <a:solidFill>
                  <a:srgbClr val="FF0000"/>
                </a:solidFill>
              </a:rPr>
              <a:t>Xử</a:t>
            </a:r>
            <a:r>
              <a:rPr lang="en-US" sz="4000" dirty="0" smtClean="0">
                <a:solidFill>
                  <a:srgbClr val="FF0000"/>
                </a:solidFill>
              </a:rPr>
              <a:t> </a:t>
            </a:r>
            <a:r>
              <a:rPr lang="en-US" sz="4000" dirty="0" err="1" smtClean="0">
                <a:solidFill>
                  <a:srgbClr val="FF0000"/>
                </a:solidFill>
              </a:rPr>
              <a:t>lí</a:t>
            </a:r>
            <a:r>
              <a:rPr lang="en-US" sz="4000" dirty="0" smtClean="0">
                <a:solidFill>
                  <a:srgbClr val="FF0000"/>
                </a:solidFill>
              </a:rPr>
              <a:t> </a:t>
            </a:r>
            <a:r>
              <a:rPr lang="en-US" sz="4000" dirty="0" err="1" smtClean="0">
                <a:solidFill>
                  <a:srgbClr val="FF0000"/>
                </a:solidFill>
              </a:rPr>
              <a:t>bỏng</a:t>
            </a:r>
            <a:r>
              <a:rPr lang="en-US" sz="4000" dirty="0" smtClean="0">
                <a:solidFill>
                  <a:srgbClr val="FF0000"/>
                </a:solidFill>
              </a:rPr>
              <a:t> sulfuric acid</a:t>
            </a:r>
            <a:r>
              <a:rPr lang="en-US" sz="4000" dirty="0" smtClean="0"/>
              <a:t>: </a:t>
            </a:r>
            <a:r>
              <a:rPr lang="en-US" sz="4000" dirty="0" err="1"/>
              <a:t>Khi</a:t>
            </a:r>
            <a:r>
              <a:rPr lang="en-US" sz="4000" dirty="0"/>
              <a:t> </a:t>
            </a:r>
            <a:r>
              <a:rPr lang="en-US" sz="4000" dirty="0" err="1"/>
              <a:t>bị</a:t>
            </a:r>
            <a:r>
              <a:rPr lang="en-US" sz="4000" dirty="0"/>
              <a:t> </a:t>
            </a:r>
            <a:r>
              <a:rPr lang="en-US" sz="4000" dirty="0" err="1"/>
              <a:t>bỏng</a:t>
            </a:r>
            <a:r>
              <a:rPr lang="en-US" sz="4000" dirty="0"/>
              <a:t> </a:t>
            </a:r>
            <a:r>
              <a:rPr lang="en-US" sz="4000" dirty="0" err="1"/>
              <a:t>bởi</a:t>
            </a:r>
            <a:r>
              <a:rPr lang="en-US" sz="4000" dirty="0"/>
              <a:t> dung </a:t>
            </a:r>
            <a:r>
              <a:rPr lang="en-US" sz="4000" dirty="0" err="1"/>
              <a:t>dịch</a:t>
            </a:r>
            <a:r>
              <a:rPr lang="en-US" sz="4000" dirty="0"/>
              <a:t> sulfuric acid, </a:t>
            </a:r>
            <a:r>
              <a:rPr lang="en-US" sz="4000" dirty="0" err="1"/>
              <a:t>cần</a:t>
            </a:r>
            <a:r>
              <a:rPr lang="en-US" sz="4000" dirty="0"/>
              <a:t> </a:t>
            </a:r>
            <a:r>
              <a:rPr lang="en-US" sz="4000" dirty="0" err="1"/>
              <a:t>sơ</a:t>
            </a:r>
            <a:r>
              <a:rPr lang="en-US" sz="4000" dirty="0"/>
              <a:t> </a:t>
            </a:r>
            <a:r>
              <a:rPr lang="en-US" sz="4000" dirty="0" err="1"/>
              <a:t>cứu</a:t>
            </a:r>
            <a:r>
              <a:rPr lang="en-US" sz="4000" dirty="0"/>
              <a:t> </a:t>
            </a:r>
            <a:r>
              <a:rPr lang="en-US" sz="4000" dirty="0" err="1"/>
              <a:t>người</a:t>
            </a:r>
            <a:r>
              <a:rPr lang="en-US" sz="4000" dirty="0"/>
              <a:t> </a:t>
            </a:r>
            <a:r>
              <a:rPr lang="en-US" sz="4000" dirty="0" err="1"/>
              <a:t>bị</a:t>
            </a:r>
            <a:r>
              <a:rPr lang="en-US" sz="4000" dirty="0"/>
              <a:t> </a:t>
            </a:r>
            <a:r>
              <a:rPr lang="en-US" sz="4000" dirty="0" err="1"/>
              <a:t>bỏng</a:t>
            </a:r>
            <a:r>
              <a:rPr lang="en-US" sz="4000" dirty="0"/>
              <a:t> </a:t>
            </a:r>
            <a:r>
              <a:rPr lang="en-US" sz="4000" dirty="0" err="1"/>
              <a:t>bẳng</a:t>
            </a:r>
            <a:r>
              <a:rPr lang="en-US" sz="4000" dirty="0"/>
              <a:t> </a:t>
            </a:r>
            <a:r>
              <a:rPr lang="en-US" sz="4000" dirty="0" err="1"/>
              <a:t>cách</a:t>
            </a:r>
            <a:r>
              <a:rPr lang="en-US" sz="4000" dirty="0"/>
              <a:t> </a:t>
            </a:r>
            <a:r>
              <a:rPr lang="en-US" sz="4000" dirty="0" err="1"/>
              <a:t>rửa</a:t>
            </a:r>
            <a:r>
              <a:rPr lang="en-US" sz="4000" dirty="0"/>
              <a:t> </a:t>
            </a:r>
            <a:r>
              <a:rPr lang="en-US" sz="4000" dirty="0" err="1"/>
              <a:t>sạch</a:t>
            </a:r>
            <a:r>
              <a:rPr lang="en-US" sz="4000" dirty="0"/>
              <a:t> </a:t>
            </a:r>
            <a:r>
              <a:rPr lang="en-US" sz="4000" dirty="0" err="1"/>
              <a:t>vết</a:t>
            </a:r>
            <a:r>
              <a:rPr lang="en-US" sz="4000" dirty="0"/>
              <a:t> </a:t>
            </a:r>
            <a:r>
              <a:rPr lang="en-US" sz="4000" dirty="0" err="1"/>
              <a:t>bỏng</a:t>
            </a:r>
            <a:r>
              <a:rPr lang="en-US" sz="4000" dirty="0"/>
              <a:t> </a:t>
            </a:r>
            <a:r>
              <a:rPr lang="en-US" sz="4000" dirty="0" err="1"/>
              <a:t>dưới</a:t>
            </a:r>
            <a:r>
              <a:rPr lang="en-US" sz="4000" dirty="0"/>
              <a:t> </a:t>
            </a:r>
            <a:r>
              <a:rPr lang="en-US" sz="4000" dirty="0" err="1"/>
              <a:t>vòi</a:t>
            </a:r>
            <a:r>
              <a:rPr lang="en-US" sz="4000" dirty="0"/>
              <a:t> </a:t>
            </a:r>
            <a:r>
              <a:rPr lang="en-US" sz="4000" dirty="0" err="1"/>
              <a:t>nước</a:t>
            </a:r>
            <a:r>
              <a:rPr lang="en-US" sz="4000" dirty="0"/>
              <a:t> </a:t>
            </a:r>
            <a:r>
              <a:rPr lang="en-US" sz="4000" dirty="0" err="1"/>
              <a:t>sạch</a:t>
            </a:r>
            <a:r>
              <a:rPr lang="en-US" sz="4000" dirty="0"/>
              <a:t> </a:t>
            </a:r>
            <a:r>
              <a:rPr lang="en-US" sz="4000" dirty="0" err="1"/>
              <a:t>trong</a:t>
            </a:r>
            <a:r>
              <a:rPr lang="en-US" sz="4000" dirty="0"/>
              <a:t> </a:t>
            </a:r>
            <a:r>
              <a:rPr lang="en-US" sz="4000" dirty="0" err="1"/>
              <a:t>ít</a:t>
            </a:r>
            <a:r>
              <a:rPr lang="en-US" sz="4000" dirty="0"/>
              <a:t> </a:t>
            </a:r>
            <a:r>
              <a:rPr lang="en-US" sz="4000" dirty="0" err="1"/>
              <a:t>nhất</a:t>
            </a:r>
            <a:r>
              <a:rPr lang="en-US" sz="4000" dirty="0"/>
              <a:t> 20 </a:t>
            </a:r>
            <a:r>
              <a:rPr lang="en-US" sz="4000" dirty="0" err="1"/>
              <a:t>phút</a:t>
            </a:r>
            <a:r>
              <a:rPr lang="en-US" sz="4000" dirty="0"/>
              <a:t> </a:t>
            </a:r>
            <a:r>
              <a:rPr lang="en-US" sz="4000" dirty="0" err="1"/>
              <a:t>để</a:t>
            </a:r>
            <a:r>
              <a:rPr lang="en-US" sz="4000" dirty="0"/>
              <a:t> </a:t>
            </a:r>
            <a:r>
              <a:rPr lang="en-US" sz="4000" dirty="0" err="1"/>
              <a:t>rửa</a:t>
            </a:r>
            <a:r>
              <a:rPr lang="en-US" sz="4000" dirty="0"/>
              <a:t> </a:t>
            </a:r>
            <a:r>
              <a:rPr lang="en-US" sz="4000" dirty="0" err="1"/>
              <a:t>trôi</a:t>
            </a:r>
            <a:r>
              <a:rPr lang="en-US" sz="4000" dirty="0"/>
              <a:t> acid </a:t>
            </a:r>
            <a:r>
              <a:rPr lang="en-US" sz="4000" dirty="0" err="1"/>
              <a:t>đồng</a:t>
            </a:r>
            <a:r>
              <a:rPr lang="en-US" sz="4000" dirty="0"/>
              <a:t> </a:t>
            </a:r>
            <a:r>
              <a:rPr lang="en-US" sz="4000" dirty="0" err="1"/>
              <a:t>thời</a:t>
            </a:r>
            <a:r>
              <a:rPr lang="en-US" sz="4000" dirty="0"/>
              <a:t> </a:t>
            </a:r>
            <a:r>
              <a:rPr lang="en-US" sz="4000" dirty="0" err="1"/>
              <a:t>làm</a:t>
            </a:r>
            <a:r>
              <a:rPr lang="en-US" sz="4000" dirty="0"/>
              <a:t> </a:t>
            </a:r>
            <a:r>
              <a:rPr lang="en-US" sz="4000" dirty="0" err="1"/>
              <a:t>giảm</a:t>
            </a:r>
            <a:r>
              <a:rPr lang="en-US" sz="4000" dirty="0"/>
              <a:t> </a:t>
            </a:r>
            <a:r>
              <a:rPr lang="en-US" sz="4000" dirty="0" err="1"/>
              <a:t>nhiệt</a:t>
            </a:r>
            <a:r>
              <a:rPr lang="en-US" sz="4000" dirty="0"/>
              <a:t> </a:t>
            </a:r>
            <a:r>
              <a:rPr lang="en-US" sz="4000" dirty="0" err="1"/>
              <a:t>phát</a:t>
            </a:r>
            <a:r>
              <a:rPr lang="en-US" sz="4000" dirty="0"/>
              <a:t> </a:t>
            </a:r>
            <a:r>
              <a:rPr lang="en-US" sz="4000" dirty="0" err="1"/>
              <a:t>ra</a:t>
            </a:r>
            <a:r>
              <a:rPr lang="en-US" sz="4000" dirty="0"/>
              <a:t> </a:t>
            </a:r>
            <a:r>
              <a:rPr lang="en-US" sz="4000" dirty="0" err="1"/>
              <a:t>từ</a:t>
            </a:r>
            <a:r>
              <a:rPr lang="en-US" sz="4000" dirty="0"/>
              <a:t> </a:t>
            </a:r>
            <a:r>
              <a:rPr lang="en-US" sz="4000" dirty="0" err="1"/>
              <a:t>các</a:t>
            </a:r>
            <a:r>
              <a:rPr lang="en-US" sz="4000" dirty="0"/>
              <a:t> </a:t>
            </a:r>
            <a:r>
              <a:rPr lang="en-US" sz="4000" dirty="0" err="1"/>
              <a:t>quá</a:t>
            </a:r>
            <a:r>
              <a:rPr lang="en-US" sz="4000" dirty="0"/>
              <a:t> </a:t>
            </a:r>
            <a:r>
              <a:rPr lang="en-US" sz="4000" dirty="0" err="1"/>
              <a:t>trình</a:t>
            </a:r>
            <a:r>
              <a:rPr lang="en-US" sz="4000" dirty="0"/>
              <a:t> </a:t>
            </a:r>
            <a:r>
              <a:rPr lang="en-US" sz="4000" dirty="0" err="1"/>
              <a:t>oxi</a:t>
            </a:r>
            <a:r>
              <a:rPr lang="en-US" sz="4000" dirty="0"/>
              <a:t> </a:t>
            </a:r>
            <a:r>
              <a:rPr lang="en-US" sz="4000" dirty="0" err="1"/>
              <a:t>hóa</a:t>
            </a:r>
            <a:r>
              <a:rPr lang="en-US" sz="4000" dirty="0"/>
              <a:t> </a:t>
            </a:r>
            <a:r>
              <a:rPr lang="en-US" sz="4000" dirty="0" err="1"/>
              <a:t>trước</a:t>
            </a:r>
            <a:r>
              <a:rPr lang="en-US" sz="4000" dirty="0"/>
              <a:t> </a:t>
            </a:r>
            <a:r>
              <a:rPr lang="en-US" sz="4000" dirty="0" err="1"/>
              <a:t>khi</a:t>
            </a:r>
            <a:r>
              <a:rPr lang="en-US" sz="4000" dirty="0"/>
              <a:t> </a:t>
            </a:r>
            <a:r>
              <a:rPr lang="en-US" sz="4000" dirty="0" err="1"/>
              <a:t>đưa</a:t>
            </a:r>
            <a:r>
              <a:rPr lang="en-US" sz="4000" dirty="0"/>
              <a:t> </a:t>
            </a:r>
            <a:r>
              <a:rPr lang="en-US" sz="4000" dirty="0" err="1"/>
              <a:t>đến</a:t>
            </a:r>
            <a:r>
              <a:rPr lang="en-US" sz="4000" dirty="0"/>
              <a:t> </a:t>
            </a:r>
            <a:r>
              <a:rPr lang="en-US" sz="4000" dirty="0" err="1"/>
              <a:t>cơ</a:t>
            </a:r>
            <a:r>
              <a:rPr lang="en-US" sz="4000" dirty="0"/>
              <a:t> </a:t>
            </a:r>
            <a:r>
              <a:rPr lang="en-US" sz="4000" dirty="0" err="1"/>
              <a:t>sở</a:t>
            </a:r>
            <a:r>
              <a:rPr lang="en-US" sz="4000" dirty="0"/>
              <a:t> y </a:t>
            </a:r>
            <a:r>
              <a:rPr lang="en-US" sz="4000" dirty="0" err="1"/>
              <a:t>tế</a:t>
            </a:r>
            <a:r>
              <a:rPr lang="en-US" sz="4000" dirty="0"/>
              <a:t>. </a:t>
            </a:r>
            <a:r>
              <a:rPr lang="en-US" sz="4000" dirty="0" err="1"/>
              <a:t>Việc</a:t>
            </a:r>
            <a:r>
              <a:rPr lang="en-US" sz="4000" dirty="0"/>
              <a:t> </a:t>
            </a:r>
            <a:r>
              <a:rPr lang="en-US" sz="4000" dirty="0" err="1"/>
              <a:t>rửa</a:t>
            </a:r>
            <a:r>
              <a:rPr lang="en-US" sz="4000" dirty="0"/>
              <a:t> </a:t>
            </a:r>
            <a:r>
              <a:rPr lang="en-US" sz="4000" dirty="0" err="1"/>
              <a:t>bằng</a:t>
            </a:r>
            <a:r>
              <a:rPr lang="en-US" sz="4000" dirty="0"/>
              <a:t> </a:t>
            </a:r>
            <a:r>
              <a:rPr lang="en-US" sz="4000" dirty="0" err="1"/>
              <a:t>nước</a:t>
            </a:r>
            <a:r>
              <a:rPr lang="en-US" sz="4000" dirty="0"/>
              <a:t> </a:t>
            </a:r>
            <a:r>
              <a:rPr lang="en-US" sz="4000" dirty="0" err="1"/>
              <a:t>sạch</a:t>
            </a:r>
            <a:r>
              <a:rPr lang="en-US" sz="4000" dirty="0"/>
              <a:t> </a:t>
            </a:r>
            <a:r>
              <a:rPr lang="en-US" sz="4000" dirty="0" err="1"/>
              <a:t>có</a:t>
            </a:r>
            <a:r>
              <a:rPr lang="en-US" sz="4000" dirty="0"/>
              <a:t> </a:t>
            </a:r>
            <a:r>
              <a:rPr lang="en-US" sz="4000" dirty="0" err="1"/>
              <a:t>thể</a:t>
            </a:r>
            <a:r>
              <a:rPr lang="en-US" sz="4000" dirty="0"/>
              <a:t> </a:t>
            </a:r>
            <a:r>
              <a:rPr lang="en-US" sz="4000" dirty="0" err="1"/>
              <a:t>tiến</a:t>
            </a:r>
            <a:r>
              <a:rPr lang="en-US" sz="4000" dirty="0"/>
              <a:t> </a:t>
            </a:r>
            <a:r>
              <a:rPr lang="en-US" sz="4000" dirty="0" err="1"/>
              <a:t>hành</a:t>
            </a:r>
            <a:r>
              <a:rPr lang="en-US" sz="4000" dirty="0"/>
              <a:t> </a:t>
            </a:r>
            <a:r>
              <a:rPr lang="en-US" sz="4000" dirty="0" err="1"/>
              <a:t>tiếp</a:t>
            </a:r>
            <a:r>
              <a:rPr lang="en-US" sz="4000" dirty="0"/>
              <a:t> </a:t>
            </a:r>
            <a:r>
              <a:rPr lang="en-US" sz="4000" dirty="0" err="1"/>
              <a:t>tục</a:t>
            </a:r>
            <a:r>
              <a:rPr lang="en-US" sz="4000" dirty="0"/>
              <a:t> </a:t>
            </a:r>
            <a:r>
              <a:rPr lang="en-US" sz="4000" dirty="0" err="1"/>
              <a:t>trong</a:t>
            </a:r>
            <a:r>
              <a:rPr lang="en-US" sz="4000" dirty="0"/>
              <a:t> </a:t>
            </a:r>
            <a:r>
              <a:rPr lang="en-US" sz="4000" dirty="0" err="1"/>
              <a:t>lúc</a:t>
            </a:r>
            <a:r>
              <a:rPr lang="en-US" sz="4000" dirty="0"/>
              <a:t> di </a:t>
            </a:r>
            <a:r>
              <a:rPr lang="en-US" sz="4000" dirty="0" err="1"/>
              <a:t>chuyển</a:t>
            </a:r>
            <a:r>
              <a:rPr lang="en-US" sz="4000" dirty="0"/>
              <a:t> </a:t>
            </a:r>
            <a:r>
              <a:rPr lang="en-US" sz="4000" dirty="0" err="1"/>
              <a:t>nạn</a:t>
            </a:r>
            <a:r>
              <a:rPr lang="en-US" sz="4000" dirty="0"/>
              <a:t> </a:t>
            </a:r>
            <a:r>
              <a:rPr lang="en-US" sz="4000" dirty="0" err="1"/>
              <a:t>nhân</a:t>
            </a:r>
            <a:endParaRPr lang="en-US" sz="4000" dirty="0"/>
          </a:p>
        </p:txBody>
      </p:sp>
      <p:grpSp>
        <p:nvGrpSpPr>
          <p:cNvPr id="27" name="Group 10">
            <a:extLst>
              <a:ext uri="{FF2B5EF4-FFF2-40B4-BE49-F238E27FC236}">
                <a16:creationId xmlns="" xmlns:a16="http://schemas.microsoft.com/office/drawing/2014/main" id="{B1FEBAAB-8059-C5C3-B425-98B2C3ED6B2C}"/>
              </a:ext>
            </a:extLst>
          </p:cNvPr>
          <p:cNvGrpSpPr/>
          <p:nvPr/>
        </p:nvGrpSpPr>
        <p:grpSpPr>
          <a:xfrm>
            <a:off x="0" y="7478674"/>
            <a:ext cx="23446401" cy="3013564"/>
            <a:chOff x="743522" y="6758004"/>
            <a:chExt cx="23446401" cy="3013564"/>
          </a:xfrm>
        </p:grpSpPr>
        <p:grpSp>
          <p:nvGrpSpPr>
            <p:cNvPr id="28" name="Group 54">
              <a:extLst>
                <a:ext uri="{FF2B5EF4-FFF2-40B4-BE49-F238E27FC236}">
                  <a16:creationId xmlns="" xmlns:a16="http://schemas.microsoft.com/office/drawing/2014/main" id="{BE599DA6-88BF-DD50-3F74-59E58CEAFA6E}"/>
                </a:ext>
              </a:extLst>
            </p:cNvPr>
            <p:cNvGrpSpPr/>
            <p:nvPr/>
          </p:nvGrpSpPr>
          <p:grpSpPr>
            <a:xfrm>
              <a:off x="743522" y="6758004"/>
              <a:ext cx="23446401" cy="2882266"/>
              <a:chOff x="1268078" y="3405486"/>
              <a:chExt cx="23446401" cy="2882266"/>
            </a:xfrm>
          </p:grpSpPr>
          <p:sp>
            <p:nvSpPr>
              <p:cNvPr id="31" name="Rounded Rectangle 148">
                <a:extLst>
                  <a:ext uri="{FF2B5EF4-FFF2-40B4-BE49-F238E27FC236}">
                    <a16:creationId xmlns="" xmlns:a16="http://schemas.microsoft.com/office/drawing/2014/main" id="{FFF2848A-7132-1B6E-C5D6-AA1FCE6426E0}"/>
                  </a:ext>
                </a:extLst>
              </p:cNvPr>
              <p:cNvSpPr/>
              <p:nvPr/>
            </p:nvSpPr>
            <p:spPr>
              <a:xfrm>
                <a:off x="1830130" y="4670678"/>
                <a:ext cx="22884349" cy="1617074"/>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 xmlns:a16="http://schemas.microsoft.com/office/drawing/2014/main" id="{B6A2287D-6EFE-5728-D473-DEA183631FBB}"/>
                  </a:ext>
                </a:extLst>
              </p:cNvPr>
              <p:cNvGrpSpPr/>
              <p:nvPr/>
            </p:nvGrpSpPr>
            <p:grpSpPr>
              <a:xfrm>
                <a:off x="1268078" y="3405486"/>
                <a:ext cx="3167353" cy="2024832"/>
                <a:chOff x="1311958" y="3405486"/>
                <a:chExt cx="3167353" cy="2024832"/>
              </a:xfrm>
            </p:grpSpPr>
            <p:sp>
              <p:nvSpPr>
                <p:cNvPr id="33" name="Freeform 20">
                  <a:extLst>
                    <a:ext uri="{FF2B5EF4-FFF2-40B4-BE49-F238E27FC236}">
                      <a16:creationId xmlns="" xmlns:a16="http://schemas.microsoft.com/office/drawing/2014/main" id="{C1AC3889-6AAE-3807-88A4-A83458BA863A}"/>
                    </a:ext>
                  </a:extLst>
                </p:cNvPr>
                <p:cNvSpPr>
                  <a:spLocks/>
                </p:cNvSpPr>
                <p:nvPr/>
              </p:nvSpPr>
              <p:spPr bwMode="auto">
                <a:xfrm rot="5400000">
                  <a:off x="2837207" y="3788213"/>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 xmlns:a16="http://schemas.microsoft.com/office/drawing/2014/main" id="{740A9028-6AE9-8951-8A01-243698661DBD}"/>
                    </a:ext>
                  </a:extLst>
                </p:cNvPr>
                <p:cNvSpPr txBox="1"/>
                <p:nvPr/>
              </p:nvSpPr>
              <p:spPr>
                <a:xfrm>
                  <a:off x="2194492" y="4660877"/>
                  <a:ext cx="2076209"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LƯU</a:t>
                  </a:r>
                  <a:r>
                    <a:rPr kumimoji="0" lang="en-US" sz="4400" b="1" i="0" u="none" strike="noStrike" kern="1200" cap="none" spc="0" normalizeH="0" noProof="0" dirty="0" smtClean="0">
                      <a:ln>
                        <a:noFill/>
                      </a:ln>
                      <a:solidFill>
                        <a:prstClr val="white"/>
                      </a:solidFill>
                      <a:effectLst/>
                      <a:uLnTx/>
                      <a:uFillTx/>
                      <a:latin typeface="Tahoma" pitchFamily="34" charset="0"/>
                      <a:ea typeface="Tahoma" pitchFamily="34" charset="0"/>
                      <a:cs typeface="Tahoma" pitchFamily="34" charset="0"/>
                    </a:rPr>
                    <a:t> Ý</a:t>
                  </a:r>
                  <a:r>
                    <a:rPr kumimoji="0" lang="en-US" sz="4400" b="1"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 </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35" name="Group 70">
                  <a:extLst>
                    <a:ext uri="{FF2B5EF4-FFF2-40B4-BE49-F238E27FC236}">
                      <a16:creationId xmlns="" xmlns:a16="http://schemas.microsoft.com/office/drawing/2014/main"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 xmlns:a16="http://schemas.microsoft.com/office/drawing/2014/main"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 xmlns:a16="http://schemas.microsoft.com/office/drawing/2014/main"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 xmlns:a16="http://schemas.microsoft.com/office/drawing/2014/main"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 xmlns:a16="http://schemas.microsoft.com/office/drawing/2014/main"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 xmlns:a16="http://schemas.microsoft.com/office/drawing/2014/main"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 xmlns:a16="http://schemas.microsoft.com/office/drawing/2014/main"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 xmlns:a16="http://schemas.microsoft.com/office/drawing/2014/main"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 xmlns:a16="http://schemas.microsoft.com/office/drawing/2014/main"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 xmlns:a16="http://schemas.microsoft.com/office/drawing/2014/main"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 xmlns:a16="http://schemas.microsoft.com/office/drawing/2014/main"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 xmlns:a16="http://schemas.microsoft.com/office/drawing/2014/main"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 xmlns:a16="http://schemas.microsoft.com/office/drawing/2014/main"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 xmlns:a16="http://schemas.microsoft.com/office/drawing/2014/main"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 xmlns:a16="http://schemas.microsoft.com/office/drawing/2014/main"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 xmlns:a16="http://schemas.microsoft.com/office/drawing/2014/main"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 xmlns:a16="http://schemas.microsoft.com/office/drawing/2014/main"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 xmlns:a16="http://schemas.microsoft.com/office/drawing/2014/main"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 xmlns:a16="http://schemas.microsoft.com/office/drawing/2014/main"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 xmlns:a16="http://schemas.microsoft.com/office/drawing/2014/main"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 xmlns:a16="http://schemas.microsoft.com/office/drawing/2014/main"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 xmlns:a16="http://schemas.microsoft.com/office/drawing/2014/main"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 xmlns:a16="http://schemas.microsoft.com/office/drawing/2014/main"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 xmlns:a16="http://schemas.microsoft.com/office/drawing/2014/main"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 xmlns:a16="http://schemas.microsoft.com/office/drawing/2014/main"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 xmlns:a16="http://schemas.microsoft.com/office/drawing/2014/main"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0" name="Rectangle 69">
              <a:extLst>
                <a:ext uri="{FF2B5EF4-FFF2-40B4-BE49-F238E27FC236}">
                  <a16:creationId xmlns="" xmlns:a16="http://schemas.microsoft.com/office/drawing/2014/main" id="{17122161-E816-5AD3-444C-F8393F3BEAA0}"/>
                </a:ext>
              </a:extLst>
            </p:cNvPr>
            <p:cNvSpPr/>
            <p:nvPr/>
          </p:nvSpPr>
          <p:spPr>
            <a:xfrm>
              <a:off x="4680540" y="7491457"/>
              <a:ext cx="18391422" cy="2280111"/>
            </a:xfrm>
            <a:prstGeom prst="rect">
              <a:avLst/>
            </a:prstGeom>
          </p:spPr>
          <p:txBody>
            <a:bodyPr wrap="square">
              <a:spAutoFit/>
            </a:bodyPr>
            <a:lstStyle/>
            <a:p>
              <a:endParaRPr lang="nl-NL" sz="4400" dirty="0" smtClean="0"/>
            </a:p>
            <a:p>
              <a:endParaRPr lang="en-US" sz="4400" dirty="0" smtClean="0"/>
            </a:p>
            <a:p>
              <a:pPr marL="0" marR="0" lvl="0" indent="0" defTabSz="2177278" eaLnBrk="1" fontAlgn="auto" latinLnBrk="0" hangingPunct="1">
                <a:lnSpc>
                  <a:spcPts val="65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61" name="Group 101">
            <a:extLst>
              <a:ext uri="{FF2B5EF4-FFF2-40B4-BE49-F238E27FC236}">
                <a16:creationId xmlns="" xmlns:a16="http://schemas.microsoft.com/office/drawing/2014/main" id="{552259C1-52E8-0282-A4CF-6194AF106405}"/>
              </a:ext>
            </a:extLst>
          </p:cNvPr>
          <p:cNvGrpSpPr/>
          <p:nvPr/>
        </p:nvGrpSpPr>
        <p:grpSpPr>
          <a:xfrm>
            <a:off x="436435" y="7478674"/>
            <a:ext cx="15463656" cy="5533996"/>
            <a:chOff x="1268308" y="5867400"/>
            <a:chExt cx="15463656" cy="5877181"/>
          </a:xfrm>
        </p:grpSpPr>
        <p:sp>
          <p:nvSpPr>
            <p:cNvPr id="62" name="Rounded Rectangle 181">
              <a:extLst>
                <a:ext uri="{FF2B5EF4-FFF2-40B4-BE49-F238E27FC236}">
                  <a16:creationId xmlns="" xmlns:a16="http://schemas.microsoft.com/office/drawing/2014/main" id="{6F3CB19B-40CA-09CF-83D0-2B8708DFA1CB}"/>
                </a:ext>
              </a:extLst>
            </p:cNvPr>
            <p:cNvSpPr/>
            <p:nvPr/>
          </p:nvSpPr>
          <p:spPr>
            <a:xfrm>
              <a:off x="3340427" y="9542748"/>
              <a:ext cx="13391537" cy="220183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0">
              <a:extLst>
                <a:ext uri="{FF2B5EF4-FFF2-40B4-BE49-F238E27FC236}">
                  <a16:creationId xmlns="" xmlns:a16="http://schemas.microsoft.com/office/drawing/2014/main" id="{A246C890-2649-CC5B-E470-BFD65516E562}"/>
                </a:ext>
              </a:extLst>
            </p:cNvPr>
            <p:cNvGrpSpPr/>
            <p:nvPr/>
          </p:nvGrpSpPr>
          <p:grpSpPr>
            <a:xfrm>
              <a:off x="1268308" y="5867400"/>
              <a:ext cx="4428992" cy="4643490"/>
              <a:chOff x="1222338" y="6305967"/>
              <a:chExt cx="4428992" cy="4643490"/>
            </a:xfrm>
          </p:grpSpPr>
          <p:sp>
            <p:nvSpPr>
              <p:cNvPr id="64" name="Freeform 20">
                <a:extLst>
                  <a:ext uri="{FF2B5EF4-FFF2-40B4-BE49-F238E27FC236}">
                    <a16:creationId xmlns="" xmlns:a16="http://schemas.microsoft.com/office/drawing/2014/main" id="{50C9C828-B9BB-F19B-4698-C4083EBECB54}"/>
                  </a:ext>
                </a:extLst>
              </p:cNvPr>
              <p:cNvSpPr>
                <a:spLocks/>
              </p:cNvSpPr>
              <p:nvPr/>
            </p:nvSpPr>
            <p:spPr bwMode="auto">
              <a:xfrm rot="16200000" flipV="1">
                <a:off x="3050343" y="8348471"/>
                <a:ext cx="957689" cy="4244284"/>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 xmlns:a16="http://schemas.microsoft.com/office/drawing/2014/main" id="{19AE44F2-4591-26E8-370B-2F686D3E3ABF}"/>
                  </a:ext>
                </a:extLst>
              </p:cNvPr>
              <p:cNvSpPr txBox="1"/>
              <p:nvPr/>
            </p:nvSpPr>
            <p:spPr>
              <a:xfrm>
                <a:off x="2296330" y="6305967"/>
                <a:ext cx="184731" cy="849844"/>
              </a:xfrm>
              <a:prstGeom prst="rect">
                <a:avLst/>
              </a:prstGeom>
              <a:noFill/>
            </p:spPr>
            <p:txBody>
              <a:bodyPr wrap="none" rtlCol="0">
                <a:spAutoFit/>
              </a:bodyPr>
              <a:lstStyle/>
              <a:p>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 xmlns:a16="http://schemas.microsoft.com/office/drawing/2014/main" id="{483FCE9A-B4ED-DE82-5D4C-AA239DB90E46}"/>
                  </a:ext>
                </a:extLst>
              </p:cNvPr>
              <p:cNvSpPr/>
              <p:nvPr/>
            </p:nvSpPr>
            <p:spPr>
              <a:xfrm flipV="1">
                <a:off x="1222338" y="9899411"/>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3" name="Rectangle 2"/>
          <p:cNvSpPr/>
          <p:nvPr/>
        </p:nvSpPr>
        <p:spPr>
          <a:xfrm>
            <a:off x="4428993" y="9072694"/>
            <a:ext cx="15303733" cy="1938992"/>
          </a:xfrm>
          <a:prstGeom prst="rect">
            <a:avLst/>
          </a:prstGeom>
        </p:spPr>
        <p:txBody>
          <a:bodyPr wrap="square">
            <a:spAutoFit/>
          </a:bodyPr>
          <a:lstStyle/>
          <a:p>
            <a:r>
              <a:rPr lang="en-US" sz="4000" dirty="0" err="1">
                <a:latin typeface="Times New Roman" panose="02020603050405020304" pitchFamily="18" charset="0"/>
                <a:ea typeface="Calibri" panose="020F0502020204030204" pitchFamily="34" charset="0"/>
              </a:rPr>
              <a:t>Bỏng</a:t>
            </a:r>
            <a:r>
              <a:rPr lang="en-US" sz="4000" dirty="0">
                <a:latin typeface="Times New Roman" panose="02020603050405020304" pitchFamily="18" charset="0"/>
                <a:ea typeface="Calibri" panose="020F0502020204030204" pitchFamily="34" charset="0"/>
              </a:rPr>
              <a:t> sulfuric acid </a:t>
            </a:r>
            <a:r>
              <a:rPr lang="en-US" sz="4000" dirty="0" err="1">
                <a:latin typeface="Times New Roman" panose="02020603050405020304" pitchFamily="18" charset="0"/>
                <a:ea typeface="Calibri" panose="020F0502020204030204" pitchFamily="34" charset="0"/>
              </a:rPr>
              <a:t>có</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thể</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dẫn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tới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nhiễm</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trùng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máu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nếu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xử</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lí</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không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đúng</a:t>
            </a:r>
            <a:r>
              <a:rPr lang="en-US" sz="4000" dirty="0">
                <a:latin typeface="Times New Roman" panose="02020603050405020304" pitchFamily="18" charset="0"/>
                <a:ea typeface="Calibri" panose="020F0502020204030204" pitchFamily="34" charset="0"/>
              </a:rPr>
              <a:t> </a:t>
            </a:r>
            <a:r>
              <a:rPr lang="en-US" sz="4000" dirty="0" err="1" smtClean="0">
                <a:latin typeface="Times New Roman" panose="02020603050405020304" pitchFamily="18" charset="0"/>
                <a:ea typeface="Calibri" panose="020F0502020204030204" pitchFamily="34" charset="0"/>
              </a:rPr>
              <a:t>trong</a:t>
            </a:r>
            <a:r>
              <a:rPr lang="en-US" sz="4000" dirty="0" smtClean="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bước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sơ</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cứu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Vì</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vậy</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chỉ</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nên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dùng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nước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sạch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để</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sơ</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cứu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Tuyệt</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đối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không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chườm</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đá</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lạnh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không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xoa</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vết</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bỏng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bằng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các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loại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kem</a:t>
            </a:r>
            <a:r>
              <a:rPr lang="en-US" sz="4000" dirty="0">
                <a:latin typeface="Times New Roman" panose="02020603050405020304" pitchFamily="18" charset="0"/>
                <a:ea typeface="Calibri" panose="020F0502020204030204" pitchFamily="34" charset="0"/>
              </a:rPr>
              <a:t>, gel, </a:t>
            </a:r>
            <a:r>
              <a:rPr lang="en-US" sz="4000" dirty="0" err="1">
                <a:latin typeface="Times New Roman" panose="02020603050405020304" pitchFamily="18" charset="0"/>
                <a:ea typeface="Calibri" panose="020F0502020204030204" pitchFamily="34" charset="0"/>
              </a:rPr>
              <a:t>dầu</a:t>
            </a:r>
            <a:r>
              <a:rPr lang="en-US" sz="4000" dirty="0">
                <a:latin typeface="Times New Roman" panose="02020603050405020304" pitchFamily="18" charset="0"/>
                <a:ea typeface="Calibri" panose="020F0502020204030204" pitchFamily="34" charset="0"/>
              </a:rPr>
              <a:t>,…</a:t>
            </a:r>
            <a:endParaRPr lang="en-US" sz="4000" dirty="0"/>
          </a:p>
        </p:txBody>
      </p:sp>
    </p:spTree>
    <p:extLst>
      <p:ext uri="{BB962C8B-B14F-4D97-AF65-F5344CB8AC3E}">
        <p14:creationId xmlns:p14="http://schemas.microsoft.com/office/powerpoint/2010/main" val="363316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866" y="5942563"/>
            <a:ext cx="13021733" cy="6401753"/>
          </a:xfrm>
          <a:prstGeom prst="rect">
            <a:avLst/>
          </a:prstGeom>
        </p:spPr>
        <p:txBody>
          <a:bodyPr wrap="square">
            <a:spAutoFit/>
          </a:bodyPr>
          <a:lstStyle/>
          <a:p>
            <a:pPr indent="360045" algn="just">
              <a:lnSpc>
                <a:spcPct val="125000"/>
              </a:lnSpc>
              <a:spcBef>
                <a:spcPts val="300"/>
              </a:spcBef>
              <a:spcAft>
                <a:spcPts val="100"/>
              </a:spcAft>
            </a:pPr>
            <a:r>
              <a:rPr lang="it-IT" sz="4000" dirty="0">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it-IT" sz="4000" dirty="0" smtClean="0">
                <a:highlight>
                  <a:srgbClr val="FFFFFF"/>
                </a:highlight>
                <a:latin typeface="Times New Roman" panose="02020603050405020304" pitchFamily="18" charset="0"/>
                <a:ea typeface="Calibri" panose="020F0502020204030204" pitchFamily="34" charset="0"/>
                <a:cs typeface="Times New Roman" panose="02020603050405020304" pitchFamily="18" charset="0"/>
              </a:rPr>
              <a:t>HS </a:t>
            </a:r>
            <a:r>
              <a:rPr lang="it-IT" sz="4000" dirty="0">
                <a:highlight>
                  <a:srgbClr val="FFFFFF"/>
                </a:highlight>
                <a:latin typeface="Times New Roman" panose="02020603050405020304" pitchFamily="18" charset="0"/>
                <a:ea typeface="Calibri" panose="020F0502020204030204" pitchFamily="34" charset="0"/>
                <a:cs typeface="Times New Roman" panose="02020603050405020304" pitchFamily="18" charset="0"/>
              </a:rPr>
              <a:t>trả lời câu hỏi sau: nêu những ứng dụng quan trọng của acid H</a:t>
            </a:r>
            <a:r>
              <a:rPr lang="it-IT" sz="4000" baseline="-25000" dirty="0">
                <a:highlight>
                  <a:srgbClr val="FFFFFF"/>
                </a:highlight>
                <a:latin typeface="Times New Roman" panose="02020603050405020304" pitchFamily="18" charset="0"/>
                <a:ea typeface="Calibri" panose="020F0502020204030204" pitchFamily="34" charset="0"/>
                <a:cs typeface="Times New Roman" panose="02020603050405020304" pitchFamily="18" charset="0"/>
              </a:rPr>
              <a:t>2</a:t>
            </a:r>
            <a:r>
              <a:rPr lang="it-IT" sz="4000" dirty="0">
                <a:highlight>
                  <a:srgbClr val="FFFFFF"/>
                </a:highlight>
                <a:latin typeface="Times New Roman" panose="02020603050405020304" pitchFamily="18" charset="0"/>
                <a:ea typeface="Calibri" panose="020F0502020204030204" pitchFamily="34" charset="0"/>
                <a:cs typeface="Times New Roman" panose="02020603050405020304" pitchFamily="18" charset="0"/>
              </a:rPr>
              <a:t>SO</a:t>
            </a:r>
            <a:r>
              <a:rPr lang="it-IT" sz="4000" baseline="-25000" dirty="0">
                <a:highlight>
                  <a:srgbClr val="FFFFFF"/>
                </a:highlight>
                <a:latin typeface="Times New Roman" panose="02020603050405020304" pitchFamily="18" charset="0"/>
                <a:ea typeface="Calibri" panose="020F0502020204030204" pitchFamily="34" charset="0"/>
                <a:cs typeface="Times New Roman" panose="02020603050405020304" pitchFamily="18" charset="0"/>
              </a:rPr>
              <a:t>4</a:t>
            </a:r>
            <a:r>
              <a:rPr lang="it-IT" sz="4000" dirty="0">
                <a:highlight>
                  <a:srgbClr val="FFFFFF"/>
                </a:highligh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indent="360045" algn="just">
              <a:lnSpc>
                <a:spcPct val="125000"/>
              </a:lnSpc>
              <a:spcBef>
                <a:spcPts val="300"/>
              </a:spcBef>
              <a:spcAft>
                <a:spcPts val="100"/>
              </a:spcAft>
            </a:pPr>
            <a:r>
              <a:rPr lang="it-IT" sz="4000" b="1" dirty="0">
                <a:highlight>
                  <a:srgbClr val="FFFFFF"/>
                </a:highlight>
                <a:cs typeface="Times New Roman" panose="02020603050405020304" pitchFamily="18" charset="0"/>
              </a:rPr>
              <a:t>- </a:t>
            </a:r>
            <a:r>
              <a:rPr lang="it-IT" sz="4000" dirty="0" smtClean="0">
                <a:highlight>
                  <a:srgbClr val="FFFFFF"/>
                </a:highlight>
                <a:cs typeface="Times New Roman" panose="02020603050405020304" pitchFamily="18" charset="0"/>
              </a:rPr>
              <a:t>Người </a:t>
            </a:r>
            <a:r>
              <a:rPr lang="it-IT" sz="4000" dirty="0">
                <a:highlight>
                  <a:srgbClr val="FFFFFF"/>
                </a:highlight>
                <a:cs typeface="Times New Roman" panose="02020603050405020304" pitchFamily="18" charset="0"/>
              </a:rPr>
              <a:t>ta sản xuất </a:t>
            </a:r>
            <a:r>
              <a:rPr lang="vi-VN" sz="4000" dirty="0">
                <a:highlight>
                  <a:srgbClr val="FFFFFF"/>
                </a:highlight>
                <a:cs typeface="Times New Roman" panose="02020603050405020304" pitchFamily="18" charset="0"/>
              </a:rPr>
              <a:t>sulfuric</a:t>
            </a:r>
            <a:r>
              <a:rPr lang="pt-BR" sz="4000" dirty="0">
                <a:highlight>
                  <a:srgbClr val="FFFFFF"/>
                </a:highlight>
                <a:cs typeface="Times New Roman" panose="02020603050405020304" pitchFamily="18" charset="0"/>
              </a:rPr>
              <a:t> acid </a:t>
            </a:r>
            <a:r>
              <a:rPr lang="it-IT" sz="4000" dirty="0">
                <a:highlight>
                  <a:srgbClr val="FFFFFF"/>
                </a:highlight>
                <a:cs typeface="Times New Roman" panose="02020603050405020304" pitchFamily="18" charset="0"/>
              </a:rPr>
              <a:t>trong công nghiệp bằng phương pháp nào?</a:t>
            </a:r>
            <a:endParaRPr lang="en-US" sz="4000" dirty="0"/>
          </a:p>
          <a:p>
            <a:pPr indent="360045" algn="just">
              <a:lnSpc>
                <a:spcPct val="125000"/>
              </a:lnSpc>
              <a:spcBef>
                <a:spcPts val="300"/>
              </a:spcBef>
              <a:spcAft>
                <a:spcPts val="100"/>
              </a:spcAft>
            </a:pPr>
            <a:r>
              <a:rPr lang="it-IT" sz="4000" dirty="0" smtClean="0">
                <a:highlight>
                  <a:srgbClr val="FFFFFF"/>
                </a:highlight>
                <a:cs typeface="Times New Roman" panose="02020603050405020304" pitchFamily="18" charset="0"/>
              </a:rPr>
              <a:t>-Mô </a:t>
            </a:r>
            <a:r>
              <a:rPr lang="it-IT" sz="4000" dirty="0">
                <a:highlight>
                  <a:srgbClr val="FFFFFF"/>
                </a:highlight>
                <a:cs typeface="Times New Roman" panose="02020603050405020304" pitchFamily="18" charset="0"/>
              </a:rPr>
              <a:t>tả các công đoạn chính của phương pháp sản xuất </a:t>
            </a:r>
            <a:r>
              <a:rPr lang="vi-VN" sz="4000" dirty="0">
                <a:highlight>
                  <a:srgbClr val="FFFFFF"/>
                </a:highlight>
                <a:cs typeface="Times New Roman" panose="02020603050405020304" pitchFamily="18" charset="0"/>
              </a:rPr>
              <a:t>sulfuric</a:t>
            </a:r>
            <a:r>
              <a:rPr lang="pt-BR" sz="4000" dirty="0">
                <a:highlight>
                  <a:srgbClr val="FFFFFF"/>
                </a:highlight>
                <a:cs typeface="Times New Roman" panose="02020603050405020304" pitchFamily="18" charset="0"/>
              </a:rPr>
              <a:t> acid </a:t>
            </a:r>
            <a:r>
              <a:rPr lang="it-IT" sz="4000" dirty="0">
                <a:highlight>
                  <a:srgbClr val="FFFFFF"/>
                </a:highlight>
                <a:cs typeface="Times New Roman" panose="02020603050405020304" pitchFamily="18" charset="0"/>
              </a:rPr>
              <a:t>trong công nghiệp? </a:t>
            </a:r>
            <a:endParaRPr lang="en-US" sz="4000" dirty="0"/>
          </a:p>
          <a:p>
            <a:pPr indent="360045" algn="just">
              <a:lnSpc>
                <a:spcPct val="125000"/>
              </a:lnSpc>
              <a:spcBef>
                <a:spcPts val="300"/>
              </a:spcBef>
              <a:spcAft>
                <a:spcPts val="100"/>
              </a:spcAft>
            </a:pPr>
            <a:r>
              <a:rPr lang="it-IT" sz="4000" dirty="0" smtClean="0">
                <a:highlight>
                  <a:srgbClr val="FFFFFF"/>
                </a:highlight>
                <a:cs typeface="Times New Roman" panose="02020603050405020304" pitchFamily="18" charset="0"/>
              </a:rPr>
              <a:t>-Chỉ </a:t>
            </a:r>
            <a:r>
              <a:rPr lang="it-IT" sz="4000" dirty="0">
                <a:highlight>
                  <a:srgbClr val="FFFFFF"/>
                </a:highlight>
                <a:cs typeface="Times New Roman" panose="02020603050405020304" pitchFamily="18" charset="0"/>
              </a:rPr>
              <a:t>ra các nguyên liệu ban đầu trong công đoạn sản xuất SO</a:t>
            </a:r>
            <a:r>
              <a:rPr lang="it-IT" sz="4000" baseline="-25000" dirty="0">
                <a:highlight>
                  <a:srgbClr val="FFFFFF"/>
                </a:highlight>
                <a:cs typeface="Times New Roman" panose="02020603050405020304" pitchFamily="18" charset="0"/>
              </a:rPr>
              <a:t>2</a:t>
            </a:r>
            <a:r>
              <a:rPr lang="it-IT" sz="4000" dirty="0">
                <a:highlight>
                  <a:srgbClr val="FFFFFF"/>
                </a:highlight>
                <a:cs typeface="Times New Roman" panose="02020603050405020304" pitchFamily="18" charset="0"/>
              </a:rPr>
              <a:t>?</a:t>
            </a:r>
            <a:endParaRPr lang="en-US" sz="4000" dirty="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533" y="1607674"/>
            <a:ext cx="8592635" cy="431847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5168" y="1607674"/>
            <a:ext cx="7798832" cy="4318474"/>
          </a:xfrm>
          <a:prstGeom prst="rect">
            <a:avLst/>
          </a:prstGeom>
        </p:spPr>
      </p:pic>
    </p:spTree>
    <p:extLst>
      <p:ext uri="{BB962C8B-B14F-4D97-AF65-F5344CB8AC3E}">
        <p14:creationId xmlns:p14="http://schemas.microsoft.com/office/powerpoint/2010/main" val="2500193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 xmlns:a16="http://schemas.microsoft.com/office/drawing/2014/main" id="{6A3EA2FF-6D29-F63E-A7AB-7C8988CFB3E3}"/>
              </a:ext>
            </a:extLst>
          </p:cNvPr>
          <p:cNvGrpSpPr/>
          <p:nvPr/>
        </p:nvGrpSpPr>
        <p:grpSpPr>
          <a:xfrm>
            <a:off x="824347" y="2249604"/>
            <a:ext cx="22738481" cy="1888394"/>
            <a:chOff x="17200151" y="2536121"/>
            <a:chExt cx="22738481" cy="1888394"/>
          </a:xfrm>
        </p:grpSpPr>
        <p:sp>
          <p:nvSpPr>
            <p:cNvPr id="12" name="Right Triangle 109">
              <a:extLst>
                <a:ext uri="{FF2B5EF4-FFF2-40B4-BE49-F238E27FC236}">
                  <a16:creationId xmlns=""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 xmlns:a16="http://schemas.microsoft.com/office/drawing/2014/main" id="{5676BBB5-87FC-0860-FFCF-0DF61DA3ECA0}"/>
                </a:ext>
              </a:extLst>
            </p:cNvPr>
            <p:cNvSpPr>
              <a:spLocks/>
            </p:cNvSpPr>
            <p:nvPr/>
          </p:nvSpPr>
          <p:spPr bwMode="auto">
            <a:xfrm rot="5400000">
              <a:off x="18508353" y="1288892"/>
              <a:ext cx="769442"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 xmlns:a16="http://schemas.microsoft.com/office/drawing/2014/main" id="{24B3A259-8848-90BA-D5E5-841041DB744C}"/>
                </a:ext>
              </a:extLst>
            </p:cNvPr>
            <p:cNvSpPr txBox="1"/>
            <p:nvPr/>
          </p:nvSpPr>
          <p:spPr>
            <a:xfrm>
              <a:off x="17315592" y="2536121"/>
              <a:ext cx="12013225" cy="769441"/>
            </a:xfrm>
            <a:prstGeom prst="rect">
              <a:avLst/>
            </a:prstGeom>
            <a:noFill/>
          </p:spPr>
          <p:txBody>
            <a:bodyPr wrap="none" rtlCol="0">
              <a:spAutoFit/>
            </a:bodyPr>
            <a:lstStyle/>
            <a:p>
              <a:r>
                <a:rPr lang="vi-VN" sz="4400" b="1" dirty="0"/>
                <a:t>Tìm hiểu </a:t>
              </a:r>
              <a:r>
                <a:rPr lang="en-US" sz="4400" b="1" dirty="0" err="1" smtClean="0"/>
                <a:t>ứng</a:t>
              </a:r>
              <a:r>
                <a:rPr lang="en-US" sz="4400" b="1" dirty="0" smtClean="0"/>
                <a:t> </a:t>
              </a:r>
              <a:r>
                <a:rPr lang="en-US" sz="4400" b="1" dirty="0" err="1" smtClean="0"/>
                <a:t>dụng</a:t>
              </a:r>
              <a:r>
                <a:rPr lang="en-US" sz="4400" b="1" dirty="0" smtClean="0"/>
                <a:t> </a:t>
              </a:r>
              <a:r>
                <a:rPr lang="en-US" sz="4400" b="1" dirty="0" err="1" smtClean="0"/>
                <a:t>và</a:t>
              </a:r>
              <a:r>
                <a:rPr lang="en-US" sz="4400" b="1" dirty="0" smtClean="0"/>
                <a:t> </a:t>
              </a:r>
              <a:r>
                <a:rPr lang="en-US" sz="4400" b="1" dirty="0" err="1" smtClean="0"/>
                <a:t>sản</a:t>
              </a:r>
              <a:r>
                <a:rPr lang="en-US" sz="4400" b="1" dirty="0" smtClean="0"/>
                <a:t> </a:t>
              </a:r>
              <a:r>
                <a:rPr lang="en-US" sz="4400" b="1" dirty="0" err="1" smtClean="0"/>
                <a:t>xuất</a:t>
              </a:r>
              <a:r>
                <a:rPr lang="en-US" sz="4400" b="1" dirty="0" smtClean="0"/>
                <a:t> sulfuric acid</a:t>
              </a:r>
              <a:endParaRPr lang="en-US" sz="4400" dirty="0"/>
            </a:p>
          </p:txBody>
        </p:sp>
      </p:grpSp>
      <p:sp>
        <p:nvSpPr>
          <p:cNvPr id="16" name="Hộp Văn bản 15">
            <a:extLst>
              <a:ext uri="{FF2B5EF4-FFF2-40B4-BE49-F238E27FC236}">
                <a16:creationId xmlns="" xmlns:a16="http://schemas.microsoft.com/office/drawing/2014/main" id="{CC090838-E6D4-1B12-64CA-A5CC3592ED7F}"/>
              </a:ext>
            </a:extLst>
          </p:cNvPr>
          <p:cNvSpPr txBox="1"/>
          <p:nvPr/>
        </p:nvSpPr>
        <p:spPr>
          <a:xfrm>
            <a:off x="1682463" y="3204159"/>
            <a:ext cx="18528632" cy="2062103"/>
          </a:xfrm>
          <a:prstGeom prst="rect">
            <a:avLst/>
          </a:prstGeom>
          <a:noFill/>
        </p:spPr>
        <p:txBody>
          <a:bodyPr wrap="square" rtlCol="0">
            <a:spAutoFit/>
          </a:bodyPr>
          <a:lstStyle/>
          <a:p>
            <a:r>
              <a:rPr lang="nl-NL" sz="3200" b="1" dirty="0"/>
              <a:t>a)Ứng dụng:</a:t>
            </a:r>
            <a:endParaRPr lang="en-US" sz="3200" dirty="0"/>
          </a:p>
          <a:p>
            <a:r>
              <a:rPr lang="nl-NL" sz="3200" dirty="0"/>
              <a:t>-Mỗi năm, cả thế giới cần hàng trăm triệu tấn sulfuric acid</a:t>
            </a:r>
            <a:endParaRPr lang="en-US" sz="3200" dirty="0"/>
          </a:p>
          <a:p>
            <a:r>
              <a:rPr lang="nl-NL" sz="3200" dirty="0"/>
              <a:t>-Gần 50% được dùng sản xuất phân bón</a:t>
            </a:r>
            <a:endParaRPr lang="en-US" sz="3200" dirty="0"/>
          </a:p>
          <a:p>
            <a:r>
              <a:rPr lang="nl-NL" sz="3200" dirty="0"/>
              <a:t>-Sử dụng trong sản xuất chất tẩy rửa, sơn, phẩm màu, thuốc trừ sâu, giấy, chế hóa dầu mỏ.</a:t>
            </a:r>
            <a:endParaRPr lang="en-US" sz="3200" dirty="0"/>
          </a:p>
        </p:txBody>
      </p:sp>
      <p:grpSp>
        <p:nvGrpSpPr>
          <p:cNvPr id="17" name="Group 167">
            <a:extLst>
              <a:ext uri="{FF2B5EF4-FFF2-40B4-BE49-F238E27FC236}">
                <a16:creationId xmlns="" xmlns:a16="http://schemas.microsoft.com/office/drawing/2014/main" id="{9441A3D0-269C-E3B2-8098-7E5A483758A7}"/>
              </a:ext>
            </a:extLst>
          </p:cNvPr>
          <p:cNvGrpSpPr/>
          <p:nvPr/>
        </p:nvGrpSpPr>
        <p:grpSpPr>
          <a:xfrm>
            <a:off x="964120" y="8966216"/>
            <a:ext cx="3794127" cy="927101"/>
            <a:chOff x="4867276" y="9361488"/>
            <a:chExt cx="3794125" cy="927101"/>
          </a:xfrm>
        </p:grpSpPr>
        <p:sp>
          <p:nvSpPr>
            <p:cNvPr id="18" name="Freeform 59">
              <a:extLst>
                <a:ext uri="{FF2B5EF4-FFF2-40B4-BE49-F238E27FC236}">
                  <a16:creationId xmlns="" xmlns:a16="http://schemas.microsoft.com/office/drawing/2014/main" id="{5D06AC67-09E5-96DE-7E8D-A3B4493B5662}"/>
                </a:ext>
              </a:extLst>
            </p:cNvPr>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Freeform 60">
              <a:extLst>
                <a:ext uri="{FF2B5EF4-FFF2-40B4-BE49-F238E27FC236}">
                  <a16:creationId xmlns="" xmlns:a16="http://schemas.microsoft.com/office/drawing/2014/main" id="{88C1CE44-42F0-9291-5379-B6FED87EFE9C}"/>
                </a:ext>
              </a:extLst>
            </p:cNvPr>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Freeform 61">
              <a:extLst>
                <a:ext uri="{FF2B5EF4-FFF2-40B4-BE49-F238E27FC236}">
                  <a16:creationId xmlns="" xmlns:a16="http://schemas.microsoft.com/office/drawing/2014/main" id="{982F7973-B479-5CFC-7683-8FCB138CBC56}"/>
                </a:ext>
              </a:extLst>
            </p:cNvPr>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Freeform 62">
              <a:extLst>
                <a:ext uri="{FF2B5EF4-FFF2-40B4-BE49-F238E27FC236}">
                  <a16:creationId xmlns="" xmlns:a16="http://schemas.microsoft.com/office/drawing/2014/main" id="{BA962CC3-4C2C-24E9-301E-20DADC2604B8}"/>
                </a:ext>
              </a:extLst>
            </p:cNvPr>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2" name="Freeform 63">
              <a:extLst>
                <a:ext uri="{FF2B5EF4-FFF2-40B4-BE49-F238E27FC236}">
                  <a16:creationId xmlns="" xmlns:a16="http://schemas.microsoft.com/office/drawing/2014/main" id="{F6827642-9049-1B6C-CADF-40B4EB2A5975}"/>
                </a:ext>
              </a:extLst>
            </p:cNvPr>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3" name="Freeform 64">
              <a:extLst>
                <a:ext uri="{FF2B5EF4-FFF2-40B4-BE49-F238E27FC236}">
                  <a16:creationId xmlns="" xmlns:a16="http://schemas.microsoft.com/office/drawing/2014/main" id="{EEBB9657-4E2B-FD34-C8D5-292DFF69027E}"/>
                </a:ext>
              </a:extLst>
            </p:cNvPr>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Freeform 65">
              <a:extLst>
                <a:ext uri="{FF2B5EF4-FFF2-40B4-BE49-F238E27FC236}">
                  <a16:creationId xmlns="" xmlns:a16="http://schemas.microsoft.com/office/drawing/2014/main" id="{E22E28C3-5CDD-E245-DB5B-A67636408BAE}"/>
                </a:ext>
              </a:extLst>
            </p:cNvPr>
            <p:cNvSpPr>
              <a:spLocks/>
            </p:cNvSpPr>
            <p:nvPr/>
          </p:nvSpPr>
          <p:spPr bwMode="auto">
            <a:xfrm>
              <a:off x="4867276" y="9871076"/>
              <a:ext cx="3794125" cy="417513"/>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Oval 66">
              <a:extLst>
                <a:ext uri="{FF2B5EF4-FFF2-40B4-BE49-F238E27FC236}">
                  <a16:creationId xmlns="" xmlns:a16="http://schemas.microsoft.com/office/drawing/2014/main" id="{C477AE9D-9BDB-5165-1F0F-1BBB956E75E8}"/>
                </a:ext>
              </a:extLst>
            </p:cNvPr>
            <p:cNvSpPr>
              <a:spLocks noChangeArrowheads="1"/>
            </p:cNvSpPr>
            <p:nvPr/>
          </p:nvSpPr>
          <p:spPr bwMode="auto">
            <a:xfrm>
              <a:off x="5497513"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Freeform 67">
              <a:extLst>
                <a:ext uri="{FF2B5EF4-FFF2-40B4-BE49-F238E27FC236}">
                  <a16:creationId xmlns="" xmlns:a16="http://schemas.microsoft.com/office/drawing/2014/main" id="{DC959FBC-A76B-9483-467D-EC6491BD3259}"/>
                </a:ext>
              </a:extLst>
            </p:cNvPr>
            <p:cNvSpPr>
              <a:spLocks/>
            </p:cNvSpPr>
            <p:nvPr/>
          </p:nvSpPr>
          <p:spPr bwMode="auto">
            <a:xfrm>
              <a:off x="5475288" y="9361488"/>
              <a:ext cx="220662" cy="64928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1" name="Group 101">
            <a:extLst>
              <a:ext uri="{FF2B5EF4-FFF2-40B4-BE49-F238E27FC236}">
                <a16:creationId xmlns="" xmlns:a16="http://schemas.microsoft.com/office/drawing/2014/main" id="{552259C1-52E8-0282-A4CF-6194AF106405}"/>
              </a:ext>
            </a:extLst>
          </p:cNvPr>
          <p:cNvGrpSpPr/>
          <p:nvPr/>
        </p:nvGrpSpPr>
        <p:grpSpPr>
          <a:xfrm>
            <a:off x="824347" y="10466399"/>
            <a:ext cx="22812341" cy="4617075"/>
            <a:chOff x="1270511" y="5867400"/>
            <a:chExt cx="22812341" cy="4903398"/>
          </a:xfrm>
        </p:grpSpPr>
        <p:sp>
          <p:nvSpPr>
            <p:cNvPr id="62" name="Rounded Rectangle 181">
              <a:extLst>
                <a:ext uri="{FF2B5EF4-FFF2-40B4-BE49-F238E27FC236}">
                  <a16:creationId xmlns="" xmlns:a16="http://schemas.microsoft.com/office/drawing/2014/main" id="{6F3CB19B-40CA-09CF-83D0-2B8708DFA1CB}"/>
                </a:ext>
              </a:extLst>
            </p:cNvPr>
            <p:cNvSpPr/>
            <p:nvPr/>
          </p:nvSpPr>
          <p:spPr>
            <a:xfrm>
              <a:off x="1272210" y="6139007"/>
              <a:ext cx="22810642" cy="46317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0">
              <a:extLst>
                <a:ext uri="{FF2B5EF4-FFF2-40B4-BE49-F238E27FC236}">
                  <a16:creationId xmlns="" xmlns:a16="http://schemas.microsoft.com/office/drawing/2014/main" id="{A246C890-2649-CC5B-E470-BFD65516E562}"/>
                </a:ext>
              </a:extLst>
            </p:cNvPr>
            <p:cNvGrpSpPr/>
            <p:nvPr/>
          </p:nvGrpSpPr>
          <p:grpSpPr>
            <a:xfrm>
              <a:off x="1270511" y="5867400"/>
              <a:ext cx="20207156" cy="2353414"/>
              <a:chOff x="1224541" y="6305967"/>
              <a:chExt cx="20207156" cy="2353414"/>
            </a:xfrm>
          </p:grpSpPr>
          <p:sp>
            <p:nvSpPr>
              <p:cNvPr id="64" name="Freeform 20">
                <a:extLst>
                  <a:ext uri="{FF2B5EF4-FFF2-40B4-BE49-F238E27FC236}">
                    <a16:creationId xmlns="" xmlns:a16="http://schemas.microsoft.com/office/drawing/2014/main" id="{50C9C828-B9BB-F19B-4698-C4083EBECB5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 xmlns:a16="http://schemas.microsoft.com/office/drawing/2014/main" id="{19AE44F2-4591-26E8-370B-2F686D3E3ABF}"/>
                  </a:ext>
                </a:extLst>
              </p:cNvPr>
              <p:cNvSpPr txBox="1"/>
              <p:nvPr/>
            </p:nvSpPr>
            <p:spPr>
              <a:xfrm>
                <a:off x="2296330" y="6305967"/>
                <a:ext cx="19135367" cy="2353414"/>
              </a:xfrm>
              <a:prstGeom prst="rect">
                <a:avLst/>
              </a:prstGeom>
              <a:noFill/>
            </p:spPr>
            <p:txBody>
              <a:bodyPr wrap="none" rtlCol="0">
                <a:spAutoFit/>
              </a:bodyPr>
              <a:lstStyle/>
              <a:p>
                <a:r>
                  <a:rPr lang="en-US" sz="4600" b="1" dirty="0" err="1" smtClean="0">
                    <a:solidFill>
                      <a:srgbClr val="0999C8"/>
                    </a:solidFill>
                    <a:latin typeface="Tahoma" pitchFamily="34" charset="0"/>
                    <a:ea typeface="Tahoma" pitchFamily="34" charset="0"/>
                    <a:cs typeface="Tahoma" pitchFamily="34" charset="0"/>
                  </a:rPr>
                  <a:t>Phát</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biểu</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sau</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đây</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đúng</a:t>
                </a:r>
                <a:r>
                  <a:rPr lang="en-US" sz="4600" b="1" dirty="0" smtClean="0">
                    <a:solidFill>
                      <a:srgbClr val="0999C8"/>
                    </a:solidFill>
                    <a:latin typeface="Tahoma" pitchFamily="34" charset="0"/>
                    <a:ea typeface="Tahoma" pitchFamily="34" charset="0"/>
                    <a:cs typeface="Tahoma" pitchFamily="34" charset="0"/>
                  </a:rPr>
                  <a:t> hay </a:t>
                </a:r>
                <a:r>
                  <a:rPr lang="en-US" sz="4600" b="1" dirty="0" err="1" smtClean="0">
                    <a:solidFill>
                      <a:srgbClr val="0999C8"/>
                    </a:solidFill>
                    <a:latin typeface="Tahoma" pitchFamily="34" charset="0"/>
                    <a:ea typeface="Tahoma" pitchFamily="34" charset="0"/>
                    <a:cs typeface="Tahoma" pitchFamily="34" charset="0"/>
                  </a:rPr>
                  <a:t>sai</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Giải</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thích</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Nhờ</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có</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xúc</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tác</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nên</a:t>
                </a:r>
                <a:r>
                  <a:rPr lang="en-US" sz="4600" b="1" dirty="0" smtClean="0">
                    <a:solidFill>
                      <a:srgbClr val="0999C8"/>
                    </a:solidFill>
                    <a:latin typeface="Tahoma" pitchFamily="34" charset="0"/>
                    <a:ea typeface="Tahoma" pitchFamily="34" charset="0"/>
                    <a:cs typeface="Tahoma" pitchFamily="34" charset="0"/>
                  </a:rPr>
                  <a:t> </a:t>
                </a:r>
              </a:p>
              <a:p>
                <a:r>
                  <a:rPr lang="en-US" sz="4600" b="1" dirty="0" err="1" smtClean="0">
                    <a:solidFill>
                      <a:srgbClr val="0999C8"/>
                    </a:solidFill>
                    <a:latin typeface="Tahoma" pitchFamily="34" charset="0"/>
                    <a:ea typeface="Tahoma" pitchFamily="34" charset="0"/>
                    <a:cs typeface="Tahoma" pitchFamily="34" charset="0"/>
                  </a:rPr>
                  <a:t>phản</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ứng</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giữa</a:t>
                </a:r>
                <a:r>
                  <a:rPr lang="en-US" sz="4600" b="1" dirty="0" smtClean="0">
                    <a:solidFill>
                      <a:srgbClr val="0999C8"/>
                    </a:solidFill>
                    <a:latin typeface="Tahoma" pitchFamily="34" charset="0"/>
                    <a:ea typeface="Tahoma" pitchFamily="34" charset="0"/>
                    <a:cs typeface="Tahoma" pitchFamily="34" charset="0"/>
                  </a:rPr>
                  <a:t> SO</a:t>
                </a:r>
                <a:r>
                  <a:rPr lang="en-US" sz="4600" b="1" baseline="-25000" dirty="0" smtClean="0">
                    <a:solidFill>
                      <a:srgbClr val="0999C8"/>
                    </a:solidFill>
                    <a:latin typeface="Tahoma" pitchFamily="34" charset="0"/>
                    <a:ea typeface="Tahoma" pitchFamily="34" charset="0"/>
                    <a:cs typeface="Tahoma" pitchFamily="34" charset="0"/>
                  </a:rPr>
                  <a:t>2</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và</a:t>
                </a:r>
                <a:r>
                  <a:rPr lang="en-US" sz="4600" b="1" dirty="0" smtClean="0">
                    <a:solidFill>
                      <a:srgbClr val="0999C8"/>
                    </a:solidFill>
                    <a:latin typeface="Tahoma" pitchFamily="34" charset="0"/>
                    <a:ea typeface="Tahoma" pitchFamily="34" charset="0"/>
                    <a:cs typeface="Tahoma" pitchFamily="34" charset="0"/>
                  </a:rPr>
                  <a:t> O</a:t>
                </a:r>
                <a:r>
                  <a:rPr lang="en-US" sz="4600" b="1" baseline="-25000" dirty="0" smtClean="0">
                    <a:solidFill>
                      <a:srgbClr val="0999C8"/>
                    </a:solidFill>
                    <a:latin typeface="Tahoma" pitchFamily="34" charset="0"/>
                    <a:ea typeface="Tahoma" pitchFamily="34" charset="0"/>
                    <a:cs typeface="Tahoma" pitchFamily="34" charset="0"/>
                  </a:rPr>
                  <a:t>2</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ưu</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tiên</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diễn</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ra</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theo</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chiều</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thuận</a:t>
                </a:r>
                <a:r>
                  <a:rPr lang="en-US" sz="4600" b="1" dirty="0" smtClean="0">
                    <a:solidFill>
                      <a:srgbClr val="0999C8"/>
                    </a:solidFill>
                    <a:latin typeface="Tahoma" pitchFamily="34" charset="0"/>
                    <a:ea typeface="Tahoma" pitchFamily="34" charset="0"/>
                    <a:cs typeface="Tahoma" pitchFamily="34" charset="0"/>
                  </a:rPr>
                  <a:t>”.</a:t>
                </a:r>
              </a:p>
              <a:p>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9" name="Hộp Văn bản 15">
            <a:extLst>
              <a:ext uri="{FF2B5EF4-FFF2-40B4-BE49-F238E27FC236}">
                <a16:creationId xmlns="" xmlns:a16="http://schemas.microsoft.com/office/drawing/2014/main" id="{CC090838-E6D4-1B12-64CA-A5CC3592ED7F}"/>
              </a:ext>
            </a:extLst>
          </p:cNvPr>
          <p:cNvSpPr txBox="1"/>
          <p:nvPr/>
        </p:nvSpPr>
        <p:spPr>
          <a:xfrm>
            <a:off x="1773744" y="5196934"/>
            <a:ext cx="18528632" cy="3785652"/>
          </a:xfrm>
          <a:prstGeom prst="rect">
            <a:avLst/>
          </a:prstGeom>
          <a:noFill/>
        </p:spPr>
        <p:txBody>
          <a:bodyPr wrap="square" rtlCol="0">
            <a:spAutoFit/>
          </a:bodyPr>
          <a:lstStyle/>
          <a:p>
            <a:r>
              <a:rPr lang="en-US" sz="4000" b="1" dirty="0" smtClean="0">
                <a:solidFill>
                  <a:srgbClr val="FF0000"/>
                </a:solidFill>
              </a:rPr>
              <a:t>b)</a:t>
            </a:r>
            <a:r>
              <a:rPr lang="vi-VN" sz="4000" dirty="0" smtClean="0"/>
              <a:t> </a:t>
            </a:r>
            <a:r>
              <a:rPr lang="nl-NL" sz="4000" dirty="0"/>
              <a:t>Sản xuất sulfuric acid bằng phương pháp tiếp xúc:</a:t>
            </a:r>
            <a:endParaRPr lang="en-US" sz="4000" dirty="0"/>
          </a:p>
          <a:p>
            <a:r>
              <a:rPr lang="nl-NL" sz="4000" dirty="0"/>
              <a:t>*Nguyên liệu: khoáng vật sulfur hoặc pyrite</a:t>
            </a:r>
            <a:endParaRPr lang="en-US" sz="4000" dirty="0"/>
          </a:p>
          <a:p>
            <a:r>
              <a:rPr lang="nl-NL" sz="4000" dirty="0"/>
              <a:t>*Các công đoạn chính: </a:t>
            </a:r>
            <a:r>
              <a:rPr lang="nl-NL" sz="4000" dirty="0" smtClean="0"/>
              <a:t>3</a:t>
            </a:r>
          </a:p>
          <a:p>
            <a:r>
              <a:rPr lang="nl-NL" sz="4000" dirty="0"/>
              <a:t>(1</a:t>
            </a:r>
            <a:r>
              <a:rPr lang="nl-NL" sz="4000" dirty="0" smtClean="0"/>
              <a:t>) </a:t>
            </a:r>
            <a:r>
              <a:rPr lang="nl-NL" sz="4000" i="1" dirty="0" smtClean="0"/>
              <a:t>Sản </a:t>
            </a:r>
            <a:r>
              <a:rPr lang="nl-NL" sz="4000" i="1" dirty="0"/>
              <a:t>xuất sulfur dioxide</a:t>
            </a:r>
            <a:r>
              <a:rPr lang="nl-NL" sz="4000" dirty="0"/>
              <a:t>: </a:t>
            </a:r>
            <a:endParaRPr lang="en-US" sz="4000" dirty="0"/>
          </a:p>
          <a:p>
            <a:r>
              <a:rPr lang="nl-NL" sz="4000" dirty="0"/>
              <a:t>(2</a:t>
            </a:r>
            <a:r>
              <a:rPr lang="nl-NL" sz="4000" dirty="0" smtClean="0"/>
              <a:t>) </a:t>
            </a:r>
            <a:r>
              <a:rPr lang="nl-NL" sz="4000" i="1" dirty="0" smtClean="0"/>
              <a:t>Sản </a:t>
            </a:r>
            <a:r>
              <a:rPr lang="nl-NL" sz="4000" i="1" dirty="0"/>
              <a:t>xuất sulfur </a:t>
            </a:r>
            <a:r>
              <a:rPr lang="nl-NL" sz="4000" i="1" dirty="0" smtClean="0"/>
              <a:t>trioxide</a:t>
            </a:r>
          </a:p>
          <a:p>
            <a:r>
              <a:rPr lang="nl-NL" sz="4000" i="1" dirty="0"/>
              <a:t>(3</a:t>
            </a:r>
            <a:r>
              <a:rPr lang="nl-NL" sz="4000" i="1" dirty="0" smtClean="0"/>
              <a:t>) Hấp </a:t>
            </a:r>
            <a:r>
              <a:rPr lang="nl-NL" sz="4000" i="1" dirty="0"/>
              <a:t>thụ sulfur trioxide bằng sulfuric acid</a:t>
            </a:r>
            <a:endParaRPr lang="en-US" sz="4000" dirty="0"/>
          </a:p>
        </p:txBody>
      </p:sp>
      <p:graphicFrame>
        <p:nvGraphicFramePr>
          <p:cNvPr id="2" name="Object 1"/>
          <p:cNvGraphicFramePr>
            <a:graphicFrameLocks noChangeAspect="1"/>
          </p:cNvGraphicFramePr>
          <p:nvPr/>
        </p:nvGraphicFramePr>
        <p:xfrm>
          <a:off x="0" y="457200"/>
          <a:ext cx="434975" cy="228600"/>
        </p:xfrm>
        <a:graphic>
          <a:graphicData uri="http://schemas.openxmlformats.org/presentationml/2006/ole">
            <mc:AlternateContent xmlns:mc="http://schemas.openxmlformats.org/markup-compatibility/2006">
              <mc:Choice xmlns:v="urn:schemas-microsoft-com:vml" Requires="v">
                <p:oleObj spid="_x0000_s1088" name="Equation" r:id="rId3" imgW="431613" imgH="228501" progId="Equation.3">
                  <p:embed/>
                </p:oleObj>
              </mc:Choice>
              <mc:Fallback>
                <p:oleObj name="Equation" r:id="rId3" imgW="431613" imgH="228501"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349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nvGraphicFramePr>
        <p:xfrm>
          <a:off x="0" y="685800"/>
          <a:ext cx="434975" cy="228600"/>
        </p:xfrm>
        <a:graphic>
          <a:graphicData uri="http://schemas.openxmlformats.org/presentationml/2006/ole">
            <mc:AlternateContent xmlns:mc="http://schemas.openxmlformats.org/markup-compatibility/2006">
              <mc:Choice xmlns:v="urn:schemas-microsoft-com:vml" Requires="v">
                <p:oleObj spid="_x0000_s1089" name="Equation" r:id="rId5" imgW="431613" imgH="228501" progId="Equation.3">
                  <p:embed/>
                </p:oleObj>
              </mc:Choice>
              <mc:Fallback>
                <p:oleObj name="Equation" r:id="rId5" imgW="431613" imgH="228501"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5800"/>
                        <a:ext cx="4349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7" name="Picture 11" descr="Screenshot (12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14400"/>
            <a:ext cx="2674938" cy="327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nvGraphicFramePr>
        <p:xfrm>
          <a:off x="0" y="1241425"/>
          <a:ext cx="403225" cy="206375"/>
        </p:xfrm>
        <a:graphic>
          <a:graphicData uri="http://schemas.openxmlformats.org/presentationml/2006/ole">
            <mc:AlternateContent xmlns:mc="http://schemas.openxmlformats.org/markup-compatibility/2006">
              <mc:Choice xmlns:v="urn:schemas-microsoft-com:vml" Requires="v">
                <p:oleObj spid="_x0000_s1090" name="Equation" r:id="rId8" imgW="406048" imgH="203024" progId="Equation.3">
                  <p:embed/>
                </p:oleObj>
              </mc:Choice>
              <mc:Fallback>
                <p:oleObj name="Equation" r:id="rId8" imgW="406048" imgH="203024"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41425"/>
                        <a:ext cx="403225" cy="20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0" y="1447800"/>
          <a:ext cx="403225" cy="206375"/>
        </p:xfrm>
        <a:graphic>
          <a:graphicData uri="http://schemas.openxmlformats.org/presentationml/2006/ole">
            <mc:AlternateContent xmlns:mc="http://schemas.openxmlformats.org/markup-compatibility/2006">
              <mc:Choice xmlns:v="urn:schemas-microsoft-com:vml" Requires="v">
                <p:oleObj spid="_x0000_s1091" name="Equation" r:id="rId10" imgW="406048" imgH="203024" progId="Equation.3">
                  <p:embed/>
                </p:oleObj>
              </mc:Choice>
              <mc:Fallback>
                <p:oleObj name="Equation" r:id="rId10" imgW="406048" imgH="203024"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47800"/>
                        <a:ext cx="403225" cy="20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6"/>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 Sản xuất sulfuric acid bằng phương pháp tiếp xúc:</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*Nguyên liệu: khoáng vật sulfur hoặc pyrite</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 công đoạn chính: 3</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kumimoji="0" lang="nl-NL" altLang="en-US" sz="1200" b="0" i="1" u="none" strike="noStrike" cap="none" normalizeH="0" baseline="0" dirty="0" smtClean="0">
                <a:ln>
                  <a:noFill/>
                </a:ln>
                <a:solidFill>
                  <a:srgbClr val="7030A0"/>
                </a:solidFill>
                <a:effectLst/>
                <a:latin typeface="Arial" panose="020B0604020202020204" pitchFamily="34" charset="0"/>
                <a:ea typeface="Calibri" panose="020F0502020204030204" pitchFamily="34" charset="0"/>
                <a:cs typeface="Times New Roman" panose="02020603050405020304" pitchFamily="18" charset="0"/>
              </a:rPr>
              <a:t>Sản xuất sulfur dioxide</a:t>
            </a: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S(s)+ O</a:t>
            </a:r>
            <a:r>
              <a:rPr kumimoji="0" lang="nl-NL" altLang="en-US" sz="1200" b="0" i="0" u="none" strike="noStrike" cap="none" normalizeH="0" baseline="-3000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t>
            </a:r>
            <a:endParaRPr kumimoji="0" lang="nl-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0" y="68580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a:t>
            </a:r>
            <a:r>
              <a:rPr kumimoji="0" lang="nl-NL" altLang="en-US" sz="1200" b="0" i="0" u="none" strike="noStrike" cap="none" normalizeH="0" baseline="-3000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kumimoji="0" lang="nl-NL" altLang="en-US"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t>
            </a:r>
            <a:endParaRPr kumimoji="0" lang="en-US" altLang="en-US" sz="16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4FeS</a:t>
            </a:r>
            <a:r>
              <a:rPr kumimoji="0" lang="nl-NL" altLang="en-US" sz="1200" b="0" i="0" u="none" strike="noStrike" cap="none" normalizeH="0" baseline="-3000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kumimoji="0" lang="nl-NL" altLang="en-US"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 + 11O</a:t>
            </a:r>
            <a:r>
              <a:rPr kumimoji="0" lang="nl-NL" altLang="en-US" sz="1200" b="0" i="0" u="none" strike="noStrike" cap="none" normalizeH="0" baseline="-3000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kumimoji="0" lang="nl-NL" altLang="en-US"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t>
            </a:r>
            <a:endParaRPr kumimoji="0" lang="nl-NL"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0" y="91440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2Fe</a:t>
            </a:r>
            <a:r>
              <a:rPr kumimoji="0" lang="nl-NL" altLang="en-US" sz="1200" b="0" i="0" u="none" strike="noStrike" cap="none" normalizeH="0" baseline="-3000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kumimoji="0" lang="nl-NL" altLang="en-US"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a:t>
            </a:r>
            <a:r>
              <a:rPr kumimoji="0" lang="nl-NL" altLang="en-US" sz="1200" b="0" i="0" u="none" strike="noStrike" cap="none" normalizeH="0" baseline="-3000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r>
              <a:rPr kumimoji="0" lang="nl-NL" altLang="en-US"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   +8SO</a:t>
            </a:r>
            <a:r>
              <a:rPr kumimoji="0" lang="nl-NL" altLang="en-US" sz="1200" b="0" i="0" u="none" strike="noStrike" cap="none" normalizeH="0" baseline="-3000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kumimoji="0" lang="nl-NL" altLang="en-US"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t>
            </a:r>
            <a:endParaRPr kumimoji="0" lang="en-US" altLang="en-US" sz="16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kumimoji="0" lang="nl-NL" altLang="en-US" sz="1200" b="0" i="1" u="none" strike="noStrike" cap="none" normalizeH="0" baseline="0" smtClean="0">
                <a:ln>
                  <a:noFill/>
                </a:ln>
                <a:solidFill>
                  <a:srgbClr val="7030A0"/>
                </a:solidFill>
                <a:effectLst/>
                <a:latin typeface="Arial" panose="020B0604020202020204" pitchFamily="34" charset="0"/>
                <a:ea typeface="Calibri" panose="020F0502020204030204" pitchFamily="34" charset="0"/>
                <a:cs typeface="Times New Roman" panose="02020603050405020304" pitchFamily="18" charset="0"/>
              </a:rPr>
              <a:t>Sản xuất sulfur trioxide</a:t>
            </a:r>
            <a:r>
              <a:rPr kumimoji="0" lang="nl-NL" altLang="en-US"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 cách</a:t>
            </a:r>
            <a:endParaRPr kumimoji="0" lang="en-US" altLang="en-US" sz="16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Oxi hóa sulfur dioxide bởi oxygen </a:t>
            </a:r>
            <a:endParaRPr kumimoji="0" lang="en-US" altLang="en-US" sz="16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0" y="1241425"/>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200" b="0" i="1" u="none" strike="noStrike" cap="none" normalizeH="0" baseline="0" dirty="0" smtClean="0">
                <a:ln>
                  <a:noFill/>
                </a:ln>
                <a:solidFill>
                  <a:srgbClr val="7030A0"/>
                </a:solidFill>
                <a:effectLst/>
                <a:latin typeface="Arial" panose="020B0604020202020204" pitchFamily="34" charset="0"/>
                <a:ea typeface="Calibri" panose="020F0502020204030204" pitchFamily="34" charset="0"/>
                <a:cs typeface="Times New Roman" panose="02020603050405020304" pitchFamily="18" charset="0"/>
              </a:rPr>
              <a:t>(3)Hấp thụ sulfur trioxide bằng sulfuric acid</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Dùng dung dịch sulfuric acid 98% để hấp thụ sulfur trioxide, thu được sản phẩm là oleum (H</a:t>
            </a:r>
            <a:r>
              <a:rPr kumimoji="0" lang="nl-NL" altLang="en-US" sz="1200" b="0" i="0" u="none" strike="noStrike" cap="none" normalizeH="0" baseline="-3000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a:t>
            </a:r>
            <a:r>
              <a:rPr kumimoji="0" lang="nl-NL" altLang="en-US" sz="1200" b="0" i="0" u="none" strike="noStrike" cap="none" normalizeH="0" baseline="-3000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.nSO</a:t>
            </a:r>
            <a:r>
              <a:rPr kumimoji="0" lang="nl-NL" altLang="en-US" sz="1200" b="0" i="0" u="none" strike="noStrike" cap="none" normalizeH="0" baseline="-3000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t>
            </a:r>
            <a:r>
              <a:rPr kumimoji="0" lang="nl-NL" altLang="en-US" sz="1200" b="0" i="0" u="none" strike="noStrike" cap="none" normalizeH="0" baseline="-3000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a:t>
            </a:r>
            <a:r>
              <a:rPr kumimoji="0" lang="nl-NL" altLang="en-US" sz="1200" b="0" i="0" u="none" strike="noStrike" cap="none" normalizeH="0" baseline="-3000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(aq) + nSO</a:t>
            </a:r>
            <a:r>
              <a:rPr kumimoji="0" lang="nl-NL" altLang="en-US" sz="1200" b="0" i="0" u="none" strike="noStrike" cap="none" normalizeH="0" baseline="-3000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0" y="144780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a:t>
            </a:r>
            <a:r>
              <a:rPr kumimoji="0" lang="nl-NL" altLang="en-US" sz="1200" b="0" i="0" u="none" strike="noStrike" cap="none" normalizeH="0" baseline="-3000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a:t>
            </a:r>
            <a:r>
              <a:rPr kumimoji="0" lang="nl-NL" altLang="en-US" sz="1200" b="0" i="0" u="none" strike="noStrike" cap="none" normalizeH="0" baseline="-3000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.nSO</a:t>
            </a:r>
            <a:r>
              <a:rPr kumimoji="0" lang="nl-NL" altLang="en-US" sz="1200" b="0" i="0" u="none" strike="noStrike" cap="none" normalizeH="0" baseline="-3000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 oleum, có thể pha thành dung dịch sulfuric acid có nồng độ theo yêu cầu</a:t>
            </a:r>
            <a:endParaRPr kumimoji="0" lang="nl-NL"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nl-NL" altLang="en-US" sz="1200" b="0" i="0" u="none" strike="noStrike" cap="none" normalizeH="0" baseline="-3000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nl-NL"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a:t>
            </a:r>
            <a:r>
              <a:rPr kumimoji="0" lang="nl-NL" altLang="en-US" sz="1200" b="0" i="0" u="none" strike="noStrike" cap="none" normalizeH="0" baseline="-3000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kumimoji="0" lang="nl-NL"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.nSO</a:t>
            </a:r>
            <a:r>
              <a:rPr kumimoji="0" lang="nl-NL" altLang="en-US" sz="1200" b="0" i="0" u="none" strike="noStrike" cap="none" normalizeH="0" baseline="-3000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nl-NL"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 + nH</a:t>
            </a:r>
            <a:r>
              <a:rPr kumimoji="0" lang="nl-NL" altLang="en-US" sz="1200" b="0" i="0" u="none" strike="noStrike" cap="none" normalizeH="0" baseline="-3000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nl-NL"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O(l)</a:t>
            </a:r>
            <a:endParaRPr kumimoji="0" lang="nl-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11"/>
          <p:cNvSpPr>
            <a:spLocks noChangeArrowheads="1"/>
          </p:cNvSpPr>
          <p:nvPr/>
        </p:nvSpPr>
        <p:spPr bwMode="auto">
          <a:xfrm>
            <a:off x="0" y="1654175"/>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(n+1)H</a:t>
            </a:r>
            <a:r>
              <a:rPr kumimoji="0" lang="nl-NL" altLang="en-US" sz="1200" b="0" i="0" u="none" strike="noStrike" cap="none" normalizeH="0" baseline="-3000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nl-NL"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a:t>
            </a:r>
            <a:r>
              <a:rPr kumimoji="0" lang="nl-NL" altLang="en-US" sz="1200" b="0" i="0" u="none" strike="noStrike" cap="none" normalizeH="0" baseline="-3000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kumimoji="0" lang="nl-NL"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(aq)</a:t>
            </a:r>
            <a:r>
              <a:rPr kumimoji="0" lang="en-US" altLang="en-US" sz="1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683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 xmlns:a16="http://schemas.microsoft.com/office/drawing/2014/main" id="{6A3EA2FF-6D29-F63E-A7AB-7C8988CFB3E3}"/>
              </a:ext>
            </a:extLst>
          </p:cNvPr>
          <p:cNvGrpSpPr/>
          <p:nvPr/>
        </p:nvGrpSpPr>
        <p:grpSpPr>
          <a:xfrm>
            <a:off x="824347" y="2249604"/>
            <a:ext cx="22738481" cy="1888394"/>
            <a:chOff x="17200151" y="2536121"/>
            <a:chExt cx="22738481" cy="1888394"/>
          </a:xfrm>
        </p:grpSpPr>
        <p:sp>
          <p:nvSpPr>
            <p:cNvPr id="12" name="Right Triangle 109">
              <a:extLst>
                <a:ext uri="{FF2B5EF4-FFF2-40B4-BE49-F238E27FC236}">
                  <a16:creationId xmlns=""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 xmlns:a16="http://schemas.microsoft.com/office/drawing/2014/main" id="{5676BBB5-87FC-0860-FFCF-0DF61DA3ECA0}"/>
                </a:ext>
              </a:extLst>
            </p:cNvPr>
            <p:cNvSpPr>
              <a:spLocks/>
            </p:cNvSpPr>
            <p:nvPr/>
          </p:nvSpPr>
          <p:spPr bwMode="auto">
            <a:xfrm rot="5400000">
              <a:off x="18508353" y="1288892"/>
              <a:ext cx="769442"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 xmlns:a16="http://schemas.microsoft.com/office/drawing/2014/main" id="{24B3A259-8848-90BA-D5E5-841041DB744C}"/>
                </a:ext>
              </a:extLst>
            </p:cNvPr>
            <p:cNvSpPr txBox="1"/>
            <p:nvPr/>
          </p:nvSpPr>
          <p:spPr>
            <a:xfrm>
              <a:off x="17315592" y="2536121"/>
              <a:ext cx="4887877" cy="769441"/>
            </a:xfrm>
            <a:prstGeom prst="rect">
              <a:avLst/>
            </a:prstGeom>
            <a:noFill/>
          </p:spPr>
          <p:txBody>
            <a:bodyPr wrap="none" rtlCol="0">
              <a:spAutoFit/>
            </a:bodyPr>
            <a:lstStyle/>
            <a:p>
              <a:r>
                <a:rPr lang="en-US" sz="4400" b="1" dirty="0" smtClean="0"/>
                <a:t>II.MUỐI SULFATE</a:t>
              </a:r>
              <a:endParaRPr lang="en-US" sz="4400" dirty="0"/>
            </a:p>
          </p:txBody>
        </p:sp>
      </p:grpSp>
      <p:sp>
        <p:nvSpPr>
          <p:cNvPr id="16" name="Hộp Văn bản 15">
            <a:extLst>
              <a:ext uri="{FF2B5EF4-FFF2-40B4-BE49-F238E27FC236}">
                <a16:creationId xmlns="" xmlns:a16="http://schemas.microsoft.com/office/drawing/2014/main" id="{CC090838-E6D4-1B12-64CA-A5CC3592ED7F}"/>
              </a:ext>
            </a:extLst>
          </p:cNvPr>
          <p:cNvSpPr txBox="1"/>
          <p:nvPr/>
        </p:nvSpPr>
        <p:spPr>
          <a:xfrm>
            <a:off x="1773744" y="4129066"/>
            <a:ext cx="18528632" cy="2062103"/>
          </a:xfrm>
          <a:prstGeom prst="rect">
            <a:avLst/>
          </a:prstGeom>
          <a:noFill/>
        </p:spPr>
        <p:txBody>
          <a:bodyPr wrap="square" rtlCol="0">
            <a:spAutoFit/>
          </a:bodyPr>
          <a:lstStyle/>
          <a:p>
            <a:r>
              <a:rPr lang="en-US" sz="3200" b="1" dirty="0" smtClean="0">
                <a:latin typeface="Tahoma" panose="020B0604030504040204" pitchFamily="34" charset="0"/>
                <a:ea typeface="Tahoma" panose="020B0604030504040204" pitchFamily="34" charset="0"/>
                <a:cs typeface="Tahoma" panose="020B0604030504040204" pitchFamily="34" charset="0"/>
              </a:rPr>
              <a:t>1.Một </a:t>
            </a:r>
            <a:r>
              <a:rPr lang="en-US" sz="3200" b="1" dirty="0" err="1" smtClean="0">
                <a:latin typeface="Tahoma" panose="020B0604030504040204" pitchFamily="34" charset="0"/>
                <a:ea typeface="Tahoma" panose="020B0604030504040204" pitchFamily="34" charset="0"/>
                <a:cs typeface="Tahoma" panose="020B0604030504040204" pitchFamily="34" charset="0"/>
              </a:rPr>
              <a:t>số</a:t>
            </a:r>
            <a:r>
              <a:rPr lang="en-US" sz="3200" b="1" dirty="0" smtClean="0">
                <a:latin typeface="Tahoma" panose="020B0604030504040204" pitchFamily="34" charset="0"/>
                <a:ea typeface="Tahoma" panose="020B0604030504040204" pitchFamily="34" charset="0"/>
                <a:cs typeface="Tahoma" panose="020B0604030504040204" pitchFamily="34" charset="0"/>
              </a:rPr>
              <a:t> </a:t>
            </a:r>
            <a:r>
              <a:rPr lang="en-US" sz="3200" b="1" dirty="0" err="1" smtClean="0">
                <a:latin typeface="Tahoma" panose="020B0604030504040204" pitchFamily="34" charset="0"/>
                <a:ea typeface="Tahoma" panose="020B0604030504040204" pitchFamily="34" charset="0"/>
                <a:cs typeface="Tahoma" panose="020B0604030504040204" pitchFamily="34" charset="0"/>
              </a:rPr>
              <a:t>muối</a:t>
            </a:r>
            <a:r>
              <a:rPr lang="en-US" sz="3200" b="1" dirty="0" smtClean="0">
                <a:latin typeface="Tahoma" panose="020B0604030504040204" pitchFamily="34" charset="0"/>
                <a:ea typeface="Tahoma" panose="020B0604030504040204" pitchFamily="34" charset="0"/>
                <a:cs typeface="Tahoma" panose="020B0604030504040204" pitchFamily="34" charset="0"/>
              </a:rPr>
              <a:t> sulfate:</a:t>
            </a:r>
          </a:p>
          <a:p>
            <a:endParaRPr lang="en-US" sz="3200" b="1" dirty="0">
              <a:latin typeface="Tahoma" panose="020B0604030504040204" pitchFamily="34" charset="0"/>
              <a:ea typeface="Tahoma" panose="020B0604030504040204" pitchFamily="34" charset="0"/>
              <a:cs typeface="Tahoma" panose="020B0604030504040204" pitchFamily="34" charset="0"/>
            </a:endParaRPr>
          </a:p>
          <a:p>
            <a:endParaRPr lang="en-US" sz="3200" b="1" dirty="0" smtClean="0">
              <a:latin typeface="Tahoma" panose="020B0604030504040204" pitchFamily="34" charset="0"/>
              <a:ea typeface="Tahoma" panose="020B0604030504040204" pitchFamily="34" charset="0"/>
              <a:cs typeface="Tahoma" panose="020B0604030504040204" pitchFamily="34" charset="0"/>
            </a:endParaRPr>
          </a:p>
          <a:p>
            <a:endParaRPr lang="en-US" sz="3200" b="1" dirty="0">
              <a:latin typeface="Tahoma" panose="020B0604030504040204" pitchFamily="34" charset="0"/>
              <a:ea typeface="Tahoma" panose="020B0604030504040204" pitchFamily="34" charset="0"/>
              <a:cs typeface="Tahoma" panose="020B0604030504040204" pitchFamily="34" charset="0"/>
            </a:endParaRPr>
          </a:p>
        </p:txBody>
      </p:sp>
      <p:grpSp>
        <p:nvGrpSpPr>
          <p:cNvPr id="17" name="Group 167">
            <a:extLst>
              <a:ext uri="{FF2B5EF4-FFF2-40B4-BE49-F238E27FC236}">
                <a16:creationId xmlns="" xmlns:a16="http://schemas.microsoft.com/office/drawing/2014/main" id="{9441A3D0-269C-E3B2-8098-7E5A483758A7}"/>
              </a:ext>
            </a:extLst>
          </p:cNvPr>
          <p:cNvGrpSpPr/>
          <p:nvPr/>
        </p:nvGrpSpPr>
        <p:grpSpPr>
          <a:xfrm>
            <a:off x="470030" y="8413228"/>
            <a:ext cx="3794127" cy="927101"/>
            <a:chOff x="4867276" y="9361488"/>
            <a:chExt cx="3794125" cy="927101"/>
          </a:xfrm>
        </p:grpSpPr>
        <p:sp>
          <p:nvSpPr>
            <p:cNvPr id="18" name="Freeform 59">
              <a:extLst>
                <a:ext uri="{FF2B5EF4-FFF2-40B4-BE49-F238E27FC236}">
                  <a16:creationId xmlns="" xmlns:a16="http://schemas.microsoft.com/office/drawing/2014/main" id="{5D06AC67-09E5-96DE-7E8D-A3B4493B5662}"/>
                </a:ext>
              </a:extLst>
            </p:cNvPr>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Freeform 60">
              <a:extLst>
                <a:ext uri="{FF2B5EF4-FFF2-40B4-BE49-F238E27FC236}">
                  <a16:creationId xmlns="" xmlns:a16="http://schemas.microsoft.com/office/drawing/2014/main" id="{88C1CE44-42F0-9291-5379-B6FED87EFE9C}"/>
                </a:ext>
              </a:extLst>
            </p:cNvPr>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Freeform 61">
              <a:extLst>
                <a:ext uri="{FF2B5EF4-FFF2-40B4-BE49-F238E27FC236}">
                  <a16:creationId xmlns="" xmlns:a16="http://schemas.microsoft.com/office/drawing/2014/main" id="{982F7973-B479-5CFC-7683-8FCB138CBC56}"/>
                </a:ext>
              </a:extLst>
            </p:cNvPr>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Freeform 62">
              <a:extLst>
                <a:ext uri="{FF2B5EF4-FFF2-40B4-BE49-F238E27FC236}">
                  <a16:creationId xmlns="" xmlns:a16="http://schemas.microsoft.com/office/drawing/2014/main" id="{BA962CC3-4C2C-24E9-301E-20DADC2604B8}"/>
                </a:ext>
              </a:extLst>
            </p:cNvPr>
            <p:cNvSpPr>
              <a:spLocks/>
            </p:cNvSpPr>
            <p:nvPr/>
          </p:nvSpPr>
          <p:spPr bwMode="auto">
            <a:xfrm>
              <a:off x="7705725" y="9721851"/>
              <a:ext cx="452438" cy="482601"/>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2" name="Freeform 63">
              <a:extLst>
                <a:ext uri="{FF2B5EF4-FFF2-40B4-BE49-F238E27FC236}">
                  <a16:creationId xmlns="" xmlns:a16="http://schemas.microsoft.com/office/drawing/2014/main" id="{F6827642-9049-1B6C-CADF-40B4EB2A5975}"/>
                </a:ext>
              </a:extLst>
            </p:cNvPr>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3" name="Freeform 64">
              <a:extLst>
                <a:ext uri="{FF2B5EF4-FFF2-40B4-BE49-F238E27FC236}">
                  <a16:creationId xmlns="" xmlns:a16="http://schemas.microsoft.com/office/drawing/2014/main" id="{EEBB9657-4E2B-FD34-C8D5-292DFF69027E}"/>
                </a:ext>
              </a:extLst>
            </p:cNvPr>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Freeform 65">
              <a:extLst>
                <a:ext uri="{FF2B5EF4-FFF2-40B4-BE49-F238E27FC236}">
                  <a16:creationId xmlns="" xmlns:a16="http://schemas.microsoft.com/office/drawing/2014/main" id="{E22E28C3-5CDD-E245-DB5B-A67636408BAE}"/>
                </a:ext>
              </a:extLst>
            </p:cNvPr>
            <p:cNvSpPr>
              <a:spLocks/>
            </p:cNvSpPr>
            <p:nvPr/>
          </p:nvSpPr>
          <p:spPr bwMode="auto">
            <a:xfrm>
              <a:off x="4867276" y="9871076"/>
              <a:ext cx="3794125" cy="417513"/>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Oval 66">
              <a:extLst>
                <a:ext uri="{FF2B5EF4-FFF2-40B4-BE49-F238E27FC236}">
                  <a16:creationId xmlns="" xmlns:a16="http://schemas.microsoft.com/office/drawing/2014/main" id="{C477AE9D-9BDB-5165-1F0F-1BBB956E75E8}"/>
                </a:ext>
              </a:extLst>
            </p:cNvPr>
            <p:cNvSpPr>
              <a:spLocks noChangeArrowheads="1"/>
            </p:cNvSpPr>
            <p:nvPr/>
          </p:nvSpPr>
          <p:spPr bwMode="auto">
            <a:xfrm>
              <a:off x="5497513"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Freeform 67">
              <a:extLst>
                <a:ext uri="{FF2B5EF4-FFF2-40B4-BE49-F238E27FC236}">
                  <a16:creationId xmlns="" xmlns:a16="http://schemas.microsoft.com/office/drawing/2014/main" id="{DC959FBC-A76B-9483-467D-EC6491BD3259}"/>
                </a:ext>
              </a:extLst>
            </p:cNvPr>
            <p:cNvSpPr>
              <a:spLocks/>
            </p:cNvSpPr>
            <p:nvPr/>
          </p:nvSpPr>
          <p:spPr bwMode="auto">
            <a:xfrm>
              <a:off x="5475288" y="9361488"/>
              <a:ext cx="220662" cy="64928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1" name="Group 101">
            <a:extLst>
              <a:ext uri="{FF2B5EF4-FFF2-40B4-BE49-F238E27FC236}">
                <a16:creationId xmlns="" xmlns:a16="http://schemas.microsoft.com/office/drawing/2014/main" id="{552259C1-52E8-0282-A4CF-6194AF106405}"/>
              </a:ext>
            </a:extLst>
          </p:cNvPr>
          <p:cNvGrpSpPr/>
          <p:nvPr/>
        </p:nvGrpSpPr>
        <p:grpSpPr>
          <a:xfrm>
            <a:off x="750487" y="9763438"/>
            <a:ext cx="22812341" cy="4617075"/>
            <a:chOff x="1270511" y="5867400"/>
            <a:chExt cx="22812341" cy="4903398"/>
          </a:xfrm>
        </p:grpSpPr>
        <p:sp>
          <p:nvSpPr>
            <p:cNvPr id="62" name="Rounded Rectangle 181">
              <a:extLst>
                <a:ext uri="{FF2B5EF4-FFF2-40B4-BE49-F238E27FC236}">
                  <a16:creationId xmlns="" xmlns:a16="http://schemas.microsoft.com/office/drawing/2014/main" id="{6F3CB19B-40CA-09CF-83D0-2B8708DFA1CB}"/>
                </a:ext>
              </a:extLst>
            </p:cNvPr>
            <p:cNvSpPr/>
            <p:nvPr/>
          </p:nvSpPr>
          <p:spPr>
            <a:xfrm>
              <a:off x="1272210" y="6139007"/>
              <a:ext cx="22810642" cy="46317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0">
              <a:extLst>
                <a:ext uri="{FF2B5EF4-FFF2-40B4-BE49-F238E27FC236}">
                  <a16:creationId xmlns="" xmlns:a16="http://schemas.microsoft.com/office/drawing/2014/main" id="{A246C890-2649-CC5B-E470-BFD65516E562}"/>
                </a:ext>
              </a:extLst>
            </p:cNvPr>
            <p:cNvGrpSpPr/>
            <p:nvPr/>
          </p:nvGrpSpPr>
          <p:grpSpPr>
            <a:xfrm>
              <a:off x="1270511" y="5867400"/>
              <a:ext cx="12626846" cy="4608769"/>
              <a:chOff x="1224541" y="6305967"/>
              <a:chExt cx="12626846" cy="4608769"/>
            </a:xfrm>
          </p:grpSpPr>
          <p:sp>
            <p:nvSpPr>
              <p:cNvPr id="64" name="Freeform 20">
                <a:extLst>
                  <a:ext uri="{FF2B5EF4-FFF2-40B4-BE49-F238E27FC236}">
                    <a16:creationId xmlns="" xmlns:a16="http://schemas.microsoft.com/office/drawing/2014/main" id="{50C9C828-B9BB-F19B-4698-C4083EBECB5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 xmlns:a16="http://schemas.microsoft.com/office/drawing/2014/main" id="{19AE44F2-4591-26E8-370B-2F686D3E3ABF}"/>
                  </a:ext>
                </a:extLst>
              </p:cNvPr>
              <p:cNvSpPr txBox="1"/>
              <p:nvPr/>
            </p:nvSpPr>
            <p:spPr>
              <a:xfrm>
                <a:off x="2296330" y="6305967"/>
                <a:ext cx="11555057" cy="4608769"/>
              </a:xfrm>
              <a:prstGeom prst="rect">
                <a:avLst/>
              </a:prstGeom>
              <a:noFill/>
            </p:spPr>
            <p:txBody>
              <a:bodyPr wrap="square" rtlCol="0">
                <a:spAutoFit/>
              </a:bodyPr>
              <a:lstStyle/>
              <a:p>
                <a:r>
                  <a:rPr lang="en-US" sz="4600" b="1" dirty="0" smtClean="0">
                    <a:solidFill>
                      <a:srgbClr val="FF0000"/>
                    </a:solidFill>
                    <a:latin typeface="Tahoma" pitchFamily="34" charset="0"/>
                    <a:ea typeface="Tahoma" pitchFamily="34" charset="0"/>
                    <a:cs typeface="Tahoma" pitchFamily="34" charset="0"/>
                  </a:rPr>
                  <a:t>2. </a:t>
                </a:r>
                <a:r>
                  <a:rPr lang="en-US" sz="4600" b="1" dirty="0" err="1" smtClean="0">
                    <a:solidFill>
                      <a:srgbClr val="0999C8"/>
                    </a:solidFill>
                    <a:latin typeface="Tahoma" pitchFamily="34" charset="0"/>
                    <a:ea typeface="Tahoma" pitchFamily="34" charset="0"/>
                    <a:cs typeface="Tahoma" pitchFamily="34" charset="0"/>
                  </a:rPr>
                  <a:t>Nhận</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biết</a:t>
                </a:r>
                <a:r>
                  <a:rPr lang="en-US" sz="4600" b="1" dirty="0" smtClean="0">
                    <a:solidFill>
                      <a:srgbClr val="0999C8"/>
                    </a:solidFill>
                    <a:latin typeface="Tahoma" pitchFamily="34" charset="0"/>
                    <a:ea typeface="Tahoma" pitchFamily="34" charset="0"/>
                    <a:cs typeface="Tahoma" pitchFamily="34" charset="0"/>
                  </a:rPr>
                  <a:t> ion sulfate </a:t>
                </a:r>
                <a:r>
                  <a:rPr lang="en-US" sz="4600" b="1" dirty="0" err="1" smtClean="0">
                    <a:solidFill>
                      <a:srgbClr val="0999C8"/>
                    </a:solidFill>
                    <a:latin typeface="Tahoma" pitchFamily="34" charset="0"/>
                    <a:ea typeface="Tahoma" pitchFamily="34" charset="0"/>
                    <a:cs typeface="Tahoma" pitchFamily="34" charset="0"/>
                  </a:rPr>
                  <a:t>trong</a:t>
                </a:r>
                <a:r>
                  <a:rPr lang="en-US" sz="4600" b="1" dirty="0" smtClean="0">
                    <a:solidFill>
                      <a:srgbClr val="0999C8"/>
                    </a:solidFill>
                    <a:latin typeface="Tahoma" pitchFamily="34" charset="0"/>
                    <a:ea typeface="Tahoma" pitchFamily="34" charset="0"/>
                    <a:cs typeface="Tahoma" pitchFamily="34" charset="0"/>
                  </a:rPr>
                  <a:t> dung </a:t>
                </a:r>
                <a:r>
                  <a:rPr lang="en-US" sz="4600" b="1" dirty="0" err="1" smtClean="0">
                    <a:solidFill>
                      <a:srgbClr val="0999C8"/>
                    </a:solidFill>
                    <a:latin typeface="Tahoma" pitchFamily="34" charset="0"/>
                    <a:ea typeface="Tahoma" pitchFamily="34" charset="0"/>
                    <a:cs typeface="Tahoma" pitchFamily="34" charset="0"/>
                  </a:rPr>
                  <a:t>dịch</a:t>
                </a:r>
                <a:r>
                  <a:rPr lang="en-US" sz="4600" b="1" dirty="0" smtClean="0">
                    <a:solidFill>
                      <a:srgbClr val="0999C8"/>
                    </a:solidFill>
                    <a:latin typeface="Tahoma" pitchFamily="34" charset="0"/>
                    <a:ea typeface="Tahoma" pitchFamily="34" charset="0"/>
                    <a:cs typeface="Tahoma" pitchFamily="34" charset="0"/>
                  </a:rPr>
                  <a:t>:</a:t>
                </a:r>
              </a:p>
              <a:p>
                <a:r>
                  <a:rPr lang="en-US" sz="4600" b="1" dirty="0" err="1" smtClean="0">
                    <a:solidFill>
                      <a:srgbClr val="0999C8"/>
                    </a:solidFill>
                    <a:latin typeface="Tahoma" pitchFamily="34" charset="0"/>
                    <a:ea typeface="Tahoma" pitchFamily="34" charset="0"/>
                    <a:cs typeface="Tahoma" pitchFamily="34" charset="0"/>
                  </a:rPr>
                  <a:t>Thuốc</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thử</a:t>
                </a:r>
                <a:r>
                  <a:rPr lang="en-US" sz="4600" b="1" dirty="0" smtClean="0">
                    <a:solidFill>
                      <a:srgbClr val="0999C8"/>
                    </a:solidFill>
                    <a:latin typeface="Tahoma" pitchFamily="34" charset="0"/>
                    <a:ea typeface="Tahoma" pitchFamily="34" charset="0"/>
                    <a:cs typeface="Tahoma" pitchFamily="34" charset="0"/>
                  </a:rPr>
                  <a:t>:</a:t>
                </a:r>
              </a:p>
              <a:p>
                <a:r>
                  <a:rPr lang="en-US" sz="4600" b="1" dirty="0" err="1" smtClean="0">
                    <a:solidFill>
                      <a:srgbClr val="0999C8"/>
                    </a:solidFill>
                    <a:latin typeface="Tahoma" pitchFamily="34" charset="0"/>
                    <a:ea typeface="Tahoma" pitchFamily="34" charset="0"/>
                    <a:cs typeface="Tahoma" pitchFamily="34" charset="0"/>
                  </a:rPr>
                  <a:t>Hiện</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tượng</a:t>
                </a:r>
                <a:r>
                  <a:rPr lang="en-US" sz="4600" b="1" dirty="0" smtClean="0">
                    <a:solidFill>
                      <a:srgbClr val="0999C8"/>
                    </a:solidFill>
                    <a:latin typeface="Tahoma" pitchFamily="34" charset="0"/>
                    <a:ea typeface="Tahoma" pitchFamily="34" charset="0"/>
                    <a:cs typeface="Tahoma" pitchFamily="34" charset="0"/>
                  </a:rPr>
                  <a:t>:</a:t>
                </a:r>
              </a:p>
              <a:p>
                <a:r>
                  <a:rPr lang="en-US" sz="4600" b="1" dirty="0" err="1" smtClean="0">
                    <a:solidFill>
                      <a:srgbClr val="0999C8"/>
                    </a:solidFill>
                    <a:latin typeface="Tahoma" pitchFamily="34" charset="0"/>
                    <a:ea typeface="Tahoma" pitchFamily="34" charset="0"/>
                    <a:cs typeface="Tahoma" pitchFamily="34" charset="0"/>
                  </a:rPr>
                  <a:t>Phương</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trình</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hóa</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học</a:t>
                </a:r>
                <a:r>
                  <a:rPr lang="en-US" sz="4600" b="1" dirty="0" smtClean="0">
                    <a:solidFill>
                      <a:srgbClr val="0999C8"/>
                    </a:solidFill>
                    <a:latin typeface="Tahoma" pitchFamily="34" charset="0"/>
                    <a:ea typeface="Tahoma" pitchFamily="34" charset="0"/>
                    <a:cs typeface="Tahoma" pitchFamily="34" charset="0"/>
                  </a:rPr>
                  <a:t>:</a:t>
                </a:r>
              </a:p>
              <a:p>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3" name="Table 2"/>
          <p:cNvGraphicFramePr>
            <a:graphicFrameLocks noGrp="1"/>
          </p:cNvGraphicFramePr>
          <p:nvPr>
            <p:extLst>
              <p:ext uri="{D42A27DB-BD31-4B8C-83A1-F6EECF244321}">
                <p14:modId xmlns:p14="http://schemas.microsoft.com/office/powerpoint/2010/main" val="1308170527"/>
              </p:ext>
            </p:extLst>
          </p:nvPr>
        </p:nvGraphicFramePr>
        <p:xfrm>
          <a:off x="6824133" y="4402667"/>
          <a:ext cx="13423545" cy="4782485"/>
        </p:xfrm>
        <a:graphic>
          <a:graphicData uri="http://schemas.openxmlformats.org/drawingml/2006/table">
            <a:tbl>
              <a:tblPr firstRow="1" firstCol="1" bandRow="1">
                <a:tableStyleId>{5C22544A-7EE6-4342-B048-85BDC9FD1C3A}</a:tableStyleId>
              </a:tblPr>
              <a:tblGrid>
                <a:gridCol w="3355240"/>
                <a:gridCol w="1746068"/>
                <a:gridCol w="3672943"/>
                <a:gridCol w="4649294"/>
              </a:tblGrid>
              <a:tr h="1553633">
                <a:tc>
                  <a:txBody>
                    <a:bodyPr/>
                    <a:lstStyle/>
                    <a:p>
                      <a:pPr marL="0" marR="0" algn="just">
                        <a:lnSpc>
                          <a:spcPct val="150000"/>
                        </a:lnSpc>
                        <a:spcBef>
                          <a:spcPts val="0"/>
                        </a:spcBef>
                        <a:spcAft>
                          <a:spcPts val="0"/>
                        </a:spcAft>
                      </a:pPr>
                      <a:r>
                        <a:rPr lang="nl-NL" sz="3200" dirty="0">
                          <a:solidFill>
                            <a:srgbClr val="FF0000"/>
                          </a:solidFill>
                          <a:effectLst/>
                        </a:rPr>
                        <a:t>Công thức hóa học</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nl-NL" sz="3200" dirty="0">
                          <a:effectLst/>
                        </a:rPr>
                        <a:t>tên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nl-NL" sz="3200" dirty="0">
                          <a:effectLst/>
                        </a:rPr>
                        <a:t>Tính chất vật lí</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nl-NL" sz="3200" dirty="0">
                          <a:effectLst/>
                        </a:rPr>
                        <a:t>ứng dụng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83917">
                <a:tc>
                  <a:txBody>
                    <a:bodyPr/>
                    <a:lstStyle/>
                    <a:p>
                      <a:pPr marL="0" marR="0" algn="just">
                        <a:lnSpc>
                          <a:spcPct val="150000"/>
                        </a:lnSpc>
                        <a:spcBef>
                          <a:spcPts val="0"/>
                        </a:spcBef>
                        <a:spcAft>
                          <a:spcPts val="0"/>
                        </a:spcAft>
                      </a:pPr>
                      <a:r>
                        <a:rPr lang="nl-NL" sz="3200">
                          <a:effectLst/>
                        </a:rPr>
                        <a:t>(NH</a:t>
                      </a:r>
                      <a:r>
                        <a:rPr lang="nl-NL" sz="3200" baseline="-25000">
                          <a:effectLst/>
                        </a:rPr>
                        <a:t>4</a:t>
                      </a:r>
                      <a:r>
                        <a:rPr lang="nl-NL" sz="3200">
                          <a:effectLst/>
                        </a:rPr>
                        <a:t>)</a:t>
                      </a:r>
                      <a:r>
                        <a:rPr lang="nl-NL" sz="3200" baseline="-25000">
                          <a:effectLst/>
                        </a:rPr>
                        <a:t>2</a:t>
                      </a:r>
                      <a:r>
                        <a:rPr lang="nl-NL" sz="3200">
                          <a:effectLst/>
                        </a:rPr>
                        <a:t>SO</a:t>
                      </a:r>
                      <a:r>
                        <a:rPr lang="nl-NL" sz="3200" baseline="-25000">
                          <a:effectLst/>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nl-NL"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nl-NL"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nl-NL"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5866">
                <a:tc>
                  <a:txBody>
                    <a:bodyPr/>
                    <a:lstStyle/>
                    <a:p>
                      <a:pPr marL="0" marR="0" algn="just">
                        <a:lnSpc>
                          <a:spcPct val="150000"/>
                        </a:lnSpc>
                        <a:spcBef>
                          <a:spcPts val="0"/>
                        </a:spcBef>
                        <a:spcAft>
                          <a:spcPts val="0"/>
                        </a:spcAft>
                      </a:pPr>
                      <a:r>
                        <a:rPr lang="nl-NL" sz="3200">
                          <a:effectLst/>
                        </a:rPr>
                        <a:t>MgSO</a:t>
                      </a:r>
                      <a:r>
                        <a:rPr lang="nl-NL" sz="3200" baseline="-25000">
                          <a:effectLst/>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nl-NL"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nl-NL"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nl-NL"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81895">
                <a:tc>
                  <a:txBody>
                    <a:bodyPr/>
                    <a:lstStyle/>
                    <a:p>
                      <a:pPr marL="0" marR="0" algn="just">
                        <a:lnSpc>
                          <a:spcPct val="150000"/>
                        </a:lnSpc>
                        <a:spcBef>
                          <a:spcPts val="0"/>
                        </a:spcBef>
                        <a:spcAft>
                          <a:spcPts val="0"/>
                        </a:spcAft>
                      </a:pPr>
                      <a:r>
                        <a:rPr lang="nl-NL" sz="3200">
                          <a:effectLst/>
                        </a:rPr>
                        <a:t>CaSO</a:t>
                      </a:r>
                      <a:r>
                        <a:rPr lang="nl-NL" sz="3200" baseline="-25000">
                          <a:effectLst/>
                        </a:rPr>
                        <a:t>4</a:t>
                      </a:r>
                      <a:r>
                        <a:rPr lang="nl-NL" sz="3200">
                          <a:effectLst/>
                        </a:rPr>
                        <a:t>.2H</a:t>
                      </a:r>
                      <a:r>
                        <a:rPr lang="nl-NL" sz="3200" baseline="-25000">
                          <a:effectLst/>
                        </a:rPr>
                        <a:t>2</a:t>
                      </a:r>
                      <a:r>
                        <a:rPr lang="nl-NL" sz="3200">
                          <a:effectLst/>
                        </a:rPr>
                        <a:t>O</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nl-NL"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nl-NL"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nl-NL"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5866">
                <a:tc>
                  <a:txBody>
                    <a:bodyPr/>
                    <a:lstStyle/>
                    <a:p>
                      <a:pPr marL="0" marR="0" algn="just">
                        <a:lnSpc>
                          <a:spcPct val="150000"/>
                        </a:lnSpc>
                        <a:spcBef>
                          <a:spcPts val="0"/>
                        </a:spcBef>
                        <a:spcAft>
                          <a:spcPts val="0"/>
                        </a:spcAft>
                      </a:pPr>
                      <a:r>
                        <a:rPr lang="nl-NL" sz="3200" dirty="0">
                          <a:effectLst/>
                        </a:rPr>
                        <a:t>BaSO</a:t>
                      </a:r>
                      <a:r>
                        <a:rPr lang="nl-NL" sz="3200" baseline="-25000" dirty="0">
                          <a:effectLst/>
                        </a:rPr>
                        <a:t>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nl-NL"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nl-NL"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nl-NL"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5605" y="9340329"/>
            <a:ext cx="6756771" cy="4966898"/>
          </a:xfrm>
          <a:prstGeom prst="rect">
            <a:avLst/>
          </a:prstGeom>
        </p:spPr>
      </p:pic>
    </p:spTree>
    <p:extLst>
      <p:ext uri="{BB962C8B-B14F-4D97-AF65-F5344CB8AC3E}">
        <p14:creationId xmlns:p14="http://schemas.microsoft.com/office/powerpoint/2010/main" val="160621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1054181" y="2342452"/>
            <a:ext cx="4209726" cy="940513"/>
            <a:chOff x="2067302" y="5922690"/>
            <a:chExt cx="4209726"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6002305"/>
              <a:ext cx="342110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smtClean="0">
                  <a:solidFill>
                    <a:srgbClr val="FF0000"/>
                  </a:solidFill>
                  <a:latin typeface="Times New Roman"/>
                  <a:ea typeface="Times New Roman"/>
                  <a:cs typeface="Times New Roman"/>
                  <a:sym typeface="Times New Roman"/>
                </a:rPr>
                <a:t>C</a:t>
              </a:r>
              <a:r>
                <a:rPr lang="en-US" sz="4400" b="1" dirty="0" err="1" smtClean="0">
                  <a:solidFill>
                    <a:srgbClr val="7E9532"/>
                  </a:solidFill>
                  <a:latin typeface="Times New Roman"/>
                  <a:ea typeface="Times New Roman"/>
                  <a:cs typeface="Times New Roman"/>
                  <a:sym typeface="Times New Roman"/>
                </a:rPr>
                <a:t>.Luyện</a:t>
              </a:r>
              <a:r>
                <a:rPr lang="en-US" sz="4400" b="1" dirty="0" smtClean="0">
                  <a:solidFill>
                    <a:srgbClr val="7E9532"/>
                  </a:solidFill>
                  <a:latin typeface="Times New Roman"/>
                  <a:ea typeface="Times New Roman"/>
                  <a:cs typeface="Times New Roman"/>
                  <a:sym typeface="Times New Roman"/>
                </a:rPr>
                <a:t> </a:t>
              </a:r>
              <a:r>
                <a:rPr lang="en-US" sz="4400" b="1" dirty="0" err="1" smtClean="0">
                  <a:solidFill>
                    <a:srgbClr val="7E9532"/>
                  </a:solidFill>
                  <a:latin typeface="Times New Roman"/>
                  <a:ea typeface="Times New Roman"/>
                  <a:cs typeface="Times New Roman"/>
                  <a:sym typeface="Times New Roman"/>
                </a:rPr>
                <a:t>tập</a:t>
              </a:r>
              <a:endParaRPr sz="4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 xmlns:a16="http://schemas.microsoft.com/office/drawing/2014/main" id="{89949DF0-2360-0822-0451-B3D43DBDEE77}"/>
              </a:ext>
            </a:extLst>
          </p:cNvPr>
          <p:cNvGrpSpPr/>
          <p:nvPr/>
        </p:nvGrpSpPr>
        <p:grpSpPr>
          <a:xfrm>
            <a:off x="311474" y="8349276"/>
            <a:ext cx="23671341" cy="2978423"/>
            <a:chOff x="184495" y="3682144"/>
            <a:chExt cx="11834900" cy="1443493"/>
          </a:xfrm>
        </p:grpSpPr>
        <p:sp>
          <p:nvSpPr>
            <p:cNvPr id="47" name="Rounded Rectangle 4">
              <a:extLst>
                <a:ext uri="{FF2B5EF4-FFF2-40B4-BE49-F238E27FC236}">
                  <a16:creationId xmlns=""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B050"/>
                  </a:solidFill>
                  <a:effectLst/>
                  <a:uLnTx/>
                  <a:uFillTx/>
                  <a:latin typeface="Calibri"/>
                  <a:ea typeface="+mn-ea"/>
                  <a:cs typeface="+mn-cs"/>
                </a:rPr>
                <a:t>Kim </a:t>
              </a:r>
              <a:r>
                <a:rPr kumimoji="0" lang="en-US" sz="4800" b="1" i="0" u="none" strike="noStrike" kern="1200" cap="none" spc="0" normalizeH="0" baseline="0" noProof="0" dirty="0" err="1" smtClean="0">
                  <a:ln>
                    <a:noFill/>
                  </a:ln>
                  <a:solidFill>
                    <a:srgbClr val="00B050"/>
                  </a:solidFill>
                  <a:effectLst/>
                  <a:uLnTx/>
                  <a:uFillTx/>
                  <a:latin typeface="Calibri"/>
                  <a:ea typeface="+mn-ea"/>
                  <a:cs typeface="+mn-cs"/>
                </a:rPr>
                <a:t>loại</a:t>
              </a:r>
              <a:r>
                <a:rPr kumimoji="0" lang="en-US" sz="4800" b="1" i="0" u="none" strike="noStrike" kern="1200" cap="none" spc="0" normalizeH="0" noProof="0" dirty="0" smtClean="0">
                  <a:ln>
                    <a:noFill/>
                  </a:ln>
                  <a:solidFill>
                    <a:srgbClr val="00B050"/>
                  </a:solidFill>
                  <a:effectLst/>
                  <a:uLnTx/>
                  <a:uFillTx/>
                  <a:latin typeface="Calibri"/>
                  <a:ea typeface="+mn-ea"/>
                  <a:cs typeface="+mn-cs"/>
                </a:rPr>
                <a:t> Cu </a:t>
              </a:r>
              <a:r>
                <a:rPr kumimoji="0" lang="en-US" sz="4800" b="1" i="0" u="none" strike="noStrike" kern="1200" cap="none" spc="0" normalizeH="0" noProof="0" dirty="0" err="1" smtClean="0">
                  <a:ln>
                    <a:noFill/>
                  </a:ln>
                  <a:solidFill>
                    <a:srgbClr val="00B050"/>
                  </a:solidFill>
                  <a:effectLst/>
                  <a:uLnTx/>
                  <a:uFillTx/>
                  <a:latin typeface="Calibri"/>
                  <a:ea typeface="+mn-ea"/>
                  <a:cs typeface="+mn-cs"/>
                </a:rPr>
                <a:t>có</a:t>
              </a:r>
              <a:r>
                <a:rPr kumimoji="0" lang="en-US" sz="4800" b="1" i="0" u="none" strike="noStrike" kern="1200" cap="none" spc="0" normalizeH="0" noProof="0" dirty="0" smtClean="0">
                  <a:ln>
                    <a:noFill/>
                  </a:ln>
                  <a:solidFill>
                    <a:srgbClr val="00B050"/>
                  </a:solidFill>
                  <a:effectLst/>
                  <a:uLnTx/>
                  <a:uFillTx/>
                  <a:latin typeface="Calibri"/>
                  <a:ea typeface="+mn-ea"/>
                  <a:cs typeface="+mn-cs"/>
                </a:rPr>
                <a:t> </a:t>
              </a:r>
              <a:r>
                <a:rPr kumimoji="0" lang="en-US" sz="4800" b="1" i="0" u="none" strike="noStrike" kern="1200" cap="none" spc="0" normalizeH="0" noProof="0" dirty="0" err="1" smtClean="0">
                  <a:ln>
                    <a:noFill/>
                  </a:ln>
                  <a:solidFill>
                    <a:srgbClr val="00B050"/>
                  </a:solidFill>
                  <a:effectLst/>
                  <a:uLnTx/>
                  <a:uFillTx/>
                  <a:latin typeface="Calibri"/>
                  <a:ea typeface="+mn-ea"/>
                  <a:cs typeface="+mn-cs"/>
                </a:rPr>
                <a:t>tính</a:t>
              </a:r>
              <a:r>
                <a:rPr kumimoji="0" lang="en-US" sz="4800" b="1" i="0" u="none" strike="noStrike" kern="1200" cap="none" spc="0" normalizeH="0" noProof="0" dirty="0" smtClean="0">
                  <a:ln>
                    <a:noFill/>
                  </a:ln>
                  <a:solidFill>
                    <a:srgbClr val="00B050"/>
                  </a:solidFill>
                  <a:effectLst/>
                  <a:uLnTx/>
                  <a:uFillTx/>
                  <a:latin typeface="Calibri"/>
                  <a:ea typeface="+mn-ea"/>
                  <a:cs typeface="+mn-cs"/>
                </a:rPr>
                <a:t> </a:t>
              </a:r>
              <a:r>
                <a:rPr kumimoji="0" lang="en-US" sz="4800" b="1" i="0" u="none" strike="noStrike" kern="1200" cap="none" spc="0" normalizeH="0" noProof="0" dirty="0" err="1" smtClean="0">
                  <a:ln>
                    <a:noFill/>
                  </a:ln>
                  <a:solidFill>
                    <a:srgbClr val="00B050"/>
                  </a:solidFill>
                  <a:effectLst/>
                  <a:uLnTx/>
                  <a:uFillTx/>
                  <a:latin typeface="Calibri"/>
                  <a:ea typeface="+mn-ea"/>
                  <a:cs typeface="+mn-cs"/>
                </a:rPr>
                <a:t>khử</a:t>
              </a:r>
              <a:r>
                <a:rPr kumimoji="0" lang="en-US" sz="4800" b="1" i="0" u="none" strike="noStrike" kern="1200" cap="none" spc="0" normalizeH="0" noProof="0" dirty="0" smtClean="0">
                  <a:ln>
                    <a:noFill/>
                  </a:ln>
                  <a:solidFill>
                    <a:srgbClr val="00B050"/>
                  </a:solidFill>
                  <a:effectLst/>
                  <a:uLnTx/>
                  <a:uFillTx/>
                  <a:latin typeface="Calibri"/>
                  <a:ea typeface="+mn-ea"/>
                  <a:cs typeface="+mn-cs"/>
                </a:rPr>
                <a:t> </a:t>
              </a:r>
              <a:r>
                <a:rPr kumimoji="0" lang="en-US" sz="4800" b="1" i="0" u="none" strike="noStrike" kern="1200" cap="none" spc="0" normalizeH="0" noProof="0" dirty="0" err="1" smtClean="0">
                  <a:ln>
                    <a:noFill/>
                  </a:ln>
                  <a:solidFill>
                    <a:srgbClr val="00B050"/>
                  </a:solidFill>
                  <a:effectLst/>
                  <a:uLnTx/>
                  <a:uFillTx/>
                  <a:latin typeface="Calibri"/>
                  <a:ea typeface="+mn-ea"/>
                  <a:cs typeface="+mn-cs"/>
                </a:rPr>
                <a:t>yếu</a:t>
              </a:r>
              <a:endParaRPr kumimoji="0" lang="en-US" sz="4800" b="1" i="0" u="none" strike="noStrike" kern="1200" cap="none" spc="0" normalizeH="0" baseline="0" noProof="0" dirty="0">
                <a:ln>
                  <a:noFill/>
                </a:ln>
                <a:solidFill>
                  <a:srgbClr val="00B050"/>
                </a:solidFill>
                <a:effectLst/>
                <a:uLnTx/>
                <a:uFillTx/>
                <a:latin typeface="Calibri"/>
                <a:ea typeface="+mn-ea"/>
                <a:cs typeface="+mn-cs"/>
              </a:endParaRPr>
            </a:p>
          </p:txBody>
        </p:sp>
        <p:grpSp>
          <p:nvGrpSpPr>
            <p:cNvPr id="48" name="Group 5">
              <a:extLst>
                <a:ext uri="{FF2B5EF4-FFF2-40B4-BE49-F238E27FC236}">
                  <a16:creationId xmlns=""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3" name="Group 1">
            <a:extLst>
              <a:ext uri="{FF2B5EF4-FFF2-40B4-BE49-F238E27FC236}">
                <a16:creationId xmlns="" xmlns:a16="http://schemas.microsoft.com/office/drawing/2014/main" id="{2C69E716-EF34-8C4B-BB20-977BAF7C5DC0}"/>
              </a:ext>
            </a:extLst>
          </p:cNvPr>
          <p:cNvGrpSpPr/>
          <p:nvPr/>
        </p:nvGrpSpPr>
        <p:grpSpPr>
          <a:xfrm>
            <a:off x="1754478" y="6324898"/>
            <a:ext cx="20382767" cy="1515188"/>
            <a:chOff x="247182" y="2237392"/>
            <a:chExt cx="10785933" cy="801895"/>
          </a:xfrm>
        </p:grpSpPr>
        <p:grpSp>
          <p:nvGrpSpPr>
            <p:cNvPr id="54" name="Group 50">
              <a:extLst>
                <a:ext uri="{FF2B5EF4-FFF2-40B4-BE49-F238E27FC236}">
                  <a16:creationId xmlns="" xmlns:a16="http://schemas.microsoft.com/office/drawing/2014/main"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 xmlns:a16="http://schemas.microsoft.com/office/drawing/2014/main"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fr-FR" sz="4800" b="1" i="0"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Al</a:t>
                </a:r>
                <a:r>
                  <a:rPr kumimoji="0" lang="fr-FR"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en-US" sz="4800" b="1" i="0"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Mg</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 xmlns:a16="http://schemas.microsoft.com/office/drawing/2014/main"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en-US" sz="4800" b="1" i="0"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Cu</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 xmlns:a16="http://schemas.microsoft.com/office/drawing/2014/main"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61">
                <a:extLst>
                  <a:ext uri="{FF2B5EF4-FFF2-40B4-BE49-F238E27FC236}">
                    <a16:creationId xmlns="" xmlns:a16="http://schemas.microsoft.com/office/drawing/2014/main" xmlns:a14="http://schemas.microsoft.com/office/drawing/2010/main" xmlns:mc="http://schemas.openxmlformats.org/markup-compatibility/2006" id="{4DFD408E-6A9A-A4DD-BCD5-C821B53A4850}"/>
                  </a:ext>
                </a:extLst>
              </p:cNvPr>
              <p:cNvSpPr txBox="1"/>
              <p:nvPr/>
            </p:nvSpPr>
            <p:spPr>
              <a:xfrm>
                <a:off x="5975686" y="1885631"/>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Na</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62" name="Oval 49">
            <a:extLst>
              <a:ext uri="{FF2B5EF4-FFF2-40B4-BE49-F238E27FC236}">
                <a16:creationId xmlns="" xmlns:a16="http://schemas.microsoft.com/office/drawing/2014/main" id="{891E4DE8-704B-39F9-984C-2F7D8B0A34D3}"/>
              </a:ext>
            </a:extLst>
          </p:cNvPr>
          <p:cNvSpPr/>
          <p:nvPr/>
        </p:nvSpPr>
        <p:spPr>
          <a:xfrm>
            <a:off x="12775224" y="6553006"/>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 xmlns:a16="http://schemas.microsoft.com/office/drawing/2014/main" id="{519A3A9B-06D2-AAB5-842E-BA68BBE5F223}"/>
              </a:ext>
            </a:extLst>
          </p:cNvPr>
          <p:cNvGrpSpPr/>
          <p:nvPr/>
        </p:nvGrpSpPr>
        <p:grpSpPr>
          <a:xfrm>
            <a:off x="157467" y="4181462"/>
            <a:ext cx="23825350" cy="1856444"/>
            <a:chOff x="226013" y="2034258"/>
            <a:chExt cx="23825350" cy="1856444"/>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1</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3943890" y="2172947"/>
                  <a:ext cx="19035456" cy="930215"/>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lvl="0"/>
                  <a14:m>
                    <m:oMath xmlns:m="http://schemas.openxmlformats.org/officeDocument/2006/math">
                      <m:r>
                        <m:rPr>
                          <m:nor/>
                        </m:rPr>
                        <a:rPr lang="vi-VN" sz="4800"/>
                        <m:t>Kim</m:t>
                      </m:r>
                      <m:r>
                        <m:rPr>
                          <m:nor/>
                        </m:rPr>
                        <a:rPr lang="vi-VN" sz="4800"/>
                        <m:t> </m:t>
                      </m:r>
                      <m:r>
                        <m:rPr>
                          <m:nor/>
                        </m:rPr>
                        <a:rPr lang="vi-VN" sz="4800"/>
                        <m:t>lo</m:t>
                      </m:r>
                      <m:r>
                        <m:rPr>
                          <m:nor/>
                        </m:rPr>
                        <a:rPr lang="vi-VN" sz="4800"/>
                        <m:t>ạ</m:t>
                      </m:r>
                      <m:r>
                        <m:rPr>
                          <m:nor/>
                        </m:rPr>
                        <a:rPr lang="vi-VN" sz="4800"/>
                        <m:t>i</m:t>
                      </m:r>
                      <m:r>
                        <m:rPr>
                          <m:nor/>
                        </m:rPr>
                        <a:rPr lang="vi-VN" sz="4800"/>
                        <m:t> </m:t>
                      </m:r>
                      <m:r>
                        <m:rPr>
                          <m:nor/>
                        </m:rPr>
                        <a:rPr lang="vi-VN" sz="4800"/>
                        <m:t>n</m:t>
                      </m:r>
                      <m:r>
                        <m:rPr>
                          <m:nor/>
                        </m:rPr>
                        <a:rPr lang="vi-VN" sz="4800"/>
                        <m:t>à</m:t>
                      </m:r>
                      <m:r>
                        <m:rPr>
                          <m:nor/>
                        </m:rPr>
                        <a:rPr lang="vi-VN" sz="4800"/>
                        <m:t>o</m:t>
                      </m:r>
                      <m:r>
                        <m:rPr>
                          <m:nor/>
                        </m:rPr>
                        <a:rPr lang="vi-VN" sz="4800"/>
                        <m:t> </m:t>
                      </m:r>
                      <m:r>
                        <m:rPr>
                          <m:nor/>
                        </m:rPr>
                        <a:rPr lang="vi-VN" sz="4800"/>
                        <m:t>sau</m:t>
                      </m:r>
                      <m:r>
                        <m:rPr>
                          <m:nor/>
                        </m:rPr>
                        <a:rPr lang="vi-VN" sz="4800"/>
                        <m:t> đâ</m:t>
                      </m:r>
                      <m:r>
                        <m:rPr>
                          <m:nor/>
                        </m:rPr>
                        <a:rPr lang="vi-VN" sz="4800"/>
                        <m:t>y</m:t>
                      </m:r>
                      <m:r>
                        <m:rPr>
                          <m:nor/>
                        </m:rPr>
                        <a:rPr lang="vi-VN" sz="4800"/>
                        <m:t> </m:t>
                      </m:r>
                      <m:r>
                        <m:rPr>
                          <m:nor/>
                        </m:rPr>
                        <a:rPr lang="vi-VN" sz="4800"/>
                        <m:t>kh</m:t>
                      </m:r>
                      <m:r>
                        <m:rPr>
                          <m:nor/>
                        </m:rPr>
                        <a:rPr lang="vi-VN" sz="4800"/>
                        <m:t>ô</m:t>
                      </m:r>
                      <m:r>
                        <m:rPr>
                          <m:nor/>
                        </m:rPr>
                        <a:rPr lang="vi-VN" sz="4800"/>
                        <m:t>ng</m:t>
                      </m:r>
                      <m:r>
                        <m:rPr>
                          <m:nor/>
                        </m:rPr>
                        <a:rPr lang="vi-VN" sz="4800"/>
                        <m:t> </m:t>
                      </m:r>
                      <m:r>
                        <m:rPr>
                          <m:nor/>
                        </m:rPr>
                        <a:rPr lang="vi-VN" sz="4800"/>
                        <m:t>t</m:t>
                      </m:r>
                      <m:r>
                        <m:rPr>
                          <m:nor/>
                        </m:rPr>
                        <a:rPr lang="vi-VN" sz="4800"/>
                        <m:t>á</m:t>
                      </m:r>
                      <m:r>
                        <m:rPr>
                          <m:nor/>
                        </m:rPr>
                        <a:rPr lang="vi-VN" sz="4800"/>
                        <m:t>c</m:t>
                      </m:r>
                      <m:r>
                        <m:rPr>
                          <m:nor/>
                        </m:rPr>
                        <a:rPr lang="vi-VN" sz="4800"/>
                        <m:t> </m:t>
                      </m:r>
                      <m:r>
                        <m:rPr>
                          <m:nor/>
                        </m:rPr>
                        <a:rPr lang="vi-VN" sz="4800"/>
                        <m:t>d</m:t>
                      </m:r>
                      <m:r>
                        <m:rPr>
                          <m:nor/>
                        </m:rPr>
                        <a:rPr lang="vi-VN" sz="4800"/>
                        <m:t>ụ</m:t>
                      </m:r>
                      <m:r>
                        <m:rPr>
                          <m:nor/>
                        </m:rPr>
                        <a:rPr lang="vi-VN" sz="4800"/>
                        <m:t>ng</m:t>
                      </m:r>
                      <m:r>
                        <m:rPr>
                          <m:nor/>
                        </m:rPr>
                        <a:rPr lang="vi-VN" sz="4800"/>
                        <m:t> </m:t>
                      </m:r>
                      <m:r>
                        <m:rPr>
                          <m:nor/>
                        </m:rPr>
                        <a:rPr lang="vi-VN" sz="4800"/>
                        <m:t>v</m:t>
                      </m:r>
                      <m:r>
                        <m:rPr>
                          <m:nor/>
                        </m:rPr>
                        <a:rPr lang="vi-VN" sz="4800"/>
                        <m:t>ớ</m:t>
                      </m:r>
                      <m:r>
                        <m:rPr>
                          <m:nor/>
                        </m:rPr>
                        <a:rPr lang="vi-VN" sz="4800"/>
                        <m:t>i</m:t>
                      </m:r>
                      <m:r>
                        <m:rPr>
                          <m:nor/>
                        </m:rPr>
                        <a:rPr lang="vi-VN" sz="4800"/>
                        <m:t> </m:t>
                      </m:r>
                      <m:r>
                        <m:rPr>
                          <m:nor/>
                        </m:rPr>
                        <a:rPr lang="vi-VN" sz="4800"/>
                        <m:t>dung</m:t>
                      </m:r>
                      <m:r>
                        <m:rPr>
                          <m:nor/>
                        </m:rPr>
                        <a:rPr lang="vi-VN" sz="4800"/>
                        <m:t> </m:t>
                      </m:r>
                      <m:r>
                        <m:rPr>
                          <m:nor/>
                        </m:rPr>
                        <a:rPr lang="vi-VN" sz="4800"/>
                        <m:t>d</m:t>
                      </m:r>
                      <m:r>
                        <m:rPr>
                          <m:nor/>
                        </m:rPr>
                        <a:rPr lang="vi-VN" sz="4800"/>
                        <m:t>ị</m:t>
                      </m:r>
                      <m:r>
                        <m:rPr>
                          <m:nor/>
                        </m:rPr>
                        <a:rPr lang="vi-VN" sz="4800"/>
                        <m:t>ch</m:t>
                      </m:r>
                      <m:r>
                        <m:rPr>
                          <m:nor/>
                        </m:rPr>
                        <a:rPr lang="vi-VN" sz="4800"/>
                        <m:t> </m:t>
                      </m:r>
                      <m:r>
                        <m:rPr>
                          <m:nor/>
                        </m:rPr>
                        <a:rPr lang="vi-VN" sz="4800"/>
                        <m:t>H</m:t>
                      </m:r>
                      <m:r>
                        <m:rPr>
                          <m:nor/>
                        </m:rPr>
                        <a:rPr lang="vi-VN" sz="4800" baseline="-25000"/>
                        <m:t>2</m:t>
                      </m:r>
                      <m:r>
                        <m:rPr>
                          <m:nor/>
                        </m:rPr>
                        <a:rPr lang="vi-VN" sz="4800"/>
                        <m:t>SO</m:t>
                      </m:r>
                      <m:r>
                        <m:rPr>
                          <m:nor/>
                        </m:rPr>
                        <a:rPr lang="vi-VN" sz="4800" baseline="-25000"/>
                        <m:t>4</m:t>
                      </m:r>
                      <m:r>
                        <m:rPr>
                          <m:nor/>
                        </m:rPr>
                        <a:rPr lang="vi-VN" sz="4800"/>
                        <m:t> </m:t>
                      </m:r>
                      <m:r>
                        <m:rPr>
                          <m:nor/>
                        </m:rPr>
                        <a:rPr lang="vi-VN" sz="4800"/>
                        <m:t>lo</m:t>
                      </m:r>
                      <m:r>
                        <m:rPr>
                          <m:nor/>
                        </m:rPr>
                        <a:rPr lang="vi-VN" sz="4800"/>
                        <m:t>ã</m:t>
                      </m:r>
                      <m:r>
                        <m:rPr>
                          <m:nor/>
                        </m:rPr>
                        <a:rPr lang="vi-VN" sz="4800"/>
                        <m:t>ng</m:t>
                      </m:r>
                      <m:r>
                        <m:rPr>
                          <m:nor/>
                        </m:rPr>
                        <a:rPr lang="vi-VN" sz="4800"/>
                        <m:t>?</m:t>
                      </m:r>
                    </m:oMath>
                  </a14:m>
                  <a:endParaRPr lang="en-US" sz="4800" dirty="0">
                    <a:effectLst/>
                  </a:endParaRPr>
                </a:p>
              </p:txBody>
            </p:sp>
          </mc:Choice>
          <mc:Fallback xmlns="">
            <p:sp>
              <p:nvSpPr>
                <p:cNvPr id="265" name="Text Box 5">
                  <a:extLst>
                    <a:ext uri="{FF2B5EF4-FFF2-40B4-BE49-F238E27FC236}">
                      <a16:creationId xmlns="" xmlns:a16="http://schemas.microsoft.com/office/drawing/2014/main" xmlns:a14="http://schemas.microsoft.com/office/drawing/2010/main" id="{0CE78A64-B2F6-ED1E-BAE0-B92E926AD0E1}"/>
                    </a:ext>
                  </a:extLst>
                </p:cNvPr>
                <p:cNvSpPr txBox="1">
                  <a:spLocks noRot="1" noChangeAspect="1" noMove="1" noResize="1" noEditPoints="1" noAdjustHandles="1" noChangeArrowheads="1" noChangeShapeType="1" noTextEdit="1"/>
                </p:cNvSpPr>
                <p:nvPr/>
              </p:nvSpPr>
              <p:spPr bwMode="auto">
                <a:xfrm>
                  <a:off x="3943890" y="2172947"/>
                  <a:ext cx="19035456" cy="930215"/>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153540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wipe(left)">
                                      <p:cBhvr>
                                        <p:cTn id="2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3" y="2389889"/>
            <a:ext cx="6512660" cy="1429950"/>
            <a:chOff x="2067302" y="5922690"/>
            <a:chExt cx="4006526" cy="1526124"/>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6002305"/>
              <a:ext cx="3217906"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smtClean="0">
                  <a:solidFill>
                    <a:srgbClr val="FF0000"/>
                  </a:solidFill>
                  <a:latin typeface="Times New Roman"/>
                  <a:ea typeface="Times New Roman"/>
                  <a:cs typeface="Times New Roman"/>
                  <a:sym typeface="Times New Roman"/>
                </a:rPr>
                <a:t>C. </a:t>
              </a:r>
              <a:r>
                <a:rPr lang="en-US" sz="4400" b="1" dirty="0" smtClean="0">
                  <a:solidFill>
                    <a:srgbClr val="7E9532"/>
                  </a:solidFill>
                  <a:latin typeface="Times New Roman"/>
                  <a:ea typeface="Times New Roman"/>
                  <a:cs typeface="Times New Roman"/>
                  <a:sym typeface="Times New Roman"/>
                </a:rPr>
                <a:t>LUYỆN TẬP</a:t>
              </a:r>
              <a:endParaRPr sz="4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 xmlns:a16="http://schemas.microsoft.com/office/drawing/2014/main" id="{89949DF0-2360-0822-0451-B3D43DBDEE77}"/>
              </a:ext>
            </a:extLst>
          </p:cNvPr>
          <p:cNvGrpSpPr/>
          <p:nvPr/>
        </p:nvGrpSpPr>
        <p:grpSpPr>
          <a:xfrm>
            <a:off x="-247326" y="8349276"/>
            <a:ext cx="23671341" cy="3681161"/>
            <a:chOff x="-94887" y="3682144"/>
            <a:chExt cx="11834900" cy="1784075"/>
          </a:xfrm>
        </p:grpSpPr>
        <p:sp>
          <p:nvSpPr>
            <p:cNvPr id="47" name="Rounded Rectangle 4">
              <a:extLst>
                <a:ext uri="{FF2B5EF4-FFF2-40B4-BE49-F238E27FC236}">
                  <a16:creationId xmlns="" xmlns:a16="http://schemas.microsoft.com/office/drawing/2014/main" id="{533A3AF6-CB17-E64A-7561-8A4709C06959}"/>
                </a:ext>
              </a:extLst>
            </p:cNvPr>
            <p:cNvSpPr/>
            <p:nvPr/>
          </p:nvSpPr>
          <p:spPr>
            <a:xfrm>
              <a:off x="-94887" y="4093731"/>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B050"/>
                  </a:solidFill>
                  <a:effectLst/>
                  <a:uLnTx/>
                  <a:uFillTx/>
                  <a:latin typeface="Calibri"/>
                  <a:ea typeface="+mn-ea"/>
                  <a:cs typeface="+mn-cs"/>
                </a:rPr>
                <a:t>Al, Fe </a:t>
              </a:r>
              <a:r>
                <a:rPr kumimoji="0" lang="en-US" sz="4800" b="1" i="0" u="none" strike="noStrike" kern="1200" cap="none" spc="0" normalizeH="0" baseline="0" noProof="0" dirty="0" err="1" smtClean="0">
                  <a:ln>
                    <a:noFill/>
                  </a:ln>
                  <a:solidFill>
                    <a:srgbClr val="00B050"/>
                  </a:solidFill>
                  <a:effectLst/>
                  <a:uLnTx/>
                  <a:uFillTx/>
                  <a:latin typeface="Calibri"/>
                  <a:ea typeface="+mn-ea"/>
                  <a:cs typeface="+mn-cs"/>
                </a:rPr>
                <a:t>bị</a:t>
              </a:r>
              <a:r>
                <a:rPr kumimoji="0" lang="en-US" sz="4800" b="1" i="0" u="none" strike="noStrike" kern="1200" cap="none" spc="0" normalizeH="0" noProof="0" dirty="0" smtClean="0">
                  <a:ln>
                    <a:noFill/>
                  </a:ln>
                  <a:solidFill>
                    <a:srgbClr val="00B050"/>
                  </a:solidFill>
                  <a:effectLst/>
                  <a:uLnTx/>
                  <a:uFillTx/>
                  <a:latin typeface="Calibri"/>
                  <a:ea typeface="+mn-ea"/>
                  <a:cs typeface="+mn-cs"/>
                </a:rPr>
                <a:t> </a:t>
              </a:r>
              <a:r>
                <a:rPr kumimoji="0" lang="en-US" sz="4800" b="1" i="0" u="none" strike="noStrike" kern="1200" cap="none" spc="0" normalizeH="0" noProof="0" dirty="0" err="1" smtClean="0">
                  <a:ln>
                    <a:noFill/>
                  </a:ln>
                  <a:solidFill>
                    <a:srgbClr val="00B050"/>
                  </a:solidFill>
                  <a:effectLst/>
                  <a:uLnTx/>
                  <a:uFillTx/>
                  <a:latin typeface="Calibri"/>
                  <a:ea typeface="+mn-ea"/>
                  <a:cs typeface="+mn-cs"/>
                </a:rPr>
                <a:t>thụ</a:t>
              </a:r>
              <a:r>
                <a:rPr kumimoji="0" lang="en-US" sz="4800" b="1" i="0" u="none" strike="noStrike" kern="1200" cap="none" spc="0" normalizeH="0" noProof="0" dirty="0" smtClean="0">
                  <a:ln>
                    <a:noFill/>
                  </a:ln>
                  <a:solidFill>
                    <a:srgbClr val="00B050"/>
                  </a:solidFill>
                  <a:effectLst/>
                  <a:uLnTx/>
                  <a:uFillTx/>
                  <a:latin typeface="Calibri"/>
                  <a:ea typeface="+mn-ea"/>
                  <a:cs typeface="+mn-cs"/>
                </a:rPr>
                <a:t> </a:t>
              </a:r>
              <a:r>
                <a:rPr kumimoji="0" lang="en-US" sz="4800" b="1" i="0" u="none" strike="noStrike" kern="1200" cap="none" spc="0" normalizeH="0" noProof="0" dirty="0" err="1" smtClean="0">
                  <a:ln>
                    <a:noFill/>
                  </a:ln>
                  <a:solidFill>
                    <a:srgbClr val="00B050"/>
                  </a:solidFill>
                  <a:effectLst/>
                  <a:uLnTx/>
                  <a:uFillTx/>
                  <a:latin typeface="Calibri"/>
                  <a:ea typeface="+mn-ea"/>
                  <a:cs typeface="+mn-cs"/>
                </a:rPr>
                <a:t>động</a:t>
              </a:r>
              <a:r>
                <a:rPr kumimoji="0" lang="en-US" sz="4800" b="1" i="0" u="none" strike="noStrike" kern="1200" cap="none" spc="0" normalizeH="0" noProof="0" dirty="0" smtClean="0">
                  <a:ln>
                    <a:noFill/>
                  </a:ln>
                  <a:solidFill>
                    <a:srgbClr val="00B050"/>
                  </a:solidFill>
                  <a:effectLst/>
                  <a:uLnTx/>
                  <a:uFillTx/>
                  <a:latin typeface="Calibri"/>
                  <a:ea typeface="+mn-ea"/>
                  <a:cs typeface="+mn-cs"/>
                </a:rPr>
                <a:t> </a:t>
              </a:r>
              <a:r>
                <a:rPr kumimoji="0" lang="en-US" sz="4800" b="1" i="0" u="none" strike="noStrike" kern="1200" cap="none" spc="0" normalizeH="0" noProof="0" dirty="0" err="1" smtClean="0">
                  <a:ln>
                    <a:noFill/>
                  </a:ln>
                  <a:solidFill>
                    <a:srgbClr val="00B050"/>
                  </a:solidFill>
                  <a:effectLst/>
                  <a:uLnTx/>
                  <a:uFillTx/>
                  <a:latin typeface="Calibri"/>
                  <a:ea typeface="+mn-ea"/>
                  <a:cs typeface="+mn-cs"/>
                </a:rPr>
                <a:t>hóa</a:t>
              </a:r>
              <a:r>
                <a:rPr kumimoji="0" lang="en-US" sz="4800" b="1" i="0" u="none" strike="noStrike" kern="1200" cap="none" spc="0" normalizeH="0" noProof="0" dirty="0" smtClean="0">
                  <a:ln>
                    <a:noFill/>
                  </a:ln>
                  <a:solidFill>
                    <a:srgbClr val="00B050"/>
                  </a:solidFill>
                  <a:effectLst/>
                  <a:uLnTx/>
                  <a:uFillTx/>
                  <a:latin typeface="Calibri"/>
                  <a:ea typeface="+mn-ea"/>
                  <a:cs typeface="+mn-cs"/>
                </a:rPr>
                <a:t> </a:t>
              </a:r>
              <a:r>
                <a:rPr kumimoji="0" lang="en-US" sz="4800" b="1" i="0" u="none" strike="noStrike" kern="1200" cap="none" spc="0" normalizeH="0" noProof="0" dirty="0" err="1" smtClean="0">
                  <a:ln>
                    <a:noFill/>
                  </a:ln>
                  <a:solidFill>
                    <a:srgbClr val="00B050"/>
                  </a:solidFill>
                  <a:effectLst/>
                  <a:uLnTx/>
                  <a:uFillTx/>
                  <a:latin typeface="Calibri"/>
                  <a:ea typeface="+mn-ea"/>
                  <a:cs typeface="+mn-cs"/>
                </a:rPr>
                <a:t>trong</a:t>
              </a:r>
              <a:r>
                <a:rPr kumimoji="0" lang="en-US" sz="4800" b="1" i="0" u="none" strike="noStrike" kern="1200" cap="none" spc="0" normalizeH="0" noProof="0" dirty="0" smtClean="0">
                  <a:ln>
                    <a:noFill/>
                  </a:ln>
                  <a:solidFill>
                    <a:srgbClr val="00B050"/>
                  </a:solidFill>
                  <a:effectLst/>
                  <a:uLnTx/>
                  <a:uFillTx/>
                  <a:latin typeface="Calibri"/>
                  <a:ea typeface="+mn-ea"/>
                  <a:cs typeface="+mn-cs"/>
                </a:rPr>
                <a:t> H</a:t>
              </a:r>
              <a:r>
                <a:rPr kumimoji="0" lang="en-US" sz="4800" b="1" i="0" u="none" strike="noStrike" kern="1200" cap="none" spc="0" normalizeH="0" baseline="-25000" noProof="0" dirty="0" smtClean="0">
                  <a:ln>
                    <a:noFill/>
                  </a:ln>
                  <a:solidFill>
                    <a:srgbClr val="00B050"/>
                  </a:solidFill>
                  <a:effectLst/>
                  <a:uLnTx/>
                  <a:uFillTx/>
                  <a:latin typeface="Calibri"/>
                  <a:ea typeface="+mn-ea"/>
                  <a:cs typeface="+mn-cs"/>
                </a:rPr>
                <a:t>2</a:t>
              </a:r>
              <a:r>
                <a:rPr kumimoji="0" lang="en-US" sz="4800" b="1" i="0" u="none" strike="noStrike" kern="1200" cap="none" spc="0" normalizeH="0" noProof="0" dirty="0" smtClean="0">
                  <a:ln>
                    <a:noFill/>
                  </a:ln>
                  <a:solidFill>
                    <a:srgbClr val="00B050"/>
                  </a:solidFill>
                  <a:effectLst/>
                  <a:uLnTx/>
                  <a:uFillTx/>
                  <a:latin typeface="Calibri"/>
                  <a:ea typeface="+mn-ea"/>
                  <a:cs typeface="+mn-cs"/>
                </a:rPr>
                <a:t>SO</a:t>
              </a:r>
              <a:r>
                <a:rPr kumimoji="0" lang="en-US" sz="4800" b="1" i="0" u="none" strike="noStrike" kern="1200" cap="none" spc="0" normalizeH="0" baseline="-25000" noProof="0" dirty="0" smtClean="0">
                  <a:ln>
                    <a:noFill/>
                  </a:ln>
                  <a:solidFill>
                    <a:srgbClr val="00B050"/>
                  </a:solidFill>
                  <a:effectLst/>
                  <a:uLnTx/>
                  <a:uFillTx/>
                  <a:latin typeface="Calibri"/>
                  <a:ea typeface="+mn-ea"/>
                  <a:cs typeface="+mn-cs"/>
                </a:rPr>
                <a:t>4</a:t>
              </a:r>
              <a:r>
                <a:rPr kumimoji="0" lang="en-US" sz="4800" b="1" i="0" u="none" strike="noStrike" kern="1200" cap="none" spc="0" normalizeH="0" noProof="0" dirty="0" smtClean="0">
                  <a:ln>
                    <a:noFill/>
                  </a:ln>
                  <a:solidFill>
                    <a:srgbClr val="00B050"/>
                  </a:solidFill>
                  <a:effectLst/>
                  <a:uLnTx/>
                  <a:uFillTx/>
                  <a:latin typeface="Calibri"/>
                  <a:ea typeface="+mn-ea"/>
                  <a:cs typeface="+mn-cs"/>
                </a:rPr>
                <a:t> </a:t>
              </a:r>
              <a:r>
                <a:rPr kumimoji="0" lang="en-US" sz="4800" b="1" i="0" u="none" strike="noStrike" kern="1200" cap="none" spc="0" normalizeH="0" noProof="0" dirty="0" err="1" smtClean="0">
                  <a:ln>
                    <a:noFill/>
                  </a:ln>
                  <a:solidFill>
                    <a:srgbClr val="00B050"/>
                  </a:solidFill>
                  <a:effectLst/>
                  <a:uLnTx/>
                  <a:uFillTx/>
                  <a:latin typeface="Calibri"/>
                  <a:ea typeface="+mn-ea"/>
                  <a:cs typeface="+mn-cs"/>
                </a:rPr>
                <a:t>đặc</a:t>
              </a:r>
              <a:r>
                <a:rPr kumimoji="0" lang="en-US" sz="4800" b="1" i="0" u="none" strike="noStrike" kern="1200" cap="none" spc="0" normalizeH="0" noProof="0" dirty="0" smtClean="0">
                  <a:ln>
                    <a:noFill/>
                  </a:ln>
                  <a:solidFill>
                    <a:srgbClr val="00B050"/>
                  </a:solidFill>
                  <a:effectLst/>
                  <a:uLnTx/>
                  <a:uFillTx/>
                  <a:latin typeface="Calibri"/>
                  <a:ea typeface="+mn-ea"/>
                  <a:cs typeface="+mn-cs"/>
                </a:rPr>
                <a:t> </a:t>
              </a:r>
              <a:r>
                <a:rPr kumimoji="0" lang="en-US" sz="4800" b="1" i="0" u="none" strike="noStrike" kern="1200" cap="none" spc="0" normalizeH="0" noProof="0" dirty="0" err="1" smtClean="0">
                  <a:ln>
                    <a:noFill/>
                  </a:ln>
                  <a:solidFill>
                    <a:srgbClr val="00B050"/>
                  </a:solidFill>
                  <a:effectLst/>
                  <a:uLnTx/>
                  <a:uFillTx/>
                  <a:latin typeface="Calibri"/>
                  <a:ea typeface="+mn-ea"/>
                  <a:cs typeface="+mn-cs"/>
                </a:rPr>
                <a:t>nguội</a:t>
              </a:r>
              <a:r>
                <a:rPr kumimoji="0" lang="en-US" sz="4800" b="1" i="0" u="none" strike="noStrike" kern="1200" cap="none" spc="0" normalizeH="0" noProof="0" dirty="0" smtClean="0">
                  <a:ln>
                    <a:noFill/>
                  </a:ln>
                  <a:solidFill>
                    <a:srgbClr val="00B050"/>
                  </a:solidFill>
                  <a:effectLst/>
                  <a:uLnTx/>
                  <a:uFillTx/>
                  <a:latin typeface="Calibri"/>
                  <a:ea typeface="+mn-ea"/>
                  <a:cs typeface="+mn-cs"/>
                </a:rPr>
                <a:t>. </a:t>
              </a:r>
            </a:p>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noProof="0" dirty="0" smtClean="0">
                  <a:ln>
                    <a:noFill/>
                  </a:ln>
                  <a:solidFill>
                    <a:srgbClr val="00B050"/>
                  </a:solidFill>
                  <a:effectLst/>
                  <a:uLnTx/>
                  <a:uFillTx/>
                  <a:latin typeface="Calibri"/>
                  <a:ea typeface="+mn-ea"/>
                  <a:cs typeface="+mn-cs"/>
                </a:rPr>
                <a:t>Au </a:t>
              </a:r>
              <a:r>
                <a:rPr kumimoji="0" lang="en-US" sz="4800" b="1" i="0" u="none" strike="noStrike" kern="1200" cap="none" spc="0" normalizeH="0" noProof="0" dirty="0" err="1" smtClean="0">
                  <a:ln>
                    <a:noFill/>
                  </a:ln>
                  <a:solidFill>
                    <a:srgbClr val="00B050"/>
                  </a:solidFill>
                  <a:effectLst/>
                  <a:uLnTx/>
                  <a:uFillTx/>
                  <a:latin typeface="Calibri"/>
                  <a:ea typeface="+mn-ea"/>
                  <a:cs typeface="+mn-cs"/>
                </a:rPr>
                <a:t>không</a:t>
              </a:r>
              <a:r>
                <a:rPr kumimoji="0" lang="en-US" sz="4800" b="1" i="0" u="none" strike="noStrike" kern="1200" cap="none" spc="0" normalizeH="0" noProof="0" dirty="0" smtClean="0">
                  <a:ln>
                    <a:noFill/>
                  </a:ln>
                  <a:solidFill>
                    <a:srgbClr val="00B050"/>
                  </a:solidFill>
                  <a:effectLst/>
                  <a:uLnTx/>
                  <a:uFillTx/>
                  <a:latin typeface="Calibri"/>
                  <a:ea typeface="+mn-ea"/>
                  <a:cs typeface="+mn-cs"/>
                </a:rPr>
                <a:t> </a:t>
              </a:r>
              <a:r>
                <a:rPr kumimoji="0" lang="en-US" sz="4800" b="1" i="0" u="none" strike="noStrike" kern="1200" cap="none" spc="0" normalizeH="0" noProof="0" dirty="0" err="1" smtClean="0">
                  <a:ln>
                    <a:noFill/>
                  </a:ln>
                  <a:solidFill>
                    <a:srgbClr val="00B050"/>
                  </a:solidFill>
                  <a:effectLst/>
                  <a:uLnTx/>
                  <a:uFillTx/>
                  <a:latin typeface="Calibri"/>
                  <a:ea typeface="+mn-ea"/>
                  <a:cs typeface="+mn-cs"/>
                </a:rPr>
                <a:t>tác</a:t>
              </a:r>
              <a:r>
                <a:rPr kumimoji="0" lang="en-US" sz="4800" b="1" i="0" u="none" strike="noStrike" kern="1200" cap="none" spc="0" normalizeH="0" noProof="0" dirty="0" smtClean="0">
                  <a:ln>
                    <a:noFill/>
                  </a:ln>
                  <a:solidFill>
                    <a:srgbClr val="00B050"/>
                  </a:solidFill>
                  <a:effectLst/>
                  <a:uLnTx/>
                  <a:uFillTx/>
                  <a:latin typeface="Calibri"/>
                  <a:ea typeface="+mn-ea"/>
                  <a:cs typeface="+mn-cs"/>
                </a:rPr>
                <a:t> </a:t>
              </a:r>
              <a:r>
                <a:rPr kumimoji="0" lang="en-US" sz="4800" b="1" i="0" u="none" strike="noStrike" kern="1200" cap="none" spc="0" normalizeH="0" noProof="0" dirty="0" err="1" smtClean="0">
                  <a:ln>
                    <a:noFill/>
                  </a:ln>
                  <a:solidFill>
                    <a:srgbClr val="00B050"/>
                  </a:solidFill>
                  <a:effectLst/>
                  <a:uLnTx/>
                  <a:uFillTx/>
                  <a:latin typeface="Calibri"/>
                  <a:ea typeface="+mn-ea"/>
                  <a:cs typeface="+mn-cs"/>
                </a:rPr>
                <a:t>dụng</a:t>
              </a:r>
              <a:r>
                <a:rPr kumimoji="0" lang="en-US" sz="4800" b="1" i="0" u="none" strike="noStrike" kern="1200" cap="none" spc="0" normalizeH="0" noProof="0" dirty="0" smtClean="0">
                  <a:ln>
                    <a:noFill/>
                  </a:ln>
                  <a:solidFill>
                    <a:srgbClr val="00B050"/>
                  </a:solidFill>
                  <a:effectLst/>
                  <a:uLnTx/>
                  <a:uFillTx/>
                  <a:latin typeface="Calibri"/>
                  <a:ea typeface="+mn-ea"/>
                  <a:cs typeface="+mn-cs"/>
                </a:rPr>
                <a:t> H</a:t>
              </a:r>
              <a:r>
                <a:rPr kumimoji="0" lang="en-US" sz="4800" b="1" i="0" u="none" strike="noStrike" kern="1200" cap="none" spc="0" normalizeH="0" baseline="-25000" noProof="0" dirty="0" smtClean="0">
                  <a:ln>
                    <a:noFill/>
                  </a:ln>
                  <a:solidFill>
                    <a:srgbClr val="00B050"/>
                  </a:solidFill>
                  <a:effectLst/>
                  <a:uLnTx/>
                  <a:uFillTx/>
                  <a:latin typeface="Calibri"/>
                  <a:ea typeface="+mn-ea"/>
                  <a:cs typeface="+mn-cs"/>
                </a:rPr>
                <a:t>2</a:t>
              </a:r>
              <a:r>
                <a:rPr kumimoji="0" lang="en-US" sz="4800" b="1" i="0" u="none" strike="noStrike" kern="1200" cap="none" spc="0" normalizeH="0" noProof="0" dirty="0" smtClean="0">
                  <a:ln>
                    <a:noFill/>
                  </a:ln>
                  <a:solidFill>
                    <a:srgbClr val="00B050"/>
                  </a:solidFill>
                  <a:effectLst/>
                  <a:uLnTx/>
                  <a:uFillTx/>
                  <a:latin typeface="Calibri"/>
                  <a:ea typeface="+mn-ea"/>
                  <a:cs typeface="+mn-cs"/>
                </a:rPr>
                <a:t>SO</a:t>
              </a:r>
              <a:r>
                <a:rPr kumimoji="0" lang="en-US" sz="4800" b="1" i="0" u="none" strike="noStrike" kern="1200" cap="none" spc="0" normalizeH="0" baseline="-25000" noProof="0" dirty="0" smtClean="0">
                  <a:ln>
                    <a:noFill/>
                  </a:ln>
                  <a:solidFill>
                    <a:srgbClr val="00B050"/>
                  </a:solidFill>
                  <a:effectLst/>
                  <a:uLnTx/>
                  <a:uFillTx/>
                  <a:latin typeface="Calibri"/>
                  <a:ea typeface="+mn-ea"/>
                  <a:cs typeface="+mn-cs"/>
                </a:rPr>
                <a:t>4</a:t>
              </a:r>
              <a:endParaRPr kumimoji="0" lang="en-US" sz="4800" b="1" i="0" u="none" strike="noStrike" kern="1200" cap="none" spc="0" normalizeH="0" baseline="0" noProof="0" dirty="0">
                <a:ln>
                  <a:noFill/>
                </a:ln>
                <a:solidFill>
                  <a:srgbClr val="00B050"/>
                </a:solidFill>
                <a:effectLst/>
                <a:uLnTx/>
                <a:uFillTx/>
                <a:latin typeface="Calibri"/>
                <a:ea typeface="+mn-ea"/>
                <a:cs typeface="+mn-cs"/>
              </a:endParaRPr>
            </a:p>
          </p:txBody>
        </p:sp>
        <p:grpSp>
          <p:nvGrpSpPr>
            <p:cNvPr id="48" name="Group 5">
              <a:extLst>
                <a:ext uri="{FF2B5EF4-FFF2-40B4-BE49-F238E27FC236}">
                  <a16:creationId xmlns=""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3" name="Group 1">
            <a:extLst>
              <a:ext uri="{FF2B5EF4-FFF2-40B4-BE49-F238E27FC236}">
                <a16:creationId xmlns="" xmlns:a16="http://schemas.microsoft.com/office/drawing/2014/main" id="{2C69E716-EF34-8C4B-BB20-977BAF7C5DC0}"/>
              </a:ext>
            </a:extLst>
          </p:cNvPr>
          <p:cNvGrpSpPr/>
          <p:nvPr/>
        </p:nvGrpSpPr>
        <p:grpSpPr>
          <a:xfrm>
            <a:off x="1754480" y="6324898"/>
            <a:ext cx="20382765" cy="1515188"/>
            <a:chOff x="247183" y="2237392"/>
            <a:chExt cx="10785932" cy="801895"/>
          </a:xfrm>
        </p:grpSpPr>
        <p:grpSp>
          <p:nvGrpSpPr>
            <p:cNvPr id="54" name="Group 50">
              <a:extLst>
                <a:ext uri="{FF2B5EF4-FFF2-40B4-BE49-F238E27FC236}">
                  <a16:creationId xmlns="" xmlns:a16="http://schemas.microsoft.com/office/drawing/2014/main" id="{EFEB930C-77FB-5562-B961-FAFAF5944BC4}"/>
                </a:ext>
              </a:extLst>
            </p:cNvPr>
            <p:cNvGrpSpPr/>
            <p:nvPr/>
          </p:nvGrpSpPr>
          <p:grpSpPr>
            <a:xfrm>
              <a:off x="247183" y="2237392"/>
              <a:ext cx="2227100" cy="801887"/>
              <a:chOff x="5537206" y="1704231"/>
              <a:chExt cx="2219549" cy="745468"/>
            </a:xfrm>
          </p:grpSpPr>
          <p:sp>
            <p:nvSpPr>
              <p:cNvPr id="259" name="Rectangle 51">
                <a:extLst>
                  <a:ext uri="{FF2B5EF4-FFF2-40B4-BE49-F238E27FC236}">
                    <a16:creationId xmlns=""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 xmlns:a16="http://schemas.microsoft.com/office/drawing/2014/main" id="{B4E74AE4-8346-065B-9265-27E9693B98ED}"/>
                  </a:ext>
                </a:extLst>
              </p:cNvPr>
              <p:cNvSpPr txBox="1"/>
              <p:nvPr/>
            </p:nvSpPr>
            <p:spPr>
              <a:xfrm>
                <a:off x="6075400" y="1903250"/>
                <a:ext cx="1681355" cy="408852"/>
              </a:xfrm>
              <a:prstGeom prst="rect">
                <a:avLst/>
              </a:prstGeom>
              <a:noFill/>
            </p:spPr>
            <p:txBody>
              <a:bodyPr wrap="square" rtlCol="0">
                <a:spAutoFit/>
              </a:bodyPr>
              <a:lstStyle>
                <a:defPPr>
                  <a:defRPr lang="vi-VN"/>
                </a:defPPr>
                <a:lvl1pPr>
                  <a:defRPr sz="3200" i="1">
                    <a:solidFill>
                      <a:schemeClr val="bg1"/>
                    </a:solidFill>
                  </a:defRPr>
                </a:lvl1pPr>
              </a:lstStyle>
              <a:p>
                <a:pPr lvl="0" algn="ctr" defTabSz="2177060">
                  <a:buClrTx/>
                  <a:defRPr/>
                </a:pPr>
                <a:r>
                  <a:rPr lang="vi-VN" sz="4800" dirty="0"/>
                  <a:t>Al, Fe, Au.</a:t>
                </a:r>
                <a:r>
                  <a:rPr kumimoji="0" lang="fr-FR"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lvl="0" algn="ctr" defTabSz="2177060">
                  <a:buClrTx/>
                  <a:defRPr/>
                </a:pPr>
                <a:r>
                  <a:rPr lang="vi-VN" sz="4800" dirty="0"/>
                  <a:t>Zn, Pt, Au</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 xmlns:a16="http://schemas.microsoft.com/office/drawing/2014/main" id="{CA2F99A4-4C00-DC7E-83DB-480F313F0378}"/>
                  </a:ext>
                </a:extLst>
              </p:cNvPr>
              <p:cNvSpPr txBox="1"/>
              <p:nvPr/>
            </p:nvSpPr>
            <p:spPr>
              <a:xfrm>
                <a:off x="6016038" y="1903245"/>
                <a:ext cx="1552432" cy="408851"/>
              </a:xfrm>
              <a:prstGeom prst="rect">
                <a:avLst/>
              </a:prstGeom>
              <a:noFill/>
            </p:spPr>
            <p:txBody>
              <a:bodyPr wrap="square" rtlCol="0">
                <a:spAutoFit/>
              </a:bodyPr>
              <a:lstStyle>
                <a:defPPr>
                  <a:defRPr lang="vi-VN"/>
                </a:defPPr>
                <a:lvl1pPr>
                  <a:defRPr sz="3200" i="1">
                    <a:solidFill>
                      <a:schemeClr val="bg1"/>
                    </a:solidFill>
                  </a:defRPr>
                </a:lvl1pPr>
              </a:lstStyle>
              <a:p>
                <a:pPr lvl="0" algn="ctr" defTabSz="2177060">
                  <a:buClrTx/>
                  <a:defRPr/>
                </a:pPr>
                <a:r>
                  <a:rPr lang="vi-VN" sz="4800" dirty="0"/>
                  <a:t>Al, Fe, Zn</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 xmlns:a16="http://schemas.microsoft.com/office/drawing/2014/main"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 xmlns:a16="http://schemas.microsoft.com/office/drawing/2014/main" id="{4DFD408E-6A9A-A4DD-BCD5-C821B53A4850}"/>
                      </a:ext>
                    </a:extLst>
                  </p:cNvPr>
                  <p:cNvSpPr txBox="1"/>
                  <p:nvPr/>
                </p:nvSpPr>
                <p:spPr>
                  <a:xfrm>
                    <a:off x="5975686" y="1885631"/>
                    <a:ext cx="1592783" cy="408851"/>
                  </a:xfrm>
                  <a:prstGeom prst="rect">
                    <a:avLst/>
                  </a:prstGeom>
                  <a:noFill/>
                </p:spPr>
                <p:txBody>
                  <a:bodyPr wrap="square" rtlCol="0">
                    <a:spAutoFit/>
                  </a:bodyPr>
                  <a:lstStyle>
                    <a:defPPr>
                      <a:defRPr lang="vi-VN"/>
                    </a:defPPr>
                    <a:lvl1pPr>
                      <a:defRPr sz="3200" i="1">
                        <a:solidFill>
                          <a:schemeClr val="bg1"/>
                        </a:solidFill>
                      </a:defRPr>
                    </a:lvl1pPr>
                  </a:lstStyle>
                  <a:p>
                    <a:pPr lvl="0" algn="ctr" defTabSz="2177060">
                      <a:buClrTx/>
                      <a:defRPr/>
                    </a:pPr>
                    <a14:m>
                      <m:oMathPara xmlns:m="http://schemas.openxmlformats.org/officeDocument/2006/math">
                        <m:oMathParaPr>
                          <m:jc m:val="centerGroup"/>
                        </m:oMathParaPr>
                        <m:oMath xmlns:m="http://schemas.openxmlformats.org/officeDocument/2006/math">
                          <m:r>
                            <m:rPr>
                              <m:nor/>
                            </m:rPr>
                            <a:rPr lang="vi-VN" sz="4800"/>
                            <m:t>Al</m:t>
                          </m:r>
                          <m:r>
                            <m:rPr>
                              <m:nor/>
                            </m:rPr>
                            <a:rPr lang="vi-VN" sz="4800"/>
                            <m:t>, </m:t>
                          </m:r>
                          <m:r>
                            <m:rPr>
                              <m:nor/>
                            </m:rPr>
                            <a:rPr lang="vi-VN" sz="4800"/>
                            <m:t>Fe</m:t>
                          </m:r>
                          <m:r>
                            <m:rPr>
                              <m:nor/>
                            </m:rPr>
                            <a:rPr lang="vi-VN" sz="4800"/>
                            <m:t>, </m:t>
                          </m:r>
                          <m:r>
                            <m:rPr>
                              <m:nor/>
                            </m:rPr>
                            <a:rPr lang="vi-VN" sz="4800"/>
                            <m:t>Au</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61">
                    <a:extLst>
                      <a:ext uri="{FF2B5EF4-FFF2-40B4-BE49-F238E27FC236}">
                        <a16:creationId xmlns="" xmlns:a16="http://schemas.microsoft.com/office/drawing/2014/main" xmlns:a14="http://schemas.microsoft.com/office/drawing/2010/main" id="{4DFD408E-6A9A-A4DD-BCD5-C821B53A4850}"/>
                      </a:ext>
                    </a:extLst>
                  </p:cNvPr>
                  <p:cNvSpPr txBox="1">
                    <a:spLocks noRot="1" noChangeAspect="1" noMove="1" noResize="1" noEditPoints="1" noAdjustHandles="1" noChangeArrowheads="1" noChangeShapeType="1" noTextEdit="1"/>
                  </p:cNvSpPr>
                  <p:nvPr/>
                </p:nvSpPr>
                <p:spPr>
                  <a:xfrm>
                    <a:off x="5975686" y="1885631"/>
                    <a:ext cx="1592783" cy="408851"/>
                  </a:xfrm>
                  <a:prstGeom prst="rect">
                    <a:avLst/>
                  </a:prstGeom>
                  <a:blipFill rotWithShape="0">
                    <a:blip r:embed="rId3"/>
                    <a:stretch>
                      <a:fillRect/>
                    </a:stretch>
                  </a:blipFill>
                </p:spPr>
                <p:txBody>
                  <a:bodyPr/>
                  <a:lstStyle/>
                  <a:p>
                    <a:r>
                      <a:rPr lang="en-US">
                        <a:noFill/>
                      </a:rPr>
                      <a:t> </a:t>
                    </a:r>
                  </a:p>
                </p:txBody>
              </p:sp>
            </mc:Fallback>
          </mc:AlternateContent>
        </p:grpSp>
      </p:grpSp>
      <p:sp>
        <p:nvSpPr>
          <p:cNvPr id="262" name="Oval 49">
            <a:extLst>
              <a:ext uri="{FF2B5EF4-FFF2-40B4-BE49-F238E27FC236}">
                <a16:creationId xmlns="" xmlns:a16="http://schemas.microsoft.com/office/drawing/2014/main" id="{891E4DE8-704B-39F9-984C-2F7D8B0A34D3}"/>
              </a:ext>
            </a:extLst>
          </p:cNvPr>
          <p:cNvSpPr/>
          <p:nvPr/>
        </p:nvSpPr>
        <p:spPr>
          <a:xfrm>
            <a:off x="18183843" y="6563442"/>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en-US"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 xmlns:a16="http://schemas.microsoft.com/office/drawing/2014/main" id="{519A3A9B-06D2-AAB5-842E-BA68BBE5F223}"/>
              </a:ext>
            </a:extLst>
          </p:cNvPr>
          <p:cNvGrpSpPr/>
          <p:nvPr/>
        </p:nvGrpSpPr>
        <p:grpSpPr>
          <a:xfrm>
            <a:off x="157465" y="4181462"/>
            <a:ext cx="23825350" cy="1856444"/>
            <a:chOff x="226013" y="2034258"/>
            <a:chExt cx="23825350" cy="1856444"/>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en-US" sz="4800" b="1" i="0" u="none" strike="noStrike" kern="1200" cap="none" spc="0" normalizeH="0" baseline="0" noProof="0" dirty="0" smtClean="0">
                      <a:ln>
                        <a:noFill/>
                      </a:ln>
                      <a:solidFill>
                        <a:prstClr val="white"/>
                      </a:solidFill>
                      <a:effectLst/>
                      <a:uLnTx/>
                      <a:uFillTx/>
                      <a:latin typeface="Tahoma" pitchFamily="34" charset="0"/>
                      <a:ea typeface="+mn-ea"/>
                      <a:cs typeface="Tahoma" pitchFamily="34" charset="0"/>
                    </a:rPr>
                    <a:t>2</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4847978" y="2172947"/>
                  <a:ext cx="15337370" cy="1674457"/>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lvl="0"/>
                  <a14:m>
                    <m:oMath xmlns:m="http://schemas.openxmlformats.org/officeDocument/2006/math">
                      <m:r>
                        <m:rPr>
                          <m:nor/>
                        </m:rPr>
                        <a:rPr lang="vi-VN" sz="4800"/>
                        <m:t>D</m:t>
                      </m:r>
                      <m:r>
                        <m:rPr>
                          <m:nor/>
                        </m:rPr>
                        <a:rPr lang="vi-VN" sz="4800"/>
                        <m:t>ã</m:t>
                      </m:r>
                      <m:r>
                        <m:rPr>
                          <m:nor/>
                        </m:rPr>
                        <a:rPr lang="vi-VN" sz="4800"/>
                        <m:t>y</m:t>
                      </m:r>
                      <m:r>
                        <m:rPr>
                          <m:nor/>
                        </m:rPr>
                        <a:rPr lang="vi-VN" sz="4800"/>
                        <m:t> </m:t>
                      </m:r>
                      <m:r>
                        <m:rPr>
                          <m:nor/>
                        </m:rPr>
                        <a:rPr lang="vi-VN" sz="4800"/>
                        <m:t>n</m:t>
                      </m:r>
                      <m:r>
                        <m:rPr>
                          <m:nor/>
                        </m:rPr>
                        <a:rPr lang="vi-VN" sz="4800"/>
                        <m:t>à</m:t>
                      </m:r>
                      <m:r>
                        <m:rPr>
                          <m:nor/>
                        </m:rPr>
                        <a:rPr lang="vi-VN" sz="4800"/>
                        <m:t>o</m:t>
                      </m:r>
                      <m:r>
                        <m:rPr>
                          <m:nor/>
                        </m:rPr>
                        <a:rPr lang="vi-VN" sz="4800"/>
                        <m:t> </m:t>
                      </m:r>
                      <m:r>
                        <m:rPr>
                          <m:nor/>
                        </m:rPr>
                        <a:rPr lang="vi-VN" sz="4800"/>
                        <m:t>sau</m:t>
                      </m:r>
                      <m:r>
                        <m:rPr>
                          <m:nor/>
                        </m:rPr>
                        <a:rPr lang="vi-VN" sz="4800"/>
                        <m:t> đâ</m:t>
                      </m:r>
                      <m:r>
                        <m:rPr>
                          <m:nor/>
                        </m:rPr>
                        <a:rPr lang="vi-VN" sz="4800"/>
                        <m:t>y</m:t>
                      </m:r>
                      <m:r>
                        <m:rPr>
                          <m:nor/>
                        </m:rPr>
                        <a:rPr lang="vi-VN" sz="4800"/>
                        <m:t> </m:t>
                      </m:r>
                      <m:r>
                        <m:rPr>
                          <m:nor/>
                        </m:rPr>
                        <a:rPr lang="vi-VN" sz="4800"/>
                        <m:t>g</m:t>
                      </m:r>
                      <m:r>
                        <m:rPr>
                          <m:nor/>
                        </m:rPr>
                        <a:rPr lang="vi-VN" sz="4800"/>
                        <m:t>ồ</m:t>
                      </m:r>
                      <m:r>
                        <m:rPr>
                          <m:nor/>
                        </m:rPr>
                        <a:rPr lang="vi-VN" sz="4800"/>
                        <m:t>m</m:t>
                      </m:r>
                      <m:r>
                        <m:rPr>
                          <m:nor/>
                        </m:rPr>
                        <a:rPr lang="vi-VN" sz="4800"/>
                        <m:t> </m:t>
                      </m:r>
                      <m:r>
                        <m:rPr>
                          <m:nor/>
                        </m:rPr>
                        <a:rPr lang="vi-VN" sz="4800"/>
                        <m:t>c</m:t>
                      </m:r>
                      <m:r>
                        <m:rPr>
                          <m:nor/>
                        </m:rPr>
                        <a:rPr lang="vi-VN" sz="4800"/>
                        <m:t>á</m:t>
                      </m:r>
                      <m:r>
                        <m:rPr>
                          <m:nor/>
                        </m:rPr>
                        <a:rPr lang="vi-VN" sz="4800"/>
                        <m:t>c</m:t>
                      </m:r>
                      <m:r>
                        <m:rPr>
                          <m:nor/>
                        </m:rPr>
                        <a:rPr lang="vi-VN" sz="4800"/>
                        <m:t> </m:t>
                      </m:r>
                      <m:r>
                        <m:rPr>
                          <m:nor/>
                        </m:rPr>
                        <a:rPr lang="vi-VN" sz="4800"/>
                        <m:t>kim</m:t>
                      </m:r>
                      <m:r>
                        <m:rPr>
                          <m:nor/>
                        </m:rPr>
                        <a:rPr lang="vi-VN" sz="4800"/>
                        <m:t> </m:t>
                      </m:r>
                      <m:r>
                        <m:rPr>
                          <m:nor/>
                        </m:rPr>
                        <a:rPr lang="vi-VN" sz="4800"/>
                        <m:t>lo</m:t>
                      </m:r>
                      <m:r>
                        <m:rPr>
                          <m:nor/>
                        </m:rPr>
                        <a:rPr lang="vi-VN" sz="4800"/>
                        <m:t>ạ</m:t>
                      </m:r>
                      <m:r>
                        <m:rPr>
                          <m:nor/>
                        </m:rPr>
                        <a:rPr lang="vi-VN" sz="4800"/>
                        <m:t>i</m:t>
                      </m:r>
                      <m:r>
                        <m:rPr>
                          <m:nor/>
                        </m:rPr>
                        <a:rPr lang="vi-VN" sz="4800"/>
                        <m:t> đề</m:t>
                      </m:r>
                      <m:r>
                        <m:rPr>
                          <m:nor/>
                        </m:rPr>
                        <a:rPr lang="vi-VN" sz="4800"/>
                        <m:t>u</m:t>
                      </m:r>
                      <m:r>
                        <m:rPr>
                          <m:nor/>
                        </m:rPr>
                        <a:rPr lang="vi-VN" sz="4800"/>
                        <m:t> </m:t>
                      </m:r>
                      <m:r>
                        <m:rPr>
                          <m:nor/>
                        </m:rPr>
                        <a:rPr lang="vi-VN" sz="4800"/>
                        <m:t>kh</m:t>
                      </m:r>
                      <m:r>
                        <m:rPr>
                          <m:nor/>
                        </m:rPr>
                        <a:rPr lang="vi-VN" sz="4800"/>
                        <m:t>ô</m:t>
                      </m:r>
                      <m:r>
                        <m:rPr>
                          <m:nor/>
                        </m:rPr>
                        <a:rPr lang="vi-VN" sz="4800"/>
                        <m:t>ng</m:t>
                      </m:r>
                      <m:r>
                        <m:rPr>
                          <m:nor/>
                        </m:rPr>
                        <a:rPr lang="vi-VN" sz="4800"/>
                        <m:t> </m:t>
                      </m:r>
                      <m:r>
                        <m:rPr>
                          <m:nor/>
                        </m:rPr>
                        <a:rPr lang="vi-VN" sz="4800"/>
                        <m:t>t</m:t>
                      </m:r>
                      <m:r>
                        <m:rPr>
                          <m:nor/>
                        </m:rPr>
                        <a:rPr lang="vi-VN" sz="4800"/>
                        <m:t>á</m:t>
                      </m:r>
                      <m:r>
                        <m:rPr>
                          <m:nor/>
                        </m:rPr>
                        <a:rPr lang="vi-VN" sz="4800"/>
                        <m:t>c</m:t>
                      </m:r>
                      <m:r>
                        <m:rPr>
                          <m:nor/>
                        </m:rPr>
                        <a:rPr lang="vi-VN" sz="4800"/>
                        <m:t> </m:t>
                      </m:r>
                      <m:r>
                        <m:rPr>
                          <m:nor/>
                        </m:rPr>
                        <a:rPr lang="vi-VN" sz="4800"/>
                        <m:t>d</m:t>
                      </m:r>
                      <m:r>
                        <m:rPr>
                          <m:nor/>
                        </m:rPr>
                        <a:rPr lang="vi-VN" sz="4800"/>
                        <m:t>ụ</m:t>
                      </m:r>
                      <m:r>
                        <m:rPr>
                          <m:nor/>
                        </m:rPr>
                        <a:rPr lang="vi-VN" sz="4800"/>
                        <m:t>ng</m:t>
                      </m:r>
                      <m:r>
                        <m:rPr>
                          <m:nor/>
                        </m:rPr>
                        <a:rPr lang="vi-VN" sz="4800"/>
                        <m:t> </m:t>
                      </m:r>
                      <m:r>
                        <m:rPr>
                          <m:nor/>
                        </m:rPr>
                        <a:rPr lang="vi-VN" sz="4800"/>
                        <m:t>v</m:t>
                      </m:r>
                      <m:r>
                        <m:rPr>
                          <m:nor/>
                        </m:rPr>
                        <a:rPr lang="vi-VN" sz="4800"/>
                        <m:t>ớ</m:t>
                      </m:r>
                      <m:r>
                        <m:rPr>
                          <m:nor/>
                        </m:rPr>
                        <a:rPr lang="vi-VN" sz="4800"/>
                        <m:t>i</m:t>
                      </m:r>
                      <m:r>
                        <m:rPr>
                          <m:nor/>
                        </m:rPr>
                        <a:rPr lang="vi-VN" sz="4800"/>
                        <m:t> </m:t>
                      </m:r>
                      <m:r>
                        <m:rPr>
                          <m:nor/>
                        </m:rPr>
                        <a:rPr lang="vi-VN" sz="4800"/>
                        <m:t>dung</m:t>
                      </m:r>
                      <m:r>
                        <m:rPr>
                          <m:nor/>
                        </m:rPr>
                        <a:rPr lang="vi-VN" sz="4800"/>
                        <m:t> </m:t>
                      </m:r>
                      <m:r>
                        <m:rPr>
                          <m:nor/>
                        </m:rPr>
                        <a:rPr lang="vi-VN" sz="4800"/>
                        <m:t>d</m:t>
                      </m:r>
                      <m:r>
                        <m:rPr>
                          <m:nor/>
                        </m:rPr>
                        <a:rPr lang="vi-VN" sz="4800"/>
                        <m:t>ị</m:t>
                      </m:r>
                      <m:r>
                        <m:rPr>
                          <m:nor/>
                        </m:rPr>
                        <a:rPr lang="vi-VN" sz="4800"/>
                        <m:t>ch</m:t>
                      </m:r>
                      <m:r>
                        <m:rPr>
                          <m:nor/>
                        </m:rPr>
                        <a:rPr lang="vi-VN" sz="4800"/>
                        <m:t> </m:t>
                      </m:r>
                      <m:r>
                        <m:rPr>
                          <m:nor/>
                        </m:rPr>
                        <a:rPr lang="vi-VN" sz="4800"/>
                        <m:t>H</m:t>
                      </m:r>
                      <m:r>
                        <m:rPr>
                          <m:nor/>
                        </m:rPr>
                        <a:rPr lang="vi-VN" sz="4800" baseline="-25000"/>
                        <m:t>2</m:t>
                      </m:r>
                      <m:r>
                        <m:rPr>
                          <m:nor/>
                        </m:rPr>
                        <a:rPr lang="vi-VN" sz="4800"/>
                        <m:t>SO</m:t>
                      </m:r>
                      <m:r>
                        <m:rPr>
                          <m:nor/>
                        </m:rPr>
                        <a:rPr lang="vi-VN" sz="4800" baseline="-25000"/>
                        <m:t>4</m:t>
                      </m:r>
                      <m:r>
                        <m:rPr>
                          <m:nor/>
                        </m:rPr>
                        <a:rPr lang="vi-VN" sz="4800"/>
                        <m:t> đặ</m:t>
                      </m:r>
                      <m:r>
                        <m:rPr>
                          <m:nor/>
                        </m:rPr>
                        <a:rPr lang="vi-VN" sz="4800"/>
                        <m:t>c</m:t>
                      </m:r>
                      <m:r>
                        <m:rPr>
                          <m:nor/>
                        </m:rPr>
                        <a:rPr lang="vi-VN" sz="4800"/>
                        <m:t>, </m:t>
                      </m:r>
                      <m:r>
                        <m:rPr>
                          <m:nor/>
                        </m:rPr>
                        <a:rPr lang="vi-VN" sz="4800"/>
                        <m:t>ngu</m:t>
                      </m:r>
                      <m:r>
                        <m:rPr>
                          <m:nor/>
                        </m:rPr>
                        <a:rPr lang="vi-VN" sz="4800"/>
                        <m:t>ộ</m:t>
                      </m:r>
                      <m:r>
                        <m:rPr>
                          <m:nor/>
                        </m:rPr>
                        <a:rPr lang="vi-VN" sz="4800"/>
                        <m:t>i</m:t>
                      </m:r>
                      <m:r>
                        <m:rPr>
                          <m:nor/>
                        </m:rPr>
                        <a:rPr lang="vi-VN" sz="4800"/>
                        <m:t>?</m:t>
                      </m:r>
                    </m:oMath>
                  </a14:m>
                  <a:endParaRPr lang="en-US" sz="4800" dirty="0">
                    <a:effectLst/>
                  </a:endParaRPr>
                </a:p>
              </p:txBody>
            </p:sp>
          </mc:Choice>
          <mc:Fallback xmlns="">
            <p:sp>
              <p:nvSpPr>
                <p:cNvPr id="265" name="Text Box 5">
                  <a:extLst>
                    <a:ext uri="{FF2B5EF4-FFF2-40B4-BE49-F238E27FC236}">
                      <a16:creationId xmlns="" xmlns:a16="http://schemas.microsoft.com/office/drawing/2014/main" xmlns:a14="http://schemas.microsoft.com/office/drawing/2010/main" id="{0CE78A64-B2F6-ED1E-BAE0-B92E926AD0E1}"/>
                    </a:ext>
                  </a:extLst>
                </p:cNvPr>
                <p:cNvSpPr txBox="1">
                  <a:spLocks noRot="1" noChangeAspect="1" noMove="1" noResize="1" noEditPoints="1" noAdjustHandles="1" noChangeArrowheads="1" noChangeShapeType="1" noTextEdit="1"/>
                </p:cNvSpPr>
                <p:nvPr/>
              </p:nvSpPr>
              <p:spPr bwMode="auto">
                <a:xfrm>
                  <a:off x="4847978" y="2172947"/>
                  <a:ext cx="15337370" cy="1674457"/>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316344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wipe(left)">
                                      <p:cBhvr>
                                        <p:cTn id="2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3" y="2389889"/>
            <a:ext cx="5801459" cy="940513"/>
            <a:chOff x="2067302" y="5922690"/>
            <a:chExt cx="2901621"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6002305"/>
              <a:ext cx="211300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smtClean="0">
                  <a:solidFill>
                    <a:srgbClr val="FF0000"/>
                  </a:solidFill>
                  <a:latin typeface="Times New Roman"/>
                  <a:ea typeface="Times New Roman"/>
                  <a:cs typeface="Times New Roman"/>
                  <a:sym typeface="Times New Roman"/>
                </a:rPr>
                <a:t>C. </a:t>
              </a:r>
              <a:r>
                <a:rPr lang="en-US" sz="4400" b="1" dirty="0" smtClean="0">
                  <a:solidFill>
                    <a:srgbClr val="7E9532"/>
                  </a:solidFill>
                  <a:latin typeface="Times New Roman"/>
                  <a:ea typeface="Times New Roman"/>
                  <a:cs typeface="Times New Roman"/>
                  <a:sym typeface="Times New Roman"/>
                </a:rPr>
                <a:t>LUYỆN TẬP</a:t>
              </a:r>
              <a:endParaRPr sz="4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 xmlns:a16="http://schemas.microsoft.com/office/drawing/2014/main" id="{89949DF0-2360-0822-0451-B3D43DBDEE77}"/>
              </a:ext>
            </a:extLst>
          </p:cNvPr>
          <p:cNvGrpSpPr/>
          <p:nvPr/>
        </p:nvGrpSpPr>
        <p:grpSpPr>
          <a:xfrm>
            <a:off x="311474" y="8349276"/>
            <a:ext cx="23671341" cy="2978423"/>
            <a:chOff x="184495" y="3682144"/>
            <a:chExt cx="11834900" cy="1443493"/>
          </a:xfrm>
        </p:grpSpPr>
        <mc:AlternateContent xmlns:mc="http://schemas.openxmlformats.org/markup-compatibility/2006" xmlns:a14="http://schemas.microsoft.com/office/drawing/2010/main">
          <mc:Choice Requires="a14">
            <p:sp>
              <p:nvSpPr>
                <p:cNvPr id="47" name="Rounded Rectangle 4">
                  <a:extLst>
                    <a:ext uri="{FF2B5EF4-FFF2-40B4-BE49-F238E27FC236}">
                      <a16:creationId xmlns=""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lvl="0" algn="ctr" defTabSz="2177060">
                    <a:buClrTx/>
                    <a:defRPr/>
                  </a:pPr>
                  <a14:m>
                    <m:oMathPara xmlns:m="http://schemas.openxmlformats.org/officeDocument/2006/math">
                      <m:oMathParaPr>
                        <m:jc m:val="centerGroup"/>
                      </m:oMathParaPr>
                      <m:oMath xmlns:m="http://schemas.openxmlformats.org/officeDocument/2006/math">
                        <m:r>
                          <m:rPr>
                            <m:nor/>
                          </m:rPr>
                          <a:rPr lang="en-US" sz="4800" b="0" i="0" smtClean="0"/>
                          <m:t>2</m:t>
                        </m:r>
                        <m:r>
                          <m:rPr>
                            <m:nor/>
                          </m:rPr>
                          <a:rPr lang="vi-VN" sz="4800"/>
                          <m:t>Al</m:t>
                        </m:r>
                        <m:r>
                          <m:rPr>
                            <m:nor/>
                          </m:rPr>
                          <a:rPr lang="vi-VN" sz="4800"/>
                          <m:t> + </m:t>
                        </m:r>
                        <m:r>
                          <m:rPr>
                            <m:nor/>
                          </m:rPr>
                          <a:rPr lang="en-US" sz="4800" b="0" i="0" smtClean="0"/>
                          <m:t>6</m:t>
                        </m:r>
                        <m:r>
                          <m:rPr>
                            <m:nor/>
                          </m:rPr>
                          <a:rPr lang="vi-VN" sz="4800"/>
                          <m:t>H</m:t>
                        </m:r>
                        <m:r>
                          <m:rPr>
                            <m:nor/>
                          </m:rPr>
                          <a:rPr lang="vi-VN" sz="4800" baseline="-25000"/>
                          <m:t>2</m:t>
                        </m:r>
                        <m:r>
                          <m:rPr>
                            <m:nor/>
                          </m:rPr>
                          <a:rPr lang="vi-VN" sz="4800"/>
                          <m:t>SO</m:t>
                        </m:r>
                        <m:r>
                          <m:rPr>
                            <m:nor/>
                          </m:rPr>
                          <a:rPr lang="vi-VN" sz="4800" baseline="-25000"/>
                          <m:t>4</m:t>
                        </m:r>
                        <m:r>
                          <m:rPr>
                            <m:nor/>
                          </m:rPr>
                          <a:rPr lang="vi-VN" sz="4800"/>
                          <m:t> → </m:t>
                        </m:r>
                        <m:r>
                          <m:rPr>
                            <m:nor/>
                          </m:rPr>
                          <a:rPr lang="vi-VN" sz="4800"/>
                          <m:t>Al</m:t>
                        </m:r>
                        <m:r>
                          <m:rPr>
                            <m:nor/>
                          </m:rPr>
                          <a:rPr lang="vi-VN" sz="4800" baseline="-25000"/>
                          <m:t>2</m:t>
                        </m:r>
                        <m:r>
                          <m:rPr>
                            <m:nor/>
                          </m:rPr>
                          <a:rPr lang="vi-VN" sz="4800"/>
                          <m:t>(</m:t>
                        </m:r>
                        <m:r>
                          <m:rPr>
                            <m:nor/>
                          </m:rPr>
                          <a:rPr lang="vi-VN" sz="4800"/>
                          <m:t>SO</m:t>
                        </m:r>
                        <m:r>
                          <m:rPr>
                            <m:nor/>
                          </m:rPr>
                          <a:rPr lang="vi-VN" sz="4800" baseline="-25000"/>
                          <m:t>4</m:t>
                        </m:r>
                        <m:r>
                          <m:rPr>
                            <m:nor/>
                          </m:rPr>
                          <a:rPr lang="vi-VN" sz="4800"/>
                          <m:t>)</m:t>
                        </m:r>
                        <m:r>
                          <m:rPr>
                            <m:nor/>
                          </m:rPr>
                          <a:rPr lang="vi-VN" sz="4800" baseline="-25000"/>
                          <m:t>3</m:t>
                        </m:r>
                        <m:r>
                          <m:rPr>
                            <m:nor/>
                          </m:rPr>
                          <a:rPr lang="vi-VN" sz="4800"/>
                          <m:t> + </m:t>
                        </m:r>
                        <m:r>
                          <m:rPr>
                            <m:nor/>
                          </m:rPr>
                          <a:rPr lang="en-US" sz="4800" b="0" i="0" smtClean="0"/>
                          <m:t>3</m:t>
                        </m:r>
                        <m:r>
                          <m:rPr>
                            <m:nor/>
                          </m:rPr>
                          <a:rPr lang="vi-VN" sz="4800"/>
                          <m:t>SO</m:t>
                        </m:r>
                        <m:r>
                          <m:rPr>
                            <m:nor/>
                          </m:rPr>
                          <a:rPr lang="vi-VN" sz="4800" baseline="-25000"/>
                          <m:t>2</m:t>
                        </m:r>
                        <m:r>
                          <m:rPr>
                            <m:nor/>
                          </m:rPr>
                          <a:rPr lang="vi-VN" sz="4800"/>
                          <m:t> + </m:t>
                        </m:r>
                        <m:r>
                          <m:rPr>
                            <m:nor/>
                          </m:rPr>
                          <a:rPr lang="en-US" sz="4800" b="0" i="0" smtClean="0"/>
                          <m:t>6</m:t>
                        </m:r>
                        <m:r>
                          <m:rPr>
                            <m:nor/>
                          </m:rPr>
                          <a:rPr lang="vi-VN" sz="4800"/>
                          <m:t>H</m:t>
                        </m:r>
                        <m:r>
                          <m:rPr>
                            <m:nor/>
                          </m:rPr>
                          <a:rPr lang="vi-VN" sz="4800"/>
                          <m:t>2</m:t>
                        </m:r>
                        <m:r>
                          <m:rPr>
                            <m:nor/>
                          </m:rPr>
                          <a:rPr lang="vi-VN" sz="4800"/>
                          <m:t>O</m:t>
                        </m:r>
                      </m:oMath>
                    </m:oMathPara>
                  </a14:m>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Choice>
          <mc:Fallback xmlns="">
            <p:sp>
              <p:nvSpPr>
                <p:cNvPr id="47" name="Rounded Rectangle 4">
                  <a:extLst>
                    <a:ext uri="{FF2B5EF4-FFF2-40B4-BE49-F238E27FC236}">
                      <a16:creationId xmlns="" xmlns:a16="http://schemas.microsoft.com/office/drawing/2014/main" id="{533A3AF6-CB17-E64A-7561-8A4709C06959}"/>
                    </a:ext>
                  </a:extLst>
                </p:cNvPr>
                <p:cNvSpPr>
                  <a:spLocks noRot="1" noChangeAspect="1" noMove="1" noResize="1" noEditPoints="1" noAdjustHandles="1" noChangeArrowheads="1" noChangeShapeType="1" noTextEdit="1"/>
                </p:cNvSpPr>
                <p:nvPr/>
              </p:nvSpPr>
              <p:spPr>
                <a:xfrm>
                  <a:off x="184495" y="3753149"/>
                  <a:ext cx="11834900" cy="1372488"/>
                </a:xfrm>
                <a:prstGeom prst="roundRect">
                  <a:avLst>
                    <a:gd name="adj" fmla="val 2239"/>
                  </a:avLst>
                </a:prstGeom>
                <a:blipFill rotWithShape="0">
                  <a:blip r:embed="rId3"/>
                  <a:stretch>
                    <a:fillRect/>
                  </a:stretch>
                </a:blipFill>
                <a:ln w="19050" cap="flat" cmpd="sng" algn="ctr">
                  <a:solidFill>
                    <a:srgbClr val="F79646">
                      <a:lumMod val="50000"/>
                    </a:srgbClr>
                  </a:solidFill>
                  <a:prstDash val="solid"/>
                </a:ln>
                <a:effectLst>
                  <a:innerShdw blurRad="114300">
                    <a:prstClr val="black"/>
                  </a:innerShdw>
                </a:effectLst>
              </p:spPr>
              <p:txBody>
                <a:bodyPr/>
                <a:lstStyle/>
                <a:p>
                  <a:r>
                    <a:rPr lang="en-US">
                      <a:noFill/>
                    </a:rPr>
                    <a:t> </a:t>
                  </a:r>
                </a:p>
              </p:txBody>
            </p:sp>
          </mc:Fallback>
        </mc:AlternateContent>
        <p:grpSp>
          <p:nvGrpSpPr>
            <p:cNvPr id="48" name="Group 5">
              <a:extLst>
                <a:ext uri="{FF2B5EF4-FFF2-40B4-BE49-F238E27FC236}">
                  <a16:creationId xmlns=""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3" name="Group 1">
            <a:extLst>
              <a:ext uri="{FF2B5EF4-FFF2-40B4-BE49-F238E27FC236}">
                <a16:creationId xmlns="" xmlns:a16="http://schemas.microsoft.com/office/drawing/2014/main" id="{2C69E716-EF34-8C4B-BB20-977BAF7C5DC0}"/>
              </a:ext>
            </a:extLst>
          </p:cNvPr>
          <p:cNvGrpSpPr/>
          <p:nvPr/>
        </p:nvGrpSpPr>
        <p:grpSpPr>
          <a:xfrm>
            <a:off x="1754478" y="6324898"/>
            <a:ext cx="20382767" cy="1515188"/>
            <a:chOff x="247182" y="2237392"/>
            <a:chExt cx="10785933" cy="801895"/>
          </a:xfrm>
        </p:grpSpPr>
        <p:grpSp>
          <p:nvGrpSpPr>
            <p:cNvPr id="54" name="Group 50">
              <a:extLst>
                <a:ext uri="{FF2B5EF4-FFF2-40B4-BE49-F238E27FC236}">
                  <a16:creationId xmlns="" xmlns:a16="http://schemas.microsoft.com/office/drawing/2014/main"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 xmlns:a16="http://schemas.microsoft.com/office/drawing/2014/main"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lvl="0" algn="ctr" defTabSz="2177060">
                  <a:buClrTx/>
                  <a:defRPr/>
                </a:pPr>
                <a:r>
                  <a:rPr lang="vi-VN" sz="4800" dirty="0"/>
                  <a:t>1:1</a:t>
                </a:r>
                <a:r>
                  <a:rPr kumimoji="0" lang="fr-FR"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lvl="0" algn="ctr" defTabSz="2177060">
                  <a:buClrTx/>
                  <a:defRPr/>
                </a:pPr>
                <a:r>
                  <a:rPr lang="vi-VN" sz="4800" dirty="0"/>
                  <a:t>2:3</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 xmlns:a16="http://schemas.microsoft.com/office/drawing/2014/main"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lvl="0" algn="ctr" defTabSz="2177060">
                  <a:buClrTx/>
                  <a:defRPr/>
                </a:pPr>
                <a:r>
                  <a:rPr lang="vi-VN" sz="4800" dirty="0"/>
                  <a:t>1:3</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 xmlns:a16="http://schemas.microsoft.com/office/drawing/2014/main"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 xmlns:a16="http://schemas.microsoft.com/office/drawing/2014/main" id="{4DFD408E-6A9A-A4DD-BCD5-C821B53A4850}"/>
                      </a:ext>
                    </a:extLst>
                  </p:cNvPr>
                  <p:cNvSpPr txBox="1"/>
                  <p:nvPr/>
                </p:nvSpPr>
                <p:spPr>
                  <a:xfrm>
                    <a:off x="5975686" y="1885631"/>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lvl="0" algn="ctr" defTabSz="2177060">
                      <a:buClrTx/>
                      <a:defRPr/>
                    </a:pPr>
                    <a14:m>
                      <m:oMathPara xmlns:m="http://schemas.openxmlformats.org/officeDocument/2006/math">
                        <m:oMathParaPr>
                          <m:jc m:val="centerGroup"/>
                        </m:oMathParaPr>
                        <m:oMath xmlns:m="http://schemas.openxmlformats.org/officeDocument/2006/math">
                          <m:r>
                            <m:rPr>
                              <m:nor/>
                            </m:rPr>
                            <a:rPr lang="vi-VN" sz="4800"/>
                            <m:t>1:2</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61">
                    <a:extLst>
                      <a:ext uri="{FF2B5EF4-FFF2-40B4-BE49-F238E27FC236}">
                        <a16:creationId xmlns="" xmlns:a16="http://schemas.microsoft.com/office/drawing/2014/main" xmlns:a14="http://schemas.microsoft.com/office/drawing/2010/main" id="{4DFD408E-6A9A-A4DD-BCD5-C821B53A4850}"/>
                      </a:ext>
                    </a:extLst>
                  </p:cNvPr>
                  <p:cNvSpPr txBox="1">
                    <a:spLocks noRot="1" noChangeAspect="1" noMove="1" noResize="1" noEditPoints="1" noAdjustHandles="1" noChangeArrowheads="1" noChangeShapeType="1" noTextEdit="1"/>
                  </p:cNvSpPr>
                  <p:nvPr/>
                </p:nvSpPr>
                <p:spPr>
                  <a:xfrm>
                    <a:off x="5975686" y="1885631"/>
                    <a:ext cx="1444846" cy="408851"/>
                  </a:xfrm>
                  <a:prstGeom prst="rect">
                    <a:avLst/>
                  </a:prstGeom>
                  <a:blipFill rotWithShape="0">
                    <a:blip r:embed="rId4"/>
                    <a:stretch>
                      <a:fillRect/>
                    </a:stretch>
                  </a:blipFill>
                </p:spPr>
                <p:txBody>
                  <a:bodyPr/>
                  <a:lstStyle/>
                  <a:p>
                    <a:r>
                      <a:rPr lang="en-US">
                        <a:noFill/>
                      </a:rPr>
                      <a:t> </a:t>
                    </a:r>
                  </a:p>
                </p:txBody>
              </p:sp>
            </mc:Fallback>
          </mc:AlternateContent>
        </p:grpSp>
      </p:grpSp>
      <p:sp>
        <p:nvSpPr>
          <p:cNvPr id="262" name="Oval 49">
            <a:extLst>
              <a:ext uri="{FF2B5EF4-FFF2-40B4-BE49-F238E27FC236}">
                <a16:creationId xmlns="" xmlns:a16="http://schemas.microsoft.com/office/drawing/2014/main" id="{891E4DE8-704B-39F9-984C-2F7D8B0A34D3}"/>
              </a:ext>
            </a:extLst>
          </p:cNvPr>
          <p:cNvSpPr/>
          <p:nvPr/>
        </p:nvSpPr>
        <p:spPr>
          <a:xfrm>
            <a:off x="12775224" y="6553006"/>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 xmlns:a16="http://schemas.microsoft.com/office/drawing/2014/main" id="{519A3A9B-06D2-AAB5-842E-BA68BBE5F223}"/>
              </a:ext>
            </a:extLst>
          </p:cNvPr>
          <p:cNvGrpSpPr/>
          <p:nvPr/>
        </p:nvGrpSpPr>
        <p:grpSpPr>
          <a:xfrm>
            <a:off x="157467" y="3998696"/>
            <a:ext cx="23825350" cy="2039210"/>
            <a:chOff x="226013" y="1851492"/>
            <a:chExt cx="23825350" cy="2039210"/>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1</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4505312" y="1851492"/>
                  <a:ext cx="18740969" cy="2038211"/>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gn="l" defTabSz="2177278">
                    <a:spcBef>
                      <a:spcPct val="50000"/>
                    </a:spcBef>
                    <a:buClrTx/>
                    <a:buNone/>
                    <a:defRPr/>
                  </a:pPr>
                  <a14:m>
                    <m:oMath xmlns:m="http://schemas.openxmlformats.org/officeDocument/2006/math">
                      <m:r>
                        <m:rPr>
                          <m:nor/>
                        </m:rPr>
                        <a:rPr lang="vi-VN" sz="4800"/>
                        <m:t>Cho</m:t>
                      </m:r>
                      <m:r>
                        <m:rPr>
                          <m:nor/>
                        </m:rPr>
                        <a:rPr lang="vi-VN" sz="4800"/>
                        <m:t> </m:t>
                      </m:r>
                      <m:r>
                        <m:rPr>
                          <m:nor/>
                        </m:rPr>
                        <a:rPr lang="vi-VN" sz="4800"/>
                        <m:t>ph</m:t>
                      </m:r>
                      <m:r>
                        <m:rPr>
                          <m:nor/>
                        </m:rPr>
                        <a:rPr lang="vi-VN" sz="4800"/>
                        <m:t>ươ</m:t>
                      </m:r>
                      <m:r>
                        <m:rPr>
                          <m:nor/>
                        </m:rPr>
                        <a:rPr lang="vi-VN" sz="4800"/>
                        <m:t>ng</m:t>
                      </m:r>
                      <m:r>
                        <m:rPr>
                          <m:nor/>
                        </m:rPr>
                        <a:rPr lang="vi-VN" sz="4800"/>
                        <m:t> </m:t>
                      </m:r>
                      <m:r>
                        <m:rPr>
                          <m:nor/>
                        </m:rPr>
                        <a:rPr lang="vi-VN" sz="4800"/>
                        <m:t>tr</m:t>
                      </m:r>
                      <m:r>
                        <m:rPr>
                          <m:nor/>
                        </m:rPr>
                        <a:rPr lang="vi-VN" sz="4800"/>
                        <m:t>ì</m:t>
                      </m:r>
                      <m:r>
                        <m:rPr>
                          <m:nor/>
                        </m:rPr>
                        <a:rPr lang="vi-VN" sz="4800"/>
                        <m:t>nh</m:t>
                      </m:r>
                      <m:r>
                        <m:rPr>
                          <m:nor/>
                        </m:rPr>
                        <a:rPr lang="vi-VN" sz="4800"/>
                        <m:t> </m:t>
                      </m:r>
                      <m:r>
                        <m:rPr>
                          <m:nor/>
                        </m:rPr>
                        <a:rPr lang="vi-VN" sz="4800"/>
                        <m:t>h</m:t>
                      </m:r>
                      <m:r>
                        <m:rPr>
                          <m:nor/>
                        </m:rPr>
                        <a:rPr lang="vi-VN" sz="4800"/>
                        <m:t>ó</m:t>
                      </m:r>
                      <m:r>
                        <m:rPr>
                          <m:nor/>
                        </m:rPr>
                        <a:rPr lang="vi-VN" sz="4800"/>
                        <m:t>a</m:t>
                      </m:r>
                      <m:r>
                        <m:rPr>
                          <m:nor/>
                        </m:rPr>
                        <a:rPr lang="vi-VN" sz="4800"/>
                        <m:t> </m:t>
                      </m:r>
                      <m:r>
                        <m:rPr>
                          <m:nor/>
                        </m:rPr>
                        <a:rPr lang="vi-VN" sz="4800"/>
                        <m:t>h</m:t>
                      </m:r>
                      <m:r>
                        <m:rPr>
                          <m:nor/>
                        </m:rPr>
                        <a:rPr lang="vi-VN" sz="4800"/>
                        <m:t>ọ</m:t>
                      </m:r>
                      <m:r>
                        <m:rPr>
                          <m:nor/>
                        </m:rPr>
                        <a:rPr lang="vi-VN" sz="4800"/>
                        <m:t>c</m:t>
                      </m:r>
                      <m:r>
                        <m:rPr>
                          <m:nor/>
                        </m:rPr>
                        <a:rPr lang="vi-VN" sz="4800"/>
                        <m:t> </m:t>
                      </m:r>
                      <m:r>
                        <m:rPr>
                          <m:nor/>
                        </m:rPr>
                        <a:rPr lang="vi-VN" sz="4800"/>
                        <m:t>sau</m:t>
                      </m:r>
                      <m:r>
                        <m:rPr>
                          <m:nor/>
                        </m:rPr>
                        <a:rPr lang="vi-VN" sz="4800"/>
                        <m:t>: </m:t>
                      </m:r>
                      <m:r>
                        <m:rPr>
                          <m:nor/>
                        </m:rPr>
                        <a:rPr lang="vi-VN" sz="4800"/>
                        <m:t>aAl</m:t>
                      </m:r>
                      <m:r>
                        <m:rPr>
                          <m:nor/>
                        </m:rPr>
                        <a:rPr lang="vi-VN" sz="4800"/>
                        <m:t> + </m:t>
                      </m:r>
                      <m:r>
                        <m:rPr>
                          <m:nor/>
                        </m:rPr>
                        <a:rPr lang="vi-VN" sz="4800"/>
                        <m:t>bH</m:t>
                      </m:r>
                      <m:r>
                        <m:rPr>
                          <m:nor/>
                        </m:rPr>
                        <a:rPr lang="vi-VN" sz="4800" baseline="-25000"/>
                        <m:t>2</m:t>
                      </m:r>
                      <m:r>
                        <m:rPr>
                          <m:nor/>
                        </m:rPr>
                        <a:rPr lang="vi-VN" sz="4800"/>
                        <m:t>SO</m:t>
                      </m:r>
                      <m:r>
                        <m:rPr>
                          <m:nor/>
                        </m:rPr>
                        <a:rPr lang="vi-VN" sz="4800" baseline="-25000"/>
                        <m:t>4</m:t>
                      </m:r>
                      <m:r>
                        <m:rPr>
                          <m:nor/>
                        </m:rPr>
                        <a:rPr lang="vi-VN" sz="4800"/>
                        <m:t> → </m:t>
                      </m:r>
                      <m:r>
                        <m:rPr>
                          <m:nor/>
                        </m:rPr>
                        <a:rPr lang="vi-VN" sz="4800"/>
                        <m:t>cAl</m:t>
                      </m:r>
                      <m:r>
                        <m:rPr>
                          <m:nor/>
                        </m:rPr>
                        <a:rPr lang="vi-VN" sz="4800" baseline="-25000"/>
                        <m:t>2</m:t>
                      </m:r>
                      <m:r>
                        <m:rPr>
                          <m:nor/>
                        </m:rPr>
                        <a:rPr lang="vi-VN" sz="4800"/>
                        <m:t>(</m:t>
                      </m:r>
                      <m:r>
                        <m:rPr>
                          <m:nor/>
                        </m:rPr>
                        <a:rPr lang="vi-VN" sz="4800"/>
                        <m:t>SO</m:t>
                      </m:r>
                      <m:r>
                        <m:rPr>
                          <m:nor/>
                        </m:rPr>
                        <a:rPr lang="vi-VN" sz="4800" baseline="-25000"/>
                        <m:t>4</m:t>
                      </m:r>
                      <m:r>
                        <m:rPr>
                          <m:nor/>
                        </m:rPr>
                        <a:rPr lang="vi-VN" sz="4800"/>
                        <m:t>)</m:t>
                      </m:r>
                      <m:r>
                        <m:rPr>
                          <m:nor/>
                        </m:rPr>
                        <a:rPr lang="vi-VN" sz="4800" baseline="-25000"/>
                        <m:t>3</m:t>
                      </m:r>
                      <m:r>
                        <m:rPr>
                          <m:nor/>
                        </m:rPr>
                        <a:rPr lang="vi-VN" sz="4800"/>
                        <m:t> + </m:t>
                      </m:r>
                      <m:r>
                        <m:rPr>
                          <m:nor/>
                        </m:rPr>
                        <a:rPr lang="vi-VN" sz="4800"/>
                        <m:t>dSO</m:t>
                      </m:r>
                      <m:r>
                        <m:rPr>
                          <m:nor/>
                        </m:rPr>
                        <a:rPr lang="vi-VN" sz="4800" baseline="-25000"/>
                        <m:t>2</m:t>
                      </m:r>
                      <m:r>
                        <m:rPr>
                          <m:nor/>
                        </m:rPr>
                        <a:rPr lang="vi-VN" sz="4800"/>
                        <m:t> + </m:t>
                      </m:r>
                      <m:r>
                        <m:rPr>
                          <m:nor/>
                        </m:rPr>
                        <a:rPr lang="vi-VN" sz="4800"/>
                        <m:t>e</m:t>
                      </m:r>
                      <m:r>
                        <m:rPr>
                          <m:nor/>
                        </m:rPr>
                        <a:rPr lang="vi-VN" sz="4800"/>
                        <m:t> </m:t>
                      </m:r>
                      <m:r>
                        <m:rPr>
                          <m:nor/>
                        </m:rPr>
                        <a:rPr lang="vi-VN" sz="4800"/>
                        <m:t>H</m:t>
                      </m:r>
                      <m:r>
                        <m:rPr>
                          <m:nor/>
                        </m:rPr>
                        <a:rPr lang="vi-VN" sz="4800"/>
                        <m:t>2</m:t>
                      </m:r>
                      <m:r>
                        <m:rPr>
                          <m:nor/>
                        </m:rPr>
                        <a:rPr lang="vi-VN" sz="4800"/>
                        <m:t>O</m:t>
                      </m:r>
                    </m:oMath>
                  </a14:m>
                  <a:r>
                    <a:rPr lang="en-US" sz="4800" dirty="0" smtClean="0">
                      <a:effectLst/>
                    </a:rPr>
                    <a:t>. </a:t>
                  </a:r>
                </a:p>
                <a:p>
                  <a:pPr algn="l" defTabSz="2177278">
                    <a:spcBef>
                      <a:spcPct val="50000"/>
                    </a:spcBef>
                    <a:buClrTx/>
                    <a:buNone/>
                    <a:defRPr/>
                  </a:pPr>
                  <a:r>
                    <a:rPr lang="en-US" sz="4800" dirty="0" err="1" smtClean="0">
                      <a:effectLst/>
                    </a:rPr>
                    <a:t>Tỉ</a:t>
                  </a:r>
                  <a:r>
                    <a:rPr lang="en-US" sz="4800" dirty="0" smtClean="0">
                      <a:effectLst/>
                    </a:rPr>
                    <a:t> </a:t>
                  </a:r>
                  <a:r>
                    <a:rPr lang="en-US" sz="4800" dirty="0" err="1" smtClean="0">
                      <a:effectLst/>
                    </a:rPr>
                    <a:t>lệ</a:t>
                  </a:r>
                  <a:r>
                    <a:rPr lang="en-US" sz="4800" dirty="0" smtClean="0">
                      <a:effectLst/>
                    </a:rPr>
                    <a:t> a:b </a:t>
                  </a:r>
                  <a:r>
                    <a:rPr lang="en-US" sz="4800" dirty="0" err="1" smtClean="0">
                      <a:effectLst/>
                    </a:rPr>
                    <a:t>là</a:t>
                  </a:r>
                  <a:endParaRPr lang="en-US" sz="4800" dirty="0">
                    <a:effectLst/>
                  </a:endParaRPr>
                </a:p>
              </p:txBody>
            </p:sp>
          </mc:Choice>
          <mc:Fallback xmlns="">
            <p:sp>
              <p:nvSpPr>
                <p:cNvPr id="265" name="Text Box 5">
                  <a:extLst>
                    <a:ext uri="{FF2B5EF4-FFF2-40B4-BE49-F238E27FC236}">
                      <a16:creationId xmlns="" xmlns:a16="http://schemas.microsoft.com/office/drawing/2014/main" xmlns:a14="http://schemas.microsoft.com/office/drawing/2010/main" id="{0CE78A64-B2F6-ED1E-BAE0-B92E926AD0E1}"/>
                    </a:ext>
                  </a:extLst>
                </p:cNvPr>
                <p:cNvSpPr txBox="1">
                  <a:spLocks noRot="1" noChangeAspect="1" noMove="1" noResize="1" noEditPoints="1" noAdjustHandles="1" noChangeArrowheads="1" noChangeShapeType="1" noTextEdit="1"/>
                </p:cNvSpPr>
                <p:nvPr/>
              </p:nvSpPr>
              <p:spPr bwMode="auto">
                <a:xfrm>
                  <a:off x="4505312" y="1851492"/>
                  <a:ext cx="18740969" cy="2038211"/>
                </a:xfrm>
                <a:prstGeom prst="rect">
                  <a:avLst/>
                </a:prstGeom>
                <a:blipFill rotWithShape="0">
                  <a:blip r:embed="rId5"/>
                  <a:stretch>
                    <a:fillRect l="-976" t="-3593" b="-134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326995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wipe(left)">
                                      <p:cBhvr>
                                        <p:cTn id="2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89889"/>
            <a:ext cx="8375326" cy="1526124"/>
            <a:chOff x="2067302" y="5922690"/>
            <a:chExt cx="2901621" cy="1526124"/>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6002305"/>
              <a:ext cx="2113001"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smtClean="0">
                  <a:solidFill>
                    <a:srgbClr val="FF0000"/>
                  </a:solidFill>
                  <a:latin typeface="Times New Roman"/>
                  <a:ea typeface="Times New Roman"/>
                  <a:cs typeface="Times New Roman"/>
                  <a:sym typeface="Times New Roman"/>
                </a:rPr>
                <a:t>C. </a:t>
              </a:r>
              <a:r>
                <a:rPr lang="en-US" sz="4400" b="1" dirty="0" smtClean="0">
                  <a:solidFill>
                    <a:srgbClr val="7E9532"/>
                  </a:solidFill>
                  <a:latin typeface="Times New Roman"/>
                  <a:ea typeface="Times New Roman"/>
                  <a:cs typeface="Times New Roman"/>
                  <a:sym typeface="Times New Roman"/>
                </a:rPr>
                <a:t>LUYỆN TẬP</a:t>
              </a:r>
              <a:endParaRPr sz="4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 xmlns:a16="http://schemas.microsoft.com/office/drawing/2014/main" id="{89949DF0-2360-0822-0451-B3D43DBDEE77}"/>
              </a:ext>
            </a:extLst>
          </p:cNvPr>
          <p:cNvGrpSpPr/>
          <p:nvPr/>
        </p:nvGrpSpPr>
        <p:grpSpPr>
          <a:xfrm>
            <a:off x="311474" y="8349276"/>
            <a:ext cx="23671341" cy="2978423"/>
            <a:chOff x="184495" y="3682144"/>
            <a:chExt cx="11834900" cy="1443493"/>
          </a:xfrm>
        </p:grpSpPr>
        <mc:AlternateContent xmlns:mc="http://schemas.openxmlformats.org/markup-compatibility/2006" xmlns:a14="http://schemas.microsoft.com/office/drawing/2010/main">
          <mc:Choice Requires="a14">
            <p:sp>
              <p:nvSpPr>
                <p:cNvPr id="47" name="Rounded Rectangle 4">
                  <a:extLst>
                    <a:ext uri="{FF2B5EF4-FFF2-40B4-BE49-F238E27FC236}">
                      <a16:creationId xmlns=""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lvl="0" algn="ctr" defTabSz="2177060">
                    <a:buClrTx/>
                    <a:defRPr/>
                  </a:pPr>
                  <a14:m>
                    <m:oMathPara xmlns:m="http://schemas.openxmlformats.org/officeDocument/2006/math">
                      <m:oMathParaPr>
                        <m:jc m:val="centerGroup"/>
                      </m:oMathParaPr>
                      <m:oMath xmlns:m="http://schemas.openxmlformats.org/officeDocument/2006/math">
                        <m:r>
                          <m:rPr>
                            <m:nor/>
                          </m:rPr>
                          <a:rPr lang="vi-VN" sz="4800"/>
                          <m:t>KBr</m:t>
                        </m:r>
                        <m:r>
                          <m:rPr>
                            <m:nor/>
                          </m:rPr>
                          <a:rPr lang="vi-VN" sz="4800"/>
                          <m:t>, </m:t>
                        </m:r>
                        <m:r>
                          <m:rPr>
                            <m:nor/>
                          </m:rPr>
                          <a:rPr lang="vi-VN" sz="4800"/>
                          <m:t>S</m:t>
                        </m:r>
                        <m:r>
                          <m:rPr>
                            <m:nor/>
                          </m:rPr>
                          <a:rPr lang="en-US" sz="4800" b="0" i="0" smtClean="0"/>
                          <m:t>, </m:t>
                        </m:r>
                        <m:r>
                          <m:rPr>
                            <m:nor/>
                          </m:rPr>
                          <a:rPr lang="vi-VN" sz="4800"/>
                          <m:t>P</m:t>
                        </m:r>
                        <m:r>
                          <m:rPr>
                            <m:nor/>
                          </m:rPr>
                          <a:rPr lang="vi-VN" sz="4800"/>
                          <m:t>, </m:t>
                        </m:r>
                        <m:r>
                          <m:rPr>
                            <m:nor/>
                          </m:rPr>
                          <a:rPr lang="vi-VN" sz="4800"/>
                          <m:t>FeO</m:t>
                        </m:r>
                        <m:r>
                          <m:rPr>
                            <m:nor/>
                          </m:rPr>
                          <a:rPr lang="vi-VN" sz="4800"/>
                          <m:t>, </m:t>
                        </m:r>
                        <m:r>
                          <m:rPr>
                            <m:nor/>
                          </m:rPr>
                          <a:rPr lang="vi-VN" sz="4800"/>
                          <m:t>Cu</m:t>
                        </m:r>
                      </m:oMath>
                    </m:oMathPara>
                  </a14:m>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Choice>
          <mc:Fallback xmlns="">
            <p:sp>
              <p:nvSpPr>
                <p:cNvPr id="47" name="Rounded Rectangle 4">
                  <a:extLst>
                    <a:ext uri="{FF2B5EF4-FFF2-40B4-BE49-F238E27FC236}">
                      <a16:creationId xmlns="" xmlns:a16="http://schemas.microsoft.com/office/drawing/2014/main" id="{533A3AF6-CB17-E64A-7561-8A4709C06959}"/>
                    </a:ext>
                  </a:extLst>
                </p:cNvPr>
                <p:cNvSpPr>
                  <a:spLocks noRot="1" noChangeAspect="1" noMove="1" noResize="1" noEditPoints="1" noAdjustHandles="1" noChangeArrowheads="1" noChangeShapeType="1" noTextEdit="1"/>
                </p:cNvSpPr>
                <p:nvPr/>
              </p:nvSpPr>
              <p:spPr>
                <a:xfrm>
                  <a:off x="184495" y="3753149"/>
                  <a:ext cx="11834900" cy="1372488"/>
                </a:xfrm>
                <a:prstGeom prst="roundRect">
                  <a:avLst>
                    <a:gd name="adj" fmla="val 2239"/>
                  </a:avLst>
                </a:prstGeom>
                <a:blipFill rotWithShape="0">
                  <a:blip r:embed="rId3"/>
                  <a:stretch>
                    <a:fillRect/>
                  </a:stretch>
                </a:blipFill>
                <a:ln w="19050" cap="flat" cmpd="sng" algn="ctr">
                  <a:solidFill>
                    <a:srgbClr val="F79646">
                      <a:lumMod val="50000"/>
                    </a:srgbClr>
                  </a:solidFill>
                  <a:prstDash val="solid"/>
                </a:ln>
                <a:effectLst>
                  <a:innerShdw blurRad="114300">
                    <a:prstClr val="black"/>
                  </a:innerShdw>
                </a:effectLst>
              </p:spPr>
              <p:txBody>
                <a:bodyPr/>
                <a:lstStyle/>
                <a:p>
                  <a:r>
                    <a:rPr lang="en-US">
                      <a:noFill/>
                    </a:rPr>
                    <a:t> </a:t>
                  </a:r>
                </a:p>
              </p:txBody>
            </p:sp>
          </mc:Fallback>
        </mc:AlternateContent>
        <p:grpSp>
          <p:nvGrpSpPr>
            <p:cNvPr id="48" name="Group 5">
              <a:extLst>
                <a:ext uri="{FF2B5EF4-FFF2-40B4-BE49-F238E27FC236}">
                  <a16:creationId xmlns=""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3" name="Group 1">
            <a:extLst>
              <a:ext uri="{FF2B5EF4-FFF2-40B4-BE49-F238E27FC236}">
                <a16:creationId xmlns="" xmlns:a16="http://schemas.microsoft.com/office/drawing/2014/main" id="{2C69E716-EF34-8C4B-BB20-977BAF7C5DC0}"/>
              </a:ext>
            </a:extLst>
          </p:cNvPr>
          <p:cNvGrpSpPr/>
          <p:nvPr/>
        </p:nvGrpSpPr>
        <p:grpSpPr>
          <a:xfrm>
            <a:off x="1754478" y="6324898"/>
            <a:ext cx="20382767" cy="1515188"/>
            <a:chOff x="247182" y="2237392"/>
            <a:chExt cx="10785933" cy="801895"/>
          </a:xfrm>
        </p:grpSpPr>
        <p:grpSp>
          <p:nvGrpSpPr>
            <p:cNvPr id="54" name="Group 50">
              <a:extLst>
                <a:ext uri="{FF2B5EF4-FFF2-40B4-BE49-F238E27FC236}">
                  <a16:creationId xmlns="" xmlns:a16="http://schemas.microsoft.com/office/drawing/2014/main"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 xmlns:a16="http://schemas.microsoft.com/office/drawing/2014/main"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fr-FR" sz="4800" b="1" i="0" kern="1200" dirty="0">
                    <a:solidFill>
                      <a:prstClr val="white"/>
                    </a:solidFill>
                    <a:latin typeface="Tahoma" panose="020B0604030504040204" pitchFamily="34" charset="0"/>
                    <a:ea typeface="Tahoma" panose="020B0604030504040204" pitchFamily="34" charset="0"/>
                    <a:cs typeface="Tahoma" panose="020B0604030504040204" pitchFamily="34" charset="0"/>
                  </a:rPr>
                  <a:t>5</a:t>
                </a:r>
                <a:r>
                  <a:rPr kumimoji="0" lang="fr-FR"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en-US" sz="4800" b="1" i="0" kern="1200" dirty="0">
                    <a:solidFill>
                      <a:prstClr val="white"/>
                    </a:solidFill>
                    <a:latin typeface="Tahoma" panose="020B0604030504040204" pitchFamily="34" charset="0"/>
                    <a:ea typeface="Tahoma" panose="020B0604030504040204" pitchFamily="34" charset="0"/>
                    <a:cs typeface="Tahoma" panose="020B0604030504040204" pitchFamily="34" charset="0"/>
                  </a:rPr>
                  <a:t>4</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 xmlns:a16="http://schemas.microsoft.com/office/drawing/2014/main"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en-US" sz="4800" b="1" i="0" kern="1200" dirty="0">
                    <a:solidFill>
                      <a:prstClr val="white"/>
                    </a:solidFill>
                    <a:latin typeface="Tahoma" panose="020B0604030504040204" pitchFamily="34" charset="0"/>
                    <a:ea typeface="Tahoma" panose="020B0604030504040204" pitchFamily="34" charset="0"/>
                    <a:cs typeface="Tahoma" panose="020B0604030504040204" pitchFamily="34" charset="0"/>
                  </a:rPr>
                  <a:t>6</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 xmlns:a16="http://schemas.microsoft.com/office/drawing/2014/main"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 xmlns:a16="http://schemas.microsoft.com/office/drawing/2014/main" id="{4DFD408E-6A9A-A4DD-BCD5-C821B53A4850}"/>
                      </a:ext>
                    </a:extLst>
                  </p:cNvPr>
                  <p:cNvSpPr txBox="1"/>
                  <p:nvPr/>
                </p:nvSpPr>
                <p:spPr>
                  <a:xfrm>
                    <a:off x="5975686" y="1885631"/>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𝟕</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61">
                    <a:extLst>
                      <a:ext uri="{FF2B5EF4-FFF2-40B4-BE49-F238E27FC236}">
                        <a16:creationId xmlns="" xmlns:a16="http://schemas.microsoft.com/office/drawing/2014/main" xmlns:a14="http://schemas.microsoft.com/office/drawing/2010/main" id="{4DFD408E-6A9A-A4DD-BCD5-C821B53A4850}"/>
                      </a:ext>
                    </a:extLst>
                  </p:cNvPr>
                  <p:cNvSpPr txBox="1">
                    <a:spLocks noRot="1" noChangeAspect="1" noMove="1" noResize="1" noEditPoints="1" noAdjustHandles="1" noChangeArrowheads="1" noChangeShapeType="1" noTextEdit="1"/>
                  </p:cNvSpPr>
                  <p:nvPr/>
                </p:nvSpPr>
                <p:spPr>
                  <a:xfrm>
                    <a:off x="5975686" y="1885631"/>
                    <a:ext cx="1444846" cy="408851"/>
                  </a:xfrm>
                  <a:prstGeom prst="rect">
                    <a:avLst/>
                  </a:prstGeom>
                  <a:blipFill rotWithShape="0">
                    <a:blip r:embed="rId4"/>
                    <a:stretch>
                      <a:fillRect/>
                    </a:stretch>
                  </a:blipFill>
                </p:spPr>
                <p:txBody>
                  <a:bodyPr/>
                  <a:lstStyle/>
                  <a:p>
                    <a:r>
                      <a:rPr lang="en-US">
                        <a:noFill/>
                      </a:rPr>
                      <a:t> </a:t>
                    </a:r>
                  </a:p>
                </p:txBody>
              </p:sp>
            </mc:Fallback>
          </mc:AlternateContent>
        </p:grpSp>
      </p:grpSp>
      <p:sp>
        <p:nvSpPr>
          <p:cNvPr id="262" name="Oval 49">
            <a:extLst>
              <a:ext uri="{FF2B5EF4-FFF2-40B4-BE49-F238E27FC236}">
                <a16:creationId xmlns="" xmlns:a16="http://schemas.microsoft.com/office/drawing/2014/main" id="{891E4DE8-704B-39F9-984C-2F7D8B0A34D3}"/>
              </a:ext>
            </a:extLst>
          </p:cNvPr>
          <p:cNvSpPr/>
          <p:nvPr/>
        </p:nvSpPr>
        <p:spPr>
          <a:xfrm>
            <a:off x="1749331" y="6552115"/>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en-US" sz="4800" b="1" kern="1200" dirty="0">
                <a:solidFill>
                  <a:prstClr val="white"/>
                </a:solidFill>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 xmlns:a16="http://schemas.microsoft.com/office/drawing/2014/main" id="{519A3A9B-06D2-AAB5-842E-BA68BBE5F223}"/>
              </a:ext>
            </a:extLst>
          </p:cNvPr>
          <p:cNvGrpSpPr/>
          <p:nvPr/>
        </p:nvGrpSpPr>
        <p:grpSpPr>
          <a:xfrm>
            <a:off x="157467" y="4181462"/>
            <a:ext cx="23825350" cy="1875600"/>
            <a:chOff x="226013" y="2034258"/>
            <a:chExt cx="23825350" cy="1875600"/>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508027" y="1763895"/>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lang="en-US" sz="4800" b="1" kern="1200" dirty="0">
                      <a:solidFill>
                        <a:prstClr val="white"/>
                      </a:solidFill>
                      <a:latin typeface="Tahoma" pitchFamily="34" charset="0"/>
                      <a:ea typeface="+mn-ea"/>
                      <a:cs typeface="Tahoma" pitchFamily="34" charset="0"/>
                    </a:rPr>
                    <a:t>4</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mc:AlternateContent xmlns:mc="http://schemas.openxmlformats.org/markup-compatibility/2006">
          <mc:Choice xmlns:a14="http://schemas.microsoft.com/office/drawing/2010/main" Requires="a14">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4847977" y="2172948"/>
                  <a:ext cx="18503901" cy="1736910"/>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lvl="0"/>
                  <a14:m>
                    <m:oMath xmlns:m="http://schemas.openxmlformats.org/officeDocument/2006/math">
                      <m:r>
                        <m:rPr>
                          <m:nor/>
                        </m:rPr>
                        <a:rPr lang="vi-VN" sz="4800">
                          <a:latin typeface="+mj-lt"/>
                        </a:rPr>
                        <m:t>Cho</m:t>
                      </m:r>
                      <m:r>
                        <m:rPr>
                          <m:nor/>
                        </m:rPr>
                        <a:rPr lang="vi-VN" sz="4800">
                          <a:latin typeface="+mj-lt"/>
                        </a:rPr>
                        <m:t> </m:t>
                      </m:r>
                      <m:r>
                        <m:rPr>
                          <m:nor/>
                        </m:rPr>
                        <a:rPr lang="vi-VN" sz="4800">
                          <a:latin typeface="+mj-lt"/>
                        </a:rPr>
                        <m:t>c</m:t>
                      </m:r>
                      <m:r>
                        <m:rPr>
                          <m:nor/>
                        </m:rPr>
                        <a:rPr lang="vi-VN" sz="4800">
                          <a:latin typeface="+mj-lt"/>
                        </a:rPr>
                        <m:t>á</m:t>
                      </m:r>
                      <m:r>
                        <m:rPr>
                          <m:nor/>
                        </m:rPr>
                        <a:rPr lang="vi-VN" sz="4800">
                          <a:latin typeface="+mj-lt"/>
                        </a:rPr>
                        <m:t>c</m:t>
                      </m:r>
                      <m:r>
                        <m:rPr>
                          <m:nor/>
                        </m:rPr>
                        <a:rPr lang="vi-VN" sz="4800">
                          <a:latin typeface="+mj-lt"/>
                        </a:rPr>
                        <m:t> </m:t>
                      </m:r>
                      <m:r>
                        <m:rPr>
                          <m:nor/>
                        </m:rPr>
                        <a:rPr lang="vi-VN" sz="4800">
                          <a:latin typeface="+mj-lt"/>
                        </a:rPr>
                        <m:t>ch</m:t>
                      </m:r>
                      <m:r>
                        <m:rPr>
                          <m:nor/>
                        </m:rPr>
                        <a:rPr lang="vi-VN" sz="4800">
                          <a:latin typeface="+mj-lt"/>
                        </a:rPr>
                        <m:t>ấ</m:t>
                      </m:r>
                      <m:r>
                        <m:rPr>
                          <m:nor/>
                        </m:rPr>
                        <a:rPr lang="vi-VN" sz="4800">
                          <a:latin typeface="+mj-lt"/>
                        </a:rPr>
                        <m:t>t</m:t>
                      </m:r>
                      <m:r>
                        <m:rPr>
                          <m:nor/>
                        </m:rPr>
                        <a:rPr lang="vi-VN" sz="4800">
                          <a:latin typeface="+mj-lt"/>
                        </a:rPr>
                        <m:t>: </m:t>
                      </m:r>
                      <m:r>
                        <m:rPr>
                          <m:nor/>
                        </m:rPr>
                        <a:rPr lang="vi-VN" sz="4800">
                          <a:latin typeface="+mj-lt"/>
                        </a:rPr>
                        <m:t>KBr</m:t>
                      </m:r>
                      <m:r>
                        <m:rPr>
                          <m:nor/>
                        </m:rPr>
                        <a:rPr lang="vi-VN" sz="4800">
                          <a:latin typeface="+mj-lt"/>
                        </a:rPr>
                        <m:t>, </m:t>
                      </m:r>
                      <m:r>
                        <m:rPr>
                          <m:nor/>
                        </m:rPr>
                        <a:rPr lang="vi-VN" sz="4800">
                          <a:latin typeface="+mj-lt"/>
                        </a:rPr>
                        <m:t>S</m:t>
                      </m:r>
                      <m:r>
                        <m:rPr>
                          <m:nor/>
                        </m:rPr>
                        <a:rPr lang="vi-VN" sz="4800">
                          <a:latin typeface="+mj-lt"/>
                        </a:rPr>
                        <m:t>, </m:t>
                      </m:r>
                      <m:r>
                        <m:rPr>
                          <m:nor/>
                        </m:rPr>
                        <a:rPr lang="vi-VN" sz="4800">
                          <a:latin typeface="+mj-lt"/>
                        </a:rPr>
                        <m:t>SiO</m:t>
                      </m:r>
                      <m:r>
                        <m:rPr>
                          <m:nor/>
                        </m:rPr>
                        <a:rPr lang="vi-VN" sz="4800" baseline="-25000">
                          <a:latin typeface="+mj-lt"/>
                        </a:rPr>
                        <m:t>2</m:t>
                      </m:r>
                      <m:r>
                        <m:rPr>
                          <m:nor/>
                        </m:rPr>
                        <a:rPr lang="vi-VN" sz="4800">
                          <a:latin typeface="+mj-lt"/>
                        </a:rPr>
                        <m:t>, </m:t>
                      </m:r>
                      <m:r>
                        <m:rPr>
                          <m:nor/>
                        </m:rPr>
                        <a:rPr lang="vi-VN" sz="4800">
                          <a:latin typeface="+mj-lt"/>
                        </a:rPr>
                        <m:t>P</m:t>
                      </m:r>
                      <m:r>
                        <m:rPr>
                          <m:nor/>
                        </m:rPr>
                        <a:rPr lang="vi-VN" sz="4800">
                          <a:latin typeface="+mj-lt"/>
                        </a:rPr>
                        <m:t>, </m:t>
                      </m:r>
                      <m:r>
                        <m:rPr>
                          <m:nor/>
                        </m:rPr>
                        <a:rPr lang="vi-VN" sz="4800">
                          <a:latin typeface="+mj-lt"/>
                        </a:rPr>
                        <m:t>Na</m:t>
                      </m:r>
                      <m:r>
                        <m:rPr>
                          <m:nor/>
                        </m:rPr>
                        <a:rPr lang="vi-VN" sz="4800" baseline="-25000">
                          <a:latin typeface="+mj-lt"/>
                        </a:rPr>
                        <m:t>3</m:t>
                      </m:r>
                      <m:r>
                        <m:rPr>
                          <m:nor/>
                        </m:rPr>
                        <a:rPr lang="vi-VN" sz="4800">
                          <a:latin typeface="+mj-lt"/>
                        </a:rPr>
                        <m:t>PO</m:t>
                      </m:r>
                      <m:r>
                        <m:rPr>
                          <m:nor/>
                        </m:rPr>
                        <a:rPr lang="vi-VN" sz="4800" baseline="-25000">
                          <a:latin typeface="+mj-lt"/>
                        </a:rPr>
                        <m:t>4</m:t>
                      </m:r>
                      <m:r>
                        <m:rPr>
                          <m:nor/>
                        </m:rPr>
                        <a:rPr lang="vi-VN" sz="4800">
                          <a:latin typeface="+mj-lt"/>
                        </a:rPr>
                        <m:t>, </m:t>
                      </m:r>
                      <m:r>
                        <m:rPr>
                          <m:nor/>
                        </m:rPr>
                        <a:rPr lang="vi-VN" sz="4800">
                          <a:latin typeface="+mj-lt"/>
                        </a:rPr>
                        <m:t>FeO</m:t>
                      </m:r>
                      <m:r>
                        <m:rPr>
                          <m:nor/>
                        </m:rPr>
                        <a:rPr lang="vi-VN" sz="4800">
                          <a:latin typeface="+mj-lt"/>
                        </a:rPr>
                        <m:t>, </m:t>
                      </m:r>
                      <m:r>
                        <m:rPr>
                          <m:nor/>
                        </m:rPr>
                        <a:rPr lang="vi-VN" sz="4800">
                          <a:latin typeface="+mj-lt"/>
                        </a:rPr>
                        <m:t>Cu</m:t>
                      </m:r>
                      <m:r>
                        <m:rPr>
                          <m:nor/>
                        </m:rPr>
                        <a:rPr lang="vi-VN" sz="4800">
                          <a:latin typeface="+mj-lt"/>
                        </a:rPr>
                        <m:t> </m:t>
                      </m:r>
                      <m:r>
                        <m:rPr>
                          <m:nor/>
                        </m:rPr>
                        <a:rPr lang="vi-VN" sz="4800">
                          <a:latin typeface="+mj-lt"/>
                        </a:rPr>
                        <m:t>v</m:t>
                      </m:r>
                      <m:r>
                        <m:rPr>
                          <m:nor/>
                        </m:rPr>
                        <a:rPr lang="vi-VN" sz="4800">
                          <a:latin typeface="+mj-lt"/>
                        </a:rPr>
                        <m:t>à </m:t>
                      </m:r>
                      <m:r>
                        <m:rPr>
                          <m:nor/>
                        </m:rPr>
                        <a:rPr lang="vi-VN" sz="4800">
                          <a:latin typeface="+mj-lt"/>
                        </a:rPr>
                        <m:t>Fe</m:t>
                      </m:r>
                      <m:r>
                        <m:rPr>
                          <m:nor/>
                        </m:rPr>
                        <a:rPr lang="vi-VN" sz="4800" baseline="-25000">
                          <a:latin typeface="+mj-lt"/>
                        </a:rPr>
                        <m:t>2</m:t>
                      </m:r>
                      <m:r>
                        <m:rPr>
                          <m:nor/>
                        </m:rPr>
                        <a:rPr lang="vi-VN" sz="4800">
                          <a:latin typeface="+mj-lt"/>
                        </a:rPr>
                        <m:t>O</m:t>
                      </m:r>
                      <m:r>
                        <m:rPr>
                          <m:nor/>
                        </m:rPr>
                        <a:rPr lang="vi-VN" sz="4800" baseline="-25000">
                          <a:latin typeface="+mj-lt"/>
                        </a:rPr>
                        <m:t>3</m:t>
                      </m:r>
                      <m:r>
                        <m:rPr>
                          <m:nor/>
                        </m:rPr>
                        <a:rPr lang="vi-VN" sz="4800">
                          <a:latin typeface="+mj-lt"/>
                        </a:rPr>
                        <m:t>. </m:t>
                      </m:r>
                      <m:r>
                        <m:rPr>
                          <m:nor/>
                        </m:rPr>
                        <a:rPr lang="vi-VN" sz="4800">
                          <a:latin typeface="+mj-lt"/>
                        </a:rPr>
                        <m:t>S</m:t>
                      </m:r>
                      <m:r>
                        <m:rPr>
                          <m:nor/>
                        </m:rPr>
                        <a:rPr lang="vi-VN" sz="4800">
                          <a:latin typeface="+mj-lt"/>
                        </a:rPr>
                        <m:t>ố </m:t>
                      </m:r>
                      <m:r>
                        <m:rPr>
                          <m:nor/>
                        </m:rPr>
                        <a:rPr lang="vi-VN" sz="4800">
                          <a:latin typeface="+mj-lt"/>
                        </a:rPr>
                        <m:t>ch</m:t>
                      </m:r>
                      <m:r>
                        <m:rPr>
                          <m:nor/>
                        </m:rPr>
                        <a:rPr lang="vi-VN" sz="4800">
                          <a:latin typeface="+mj-lt"/>
                        </a:rPr>
                        <m:t>ấ</m:t>
                      </m:r>
                      <m:r>
                        <m:rPr>
                          <m:nor/>
                        </m:rPr>
                        <a:rPr lang="vi-VN" sz="4800">
                          <a:latin typeface="+mj-lt"/>
                        </a:rPr>
                        <m:t>t</m:t>
                      </m:r>
                      <m:r>
                        <m:rPr>
                          <m:nor/>
                        </m:rPr>
                        <a:rPr lang="vi-VN" sz="4800">
                          <a:latin typeface="+mj-lt"/>
                        </a:rPr>
                        <m:t> </m:t>
                      </m:r>
                      <m:r>
                        <m:rPr>
                          <m:nor/>
                        </m:rPr>
                        <a:rPr lang="vi-VN" sz="4800">
                          <a:latin typeface="+mj-lt"/>
                        </a:rPr>
                        <m:t>c</m:t>
                      </m:r>
                      <m:r>
                        <m:rPr>
                          <m:nor/>
                        </m:rPr>
                        <a:rPr lang="vi-VN" sz="4800">
                          <a:latin typeface="+mj-lt"/>
                        </a:rPr>
                        <m:t>ó </m:t>
                      </m:r>
                      <m:r>
                        <m:rPr>
                          <m:nor/>
                        </m:rPr>
                        <a:rPr lang="vi-VN" sz="4800">
                          <a:latin typeface="+mj-lt"/>
                        </a:rPr>
                        <m:t>th</m:t>
                      </m:r>
                      <m:r>
                        <m:rPr>
                          <m:nor/>
                        </m:rPr>
                        <a:rPr lang="vi-VN" sz="4800">
                          <a:latin typeface="+mj-lt"/>
                        </a:rPr>
                        <m:t>ể </m:t>
                      </m:r>
                      <m:r>
                        <m:rPr>
                          <m:nor/>
                        </m:rPr>
                        <a:rPr lang="vi-VN" sz="4800">
                          <a:latin typeface="+mj-lt"/>
                        </a:rPr>
                        <m:t>b</m:t>
                      </m:r>
                      <m:r>
                        <m:rPr>
                          <m:nor/>
                        </m:rPr>
                        <a:rPr lang="vi-VN" sz="4800">
                          <a:latin typeface="+mj-lt"/>
                        </a:rPr>
                        <m:t>ị </m:t>
                      </m:r>
                      <m:r>
                        <m:rPr>
                          <m:nor/>
                        </m:rPr>
                        <a:rPr lang="vi-VN" sz="4800">
                          <a:latin typeface="+mj-lt"/>
                        </a:rPr>
                        <m:t>oxi</m:t>
                      </m:r>
                      <m:r>
                        <m:rPr>
                          <m:nor/>
                        </m:rPr>
                        <a:rPr lang="vi-VN" sz="4800">
                          <a:latin typeface="+mj-lt"/>
                        </a:rPr>
                        <m:t> </m:t>
                      </m:r>
                      <m:r>
                        <m:rPr>
                          <m:nor/>
                        </m:rPr>
                        <a:rPr lang="vi-VN" sz="4800">
                          <a:latin typeface="+mj-lt"/>
                        </a:rPr>
                        <m:t>h</m:t>
                      </m:r>
                      <m:r>
                        <m:rPr>
                          <m:nor/>
                        </m:rPr>
                        <a:rPr lang="vi-VN" sz="4800">
                          <a:latin typeface="+mj-lt"/>
                        </a:rPr>
                        <m:t>ó</m:t>
                      </m:r>
                      <m:r>
                        <m:rPr>
                          <m:nor/>
                        </m:rPr>
                        <a:rPr lang="vi-VN" sz="4800">
                          <a:latin typeface="+mj-lt"/>
                        </a:rPr>
                        <m:t>a</m:t>
                      </m:r>
                      <m:r>
                        <m:rPr>
                          <m:nor/>
                        </m:rPr>
                        <a:rPr lang="vi-VN" sz="4800">
                          <a:latin typeface="+mj-lt"/>
                        </a:rPr>
                        <m:t> </m:t>
                      </m:r>
                      <m:r>
                        <m:rPr>
                          <m:nor/>
                        </m:rPr>
                        <a:rPr lang="vi-VN" sz="4800">
                          <a:latin typeface="+mj-lt"/>
                        </a:rPr>
                        <m:t>b</m:t>
                      </m:r>
                      <m:r>
                        <m:rPr>
                          <m:nor/>
                        </m:rPr>
                        <a:rPr lang="vi-VN" sz="4800">
                          <a:latin typeface="+mj-lt"/>
                        </a:rPr>
                        <m:t>ở</m:t>
                      </m:r>
                      <m:r>
                        <m:rPr>
                          <m:nor/>
                        </m:rPr>
                        <a:rPr lang="vi-VN" sz="4800">
                          <a:latin typeface="+mj-lt"/>
                        </a:rPr>
                        <m:t>i</m:t>
                      </m:r>
                      <m:r>
                        <m:rPr>
                          <m:nor/>
                        </m:rPr>
                        <a:rPr lang="vi-VN" sz="4800">
                          <a:latin typeface="+mj-lt"/>
                        </a:rPr>
                        <m:t> </m:t>
                      </m:r>
                      <m:r>
                        <m:rPr>
                          <m:nor/>
                        </m:rPr>
                        <a:rPr lang="vi-VN" sz="4800">
                          <a:latin typeface="+mj-lt"/>
                        </a:rPr>
                        <m:t>dung</m:t>
                      </m:r>
                      <m:r>
                        <m:rPr>
                          <m:nor/>
                        </m:rPr>
                        <a:rPr lang="vi-VN" sz="4800">
                          <a:latin typeface="+mj-lt"/>
                        </a:rPr>
                        <m:t> </m:t>
                      </m:r>
                      <m:r>
                        <m:rPr>
                          <m:nor/>
                        </m:rPr>
                        <a:rPr lang="vi-VN" sz="4800">
                          <a:latin typeface="+mj-lt"/>
                        </a:rPr>
                        <m:t>d</m:t>
                      </m:r>
                      <m:r>
                        <m:rPr>
                          <m:nor/>
                        </m:rPr>
                        <a:rPr lang="vi-VN" sz="4800">
                          <a:latin typeface="+mj-lt"/>
                        </a:rPr>
                        <m:t>ị</m:t>
                      </m:r>
                      <m:r>
                        <m:rPr>
                          <m:nor/>
                        </m:rPr>
                        <a:rPr lang="vi-VN" sz="4800">
                          <a:latin typeface="+mj-lt"/>
                        </a:rPr>
                        <m:t>ch</m:t>
                      </m:r>
                      <m:r>
                        <m:rPr>
                          <m:nor/>
                        </m:rPr>
                        <a:rPr lang="vi-VN" sz="4800">
                          <a:latin typeface="+mj-lt"/>
                        </a:rPr>
                        <m:t> </m:t>
                      </m:r>
                      <m:r>
                        <m:rPr>
                          <m:nor/>
                        </m:rPr>
                        <a:rPr lang="vi-VN" sz="4800">
                          <a:latin typeface="+mj-lt"/>
                        </a:rPr>
                        <m:t>acid</m:t>
                      </m:r>
                      <m:r>
                        <m:rPr>
                          <m:nor/>
                        </m:rPr>
                        <a:rPr lang="vi-VN" sz="4800">
                          <a:latin typeface="+mj-lt"/>
                        </a:rPr>
                        <m:t> </m:t>
                      </m:r>
                      <m:r>
                        <m:rPr>
                          <m:nor/>
                        </m:rPr>
                        <a:rPr lang="vi-VN" sz="4800">
                          <a:latin typeface="+mj-lt"/>
                        </a:rPr>
                        <m:t>H</m:t>
                      </m:r>
                      <m:r>
                        <m:rPr>
                          <m:nor/>
                        </m:rPr>
                        <a:rPr lang="vi-VN" sz="4800" baseline="-25000">
                          <a:latin typeface="+mj-lt"/>
                        </a:rPr>
                        <m:t>2</m:t>
                      </m:r>
                      <m:r>
                        <m:rPr>
                          <m:nor/>
                        </m:rPr>
                        <a:rPr lang="vi-VN" sz="4800">
                          <a:latin typeface="+mj-lt"/>
                        </a:rPr>
                        <m:t>SO</m:t>
                      </m:r>
                      <m:r>
                        <m:rPr>
                          <m:nor/>
                        </m:rPr>
                        <a:rPr lang="vi-VN" sz="4800" baseline="-25000">
                          <a:latin typeface="+mj-lt"/>
                        </a:rPr>
                        <m:t>4</m:t>
                      </m:r>
                      <m:r>
                        <m:rPr>
                          <m:nor/>
                        </m:rPr>
                        <a:rPr lang="vi-VN" sz="4800">
                          <a:latin typeface="+mj-lt"/>
                        </a:rPr>
                        <m:t> đặ</m:t>
                      </m:r>
                      <m:r>
                        <m:rPr>
                          <m:nor/>
                        </m:rPr>
                        <a:rPr lang="vi-VN" sz="4800">
                          <a:latin typeface="+mj-lt"/>
                        </a:rPr>
                        <m:t>c</m:t>
                      </m:r>
                      <m:r>
                        <m:rPr>
                          <m:nor/>
                        </m:rPr>
                        <a:rPr lang="vi-VN" sz="4800">
                          <a:latin typeface="+mj-lt"/>
                        </a:rPr>
                        <m:t>, </m:t>
                      </m:r>
                      <m:r>
                        <m:rPr>
                          <m:nor/>
                        </m:rPr>
                        <a:rPr lang="vi-VN" sz="4800">
                          <a:latin typeface="+mj-lt"/>
                        </a:rPr>
                        <m:t>n</m:t>
                      </m:r>
                      <m:r>
                        <m:rPr>
                          <m:nor/>
                        </m:rPr>
                        <a:rPr lang="vi-VN" sz="4800">
                          <a:latin typeface="+mj-lt"/>
                        </a:rPr>
                        <m:t>ó</m:t>
                      </m:r>
                      <m:r>
                        <m:rPr>
                          <m:nor/>
                        </m:rPr>
                        <a:rPr lang="vi-VN" sz="4800">
                          <a:latin typeface="+mj-lt"/>
                        </a:rPr>
                        <m:t>ng</m:t>
                      </m:r>
                      <m:r>
                        <m:rPr>
                          <m:nor/>
                        </m:rPr>
                        <a:rPr lang="vi-VN" sz="4800">
                          <a:latin typeface="+mj-lt"/>
                        </a:rPr>
                        <m:t> </m:t>
                      </m:r>
                      <m:r>
                        <m:rPr>
                          <m:nor/>
                        </m:rPr>
                        <a:rPr lang="vi-VN" sz="4800">
                          <a:latin typeface="+mj-lt"/>
                        </a:rPr>
                        <m:t>l</m:t>
                      </m:r>
                      <m:r>
                        <m:rPr>
                          <m:nor/>
                        </m:rPr>
                        <a:rPr lang="vi-VN" sz="4800">
                          <a:latin typeface="+mj-lt"/>
                        </a:rPr>
                        <m:t>à</m:t>
                      </m:r>
                    </m:oMath>
                  </a14:m>
                  <a:endParaRPr lang="en-US" sz="4800" dirty="0">
                    <a:effectLst/>
                    <a:latin typeface="+mj-lt"/>
                  </a:endParaRPr>
                </a:p>
              </p:txBody>
            </p:sp>
          </mc:Choice>
          <mc:Fallback>
            <p:sp>
              <p:nvSpPr>
                <p:cNvPr id="265" name="Text Box 5">
                  <a:extLst>
                    <a:ext uri="{FF2B5EF4-FFF2-40B4-BE49-F238E27FC236}">
                      <a16:creationId xmlns="" xmlns:a16="http://schemas.microsoft.com/office/drawing/2014/main" xmlns:a14="http://schemas.microsoft.com/office/drawing/2010/main" id="{0CE78A64-B2F6-ED1E-BAE0-B92E926AD0E1}"/>
                    </a:ext>
                  </a:extLst>
                </p:cNvPr>
                <p:cNvSpPr txBox="1">
                  <a:spLocks noRot="1" noChangeAspect="1" noMove="1" noResize="1" noEditPoints="1" noAdjustHandles="1" noChangeArrowheads="1" noChangeShapeType="1" noTextEdit="1"/>
                </p:cNvSpPr>
                <p:nvPr/>
              </p:nvSpPr>
              <p:spPr bwMode="auto">
                <a:xfrm>
                  <a:off x="4847977" y="2172948"/>
                  <a:ext cx="18503901" cy="1736910"/>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97103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wipe(left)">
                                      <p:cBhvr>
                                        <p:cTn id="2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89889"/>
            <a:ext cx="5716793" cy="940513"/>
            <a:chOff x="2067302" y="5922690"/>
            <a:chExt cx="2901621"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6002305"/>
              <a:ext cx="211300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smtClean="0">
                  <a:solidFill>
                    <a:srgbClr val="FF0000"/>
                  </a:solidFill>
                  <a:latin typeface="Times New Roman"/>
                  <a:ea typeface="Times New Roman"/>
                  <a:cs typeface="Times New Roman"/>
                  <a:sym typeface="Times New Roman"/>
                </a:rPr>
                <a:t>C. </a:t>
              </a:r>
              <a:r>
                <a:rPr lang="en-US" sz="4400" b="1" dirty="0" smtClean="0">
                  <a:solidFill>
                    <a:srgbClr val="7E9532"/>
                  </a:solidFill>
                  <a:latin typeface="Times New Roman"/>
                  <a:ea typeface="Times New Roman"/>
                  <a:cs typeface="Times New Roman"/>
                  <a:sym typeface="Times New Roman"/>
                </a:rPr>
                <a:t>LUYỆN TẬP</a:t>
              </a:r>
              <a:endParaRPr sz="4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 xmlns:a16="http://schemas.microsoft.com/office/drawing/2014/main" id="{89949DF0-2360-0822-0451-B3D43DBDEE77}"/>
              </a:ext>
            </a:extLst>
          </p:cNvPr>
          <p:cNvGrpSpPr/>
          <p:nvPr/>
        </p:nvGrpSpPr>
        <p:grpSpPr>
          <a:xfrm>
            <a:off x="311474" y="8349276"/>
            <a:ext cx="23671341" cy="2978423"/>
            <a:chOff x="184495" y="3682144"/>
            <a:chExt cx="11834900" cy="1443493"/>
          </a:xfrm>
        </p:grpSpPr>
        <p:sp>
          <p:nvSpPr>
            <p:cNvPr id="47" name="Rounded Rectangle 4">
              <a:extLst>
                <a:ext uri="{FF2B5EF4-FFF2-40B4-BE49-F238E27FC236}">
                  <a16:creationId xmlns=""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B050"/>
                  </a:solidFill>
                  <a:effectLst/>
                  <a:uLnTx/>
                  <a:uFillTx/>
                  <a:latin typeface="Calibri"/>
                  <a:ea typeface="+mn-ea"/>
                  <a:cs typeface="+mn-cs"/>
                </a:rPr>
                <a:t>XÉT</a:t>
              </a:r>
              <a:r>
                <a:rPr kumimoji="0" lang="en-US" sz="4800" b="1" i="0" u="none" strike="noStrike" kern="1200" cap="none" spc="0" normalizeH="0" noProof="0" dirty="0" smtClean="0">
                  <a:ln>
                    <a:noFill/>
                  </a:ln>
                  <a:solidFill>
                    <a:srgbClr val="00B050"/>
                  </a:solidFill>
                  <a:effectLst/>
                  <a:uLnTx/>
                  <a:uFillTx/>
                  <a:latin typeface="Calibri"/>
                  <a:ea typeface="+mn-ea"/>
                  <a:cs typeface="+mn-cs"/>
                </a:rPr>
                <a:t> QUÁ TRÌNH CHO ELECTRON CỦA Fe, FeO,Fe</a:t>
              </a:r>
              <a:r>
                <a:rPr kumimoji="0" lang="en-US" sz="4800" b="1" i="0" u="none" strike="noStrike" kern="1200" cap="none" spc="0" normalizeH="0" baseline="-25000" noProof="0" dirty="0" smtClean="0">
                  <a:ln>
                    <a:noFill/>
                  </a:ln>
                  <a:solidFill>
                    <a:srgbClr val="00B050"/>
                  </a:solidFill>
                  <a:effectLst/>
                  <a:uLnTx/>
                  <a:uFillTx/>
                  <a:latin typeface="Calibri"/>
                  <a:ea typeface="+mn-ea"/>
                  <a:cs typeface="+mn-cs"/>
                </a:rPr>
                <a:t>3</a:t>
              </a:r>
              <a:r>
                <a:rPr kumimoji="0" lang="en-US" sz="4800" b="1" i="0" u="none" strike="noStrike" kern="1200" cap="none" spc="0" normalizeH="0" noProof="0" dirty="0" smtClean="0">
                  <a:ln>
                    <a:noFill/>
                  </a:ln>
                  <a:solidFill>
                    <a:srgbClr val="00B050"/>
                  </a:solidFill>
                  <a:effectLst/>
                  <a:uLnTx/>
                  <a:uFillTx/>
                  <a:latin typeface="Calibri"/>
                  <a:ea typeface="+mn-ea"/>
                  <a:cs typeface="+mn-cs"/>
                </a:rPr>
                <a:t>O</a:t>
              </a:r>
              <a:r>
                <a:rPr kumimoji="0" lang="en-US" sz="4800" b="1" i="0" u="none" strike="noStrike" kern="1200" cap="none" spc="0" normalizeH="0" baseline="-25000" noProof="0" dirty="0" smtClean="0">
                  <a:ln>
                    <a:noFill/>
                  </a:ln>
                  <a:solidFill>
                    <a:srgbClr val="00B050"/>
                  </a:solidFill>
                  <a:effectLst/>
                  <a:uLnTx/>
                  <a:uFillTx/>
                  <a:latin typeface="Calibri"/>
                  <a:ea typeface="+mn-ea"/>
                  <a:cs typeface="+mn-cs"/>
                </a:rPr>
                <a:t>4</a:t>
              </a:r>
              <a:r>
                <a:rPr kumimoji="0" lang="en-US" sz="4800" b="1" i="0" u="none" strike="noStrike" kern="1200" cap="none" spc="0" normalizeH="0" noProof="0" dirty="0" smtClean="0">
                  <a:ln>
                    <a:noFill/>
                  </a:ln>
                  <a:solidFill>
                    <a:srgbClr val="00B050"/>
                  </a:solidFill>
                  <a:effectLst/>
                  <a:uLnTx/>
                  <a:uFillTx/>
                  <a:latin typeface="Calibri"/>
                  <a:ea typeface="+mn-ea"/>
                  <a:cs typeface="+mn-cs"/>
                </a:rPr>
                <a:t> VÀ</a:t>
              </a:r>
            </a:p>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noProof="0" dirty="0" smtClean="0">
                  <a:ln>
                    <a:noFill/>
                  </a:ln>
                  <a:solidFill>
                    <a:srgbClr val="00B050"/>
                  </a:solidFill>
                  <a:effectLst/>
                  <a:uLnTx/>
                  <a:uFillTx/>
                  <a:latin typeface="Calibri"/>
                  <a:ea typeface="+mn-ea"/>
                  <a:cs typeface="+mn-cs"/>
                </a:rPr>
                <a:t> QUÁ TRÌNH NHẬN ELECTRON CỦA S</a:t>
              </a:r>
              <a:r>
                <a:rPr kumimoji="0" lang="en-US" sz="4800" b="1" i="0" u="none" strike="noStrike" kern="1200" cap="none" spc="0" normalizeH="0" baseline="30000" noProof="0" dirty="0" smtClean="0">
                  <a:ln>
                    <a:noFill/>
                  </a:ln>
                  <a:solidFill>
                    <a:srgbClr val="00B050"/>
                  </a:solidFill>
                  <a:effectLst/>
                  <a:uLnTx/>
                  <a:uFillTx/>
                  <a:latin typeface="Calibri"/>
                  <a:ea typeface="+mn-ea"/>
                  <a:cs typeface="+mn-cs"/>
                </a:rPr>
                <a:t>+6</a:t>
              </a:r>
              <a:endParaRPr kumimoji="0" lang="en-US" sz="4800" b="1" i="0" u="none" strike="noStrike" kern="1200" cap="none" spc="0" normalizeH="0" baseline="0" noProof="0" dirty="0">
                <a:ln>
                  <a:noFill/>
                </a:ln>
                <a:solidFill>
                  <a:srgbClr val="00B050"/>
                </a:solidFill>
                <a:effectLst/>
                <a:uLnTx/>
                <a:uFillTx/>
                <a:latin typeface="Calibri"/>
                <a:ea typeface="+mn-ea"/>
                <a:cs typeface="+mn-cs"/>
              </a:endParaRPr>
            </a:p>
          </p:txBody>
        </p:sp>
        <p:grpSp>
          <p:nvGrpSpPr>
            <p:cNvPr id="48" name="Group 5">
              <a:extLst>
                <a:ext uri="{FF2B5EF4-FFF2-40B4-BE49-F238E27FC236}">
                  <a16:creationId xmlns=""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3" name="Group 1">
            <a:extLst>
              <a:ext uri="{FF2B5EF4-FFF2-40B4-BE49-F238E27FC236}">
                <a16:creationId xmlns="" xmlns:a16="http://schemas.microsoft.com/office/drawing/2014/main" id="{2C69E716-EF34-8C4B-BB20-977BAF7C5DC0}"/>
              </a:ext>
            </a:extLst>
          </p:cNvPr>
          <p:cNvGrpSpPr/>
          <p:nvPr/>
        </p:nvGrpSpPr>
        <p:grpSpPr>
          <a:xfrm>
            <a:off x="1754476" y="6324898"/>
            <a:ext cx="20382769" cy="1515188"/>
            <a:chOff x="247181" y="2237392"/>
            <a:chExt cx="10785934" cy="801895"/>
          </a:xfrm>
        </p:grpSpPr>
        <p:grpSp>
          <p:nvGrpSpPr>
            <p:cNvPr id="54" name="Group 50">
              <a:extLst>
                <a:ext uri="{FF2B5EF4-FFF2-40B4-BE49-F238E27FC236}">
                  <a16:creationId xmlns="" xmlns:a16="http://schemas.microsoft.com/office/drawing/2014/main" id="{EFEB930C-77FB-5562-B961-FAFAF5944BC4}"/>
                </a:ext>
              </a:extLst>
            </p:cNvPr>
            <p:cNvGrpSpPr/>
            <p:nvPr/>
          </p:nvGrpSpPr>
          <p:grpSpPr>
            <a:xfrm>
              <a:off x="247181" y="2237392"/>
              <a:ext cx="2186611" cy="801887"/>
              <a:chOff x="5537206" y="1704231"/>
              <a:chExt cx="2179198" cy="745468"/>
            </a:xfrm>
          </p:grpSpPr>
          <p:sp>
            <p:nvSpPr>
              <p:cNvPr id="259" name="Rectangle 51">
                <a:extLst>
                  <a:ext uri="{FF2B5EF4-FFF2-40B4-BE49-F238E27FC236}">
                    <a16:creationId xmlns=""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 xmlns:a16="http://schemas.microsoft.com/office/drawing/2014/main" id="{B4E74AE4-8346-065B-9265-27E9693B98ED}"/>
                  </a:ext>
                </a:extLst>
              </p:cNvPr>
              <p:cNvSpPr txBox="1"/>
              <p:nvPr/>
            </p:nvSpPr>
            <p:spPr>
              <a:xfrm>
                <a:off x="6075400" y="1903250"/>
                <a:ext cx="1641004" cy="408852"/>
              </a:xfrm>
              <a:prstGeom prst="rect">
                <a:avLst/>
              </a:prstGeom>
              <a:noFill/>
            </p:spPr>
            <p:txBody>
              <a:bodyPr wrap="square" rtlCol="0">
                <a:spAutoFit/>
              </a:bodyPr>
              <a:lstStyle>
                <a:defPPr>
                  <a:defRPr lang="vi-VN"/>
                </a:defPPr>
                <a:lvl1pPr>
                  <a:defRPr sz="3200" i="1">
                    <a:solidFill>
                      <a:schemeClr val="bg1"/>
                    </a:solidFill>
                  </a:defRPr>
                </a:lvl1pPr>
              </a:lstStyle>
              <a:p>
                <a:pPr lvl="0" algn="ctr" defTabSz="2177060">
                  <a:buClrTx/>
                  <a:defRPr/>
                </a:pPr>
                <a:r>
                  <a:rPr lang="vi-VN" sz="4800" dirty="0"/>
                  <a:t>Fe, Fe</a:t>
                </a:r>
                <a:r>
                  <a:rPr lang="vi-VN" sz="4800" baseline="-25000" dirty="0"/>
                  <a:t>2</a:t>
                </a:r>
                <a:r>
                  <a:rPr lang="vi-VN" sz="4800" dirty="0"/>
                  <a:t>O</a:t>
                </a:r>
                <a:r>
                  <a:rPr lang="vi-VN" sz="4800" baseline="-25000" dirty="0"/>
                  <a:t>3</a:t>
                </a:r>
                <a:r>
                  <a:rPr kumimoji="0" lang="fr-FR"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lvl="0" algn="ctr" defTabSz="2177060">
                  <a:buClrTx/>
                  <a:defRPr/>
                </a:pPr>
                <a:r>
                  <a:rPr lang="vi-VN" sz="4800" dirty="0"/>
                  <a:t>Fe, FeO</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 xmlns:a16="http://schemas.microsoft.com/office/drawing/2014/main" id="{CF23B054-DF48-39BF-9EDE-56B2CF1B7F5C}"/>
                </a:ext>
              </a:extLst>
            </p:cNvPr>
            <p:cNvGrpSpPr/>
            <p:nvPr/>
          </p:nvGrpSpPr>
          <p:grpSpPr>
            <a:xfrm>
              <a:off x="6079021" y="2237397"/>
              <a:ext cx="2186612" cy="801889"/>
              <a:chOff x="5537206" y="1704231"/>
              <a:chExt cx="2179199" cy="745468"/>
            </a:xfrm>
          </p:grpSpPr>
          <p:sp>
            <p:nvSpPr>
              <p:cNvPr id="61" name="Rectangle 45">
                <a:extLst>
                  <a:ext uri="{FF2B5EF4-FFF2-40B4-BE49-F238E27FC236}">
                    <a16:creationId xmlns=""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 xmlns:a16="http://schemas.microsoft.com/office/drawing/2014/main" id="{CA2F99A4-4C00-DC7E-83DB-480F313F0378}"/>
                  </a:ext>
                </a:extLst>
              </p:cNvPr>
              <p:cNvSpPr txBox="1"/>
              <p:nvPr/>
            </p:nvSpPr>
            <p:spPr>
              <a:xfrm>
                <a:off x="6016037" y="1903245"/>
                <a:ext cx="1700368" cy="287710"/>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en-US" b="1" i="0" kern="1200" noProof="0" dirty="0" smtClean="0">
                    <a:solidFill>
                      <a:prstClr val="white"/>
                    </a:solidFill>
                    <a:latin typeface="Tahoma" panose="020B0604030504040204" pitchFamily="34" charset="0"/>
                    <a:ea typeface="Tahoma" panose="020B0604030504040204" pitchFamily="34" charset="0"/>
                    <a:cs typeface="Tahoma" panose="020B0604030504040204" pitchFamily="34" charset="0"/>
                  </a:rPr>
                  <a:t>Fe</a:t>
                </a:r>
                <a:r>
                  <a:rPr lang="en-US" b="1" i="0" kern="1200" baseline="-25000" noProof="0" dirty="0" smtClean="0">
                    <a:solidFill>
                      <a:prstClr val="white"/>
                    </a:solidFill>
                    <a:latin typeface="Tahoma" panose="020B0604030504040204" pitchFamily="34" charset="0"/>
                    <a:ea typeface="Tahoma" panose="020B0604030504040204" pitchFamily="34" charset="0"/>
                    <a:cs typeface="Tahoma" panose="020B0604030504040204" pitchFamily="34" charset="0"/>
                  </a:rPr>
                  <a:t>3</a:t>
                </a:r>
                <a:r>
                  <a:rPr lang="en-US" b="1" i="0" kern="1200" noProof="0" dirty="0" smtClean="0">
                    <a:solidFill>
                      <a:prstClr val="white"/>
                    </a:solidFill>
                    <a:latin typeface="Tahoma" panose="020B0604030504040204" pitchFamily="34" charset="0"/>
                    <a:ea typeface="Tahoma" panose="020B0604030504040204" pitchFamily="34" charset="0"/>
                    <a:cs typeface="Tahoma" panose="020B0604030504040204" pitchFamily="34" charset="0"/>
                  </a:rPr>
                  <a:t>O</a:t>
                </a:r>
                <a:r>
                  <a:rPr lang="en-US" b="1" i="0" kern="1200" baseline="-25000" noProof="0" dirty="0" smtClean="0">
                    <a:solidFill>
                      <a:prstClr val="white"/>
                    </a:solidFill>
                    <a:latin typeface="Tahoma" panose="020B0604030504040204" pitchFamily="34" charset="0"/>
                    <a:ea typeface="Tahoma" panose="020B0604030504040204" pitchFamily="34" charset="0"/>
                    <a:cs typeface="Tahoma" panose="020B0604030504040204" pitchFamily="34" charset="0"/>
                  </a:rPr>
                  <a:t>4</a:t>
                </a:r>
                <a:r>
                  <a:rPr lang="en-US" b="1" i="0" kern="1200" noProof="0" dirty="0" smtClean="0">
                    <a:solidFill>
                      <a:prstClr val="white"/>
                    </a:solidFill>
                    <a:latin typeface="Tahoma" panose="020B0604030504040204" pitchFamily="34" charset="0"/>
                    <a:ea typeface="Tahoma" panose="020B0604030504040204" pitchFamily="34" charset="0"/>
                    <a:cs typeface="Tahoma" panose="020B0604030504040204" pitchFamily="34" charset="0"/>
                  </a:rPr>
                  <a:t>,Fe</a:t>
                </a:r>
                <a:r>
                  <a:rPr lang="en-US" b="1" i="0" kern="1200" baseline="-25000" noProof="0" dirty="0" smtClean="0">
                    <a:solidFill>
                      <a:prstClr val="white"/>
                    </a:solidFill>
                    <a:latin typeface="Tahoma" panose="020B0604030504040204" pitchFamily="34" charset="0"/>
                    <a:ea typeface="Tahoma" panose="020B0604030504040204" pitchFamily="34" charset="0"/>
                    <a:cs typeface="Tahoma" panose="020B0604030504040204" pitchFamily="34" charset="0"/>
                  </a:rPr>
                  <a:t>2</a:t>
                </a:r>
                <a:r>
                  <a:rPr lang="en-US" b="1" i="0" kern="1200" noProof="0" dirty="0" smtClean="0">
                    <a:solidFill>
                      <a:prstClr val="white"/>
                    </a:solidFill>
                    <a:latin typeface="Tahoma" panose="020B0604030504040204" pitchFamily="34" charset="0"/>
                    <a:ea typeface="Tahoma" panose="020B0604030504040204" pitchFamily="34" charset="0"/>
                    <a:cs typeface="Tahoma" panose="020B0604030504040204" pitchFamily="34" charset="0"/>
                  </a:rPr>
                  <a:t>O</a:t>
                </a:r>
                <a:r>
                  <a:rPr lang="en-US" b="1" i="0" kern="1200" baseline="-25000" noProof="0" dirty="0" smtClean="0">
                    <a:solidFill>
                      <a:prstClr val="white"/>
                    </a:solidFill>
                    <a:latin typeface="Tahoma" panose="020B0604030504040204" pitchFamily="34" charset="0"/>
                    <a:ea typeface="Tahoma" panose="020B0604030504040204" pitchFamily="34" charset="0"/>
                    <a:cs typeface="Tahoma" panose="020B0604030504040204" pitchFamily="34" charset="0"/>
                  </a:rPr>
                  <a:t>3</a:t>
                </a:r>
                <a:endParaRPr kumimoji="0" lang="en-US"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 xmlns:a16="http://schemas.microsoft.com/office/drawing/2014/main"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 xmlns:a16="http://schemas.microsoft.com/office/drawing/2014/main" id="{4DFD408E-6A9A-A4DD-BCD5-C821B53A4850}"/>
                      </a:ext>
                    </a:extLst>
                  </p:cNvPr>
                  <p:cNvSpPr txBox="1"/>
                  <p:nvPr/>
                </p:nvSpPr>
                <p:spPr>
                  <a:xfrm>
                    <a:off x="5975686" y="1885631"/>
                    <a:ext cx="1444846" cy="287710"/>
                  </a:xfrm>
                  <a:prstGeom prst="rect">
                    <a:avLst/>
                  </a:prstGeom>
                  <a:noFill/>
                </p:spPr>
                <p:txBody>
                  <a:bodyPr wrap="square" rtlCol="0">
                    <a:spAutoFit/>
                  </a:bodyPr>
                  <a:lstStyle>
                    <a:defPPr>
                      <a:defRPr lang="vi-VN"/>
                    </a:defPPr>
                    <a:lvl1pPr>
                      <a:defRPr sz="3200" i="1">
                        <a:solidFill>
                          <a:schemeClr val="bg1"/>
                        </a:solidFill>
                      </a:defRPr>
                    </a:lvl1pPr>
                  </a:lstStyle>
                  <a:p>
                    <a:pPr lvl="0" algn="ctr" defTabSz="2177060">
                      <a:buClrTx/>
                      <a:defRPr/>
                    </a:pPr>
                    <a14:m>
                      <m:oMathPara xmlns:m="http://schemas.openxmlformats.org/officeDocument/2006/math">
                        <m:oMathParaPr>
                          <m:jc m:val="centerGroup"/>
                        </m:oMathParaPr>
                        <m:oMath xmlns:m="http://schemas.openxmlformats.org/officeDocument/2006/math">
                          <m:r>
                            <m:rPr>
                              <m:nor/>
                            </m:rPr>
                            <a:rPr lang="vi-VN"/>
                            <m:t>FeO</m:t>
                          </m:r>
                          <m:r>
                            <m:rPr>
                              <m:nor/>
                            </m:rPr>
                            <a:rPr lang="vi-VN"/>
                            <m:t>, </m:t>
                          </m:r>
                          <m:r>
                            <m:rPr>
                              <m:nor/>
                            </m:rPr>
                            <a:rPr lang="vi-VN"/>
                            <m:t>Fe</m:t>
                          </m:r>
                          <m:r>
                            <m:rPr>
                              <m:nor/>
                            </m:rPr>
                            <a:rPr lang="vi-VN" baseline="-25000"/>
                            <m:t>3</m:t>
                          </m:r>
                          <m:r>
                            <m:rPr>
                              <m:nor/>
                            </m:rPr>
                            <a:rPr lang="vi-VN"/>
                            <m:t>O</m:t>
                          </m:r>
                          <m:r>
                            <m:rPr>
                              <m:nor/>
                            </m:rPr>
                            <a:rPr lang="vi-VN" baseline="-25000"/>
                            <m:t>4</m:t>
                          </m:r>
                        </m:oMath>
                      </m:oMathPara>
                    </a14:m>
                    <a:endParaRPr kumimoji="0" lang="en-US"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61">
                    <a:extLst>
                      <a:ext uri="{FF2B5EF4-FFF2-40B4-BE49-F238E27FC236}">
                        <a16:creationId xmlns="" xmlns:a16="http://schemas.microsoft.com/office/drawing/2014/main" xmlns:a14="http://schemas.microsoft.com/office/drawing/2010/main" id="{4DFD408E-6A9A-A4DD-BCD5-C821B53A4850}"/>
                      </a:ext>
                    </a:extLst>
                  </p:cNvPr>
                  <p:cNvSpPr txBox="1">
                    <a:spLocks noRot="1" noChangeAspect="1" noMove="1" noResize="1" noEditPoints="1" noAdjustHandles="1" noChangeArrowheads="1" noChangeShapeType="1" noTextEdit="1"/>
                  </p:cNvSpPr>
                  <p:nvPr/>
                </p:nvSpPr>
                <p:spPr>
                  <a:xfrm>
                    <a:off x="5975686" y="1885631"/>
                    <a:ext cx="1444846" cy="287710"/>
                  </a:xfrm>
                  <a:prstGeom prst="rect">
                    <a:avLst/>
                  </a:prstGeom>
                  <a:blipFill rotWithShape="0">
                    <a:blip r:embed="rId3"/>
                    <a:stretch>
                      <a:fillRect/>
                    </a:stretch>
                  </a:blipFill>
                </p:spPr>
                <p:txBody>
                  <a:bodyPr/>
                  <a:lstStyle/>
                  <a:p>
                    <a:r>
                      <a:rPr lang="en-US">
                        <a:noFill/>
                      </a:rPr>
                      <a:t> </a:t>
                    </a:r>
                  </a:p>
                </p:txBody>
              </p:sp>
            </mc:Fallback>
          </mc:AlternateContent>
        </p:grpSp>
      </p:grpSp>
      <p:sp>
        <p:nvSpPr>
          <p:cNvPr id="262" name="Oval 49">
            <a:extLst>
              <a:ext uri="{FF2B5EF4-FFF2-40B4-BE49-F238E27FC236}">
                <a16:creationId xmlns="" xmlns:a16="http://schemas.microsoft.com/office/drawing/2014/main" id="{891E4DE8-704B-39F9-984C-2F7D8B0A34D3}"/>
              </a:ext>
            </a:extLst>
          </p:cNvPr>
          <p:cNvSpPr/>
          <p:nvPr/>
        </p:nvSpPr>
        <p:spPr>
          <a:xfrm>
            <a:off x="18234206" y="6516933"/>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en-US"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 xmlns:a16="http://schemas.microsoft.com/office/drawing/2014/main" id="{519A3A9B-06D2-AAB5-842E-BA68BBE5F223}"/>
              </a:ext>
            </a:extLst>
          </p:cNvPr>
          <p:cNvGrpSpPr/>
          <p:nvPr/>
        </p:nvGrpSpPr>
        <p:grpSpPr>
          <a:xfrm>
            <a:off x="157467" y="4181462"/>
            <a:ext cx="23825350" cy="1856444"/>
            <a:chOff x="226013" y="2034258"/>
            <a:chExt cx="23825350" cy="1856444"/>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508027" y="1763895"/>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en-US" sz="4800" b="1" i="0" u="none" strike="noStrike" kern="1200" cap="none" spc="0" normalizeH="0" baseline="0" noProof="0" dirty="0" smtClean="0">
                      <a:ln>
                        <a:noFill/>
                      </a:ln>
                      <a:solidFill>
                        <a:prstClr val="white"/>
                      </a:solidFill>
                      <a:effectLst/>
                      <a:uLnTx/>
                      <a:uFillTx/>
                      <a:latin typeface="Tahoma" pitchFamily="34" charset="0"/>
                      <a:ea typeface="+mn-ea"/>
                      <a:cs typeface="Tahoma" pitchFamily="34" charset="0"/>
                    </a:rPr>
                    <a:t>5</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3501159" y="2040870"/>
                  <a:ext cx="19011902" cy="1684653"/>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gn="l" defTabSz="2177278">
                    <a:spcBef>
                      <a:spcPct val="50000"/>
                    </a:spcBef>
                    <a:buClrTx/>
                    <a:buNone/>
                    <a:defRPr/>
                  </a:pPr>
                  <a14:m>
                    <m:oMathPara xmlns:m="http://schemas.openxmlformats.org/officeDocument/2006/math">
                      <m:oMathParaPr>
                        <m:jc m:val="centerGroup"/>
                      </m:oMathParaPr>
                      <m:oMath xmlns:m="http://schemas.openxmlformats.org/officeDocument/2006/math">
                        <m:r>
                          <m:rPr>
                            <m:nor/>
                          </m:rPr>
                          <a:rPr lang="vi-VN" sz="4800"/>
                          <m:t>Cho</m:t>
                        </m:r>
                        <m:r>
                          <m:rPr>
                            <m:nor/>
                          </m:rPr>
                          <a:rPr lang="vi-VN" sz="4800"/>
                          <m:t> </m:t>
                        </m:r>
                        <m:r>
                          <m:rPr>
                            <m:nor/>
                          </m:rPr>
                          <a:rPr lang="vi-VN" sz="4800"/>
                          <m:t>h</m:t>
                        </m:r>
                        <m:r>
                          <m:rPr>
                            <m:nor/>
                          </m:rPr>
                          <a:rPr lang="vi-VN" sz="4800"/>
                          <m:t>ỗ</m:t>
                        </m:r>
                        <m:r>
                          <m:rPr>
                            <m:nor/>
                          </m:rPr>
                          <a:rPr lang="vi-VN" sz="4800"/>
                          <m:t>n</m:t>
                        </m:r>
                        <m:r>
                          <m:rPr>
                            <m:nor/>
                          </m:rPr>
                          <a:rPr lang="vi-VN" sz="4800"/>
                          <m:t> </m:t>
                        </m:r>
                        <m:r>
                          <m:rPr>
                            <m:nor/>
                          </m:rPr>
                          <a:rPr lang="vi-VN" sz="4800"/>
                          <m:t>h</m:t>
                        </m:r>
                        <m:r>
                          <m:rPr>
                            <m:nor/>
                          </m:rPr>
                          <a:rPr lang="vi-VN" sz="4800"/>
                          <m:t>ợ</m:t>
                        </m:r>
                        <m:r>
                          <m:rPr>
                            <m:nor/>
                          </m:rPr>
                          <a:rPr lang="vi-VN" sz="4800"/>
                          <m:t>p</m:t>
                        </m:r>
                        <m:r>
                          <m:rPr>
                            <m:nor/>
                          </m:rPr>
                          <a:rPr lang="vi-VN" sz="4800"/>
                          <m:t> </m:t>
                        </m:r>
                        <m:r>
                          <m:rPr>
                            <m:nor/>
                          </m:rPr>
                          <a:rPr lang="vi-VN" sz="4800"/>
                          <m:t>g</m:t>
                        </m:r>
                        <m:r>
                          <m:rPr>
                            <m:nor/>
                          </m:rPr>
                          <a:rPr lang="vi-VN" sz="4800"/>
                          <m:t>ồ</m:t>
                        </m:r>
                        <m:r>
                          <m:rPr>
                            <m:nor/>
                          </m:rPr>
                          <a:rPr lang="vi-VN" sz="4800"/>
                          <m:t>m</m:t>
                        </m:r>
                        <m:r>
                          <m:rPr>
                            <m:nor/>
                          </m:rPr>
                          <a:rPr lang="vi-VN" sz="4800"/>
                          <m:t> 1 </m:t>
                        </m:r>
                        <m:r>
                          <m:rPr>
                            <m:nor/>
                          </m:rPr>
                          <a:rPr lang="vi-VN" sz="4800"/>
                          <m:t>mol</m:t>
                        </m:r>
                        <m:r>
                          <m:rPr>
                            <m:nor/>
                          </m:rPr>
                          <a:rPr lang="vi-VN" sz="4800"/>
                          <m:t> </m:t>
                        </m:r>
                        <m:r>
                          <m:rPr>
                            <m:nor/>
                          </m:rPr>
                          <a:rPr lang="vi-VN" sz="4800"/>
                          <m:t>ch</m:t>
                        </m:r>
                        <m:r>
                          <m:rPr>
                            <m:nor/>
                          </m:rPr>
                          <a:rPr lang="vi-VN" sz="4800"/>
                          <m:t>ấ</m:t>
                        </m:r>
                        <m:r>
                          <m:rPr>
                            <m:nor/>
                          </m:rPr>
                          <a:rPr lang="vi-VN" sz="4800"/>
                          <m:t>t</m:t>
                        </m:r>
                        <m:r>
                          <m:rPr>
                            <m:nor/>
                          </m:rPr>
                          <a:rPr lang="vi-VN" sz="4800"/>
                          <m:t> </m:t>
                        </m:r>
                        <m:r>
                          <m:rPr>
                            <m:nor/>
                          </m:rPr>
                          <a:rPr lang="vi-VN" sz="4800"/>
                          <m:t>X</m:t>
                        </m:r>
                        <m:r>
                          <m:rPr>
                            <m:nor/>
                          </m:rPr>
                          <a:rPr lang="vi-VN" sz="4800"/>
                          <m:t> </m:t>
                        </m:r>
                        <m:r>
                          <m:rPr>
                            <m:nor/>
                          </m:rPr>
                          <a:rPr lang="vi-VN" sz="4800"/>
                          <m:t>v</m:t>
                        </m:r>
                        <m:r>
                          <m:rPr>
                            <m:nor/>
                          </m:rPr>
                          <a:rPr lang="vi-VN" sz="4800"/>
                          <m:t>à 1 </m:t>
                        </m:r>
                        <m:r>
                          <m:rPr>
                            <m:nor/>
                          </m:rPr>
                          <a:rPr lang="vi-VN" sz="4800"/>
                          <m:t>mol</m:t>
                        </m:r>
                        <m:r>
                          <m:rPr>
                            <m:nor/>
                          </m:rPr>
                          <a:rPr lang="vi-VN" sz="4800"/>
                          <m:t> </m:t>
                        </m:r>
                        <m:r>
                          <m:rPr>
                            <m:nor/>
                          </m:rPr>
                          <a:rPr lang="vi-VN" sz="4800"/>
                          <m:t>ch</m:t>
                        </m:r>
                        <m:r>
                          <m:rPr>
                            <m:nor/>
                          </m:rPr>
                          <a:rPr lang="vi-VN" sz="4800"/>
                          <m:t>ấ</m:t>
                        </m:r>
                        <m:r>
                          <m:rPr>
                            <m:nor/>
                          </m:rPr>
                          <a:rPr lang="vi-VN" sz="4800"/>
                          <m:t>t</m:t>
                        </m:r>
                        <m:r>
                          <m:rPr>
                            <m:nor/>
                          </m:rPr>
                          <a:rPr lang="vi-VN" sz="4800"/>
                          <m:t> </m:t>
                        </m:r>
                        <m:r>
                          <m:rPr>
                            <m:nor/>
                          </m:rPr>
                          <a:rPr lang="vi-VN" sz="4800"/>
                          <m:t>Y</m:t>
                        </m:r>
                        <m:r>
                          <m:rPr>
                            <m:nor/>
                          </m:rPr>
                          <a:rPr lang="vi-VN" sz="4800"/>
                          <m:t> </m:t>
                        </m:r>
                        <m:r>
                          <m:rPr>
                            <m:nor/>
                          </m:rPr>
                          <a:rPr lang="vi-VN" sz="4800"/>
                          <m:t>t</m:t>
                        </m:r>
                        <m:r>
                          <m:rPr>
                            <m:nor/>
                          </m:rPr>
                          <a:rPr lang="vi-VN" sz="4800"/>
                          <m:t>á</m:t>
                        </m:r>
                        <m:r>
                          <m:rPr>
                            <m:nor/>
                          </m:rPr>
                          <a:rPr lang="vi-VN" sz="4800"/>
                          <m:t>c</m:t>
                        </m:r>
                        <m:r>
                          <m:rPr>
                            <m:nor/>
                          </m:rPr>
                          <a:rPr lang="vi-VN" sz="4800"/>
                          <m:t> </m:t>
                        </m:r>
                        <m:r>
                          <m:rPr>
                            <m:nor/>
                          </m:rPr>
                          <a:rPr lang="vi-VN" sz="4800"/>
                          <m:t>d</m:t>
                        </m:r>
                        <m:r>
                          <m:rPr>
                            <m:nor/>
                          </m:rPr>
                          <a:rPr lang="vi-VN" sz="4800"/>
                          <m:t>ụ</m:t>
                        </m:r>
                        <m:r>
                          <m:rPr>
                            <m:nor/>
                          </m:rPr>
                          <a:rPr lang="vi-VN" sz="4800"/>
                          <m:t>ng</m:t>
                        </m:r>
                        <m:r>
                          <m:rPr>
                            <m:nor/>
                          </m:rPr>
                          <a:rPr lang="vi-VN" sz="4800"/>
                          <m:t> </m:t>
                        </m:r>
                        <m:r>
                          <m:rPr>
                            <m:nor/>
                          </m:rPr>
                          <a:rPr lang="vi-VN" sz="4800"/>
                          <m:t>h</m:t>
                        </m:r>
                        <m:r>
                          <m:rPr>
                            <m:nor/>
                          </m:rPr>
                          <a:rPr lang="vi-VN" sz="4800"/>
                          <m:t>ế</m:t>
                        </m:r>
                        <m:r>
                          <m:rPr>
                            <m:nor/>
                          </m:rPr>
                          <a:rPr lang="vi-VN" sz="4800"/>
                          <m:t>t</m:t>
                        </m:r>
                        <m:r>
                          <m:rPr>
                            <m:nor/>
                          </m:rPr>
                          <a:rPr lang="vi-VN" sz="4800"/>
                          <m:t> </m:t>
                        </m:r>
                        <m:r>
                          <m:rPr>
                            <m:nor/>
                          </m:rPr>
                          <a:rPr lang="vi-VN" sz="4800"/>
                          <m:t>v</m:t>
                        </m:r>
                        <m:r>
                          <m:rPr>
                            <m:nor/>
                          </m:rPr>
                          <a:rPr lang="vi-VN" sz="4800"/>
                          <m:t>ớ</m:t>
                        </m:r>
                        <m:r>
                          <m:rPr>
                            <m:nor/>
                          </m:rPr>
                          <a:rPr lang="vi-VN" sz="4800"/>
                          <m:t>i</m:t>
                        </m:r>
                        <m:r>
                          <m:rPr>
                            <m:nor/>
                          </m:rPr>
                          <a:rPr lang="vi-VN" sz="4800"/>
                          <m:t> </m:t>
                        </m:r>
                        <m:r>
                          <m:rPr>
                            <m:nor/>
                          </m:rPr>
                          <a:rPr lang="vi-VN" sz="4800"/>
                          <m:t>dung</m:t>
                        </m:r>
                        <m:r>
                          <m:rPr>
                            <m:nor/>
                          </m:rPr>
                          <a:rPr lang="vi-VN" sz="4800"/>
                          <m:t> </m:t>
                        </m:r>
                        <m:r>
                          <m:rPr>
                            <m:nor/>
                          </m:rPr>
                          <a:rPr lang="vi-VN" sz="4800"/>
                          <m:t>d</m:t>
                        </m:r>
                        <m:r>
                          <m:rPr>
                            <m:nor/>
                          </m:rPr>
                          <a:rPr lang="vi-VN" sz="4800"/>
                          <m:t>ị</m:t>
                        </m:r>
                        <m:r>
                          <m:rPr>
                            <m:nor/>
                          </m:rPr>
                          <a:rPr lang="vi-VN" sz="4800"/>
                          <m:t>ch</m:t>
                        </m:r>
                        <m:r>
                          <m:rPr>
                            <m:nor/>
                          </m:rPr>
                          <a:rPr lang="vi-VN" sz="4800"/>
                          <m:t> </m:t>
                        </m:r>
                        <m:r>
                          <m:rPr>
                            <m:nor/>
                          </m:rPr>
                          <a:rPr lang="vi-VN" sz="4800"/>
                          <m:t>H</m:t>
                        </m:r>
                        <m:r>
                          <m:rPr>
                            <m:nor/>
                          </m:rPr>
                          <a:rPr lang="vi-VN" sz="4800" baseline="-25000"/>
                          <m:t>2</m:t>
                        </m:r>
                        <m:r>
                          <m:rPr>
                            <m:nor/>
                          </m:rPr>
                          <a:rPr lang="vi-VN" sz="4800"/>
                          <m:t>SO</m:t>
                        </m:r>
                        <m:r>
                          <m:rPr>
                            <m:nor/>
                          </m:rPr>
                          <a:rPr lang="vi-VN" sz="4800" baseline="-25000"/>
                          <m:t>4</m:t>
                        </m:r>
                        <m:r>
                          <m:rPr>
                            <m:nor/>
                          </m:rPr>
                          <a:rPr lang="vi-VN" sz="4800"/>
                          <m:t> đặ</m:t>
                        </m:r>
                        <m:r>
                          <m:rPr>
                            <m:nor/>
                          </m:rPr>
                          <a:rPr lang="vi-VN" sz="4800"/>
                          <m:t>c</m:t>
                        </m:r>
                        <m:r>
                          <m:rPr>
                            <m:nor/>
                          </m:rPr>
                          <a:rPr lang="vi-VN" sz="4800"/>
                          <m:t>, </m:t>
                        </m:r>
                        <m:r>
                          <m:rPr>
                            <m:nor/>
                          </m:rPr>
                          <a:rPr lang="vi-VN" sz="4800"/>
                          <m:t>n</m:t>
                        </m:r>
                        <m:r>
                          <m:rPr>
                            <m:nor/>
                          </m:rPr>
                          <a:rPr lang="vi-VN" sz="4800"/>
                          <m:t>ó</m:t>
                        </m:r>
                        <m:r>
                          <m:rPr>
                            <m:nor/>
                          </m:rPr>
                          <a:rPr lang="vi-VN" sz="4800"/>
                          <m:t>ng</m:t>
                        </m:r>
                        <m:r>
                          <m:rPr>
                            <m:nor/>
                          </m:rPr>
                          <a:rPr lang="vi-VN" sz="4800"/>
                          <m:t> (</m:t>
                        </m:r>
                        <m:r>
                          <m:rPr>
                            <m:nor/>
                          </m:rPr>
                          <a:rPr lang="vi-VN" sz="4800"/>
                          <m:t>d</m:t>
                        </m:r>
                        <m:r>
                          <m:rPr>
                            <m:nor/>
                          </m:rPr>
                          <a:rPr lang="vi-VN" sz="4800"/>
                          <m:t>ư) </m:t>
                        </m:r>
                        <m:r>
                          <m:rPr>
                            <m:nor/>
                          </m:rPr>
                          <a:rPr lang="vi-VN" sz="4800"/>
                          <m:t>t</m:t>
                        </m:r>
                        <m:r>
                          <m:rPr>
                            <m:nor/>
                          </m:rPr>
                          <a:rPr lang="vi-VN" sz="4800"/>
                          <m:t>ạ</m:t>
                        </m:r>
                        <m:r>
                          <m:rPr>
                            <m:nor/>
                          </m:rPr>
                          <a:rPr lang="vi-VN" sz="4800"/>
                          <m:t>o</m:t>
                        </m:r>
                        <m:r>
                          <m:rPr>
                            <m:nor/>
                          </m:rPr>
                          <a:rPr lang="vi-VN" sz="4800"/>
                          <m:t> </m:t>
                        </m:r>
                        <m:r>
                          <m:rPr>
                            <m:nor/>
                          </m:rPr>
                          <a:rPr lang="vi-VN" sz="4800"/>
                          <m:t>ra</m:t>
                        </m:r>
                        <m:r>
                          <m:rPr>
                            <m:nor/>
                          </m:rPr>
                          <a:rPr lang="vi-VN" sz="4800"/>
                          <m:t> 1 </m:t>
                        </m:r>
                        <m:r>
                          <m:rPr>
                            <m:nor/>
                          </m:rPr>
                          <a:rPr lang="vi-VN" sz="4800"/>
                          <m:t>mol</m:t>
                        </m:r>
                        <m:r>
                          <m:rPr>
                            <m:nor/>
                          </m:rPr>
                          <a:rPr lang="vi-VN" sz="4800"/>
                          <m:t> </m:t>
                        </m:r>
                        <m:r>
                          <m:rPr>
                            <m:nor/>
                          </m:rPr>
                          <a:rPr lang="vi-VN" sz="4800"/>
                          <m:t>kh</m:t>
                        </m:r>
                        <m:r>
                          <m:rPr>
                            <m:nor/>
                          </m:rPr>
                          <a:rPr lang="vi-VN" sz="4800"/>
                          <m:t>í </m:t>
                        </m:r>
                        <m:r>
                          <m:rPr>
                            <m:nor/>
                          </m:rPr>
                          <a:rPr lang="vi-VN" sz="4800"/>
                          <m:t>SO</m:t>
                        </m:r>
                        <m:r>
                          <m:rPr>
                            <m:nor/>
                          </m:rPr>
                          <a:rPr lang="vi-VN" sz="4800" baseline="-25000"/>
                          <m:t>2</m:t>
                        </m:r>
                        <m:r>
                          <m:rPr>
                            <m:nor/>
                          </m:rPr>
                          <a:rPr lang="vi-VN" sz="4800"/>
                          <m:t> (</m:t>
                        </m:r>
                        <m:r>
                          <m:rPr>
                            <m:nor/>
                          </m:rPr>
                          <a:rPr lang="vi-VN" sz="4800"/>
                          <m:t>s</m:t>
                        </m:r>
                        <m:r>
                          <m:rPr>
                            <m:nor/>
                          </m:rPr>
                          <a:rPr lang="vi-VN" sz="4800"/>
                          <m:t>ả</m:t>
                        </m:r>
                        <m:r>
                          <m:rPr>
                            <m:nor/>
                          </m:rPr>
                          <a:rPr lang="vi-VN" sz="4800"/>
                          <m:t>n</m:t>
                        </m:r>
                        <m:r>
                          <m:rPr>
                            <m:nor/>
                          </m:rPr>
                          <a:rPr lang="vi-VN" sz="4800"/>
                          <m:t> </m:t>
                        </m:r>
                        <m:r>
                          <m:rPr>
                            <m:nor/>
                          </m:rPr>
                          <a:rPr lang="vi-VN" sz="4800"/>
                          <m:t>ph</m:t>
                        </m:r>
                        <m:r>
                          <m:rPr>
                            <m:nor/>
                          </m:rPr>
                          <a:rPr lang="vi-VN" sz="4800"/>
                          <m:t>ẩ</m:t>
                        </m:r>
                        <m:r>
                          <m:rPr>
                            <m:nor/>
                          </m:rPr>
                          <a:rPr lang="vi-VN" sz="4800"/>
                          <m:t>m</m:t>
                        </m:r>
                        <m:r>
                          <m:rPr>
                            <m:nor/>
                          </m:rPr>
                          <a:rPr lang="vi-VN" sz="4800"/>
                          <m:t> </m:t>
                        </m:r>
                        <m:r>
                          <m:rPr>
                            <m:nor/>
                          </m:rPr>
                          <a:rPr lang="vi-VN" sz="4800"/>
                          <m:t>kh</m:t>
                        </m:r>
                        <m:r>
                          <m:rPr>
                            <m:nor/>
                          </m:rPr>
                          <a:rPr lang="vi-VN" sz="4800"/>
                          <m:t>ử </m:t>
                        </m:r>
                        <m:r>
                          <m:rPr>
                            <m:nor/>
                          </m:rPr>
                          <a:rPr lang="vi-VN" sz="4800"/>
                          <m:t>duy</m:t>
                        </m:r>
                        <m:r>
                          <m:rPr>
                            <m:nor/>
                          </m:rPr>
                          <a:rPr lang="vi-VN" sz="4800"/>
                          <m:t> </m:t>
                        </m:r>
                        <m:r>
                          <m:rPr>
                            <m:nor/>
                          </m:rPr>
                          <a:rPr lang="vi-VN" sz="4800"/>
                          <m:t>nh</m:t>
                        </m:r>
                        <m:r>
                          <m:rPr>
                            <m:nor/>
                          </m:rPr>
                          <a:rPr lang="vi-VN" sz="4800"/>
                          <m:t>ấ</m:t>
                        </m:r>
                        <m:r>
                          <m:rPr>
                            <m:nor/>
                          </m:rPr>
                          <a:rPr lang="vi-VN" sz="4800"/>
                          <m:t>t</m:t>
                        </m:r>
                        <m:r>
                          <m:rPr>
                            <m:nor/>
                          </m:rPr>
                          <a:rPr lang="vi-VN" sz="4800"/>
                          <m:t>). </m:t>
                        </m:r>
                        <m:r>
                          <m:rPr>
                            <m:nor/>
                          </m:rPr>
                          <a:rPr lang="vi-VN" sz="4800"/>
                          <m:t>Hai</m:t>
                        </m:r>
                        <m:r>
                          <m:rPr>
                            <m:nor/>
                          </m:rPr>
                          <a:rPr lang="vi-VN" sz="4800"/>
                          <m:t> </m:t>
                        </m:r>
                        <m:r>
                          <m:rPr>
                            <m:nor/>
                          </m:rPr>
                          <a:rPr lang="vi-VN" sz="4800"/>
                          <m:t>ch</m:t>
                        </m:r>
                        <m:r>
                          <m:rPr>
                            <m:nor/>
                          </m:rPr>
                          <a:rPr lang="vi-VN" sz="4800"/>
                          <m:t>ấ</m:t>
                        </m:r>
                        <m:r>
                          <m:rPr>
                            <m:nor/>
                          </m:rPr>
                          <a:rPr lang="vi-VN" sz="4800"/>
                          <m:t>t</m:t>
                        </m:r>
                        <m:r>
                          <m:rPr>
                            <m:nor/>
                          </m:rPr>
                          <a:rPr lang="vi-VN" sz="4800"/>
                          <m:t> </m:t>
                        </m:r>
                        <m:r>
                          <m:rPr>
                            <m:nor/>
                          </m:rPr>
                          <a:rPr lang="vi-VN" sz="4800"/>
                          <m:t>X</m:t>
                        </m:r>
                        <m:r>
                          <m:rPr>
                            <m:nor/>
                          </m:rPr>
                          <a:rPr lang="vi-VN" sz="4800"/>
                          <m:t>, </m:t>
                        </m:r>
                        <m:r>
                          <m:rPr>
                            <m:nor/>
                          </m:rPr>
                          <a:rPr lang="vi-VN" sz="4800"/>
                          <m:t>Y</m:t>
                        </m:r>
                        <m:r>
                          <m:rPr>
                            <m:nor/>
                          </m:rPr>
                          <a:rPr lang="vi-VN" sz="4800"/>
                          <m:t> </m:t>
                        </m:r>
                        <m:r>
                          <m:rPr>
                            <m:nor/>
                          </m:rPr>
                          <a:rPr lang="vi-VN" sz="4800"/>
                          <m:t>l</m:t>
                        </m:r>
                        <m:r>
                          <m:rPr>
                            <m:nor/>
                          </m:rPr>
                          <a:rPr lang="vi-VN" sz="4800"/>
                          <m:t>à:</m:t>
                        </m:r>
                      </m:oMath>
                    </m:oMathPara>
                  </a14:m>
                  <a:endParaRPr lang="en-US" sz="4800" dirty="0">
                    <a:effectLst/>
                  </a:endParaRPr>
                </a:p>
              </p:txBody>
            </p:sp>
          </mc:Choice>
          <mc:Fallback xmlns="">
            <p:sp>
              <p:nvSpPr>
                <p:cNvPr id="265" name="Text Box 5">
                  <a:extLst>
                    <a:ext uri="{FF2B5EF4-FFF2-40B4-BE49-F238E27FC236}">
                      <a16:creationId xmlns="" xmlns:a16="http://schemas.microsoft.com/office/drawing/2014/main" xmlns:a14="http://schemas.microsoft.com/office/drawing/2010/main" id="{0CE78A64-B2F6-ED1E-BAE0-B92E926AD0E1}"/>
                    </a:ext>
                  </a:extLst>
                </p:cNvPr>
                <p:cNvSpPr txBox="1">
                  <a:spLocks noRot="1" noChangeAspect="1" noMove="1" noResize="1" noEditPoints="1" noAdjustHandles="1" noChangeArrowheads="1" noChangeShapeType="1" noTextEdit="1"/>
                </p:cNvSpPr>
                <p:nvPr/>
              </p:nvSpPr>
              <p:spPr bwMode="auto">
                <a:xfrm>
                  <a:off x="3501159" y="2040870"/>
                  <a:ext cx="19011902" cy="1684653"/>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278014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wipe(left)">
                                      <p:cBhvr>
                                        <p:cTn id="2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2" name="Google Shape;172;p1"/>
          <p:cNvSpPr txBox="1"/>
          <p:nvPr/>
        </p:nvSpPr>
        <p:spPr>
          <a:xfrm>
            <a:off x="175081" y="2294479"/>
            <a:ext cx="24398907" cy="989141"/>
          </a:xfrm>
          <a:prstGeom prst="rect">
            <a:avLst/>
          </a:prstGeom>
          <a:noFill/>
          <a:ln>
            <a:noFill/>
          </a:ln>
        </p:spPr>
        <p:txBody>
          <a:bodyPr spcFirstLastPara="1" wrap="square" lIns="91400" tIns="45700" rIns="91400" bIns="45700" anchor="t" anchorCtr="0">
            <a:spAutoFit/>
          </a:bodyPr>
          <a:lstStyle/>
          <a:p>
            <a:pPr marL="914400" marR="0" lvl="0" indent="-914400" algn="ctr" rtl="0">
              <a:lnSpc>
                <a:spcPct val="93750"/>
              </a:lnSpc>
              <a:spcBef>
                <a:spcPts val="0"/>
              </a:spcBef>
              <a:spcAft>
                <a:spcPts val="0"/>
              </a:spcAft>
              <a:buAutoNum type="alphaUcPeriod"/>
            </a:pPr>
            <a:r>
              <a:rPr lang="en-US" sz="4800" b="1" dirty="0" smtClean="0">
                <a:solidFill>
                  <a:srgbClr val="FF0000"/>
                </a:solidFill>
                <a:latin typeface="Tahoma"/>
                <a:ea typeface="Tahoma"/>
                <a:cs typeface="Tahoma"/>
                <a:sym typeface="Tahoma"/>
              </a:rPr>
              <a:t>HOẠT ĐỘNG MỞ ĐẦU</a:t>
            </a:r>
          </a:p>
          <a:p>
            <a:pPr marL="342900" marR="0" lvl="0" indent="-342900" algn="ctr" rtl="0">
              <a:lnSpc>
                <a:spcPct val="93750"/>
              </a:lnSpc>
              <a:spcBef>
                <a:spcPts val="0"/>
              </a:spcBef>
              <a:spcAft>
                <a:spcPts val="0"/>
              </a:spcAft>
              <a:buAutoNum type="alphaUcPeriod"/>
            </a:pPr>
            <a:endParaRPr dirty="0"/>
          </a:p>
        </p:txBody>
      </p:sp>
      <p:grpSp>
        <p:nvGrpSpPr>
          <p:cNvPr id="173" name="Google Shape;173;p1"/>
          <p:cNvGrpSpPr/>
          <p:nvPr/>
        </p:nvGrpSpPr>
        <p:grpSpPr>
          <a:xfrm>
            <a:off x="3184699" y="4558795"/>
            <a:ext cx="18975066" cy="1642706"/>
            <a:chOff x="3024409" y="3659656"/>
            <a:chExt cx="18976301" cy="1642813"/>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024409" y="3659656"/>
              <a:ext cx="18976301" cy="1401333"/>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3000"/>
                </a:spcBef>
                <a:spcAft>
                  <a:spcPts val="0"/>
                </a:spcAft>
                <a:buNone/>
              </a:pPr>
              <a:endParaRPr sz="6600" b="1" dirty="0">
                <a:solidFill>
                  <a:srgbClr val="135F82"/>
                </a:solidFill>
                <a:latin typeface="Questrial"/>
                <a:ea typeface="Questrial"/>
                <a:cs typeface="Questrial"/>
                <a:sym typeface="Questrial"/>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467" y="3234646"/>
            <a:ext cx="15018116" cy="10482942"/>
          </a:xfrm>
          <a:prstGeom prst="rect">
            <a:avLst/>
          </a:prstGeom>
        </p:spPr>
      </p:pic>
    </p:spTree>
    <p:extLst>
      <p:ext uri="{BB962C8B-B14F-4D97-AF65-F5344CB8AC3E}">
        <p14:creationId xmlns:p14="http://schemas.microsoft.com/office/powerpoint/2010/main" val="63927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90;p4"/>
          <p:cNvGrpSpPr/>
          <p:nvPr/>
        </p:nvGrpSpPr>
        <p:grpSpPr>
          <a:xfrm>
            <a:off x="2157207" y="2068156"/>
            <a:ext cx="7003726" cy="1115311"/>
            <a:chOff x="2067302" y="5922690"/>
            <a:chExt cx="2901621" cy="940513"/>
          </a:xfrm>
        </p:grpSpPr>
        <p:sp>
          <p:nvSpPr>
            <p:cNvPr id="3"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4" name="Google Shape;292;p4"/>
            <p:cNvSpPr txBox="1"/>
            <p:nvPr/>
          </p:nvSpPr>
          <p:spPr>
            <a:xfrm>
              <a:off x="2855922" y="6002305"/>
              <a:ext cx="2113001" cy="6488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smtClean="0">
                  <a:solidFill>
                    <a:srgbClr val="FF0000"/>
                  </a:solidFill>
                  <a:latin typeface="Times New Roman"/>
                  <a:ea typeface="Times New Roman"/>
                  <a:cs typeface="Times New Roman"/>
                  <a:sym typeface="Times New Roman"/>
                </a:rPr>
                <a:t>D. </a:t>
              </a:r>
              <a:r>
                <a:rPr lang="en-US" sz="4400" b="1" dirty="0" smtClean="0">
                  <a:solidFill>
                    <a:srgbClr val="7E9532"/>
                  </a:solidFill>
                  <a:latin typeface="Times New Roman"/>
                  <a:ea typeface="Times New Roman"/>
                  <a:cs typeface="Times New Roman"/>
                  <a:sym typeface="Times New Roman"/>
                </a:rPr>
                <a:t>VẬN DỤNG</a:t>
              </a:r>
              <a:endParaRPr sz="4400" b="1" dirty="0">
                <a:solidFill>
                  <a:srgbClr val="7E9532"/>
                </a:solidFill>
                <a:latin typeface="Times New Roman"/>
                <a:ea typeface="Times New Roman"/>
                <a:cs typeface="Times New Roman"/>
                <a:sym typeface="Times New Roman"/>
              </a:endParaRPr>
            </a:p>
          </p:txBody>
        </p:sp>
        <p:grpSp>
          <p:nvGrpSpPr>
            <p:cNvPr id="5" name="Google Shape;293;p4"/>
            <p:cNvGrpSpPr/>
            <p:nvPr/>
          </p:nvGrpSpPr>
          <p:grpSpPr>
            <a:xfrm>
              <a:off x="2067302" y="5922690"/>
              <a:ext cx="950173" cy="940513"/>
              <a:chOff x="1311958" y="3405486"/>
              <a:chExt cx="950173" cy="940513"/>
            </a:xfrm>
          </p:grpSpPr>
          <p:sp>
            <p:nvSpPr>
              <p:cNvPr id="6"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7"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8"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9"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10"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11"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12"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13"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14"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15"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16"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17"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18"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19"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0"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1"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2"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3"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4"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5"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6"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7"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8"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31" name="Group 11">
            <a:extLst>
              <a:ext uri="{FF2B5EF4-FFF2-40B4-BE49-F238E27FC236}">
                <a16:creationId xmlns="" xmlns:a16="http://schemas.microsoft.com/office/drawing/2014/main" id="{519A3A9B-06D2-AAB5-842E-BA68BBE5F223}"/>
              </a:ext>
            </a:extLst>
          </p:cNvPr>
          <p:cNvGrpSpPr/>
          <p:nvPr/>
        </p:nvGrpSpPr>
        <p:grpSpPr>
          <a:xfrm>
            <a:off x="162398" y="4188074"/>
            <a:ext cx="23820419" cy="6615618"/>
            <a:chOff x="230944" y="2040870"/>
            <a:chExt cx="23820419" cy="6615618"/>
          </a:xfrm>
        </p:grpSpPr>
        <p:grpSp>
          <p:nvGrpSpPr>
            <p:cNvPr id="32" name="Group 20">
              <a:extLst>
                <a:ext uri="{FF2B5EF4-FFF2-40B4-BE49-F238E27FC236}">
                  <a16:creationId xmlns="" xmlns:a16="http://schemas.microsoft.com/office/drawing/2014/main" id="{3610751E-E89B-16A3-0727-666AB97FA645}"/>
                </a:ext>
              </a:extLst>
            </p:cNvPr>
            <p:cNvGrpSpPr/>
            <p:nvPr/>
          </p:nvGrpSpPr>
          <p:grpSpPr>
            <a:xfrm>
              <a:off x="230944" y="2121334"/>
              <a:ext cx="23820419" cy="1769368"/>
              <a:chOff x="539751" y="1720892"/>
              <a:chExt cx="23013185" cy="1483873"/>
            </a:xfrm>
          </p:grpSpPr>
          <p:sp>
            <p:nvSpPr>
              <p:cNvPr id="34" name="Rounded Rectangle 24">
                <a:extLst>
                  <a:ext uri="{FF2B5EF4-FFF2-40B4-BE49-F238E27FC236}">
                    <a16:creationId xmlns=""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35" name="Group 25">
                <a:extLst>
                  <a:ext uri="{FF2B5EF4-FFF2-40B4-BE49-F238E27FC236}">
                    <a16:creationId xmlns="" xmlns:a16="http://schemas.microsoft.com/office/drawing/2014/main" id="{91078BEE-5D86-7C94-D7B1-A854C53596BF}"/>
                  </a:ext>
                </a:extLst>
              </p:cNvPr>
              <p:cNvGrpSpPr/>
              <p:nvPr/>
            </p:nvGrpSpPr>
            <p:grpSpPr>
              <a:xfrm>
                <a:off x="539751" y="1771634"/>
                <a:ext cx="3148541" cy="1210853"/>
                <a:chOff x="539751" y="1771634"/>
                <a:chExt cx="3148541" cy="1210853"/>
              </a:xfrm>
            </p:grpSpPr>
            <p:sp>
              <p:nvSpPr>
                <p:cNvPr id="36"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38"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41"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44"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45"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46"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47"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39"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40"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273590" y="2285575"/>
                  <a:ext cx="2414702"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lang="en-US" sz="4800" b="1" kern="1200" dirty="0" err="1" smtClean="0">
                      <a:solidFill>
                        <a:prstClr val="white"/>
                      </a:solidFill>
                      <a:latin typeface="Tahoma" pitchFamily="34" charset="0"/>
                      <a:ea typeface="+mn-ea"/>
                      <a:cs typeface="Tahoma" pitchFamily="34" charset="0"/>
                    </a:rPr>
                    <a:t>hỏi</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mc:AlternateContent xmlns:mc="http://schemas.openxmlformats.org/markup-compatibility/2006" xmlns:a14="http://schemas.microsoft.com/office/drawing/2010/main">
          <mc:Choice Requires="a14">
            <p:sp>
              <p:nvSpPr>
                <p:cNvPr id="33"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3501159" y="2040870"/>
                  <a:ext cx="19011902" cy="6615618"/>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14:m>
                    <m:oMath xmlns:m="http://schemas.openxmlformats.org/officeDocument/2006/math">
                      <m:r>
                        <m:rPr>
                          <m:nor/>
                        </m:rPr>
                        <a:rPr lang="pt-BR" sz="4800"/>
                        <m:t>1. </m:t>
                      </m:r>
                      <m:r>
                        <m:rPr>
                          <m:nor/>
                        </m:rPr>
                        <a:rPr lang="pt-BR" sz="4800"/>
                        <m:t>T</m:t>
                      </m:r>
                      <m:r>
                        <m:rPr>
                          <m:nor/>
                        </m:rPr>
                        <a:rPr lang="pt-BR" sz="4800"/>
                        <m:t>ì</m:t>
                      </m:r>
                      <m:r>
                        <m:rPr>
                          <m:nor/>
                        </m:rPr>
                        <a:rPr lang="pt-BR" sz="4800"/>
                        <m:t>m</m:t>
                      </m:r>
                      <m:r>
                        <m:rPr>
                          <m:nor/>
                        </m:rPr>
                        <a:rPr lang="pt-BR" sz="4800"/>
                        <m:t> </m:t>
                      </m:r>
                      <m:r>
                        <m:rPr>
                          <m:nor/>
                        </m:rPr>
                        <a:rPr lang="pt-BR" sz="4800"/>
                        <m:t>hi</m:t>
                      </m:r>
                      <m:r>
                        <m:rPr>
                          <m:nor/>
                        </m:rPr>
                        <a:rPr lang="pt-BR" sz="4800"/>
                        <m:t>ể</m:t>
                      </m:r>
                      <m:r>
                        <m:rPr>
                          <m:nor/>
                        </m:rPr>
                        <a:rPr lang="pt-BR" sz="4800"/>
                        <m:t>u</m:t>
                      </m:r>
                      <m:r>
                        <m:rPr>
                          <m:nor/>
                        </m:rPr>
                        <a:rPr lang="pt-BR" sz="4800"/>
                        <m:t> </m:t>
                      </m:r>
                      <m:r>
                        <m:rPr>
                          <m:nor/>
                        </m:rPr>
                        <a:rPr lang="pt-BR" sz="4800"/>
                        <m:t>c</m:t>
                      </m:r>
                      <m:r>
                        <m:rPr>
                          <m:nor/>
                        </m:rPr>
                        <a:rPr lang="pt-BR" sz="4800"/>
                        <m:t>á</m:t>
                      </m:r>
                      <m:r>
                        <m:rPr>
                          <m:nor/>
                        </m:rPr>
                        <a:rPr lang="pt-BR" sz="4800"/>
                        <m:t>c</m:t>
                      </m:r>
                      <m:r>
                        <m:rPr>
                          <m:nor/>
                        </m:rPr>
                        <a:rPr lang="pt-BR" sz="4800"/>
                        <m:t> ứ</m:t>
                      </m:r>
                      <m:r>
                        <m:rPr>
                          <m:nor/>
                        </m:rPr>
                        <a:rPr lang="pt-BR" sz="4800"/>
                        <m:t>ng</m:t>
                      </m:r>
                      <m:r>
                        <m:rPr>
                          <m:nor/>
                        </m:rPr>
                        <a:rPr lang="pt-BR" sz="4800"/>
                        <m:t> </m:t>
                      </m:r>
                      <m:r>
                        <m:rPr>
                          <m:nor/>
                        </m:rPr>
                        <a:rPr lang="pt-BR" sz="4800"/>
                        <m:t>d</m:t>
                      </m:r>
                      <m:r>
                        <m:rPr>
                          <m:nor/>
                        </m:rPr>
                        <a:rPr lang="pt-BR" sz="4800"/>
                        <m:t>ụ</m:t>
                      </m:r>
                      <m:r>
                        <m:rPr>
                          <m:nor/>
                        </m:rPr>
                        <a:rPr lang="pt-BR" sz="4800"/>
                        <m:t>ng</m:t>
                      </m:r>
                      <m:r>
                        <m:rPr>
                          <m:nor/>
                        </m:rPr>
                        <a:rPr lang="pt-BR" sz="4800"/>
                        <m:t> </m:t>
                      </m:r>
                      <m:r>
                        <m:rPr>
                          <m:nor/>
                        </m:rPr>
                        <a:rPr lang="pt-BR" sz="4800"/>
                        <m:t>c</m:t>
                      </m:r>
                      <m:r>
                        <m:rPr>
                          <m:nor/>
                        </m:rPr>
                        <a:rPr lang="pt-BR" sz="4800"/>
                        <m:t>ủ</m:t>
                      </m:r>
                      <m:r>
                        <m:rPr>
                          <m:nor/>
                        </m:rPr>
                        <a:rPr lang="pt-BR" sz="4800"/>
                        <m:t>a</m:t>
                      </m:r>
                      <m:r>
                        <m:rPr>
                          <m:nor/>
                        </m:rPr>
                        <a:rPr lang="pt-BR" sz="4800"/>
                        <m:t> </m:t>
                      </m:r>
                      <m:r>
                        <m:rPr>
                          <m:nor/>
                        </m:rPr>
                        <a:rPr lang="vi-VN" sz="4800"/>
                        <m:t>sulfuric</m:t>
                      </m:r>
                      <m:r>
                        <m:rPr>
                          <m:nor/>
                        </m:rPr>
                        <a:rPr lang="pt-BR" sz="4800"/>
                        <m:t> </m:t>
                      </m:r>
                      <m:r>
                        <m:rPr>
                          <m:nor/>
                        </m:rPr>
                        <a:rPr lang="pt-BR" sz="4800"/>
                        <m:t>acid</m:t>
                      </m:r>
                      <m:r>
                        <m:rPr>
                          <m:nor/>
                        </m:rPr>
                        <a:rPr lang="pt-BR" sz="4800"/>
                        <m:t> </m:t>
                      </m:r>
                      <m:r>
                        <m:rPr>
                          <m:nor/>
                        </m:rPr>
                        <a:rPr lang="pt-BR" sz="4800"/>
                        <m:t>v</m:t>
                      </m:r>
                      <m:r>
                        <m:rPr>
                          <m:nor/>
                        </m:rPr>
                        <a:rPr lang="pt-BR" sz="4800"/>
                        <m:t>à </m:t>
                      </m:r>
                      <m:r>
                        <m:rPr>
                          <m:nor/>
                        </m:rPr>
                        <a:rPr lang="pt-BR" sz="4800"/>
                        <m:t>mu</m:t>
                      </m:r>
                      <m:r>
                        <m:rPr>
                          <m:nor/>
                        </m:rPr>
                        <a:rPr lang="pt-BR" sz="4800"/>
                        <m:t>ố</m:t>
                      </m:r>
                      <m:r>
                        <m:rPr>
                          <m:nor/>
                        </m:rPr>
                        <a:rPr lang="pt-BR" sz="4800"/>
                        <m:t>i</m:t>
                      </m:r>
                      <m:r>
                        <m:rPr>
                          <m:nor/>
                        </m:rPr>
                        <a:rPr lang="pt-BR" sz="4800"/>
                        <m:t> </m:t>
                      </m:r>
                      <m:r>
                        <m:rPr>
                          <m:nor/>
                        </m:rPr>
                        <a:rPr lang="pt-BR" sz="4800"/>
                        <m:t>sulfate</m:t>
                      </m:r>
                      <m:r>
                        <m:rPr>
                          <m:nor/>
                        </m:rPr>
                        <a:rPr lang="pt-BR" sz="4800"/>
                        <m:t> </m:t>
                      </m:r>
                      <m:r>
                        <m:rPr>
                          <m:nor/>
                        </m:rPr>
                        <a:rPr lang="pt-BR" sz="4800"/>
                        <m:t>trong</m:t>
                      </m:r>
                      <m:r>
                        <m:rPr>
                          <m:nor/>
                        </m:rPr>
                        <a:rPr lang="pt-BR" sz="4800"/>
                        <m:t> </m:t>
                      </m:r>
                      <m:r>
                        <m:rPr>
                          <m:nor/>
                        </m:rPr>
                        <a:rPr lang="pt-BR" sz="4800"/>
                        <m:t>th</m:t>
                      </m:r>
                      <m:r>
                        <m:rPr>
                          <m:nor/>
                        </m:rPr>
                        <a:rPr lang="pt-BR" sz="4800"/>
                        <m:t>ự</m:t>
                      </m:r>
                      <m:r>
                        <m:rPr>
                          <m:nor/>
                        </m:rPr>
                        <a:rPr lang="pt-BR" sz="4800"/>
                        <m:t>c</m:t>
                      </m:r>
                      <m:r>
                        <m:rPr>
                          <m:nor/>
                        </m:rPr>
                        <a:rPr lang="pt-BR" sz="4800"/>
                        <m:t> </m:t>
                      </m:r>
                      <m:r>
                        <m:rPr>
                          <m:nor/>
                        </m:rPr>
                        <a:rPr lang="pt-BR" sz="4800"/>
                        <m:t>t</m:t>
                      </m:r>
                      <m:r>
                        <m:rPr>
                          <m:nor/>
                        </m:rPr>
                        <a:rPr lang="pt-BR" sz="4800"/>
                        <m:t>ế?</m:t>
                      </m:r>
                    </m:oMath>
                  </a14:m>
                  <a:endParaRPr lang="en-US" sz="4800" dirty="0"/>
                </a:p>
                <a:p>
                  <a14:m>
                    <m:oMath xmlns:m="http://schemas.openxmlformats.org/officeDocument/2006/math">
                      <m:r>
                        <m:rPr>
                          <m:nor/>
                        </m:rPr>
                        <a:rPr lang="pt-BR" sz="4800"/>
                        <m:t>2. </m:t>
                      </m:r>
                      <m:r>
                        <m:rPr>
                          <m:nor/>
                        </m:rPr>
                        <a:rPr lang="vi-VN" sz="4800"/>
                        <m:t>Sulfuric</m:t>
                      </m:r>
                      <m:r>
                        <m:rPr>
                          <m:nor/>
                        </m:rPr>
                        <a:rPr lang="pt-BR" sz="4800"/>
                        <m:t> </m:t>
                      </m:r>
                      <m:r>
                        <m:rPr>
                          <m:nor/>
                        </m:rPr>
                        <a:rPr lang="pt-BR" sz="4800"/>
                        <m:t>acid</m:t>
                      </m:r>
                      <m:r>
                        <m:rPr>
                          <m:nor/>
                        </m:rPr>
                        <a:rPr lang="pt-BR" sz="4800"/>
                        <m:t> </m:t>
                      </m:r>
                      <m:r>
                        <m:rPr>
                          <m:nor/>
                        </m:rPr>
                        <a:rPr lang="pt-BR" sz="4800"/>
                        <m:t>tinh</m:t>
                      </m:r>
                      <m:r>
                        <m:rPr>
                          <m:nor/>
                        </m:rPr>
                        <a:rPr lang="pt-BR" sz="4800"/>
                        <m:t> </m:t>
                      </m:r>
                      <m:r>
                        <m:rPr>
                          <m:nor/>
                        </m:rPr>
                        <a:rPr lang="pt-BR" sz="4800"/>
                        <m:t>khi</m:t>
                      </m:r>
                      <m:r>
                        <m:rPr>
                          <m:nor/>
                        </m:rPr>
                        <a:rPr lang="pt-BR" sz="4800"/>
                        <m:t>ế</m:t>
                      </m:r>
                      <m:r>
                        <m:rPr>
                          <m:nor/>
                        </m:rPr>
                        <a:rPr lang="pt-BR" sz="4800"/>
                        <m:t>t</m:t>
                      </m:r>
                      <m:r>
                        <m:rPr>
                          <m:nor/>
                        </m:rPr>
                        <a:rPr lang="pt-BR" sz="4800"/>
                        <m:t> </m:t>
                      </m:r>
                      <m:r>
                        <m:rPr>
                          <m:nor/>
                        </m:rPr>
                        <a:rPr lang="pt-BR" sz="4800"/>
                        <m:t>c</m:t>
                      </m:r>
                      <m:r>
                        <m:rPr>
                          <m:nor/>
                        </m:rPr>
                        <a:rPr lang="pt-BR" sz="4800"/>
                        <m:t>ó đượ</m:t>
                      </m:r>
                      <m:r>
                        <m:rPr>
                          <m:nor/>
                        </m:rPr>
                        <a:rPr lang="pt-BR" sz="4800"/>
                        <m:t>c</m:t>
                      </m:r>
                      <m:r>
                        <m:rPr>
                          <m:nor/>
                        </m:rPr>
                        <a:rPr lang="pt-BR" sz="4800"/>
                        <m:t> </m:t>
                      </m:r>
                      <m:r>
                        <m:rPr>
                          <m:nor/>
                        </m:rPr>
                        <a:rPr lang="pt-BR" sz="4800"/>
                        <m:t>t</m:t>
                      </m:r>
                      <m:r>
                        <m:rPr>
                          <m:nor/>
                        </m:rPr>
                        <a:rPr lang="pt-BR" sz="4800"/>
                        <m:t>ì</m:t>
                      </m:r>
                      <m:r>
                        <m:rPr>
                          <m:nor/>
                        </m:rPr>
                        <a:rPr lang="pt-BR" sz="4800"/>
                        <m:t>m</m:t>
                      </m:r>
                      <m:r>
                        <m:rPr>
                          <m:nor/>
                        </m:rPr>
                        <a:rPr lang="pt-BR" sz="4800"/>
                        <m:t> </m:t>
                      </m:r>
                      <m:r>
                        <m:rPr>
                          <m:nor/>
                        </m:rPr>
                        <a:rPr lang="pt-BR" sz="4800"/>
                        <m:t>th</m:t>
                      </m:r>
                      <m:r>
                        <m:rPr>
                          <m:nor/>
                        </m:rPr>
                        <a:rPr lang="pt-BR" sz="4800"/>
                        <m:t>ấ</m:t>
                      </m:r>
                      <m:r>
                        <m:rPr>
                          <m:nor/>
                        </m:rPr>
                        <a:rPr lang="pt-BR" sz="4800"/>
                        <m:t>y</m:t>
                      </m:r>
                      <m:r>
                        <m:rPr>
                          <m:nor/>
                        </m:rPr>
                        <a:rPr lang="pt-BR" sz="4800"/>
                        <m:t> </m:t>
                      </m:r>
                      <m:r>
                        <m:rPr>
                          <m:nor/>
                        </m:rPr>
                        <a:rPr lang="pt-BR" sz="4800"/>
                        <m:t>tr</m:t>
                      </m:r>
                      <m:r>
                        <m:rPr>
                          <m:nor/>
                        </m:rPr>
                        <a:rPr lang="pt-BR" sz="4800"/>
                        <m:t>ê</m:t>
                      </m:r>
                      <m:r>
                        <m:rPr>
                          <m:nor/>
                        </m:rPr>
                        <a:rPr lang="pt-BR" sz="4800"/>
                        <m:t>n</m:t>
                      </m:r>
                      <m:r>
                        <m:rPr>
                          <m:nor/>
                        </m:rPr>
                        <a:rPr lang="pt-BR" sz="4800"/>
                        <m:t> </m:t>
                      </m:r>
                      <m:r>
                        <m:rPr>
                          <m:nor/>
                        </m:rPr>
                        <a:rPr lang="pt-BR" sz="4800"/>
                        <m:t>tr</m:t>
                      </m:r>
                      <m:r>
                        <m:rPr>
                          <m:nor/>
                        </m:rPr>
                        <a:rPr lang="pt-BR" sz="4800"/>
                        <m:t>á</m:t>
                      </m:r>
                      <m:r>
                        <m:rPr>
                          <m:nor/>
                        </m:rPr>
                        <a:rPr lang="pt-BR" sz="4800"/>
                        <m:t>i</m:t>
                      </m:r>
                      <m:r>
                        <m:rPr>
                          <m:nor/>
                        </m:rPr>
                        <a:rPr lang="pt-BR" sz="4800"/>
                        <m:t> đấ</m:t>
                      </m:r>
                      <m:r>
                        <m:rPr>
                          <m:nor/>
                        </m:rPr>
                        <a:rPr lang="pt-BR" sz="4800"/>
                        <m:t>t</m:t>
                      </m:r>
                      <m:r>
                        <m:rPr>
                          <m:nor/>
                        </m:rPr>
                        <a:rPr lang="pt-BR" sz="4800"/>
                        <m:t> </m:t>
                      </m:r>
                      <m:r>
                        <m:rPr>
                          <m:nor/>
                        </m:rPr>
                        <a:rPr lang="pt-BR" sz="4800"/>
                        <m:t>kh</m:t>
                      </m:r>
                      <m:r>
                        <m:rPr>
                          <m:nor/>
                        </m:rPr>
                        <a:rPr lang="pt-BR" sz="4800"/>
                        <m:t>ô</m:t>
                      </m:r>
                      <m:r>
                        <m:rPr>
                          <m:nor/>
                        </m:rPr>
                        <a:rPr lang="pt-BR" sz="4800"/>
                        <m:t>ng</m:t>
                      </m:r>
                      <m:r>
                        <m:rPr>
                          <m:nor/>
                        </m:rPr>
                        <a:rPr lang="pt-BR" sz="4800"/>
                        <m:t>? </m:t>
                      </m:r>
                      <m:r>
                        <m:rPr>
                          <m:nor/>
                        </m:rPr>
                        <a:rPr lang="pt-BR" sz="4800"/>
                        <m:t>Ch</m:t>
                      </m:r>
                      <m:r>
                        <m:rPr>
                          <m:nor/>
                        </m:rPr>
                        <a:rPr lang="pt-BR" sz="4800"/>
                        <m:t>ỉ </m:t>
                      </m:r>
                      <m:r>
                        <m:rPr>
                          <m:nor/>
                        </m:rPr>
                        <a:rPr lang="pt-BR" sz="4800"/>
                        <m:t>ra</m:t>
                      </m:r>
                      <m:r>
                        <m:rPr>
                          <m:nor/>
                        </m:rPr>
                        <a:rPr lang="pt-BR" sz="4800"/>
                        <m:t> </m:t>
                      </m:r>
                      <m:r>
                        <m:rPr>
                          <m:nor/>
                        </m:rPr>
                        <a:rPr lang="pt-BR" sz="4800"/>
                        <m:t>c</m:t>
                      </m:r>
                      <m:r>
                        <m:rPr>
                          <m:nor/>
                        </m:rPr>
                        <a:rPr lang="pt-BR" sz="4800"/>
                        <m:t>á</m:t>
                      </m:r>
                      <m:r>
                        <m:rPr>
                          <m:nor/>
                        </m:rPr>
                        <a:rPr lang="pt-BR" sz="4800"/>
                        <m:t>c</m:t>
                      </m:r>
                      <m:r>
                        <m:rPr>
                          <m:nor/>
                        </m:rPr>
                        <a:rPr lang="pt-BR" sz="4800"/>
                        <m:t> </m:t>
                      </m:r>
                      <m:r>
                        <m:rPr>
                          <m:nor/>
                        </m:rPr>
                        <a:rPr lang="pt-BR" sz="4800"/>
                        <m:t>hi</m:t>
                      </m:r>
                      <m:r>
                        <m:rPr>
                          <m:nor/>
                        </m:rPr>
                        <a:rPr lang="pt-BR" sz="4800"/>
                        <m:t>ệ</m:t>
                      </m:r>
                      <m:r>
                        <m:rPr>
                          <m:nor/>
                        </m:rPr>
                        <a:rPr lang="pt-BR" sz="4800"/>
                        <m:t>n</m:t>
                      </m:r>
                      <m:r>
                        <m:rPr>
                          <m:nor/>
                        </m:rPr>
                        <a:rPr lang="pt-BR" sz="4800"/>
                        <m:t> </m:t>
                      </m:r>
                      <m:r>
                        <m:rPr>
                          <m:nor/>
                        </m:rPr>
                        <a:rPr lang="pt-BR" sz="4800"/>
                        <m:t>t</m:t>
                      </m:r>
                      <m:r>
                        <m:rPr>
                          <m:nor/>
                        </m:rPr>
                        <a:rPr lang="pt-BR" sz="4800"/>
                        <m:t>ượ</m:t>
                      </m:r>
                      <m:r>
                        <m:rPr>
                          <m:nor/>
                        </m:rPr>
                        <a:rPr lang="pt-BR" sz="4800"/>
                        <m:t>ng</m:t>
                      </m:r>
                      <m:r>
                        <m:rPr>
                          <m:nor/>
                        </m:rPr>
                        <a:rPr lang="pt-BR" sz="4800"/>
                        <m:t> </m:t>
                      </m:r>
                      <m:r>
                        <m:rPr>
                          <m:nor/>
                        </m:rPr>
                        <a:rPr lang="pt-BR" sz="4800"/>
                        <m:t>trong</m:t>
                      </m:r>
                      <m:r>
                        <m:rPr>
                          <m:nor/>
                        </m:rPr>
                        <a:rPr lang="pt-BR" sz="4800"/>
                        <m:t> </m:t>
                      </m:r>
                      <m:r>
                        <m:rPr>
                          <m:nor/>
                        </m:rPr>
                        <a:rPr lang="pt-BR" sz="4800"/>
                        <m:t>t</m:t>
                      </m:r>
                      <m:r>
                        <m:rPr>
                          <m:nor/>
                        </m:rPr>
                        <a:rPr lang="pt-BR" sz="4800"/>
                        <m:t>ự </m:t>
                      </m:r>
                      <m:r>
                        <m:rPr>
                          <m:nor/>
                        </m:rPr>
                        <a:rPr lang="pt-BR" sz="4800"/>
                        <m:t>nhi</m:t>
                      </m:r>
                      <m:r>
                        <m:rPr>
                          <m:nor/>
                        </m:rPr>
                        <a:rPr lang="pt-BR" sz="4800"/>
                        <m:t>ê</m:t>
                      </m:r>
                      <m:r>
                        <m:rPr>
                          <m:nor/>
                        </m:rPr>
                        <a:rPr lang="pt-BR" sz="4800"/>
                        <m:t>n</m:t>
                      </m:r>
                      <m:r>
                        <m:rPr>
                          <m:nor/>
                        </m:rPr>
                        <a:rPr lang="pt-BR" sz="4800"/>
                        <m:t> </m:t>
                      </m:r>
                      <m:r>
                        <m:rPr>
                          <m:nor/>
                        </m:rPr>
                        <a:rPr lang="pt-BR" sz="4800"/>
                        <m:t>c</m:t>
                      </m:r>
                      <m:r>
                        <m:rPr>
                          <m:nor/>
                        </m:rPr>
                        <a:rPr lang="pt-BR" sz="4800"/>
                        <m:t>ó </m:t>
                      </m:r>
                      <m:r>
                        <m:rPr>
                          <m:nor/>
                        </m:rPr>
                        <a:rPr lang="pt-BR" sz="4800"/>
                        <m:t>t</m:t>
                      </m:r>
                      <m:r>
                        <m:rPr>
                          <m:nor/>
                        </m:rPr>
                        <a:rPr lang="pt-BR" sz="4800"/>
                        <m:t>ạ</m:t>
                      </m:r>
                      <m:r>
                        <m:rPr>
                          <m:nor/>
                        </m:rPr>
                        <a:rPr lang="pt-BR" sz="4800"/>
                        <m:t>o</m:t>
                      </m:r>
                      <m:r>
                        <m:rPr>
                          <m:nor/>
                        </m:rPr>
                        <a:rPr lang="pt-BR" sz="4800"/>
                        <m:t> </m:t>
                      </m:r>
                      <m:r>
                        <m:rPr>
                          <m:nor/>
                        </m:rPr>
                        <a:rPr lang="pt-BR" sz="4800"/>
                        <m:t>th</m:t>
                      </m:r>
                      <m:r>
                        <m:rPr>
                          <m:nor/>
                        </m:rPr>
                        <a:rPr lang="pt-BR" sz="4800"/>
                        <m:t>à</m:t>
                      </m:r>
                      <m:r>
                        <m:rPr>
                          <m:nor/>
                        </m:rPr>
                        <a:rPr lang="pt-BR" sz="4800"/>
                        <m:t>nh</m:t>
                      </m:r>
                      <m:r>
                        <m:rPr>
                          <m:nor/>
                        </m:rPr>
                        <a:rPr lang="pt-BR" sz="4800"/>
                        <m:t> </m:t>
                      </m:r>
                      <m:r>
                        <m:rPr>
                          <m:nor/>
                        </m:rPr>
                        <a:rPr lang="vi-VN" sz="4800"/>
                        <m:t>sulfuric</m:t>
                      </m:r>
                      <m:r>
                        <m:rPr>
                          <m:nor/>
                        </m:rPr>
                        <a:rPr lang="pt-BR" sz="4800"/>
                        <m:t> </m:t>
                      </m:r>
                      <m:r>
                        <m:rPr>
                          <m:nor/>
                        </m:rPr>
                        <a:rPr lang="pt-BR" sz="4800"/>
                        <m:t>acid</m:t>
                      </m:r>
                      <m:r>
                        <m:rPr>
                          <m:nor/>
                        </m:rPr>
                        <a:rPr lang="pt-BR" sz="4800"/>
                        <m:t>?</m:t>
                      </m:r>
                    </m:oMath>
                  </a14:m>
                  <a:endParaRPr lang="en-US" sz="4800" dirty="0"/>
                </a:p>
                <a:p>
                  <a14:m>
                    <m:oMath xmlns:m="http://schemas.openxmlformats.org/officeDocument/2006/math">
                      <m:r>
                        <m:rPr>
                          <m:nor/>
                        </m:rPr>
                        <a:rPr lang="pt-BR" sz="4800"/>
                        <m:t>3. </m:t>
                      </m:r>
                      <m:r>
                        <m:rPr>
                          <m:nor/>
                        </m:rPr>
                        <a:rPr lang="pt-BR" sz="4800"/>
                        <m:t>T</m:t>
                      </m:r>
                      <m:r>
                        <m:rPr>
                          <m:nor/>
                        </m:rPr>
                        <a:rPr lang="pt-BR" sz="4800"/>
                        <m:t>ì</m:t>
                      </m:r>
                      <m:r>
                        <m:rPr>
                          <m:nor/>
                        </m:rPr>
                        <a:rPr lang="pt-BR" sz="4800"/>
                        <m:t>m</m:t>
                      </m:r>
                      <m:r>
                        <m:rPr>
                          <m:nor/>
                        </m:rPr>
                        <a:rPr lang="pt-BR" sz="4800"/>
                        <m:t> </m:t>
                      </m:r>
                      <m:r>
                        <m:rPr>
                          <m:nor/>
                        </m:rPr>
                        <a:rPr lang="pt-BR" sz="4800"/>
                        <m:t>hi</m:t>
                      </m:r>
                      <m:r>
                        <m:rPr>
                          <m:nor/>
                        </m:rPr>
                        <a:rPr lang="pt-BR" sz="4800"/>
                        <m:t>ể</m:t>
                      </m:r>
                      <m:r>
                        <m:rPr>
                          <m:nor/>
                        </m:rPr>
                        <a:rPr lang="pt-BR" sz="4800"/>
                        <m:t>u</m:t>
                      </m:r>
                      <m:r>
                        <m:rPr>
                          <m:nor/>
                        </m:rPr>
                        <a:rPr lang="pt-BR" sz="4800"/>
                        <m:t> </m:t>
                      </m:r>
                      <m:r>
                        <m:rPr>
                          <m:nor/>
                        </m:rPr>
                        <a:rPr lang="pt-BR" sz="4800"/>
                        <m:t>c</m:t>
                      </m:r>
                      <m:r>
                        <m:rPr>
                          <m:nor/>
                        </m:rPr>
                        <a:rPr lang="pt-BR" sz="4800"/>
                        <m:t>á</m:t>
                      </m:r>
                      <m:r>
                        <m:rPr>
                          <m:nor/>
                        </m:rPr>
                        <a:rPr lang="pt-BR" sz="4800"/>
                        <m:t>ch</m:t>
                      </m:r>
                      <m:r>
                        <m:rPr>
                          <m:nor/>
                        </m:rPr>
                        <a:rPr lang="pt-BR" sz="4800"/>
                        <m:t> </m:t>
                      </m:r>
                      <m:r>
                        <m:rPr>
                          <m:nor/>
                        </m:rPr>
                        <a:rPr lang="pt-BR" sz="4800"/>
                        <m:t>x</m:t>
                      </m:r>
                      <m:r>
                        <m:rPr>
                          <m:nor/>
                        </m:rPr>
                        <a:rPr lang="pt-BR" sz="4800"/>
                        <m:t>ử </m:t>
                      </m:r>
                      <m:r>
                        <m:rPr>
                          <m:nor/>
                        </m:rPr>
                        <a:rPr lang="pt-BR" sz="4800"/>
                        <m:t>l</m:t>
                      </m:r>
                      <m:r>
                        <m:rPr>
                          <m:nor/>
                        </m:rPr>
                        <a:rPr lang="pt-BR" sz="4800"/>
                        <m:t>í </m:t>
                      </m:r>
                      <m:r>
                        <m:rPr>
                          <m:nor/>
                        </m:rPr>
                        <a:rPr lang="pt-BR" sz="4800"/>
                        <m:t>c</m:t>
                      </m:r>
                      <m:r>
                        <m:rPr>
                          <m:nor/>
                        </m:rPr>
                        <a:rPr lang="pt-BR" sz="4800"/>
                        <m:t>á</m:t>
                      </m:r>
                      <m:r>
                        <m:rPr>
                          <m:nor/>
                        </m:rPr>
                        <a:rPr lang="pt-BR" sz="4800"/>
                        <m:t>c</m:t>
                      </m:r>
                      <m:r>
                        <m:rPr>
                          <m:nor/>
                        </m:rPr>
                        <a:rPr lang="pt-BR" sz="4800"/>
                        <m:t> đá</m:t>
                      </m:r>
                      <m:r>
                        <m:rPr>
                          <m:nor/>
                        </m:rPr>
                        <a:rPr lang="pt-BR" sz="4800"/>
                        <m:t>m</m:t>
                      </m:r>
                      <m:r>
                        <m:rPr>
                          <m:nor/>
                        </m:rPr>
                        <a:rPr lang="pt-BR" sz="4800"/>
                        <m:t> </m:t>
                      </m:r>
                      <m:r>
                        <m:rPr>
                          <m:nor/>
                        </m:rPr>
                        <a:rPr lang="pt-BR" sz="4800"/>
                        <m:t>ch</m:t>
                      </m:r>
                      <m:r>
                        <m:rPr>
                          <m:nor/>
                        </m:rPr>
                        <a:rPr lang="pt-BR" sz="4800"/>
                        <m:t>á</m:t>
                      </m:r>
                      <m:r>
                        <m:rPr>
                          <m:nor/>
                        </m:rPr>
                        <a:rPr lang="pt-BR" sz="4800"/>
                        <m:t>y</m:t>
                      </m:r>
                      <m:r>
                        <m:rPr>
                          <m:nor/>
                        </m:rPr>
                        <a:rPr lang="pt-BR" sz="4800"/>
                        <m:t> </m:t>
                      </m:r>
                      <m:r>
                        <m:rPr>
                          <m:nor/>
                        </m:rPr>
                        <a:rPr lang="pt-BR" sz="4800"/>
                        <m:t>g</m:t>
                      </m:r>
                      <m:r>
                        <m:rPr>
                          <m:nor/>
                        </m:rPr>
                        <a:rPr lang="pt-BR" sz="4800"/>
                        <m:t>ầ</m:t>
                      </m:r>
                      <m:r>
                        <m:rPr>
                          <m:nor/>
                        </m:rPr>
                        <a:rPr lang="pt-BR" sz="4800"/>
                        <m:t>n</m:t>
                      </m:r>
                      <m:r>
                        <m:rPr>
                          <m:nor/>
                        </m:rPr>
                        <a:rPr lang="pt-BR" sz="4800"/>
                        <m:t> </m:t>
                      </m:r>
                      <m:r>
                        <m:rPr>
                          <m:nor/>
                        </m:rPr>
                        <a:rPr lang="pt-BR" sz="4800"/>
                        <m:t>n</m:t>
                      </m:r>
                      <m:r>
                        <m:rPr>
                          <m:nor/>
                        </m:rPr>
                        <a:rPr lang="pt-BR" sz="4800"/>
                        <m:t>ơ</m:t>
                      </m:r>
                      <m:r>
                        <m:rPr>
                          <m:nor/>
                        </m:rPr>
                        <a:rPr lang="pt-BR" sz="4800"/>
                        <m:t>i</m:t>
                      </m:r>
                      <m:r>
                        <m:rPr>
                          <m:nor/>
                        </m:rPr>
                        <a:rPr lang="pt-BR" sz="4800"/>
                        <m:t> </m:t>
                      </m:r>
                      <m:r>
                        <m:rPr>
                          <m:nor/>
                        </m:rPr>
                        <a:rPr lang="pt-BR" sz="4800"/>
                        <m:t>c</m:t>
                      </m:r>
                      <m:r>
                        <m:rPr>
                          <m:nor/>
                        </m:rPr>
                        <a:rPr lang="pt-BR" sz="4800"/>
                        <m:t>ó </m:t>
                      </m:r>
                      <m:r>
                        <m:rPr>
                          <m:nor/>
                        </m:rPr>
                        <a:rPr lang="vi-VN" sz="4800"/>
                        <m:t>sulfuric</m:t>
                      </m:r>
                      <m:r>
                        <m:rPr>
                          <m:nor/>
                        </m:rPr>
                        <a:rPr lang="pt-BR" sz="4800"/>
                        <m:t> </m:t>
                      </m:r>
                      <m:r>
                        <m:rPr>
                          <m:nor/>
                        </m:rPr>
                        <a:rPr lang="pt-BR" sz="4800"/>
                        <m:t>acid</m:t>
                      </m:r>
                      <m:r>
                        <m:rPr>
                          <m:nor/>
                        </m:rPr>
                        <a:rPr lang="pt-BR" sz="4800"/>
                        <m:t>, </m:t>
                      </m:r>
                      <m:r>
                        <m:rPr>
                          <m:nor/>
                        </m:rPr>
                        <a:rPr lang="vi-VN" sz="4800"/>
                        <m:t>th</m:t>
                      </m:r>
                      <m:r>
                        <m:rPr>
                          <m:nor/>
                        </m:rPr>
                        <a:rPr lang="vi-VN" sz="4800"/>
                        <m:t>ô</m:t>
                      </m:r>
                      <m:r>
                        <m:rPr>
                          <m:nor/>
                        </m:rPr>
                        <a:rPr lang="vi-VN" sz="4800"/>
                        <m:t>ng</m:t>
                      </m:r>
                      <m:r>
                        <m:rPr>
                          <m:nor/>
                        </m:rPr>
                        <a:rPr lang="vi-VN" sz="4800"/>
                        <m:t> </m:t>
                      </m:r>
                      <m:r>
                        <m:rPr>
                          <m:nor/>
                        </m:rPr>
                        <a:rPr lang="vi-VN" sz="4800"/>
                        <m:t>th</m:t>
                      </m:r>
                      <m:r>
                        <m:rPr>
                          <m:nor/>
                        </m:rPr>
                        <a:rPr lang="vi-VN" sz="4800"/>
                        <m:t>ườ</m:t>
                      </m:r>
                      <m:r>
                        <m:rPr>
                          <m:nor/>
                        </m:rPr>
                        <a:rPr lang="vi-VN" sz="4800"/>
                        <m:t>ng</m:t>
                      </m:r>
                      <m:r>
                        <m:rPr>
                          <m:nor/>
                        </m:rPr>
                        <a:rPr lang="vi-VN" sz="4800"/>
                        <m:t> đượ</m:t>
                      </m:r>
                      <m:r>
                        <m:rPr>
                          <m:nor/>
                        </m:rPr>
                        <a:rPr lang="vi-VN" sz="4800"/>
                        <m:t>c</m:t>
                      </m:r>
                      <m:r>
                        <m:rPr>
                          <m:nor/>
                        </m:rPr>
                        <a:rPr lang="vi-VN" sz="4800"/>
                        <m:t> </m:t>
                      </m:r>
                      <m:r>
                        <m:rPr>
                          <m:nor/>
                        </m:rPr>
                        <a:rPr lang="vi-VN" sz="4800"/>
                        <m:t>d</m:t>
                      </m:r>
                      <m:r>
                        <m:rPr>
                          <m:nor/>
                        </m:rPr>
                        <a:rPr lang="vi-VN" sz="4800"/>
                        <m:t>ậ</m:t>
                      </m:r>
                      <m:r>
                        <m:rPr>
                          <m:nor/>
                        </m:rPr>
                        <a:rPr lang="vi-VN" sz="4800"/>
                        <m:t>p</m:t>
                      </m:r>
                      <m:r>
                        <m:rPr>
                          <m:nor/>
                        </m:rPr>
                        <a:rPr lang="vi-VN" sz="4800"/>
                        <m:t> </m:t>
                      </m:r>
                      <m:r>
                        <m:rPr>
                          <m:nor/>
                        </m:rPr>
                        <a:rPr lang="vi-VN" sz="4800"/>
                        <m:t>b</m:t>
                      </m:r>
                      <m:r>
                        <m:rPr>
                          <m:nor/>
                        </m:rPr>
                        <a:rPr lang="vi-VN" sz="4800"/>
                        <m:t>ằ</m:t>
                      </m:r>
                      <m:r>
                        <m:rPr>
                          <m:nor/>
                        </m:rPr>
                        <a:rPr lang="vi-VN" sz="4800"/>
                        <m:t>ng</m:t>
                      </m:r>
                      <m:r>
                        <m:rPr>
                          <m:nor/>
                        </m:rPr>
                        <a:rPr lang="vi-VN" sz="4800"/>
                        <m:t> </m:t>
                      </m:r>
                      <m:r>
                        <m:rPr>
                          <m:nor/>
                        </m:rPr>
                        <a:rPr lang="vi-VN" sz="4800"/>
                        <m:t>c</m:t>
                      </m:r>
                      <m:r>
                        <m:rPr>
                          <m:nor/>
                        </m:rPr>
                        <a:rPr lang="vi-VN" sz="4800"/>
                        <m:t>á</m:t>
                      </m:r>
                      <m:r>
                        <m:rPr>
                          <m:nor/>
                        </m:rPr>
                        <a:rPr lang="vi-VN" sz="4800"/>
                        <m:t>c</m:t>
                      </m:r>
                      <m:r>
                        <m:rPr>
                          <m:nor/>
                        </m:rPr>
                        <a:rPr lang="vi-VN" sz="4800"/>
                        <m:t> </m:t>
                      </m:r>
                      <m:r>
                        <m:rPr>
                          <m:nor/>
                        </m:rPr>
                        <a:rPr lang="vi-VN" sz="4800"/>
                        <m:t>lo</m:t>
                      </m:r>
                      <m:r>
                        <m:rPr>
                          <m:nor/>
                        </m:rPr>
                        <a:rPr lang="vi-VN" sz="4800"/>
                        <m:t>ạ</m:t>
                      </m:r>
                      <m:r>
                        <m:rPr>
                          <m:nor/>
                        </m:rPr>
                        <a:rPr lang="vi-VN" sz="4800"/>
                        <m:t>i</m:t>
                      </m:r>
                      <m:r>
                        <m:rPr>
                          <m:nor/>
                        </m:rPr>
                        <a:rPr lang="vi-VN" sz="4800"/>
                        <m:t> </m:t>
                      </m:r>
                      <m:r>
                        <m:rPr>
                          <m:nor/>
                        </m:rPr>
                        <a:rPr lang="vi-VN" sz="4800"/>
                        <m:t>b</m:t>
                      </m:r>
                      <m:r>
                        <m:rPr>
                          <m:nor/>
                        </m:rPr>
                        <a:rPr lang="vi-VN" sz="4800"/>
                        <m:t>ì</m:t>
                      </m:r>
                      <m:r>
                        <m:rPr>
                          <m:nor/>
                        </m:rPr>
                        <a:rPr lang="vi-VN" sz="4800"/>
                        <m:t>nh</m:t>
                      </m:r>
                      <m:r>
                        <m:rPr>
                          <m:nor/>
                        </m:rPr>
                        <a:rPr lang="vi-VN" sz="4800"/>
                        <m:t> </m:t>
                      </m:r>
                      <m:r>
                        <m:rPr>
                          <m:nor/>
                        </m:rPr>
                        <a:rPr lang="vi-VN" sz="4800"/>
                        <m:t>b</m:t>
                      </m:r>
                      <m:r>
                        <m:rPr>
                          <m:nor/>
                        </m:rPr>
                        <a:rPr lang="vi-VN" sz="4800"/>
                        <m:t>ộ</m:t>
                      </m:r>
                      <m:r>
                        <m:rPr>
                          <m:nor/>
                        </m:rPr>
                        <a:rPr lang="vi-VN" sz="4800"/>
                        <m:t>t</m:t>
                      </m:r>
                      <m:r>
                        <m:rPr>
                          <m:nor/>
                        </m:rPr>
                        <a:rPr lang="vi-VN" sz="4800"/>
                        <m:t> </m:t>
                      </m:r>
                      <m:r>
                        <m:rPr>
                          <m:nor/>
                        </m:rPr>
                        <a:rPr lang="vi-VN" sz="4800"/>
                        <m:t>hay</m:t>
                      </m:r>
                      <m:r>
                        <m:rPr>
                          <m:nor/>
                        </m:rPr>
                        <a:rPr lang="vi-VN" sz="4800"/>
                        <m:t> </m:t>
                      </m:r>
                      <m:r>
                        <m:rPr>
                          <m:nor/>
                        </m:rPr>
                        <a:rPr lang="vi-VN" sz="4800"/>
                        <m:t>c</m:t>
                      </m:r>
                      <m:r>
                        <m:rPr>
                          <m:nor/>
                        </m:rPr>
                        <a:rPr lang="vi-VN" sz="4800"/>
                        <m:t>á</m:t>
                      </m:r>
                      <m:r>
                        <m:rPr>
                          <m:nor/>
                        </m:rPr>
                        <a:rPr lang="vi-VN" sz="4800"/>
                        <m:t>c</m:t>
                      </m:r>
                      <m:r>
                        <m:rPr>
                          <m:nor/>
                        </m:rPr>
                        <a:rPr lang="vi-VN" sz="4800"/>
                        <m:t> </m:t>
                      </m:r>
                      <m:r>
                        <m:rPr>
                          <m:nor/>
                        </m:rPr>
                        <a:rPr lang="vi-VN" sz="4800"/>
                        <m:t>ch</m:t>
                      </m:r>
                      <m:r>
                        <m:rPr>
                          <m:nor/>
                        </m:rPr>
                        <a:rPr lang="vi-VN" sz="4800"/>
                        <m:t>ấ</m:t>
                      </m:r>
                      <m:r>
                        <m:rPr>
                          <m:nor/>
                        </m:rPr>
                        <a:rPr lang="vi-VN" sz="4800"/>
                        <m:t>t</m:t>
                      </m:r>
                      <m:r>
                        <m:rPr>
                          <m:nor/>
                        </m:rPr>
                        <a:rPr lang="vi-VN" sz="4800"/>
                        <m:t> </m:t>
                      </m:r>
                      <m:r>
                        <m:rPr>
                          <m:nor/>
                        </m:rPr>
                        <a:rPr lang="vi-VN" sz="4800"/>
                        <m:t>kh</m:t>
                      </m:r>
                      <m:r>
                        <m:rPr>
                          <m:nor/>
                        </m:rPr>
                        <a:rPr lang="vi-VN" sz="4800"/>
                        <m:t>ô. Ở </m:t>
                      </m:r>
                      <m:r>
                        <m:rPr>
                          <m:nor/>
                        </m:rPr>
                        <a:rPr lang="vi-VN" sz="4800"/>
                        <m:t>nh</m:t>
                      </m:r>
                      <m:r>
                        <m:rPr>
                          <m:nor/>
                        </m:rPr>
                        <a:rPr lang="vi-VN" sz="4800"/>
                        <m:t>ữ</m:t>
                      </m:r>
                      <m:r>
                        <m:rPr>
                          <m:nor/>
                        </m:rPr>
                        <a:rPr lang="vi-VN" sz="4800"/>
                        <m:t>ng</m:t>
                      </m:r>
                      <m:r>
                        <m:rPr>
                          <m:nor/>
                        </m:rPr>
                        <a:rPr lang="vi-VN" sz="4800"/>
                        <m:t> </m:t>
                      </m:r>
                      <m:r>
                        <m:rPr>
                          <m:nor/>
                        </m:rPr>
                        <a:rPr lang="vi-VN" sz="4800"/>
                        <m:t>ch</m:t>
                      </m:r>
                      <m:r>
                        <m:rPr>
                          <m:nor/>
                        </m:rPr>
                        <a:rPr lang="vi-VN" sz="4800"/>
                        <m:t>ỗ </m:t>
                      </m:r>
                      <m:r>
                        <m:rPr>
                          <m:nor/>
                        </m:rPr>
                        <a:rPr lang="vi-VN" sz="4800"/>
                        <m:t>b</m:t>
                      </m:r>
                      <m:r>
                        <m:rPr>
                          <m:nor/>
                        </m:rPr>
                        <a:rPr lang="vi-VN" sz="4800"/>
                        <m:t>ắ</m:t>
                      </m:r>
                      <m:r>
                        <m:rPr>
                          <m:nor/>
                        </m:rPr>
                        <a:rPr lang="vi-VN" sz="4800"/>
                        <m:t>t</m:t>
                      </m:r>
                      <m:r>
                        <m:rPr>
                          <m:nor/>
                        </m:rPr>
                        <a:rPr lang="vi-VN" sz="4800"/>
                        <m:t> </m:t>
                      </m:r>
                      <m:r>
                        <m:rPr>
                          <m:nor/>
                        </m:rPr>
                        <a:rPr lang="vi-VN" sz="4800"/>
                        <m:t>bu</m:t>
                      </m:r>
                      <m:r>
                        <m:rPr>
                          <m:nor/>
                        </m:rPr>
                        <a:rPr lang="vi-VN" sz="4800"/>
                        <m:t>ộ</m:t>
                      </m:r>
                      <m:r>
                        <m:rPr>
                          <m:nor/>
                        </m:rPr>
                        <a:rPr lang="vi-VN" sz="4800"/>
                        <m:t>c</m:t>
                      </m:r>
                      <m:r>
                        <m:rPr>
                          <m:nor/>
                        </m:rPr>
                        <a:rPr lang="vi-VN" sz="4800"/>
                        <m:t> </m:t>
                      </m:r>
                      <m:r>
                        <m:rPr>
                          <m:nor/>
                        </m:rPr>
                        <a:rPr lang="vi-VN" sz="4800"/>
                        <m:t>ph</m:t>
                      </m:r>
                      <m:r>
                        <m:rPr>
                          <m:nor/>
                        </m:rPr>
                        <a:rPr lang="vi-VN" sz="4800"/>
                        <m:t>ả</m:t>
                      </m:r>
                      <m:r>
                        <m:rPr>
                          <m:nor/>
                        </m:rPr>
                        <a:rPr lang="vi-VN" sz="4800"/>
                        <m:t>i</m:t>
                      </m:r>
                      <m:r>
                        <m:rPr>
                          <m:nor/>
                        </m:rPr>
                        <a:rPr lang="vi-VN" sz="4800"/>
                        <m:t> </m:t>
                      </m:r>
                      <m:r>
                        <m:rPr>
                          <m:nor/>
                        </m:rPr>
                        <a:rPr lang="vi-VN" sz="4800"/>
                        <m:t>d</m:t>
                      </m:r>
                      <m:r>
                        <m:rPr>
                          <m:nor/>
                        </m:rPr>
                        <a:rPr lang="vi-VN" sz="4800"/>
                        <m:t>ù</m:t>
                      </m:r>
                      <m:r>
                        <m:rPr>
                          <m:nor/>
                        </m:rPr>
                        <a:rPr lang="vi-VN" sz="4800"/>
                        <m:t>ng</m:t>
                      </m:r>
                      <m:r>
                        <m:rPr>
                          <m:nor/>
                        </m:rPr>
                        <a:rPr lang="vi-VN" sz="4800"/>
                        <m:t> </m:t>
                      </m:r>
                      <m:r>
                        <m:rPr>
                          <m:nor/>
                        </m:rPr>
                        <a:rPr lang="vi-VN" sz="4800"/>
                        <m:t>n</m:t>
                      </m:r>
                      <m:r>
                        <m:rPr>
                          <m:nor/>
                        </m:rPr>
                        <a:rPr lang="vi-VN" sz="4800"/>
                        <m:t>ướ</m:t>
                      </m:r>
                      <m:r>
                        <m:rPr>
                          <m:nor/>
                        </m:rPr>
                        <a:rPr lang="vi-VN" sz="4800"/>
                        <m:t>c</m:t>
                      </m:r>
                      <m:r>
                        <m:rPr>
                          <m:nor/>
                        </m:rPr>
                        <a:rPr lang="vi-VN" sz="4800"/>
                        <m:t> </m:t>
                      </m:r>
                      <m:r>
                        <m:rPr>
                          <m:nor/>
                        </m:rPr>
                        <a:rPr lang="vi-VN" sz="4800"/>
                        <m:t>th</m:t>
                      </m:r>
                      <m:r>
                        <m:rPr>
                          <m:nor/>
                        </m:rPr>
                        <a:rPr lang="vi-VN" sz="4800"/>
                        <m:t>ì </m:t>
                      </m:r>
                      <m:r>
                        <m:rPr>
                          <m:nor/>
                        </m:rPr>
                        <a:rPr lang="vi-VN" sz="4800"/>
                        <m:t>c</m:t>
                      </m:r>
                      <m:r>
                        <m:rPr>
                          <m:nor/>
                        </m:rPr>
                        <a:rPr lang="vi-VN" sz="4800"/>
                        <m:t>ầ</m:t>
                      </m:r>
                      <m:r>
                        <m:rPr>
                          <m:nor/>
                        </m:rPr>
                        <a:rPr lang="vi-VN" sz="4800"/>
                        <m:t>n</m:t>
                      </m:r>
                      <m:r>
                        <m:rPr>
                          <m:nor/>
                        </m:rPr>
                        <a:rPr lang="vi-VN" sz="4800"/>
                        <m:t> </m:t>
                      </m:r>
                      <m:r>
                        <m:rPr>
                          <m:nor/>
                        </m:rPr>
                        <a:rPr lang="vi-VN" sz="4800"/>
                        <m:t>ph</m:t>
                      </m:r>
                      <m:r>
                        <m:rPr>
                          <m:nor/>
                        </m:rPr>
                        <a:rPr lang="vi-VN" sz="4800"/>
                        <m:t>ả</m:t>
                      </m:r>
                      <m:r>
                        <m:rPr>
                          <m:nor/>
                        </m:rPr>
                        <a:rPr lang="vi-VN" sz="4800"/>
                        <m:t>i</m:t>
                      </m:r>
                      <m:r>
                        <m:rPr>
                          <m:nor/>
                        </m:rPr>
                        <a:rPr lang="vi-VN" sz="4800"/>
                        <m:t> đổ </m:t>
                      </m:r>
                      <m:r>
                        <m:rPr>
                          <m:nor/>
                        </m:rPr>
                        <a:rPr lang="vi-VN" sz="4800"/>
                        <m:t>n</m:t>
                      </m:r>
                      <m:r>
                        <m:rPr>
                          <m:nor/>
                        </m:rPr>
                        <a:rPr lang="vi-VN" sz="4800"/>
                        <m:t>ướ</m:t>
                      </m:r>
                      <m:r>
                        <m:rPr>
                          <m:nor/>
                        </m:rPr>
                        <a:rPr lang="vi-VN" sz="4800"/>
                        <m:t>c</m:t>
                      </m:r>
                      <m:r>
                        <m:rPr>
                          <m:nor/>
                        </m:rPr>
                        <a:rPr lang="vi-VN" sz="4800"/>
                        <m:t> </m:t>
                      </m:r>
                      <m:r>
                        <m:rPr>
                          <m:nor/>
                        </m:rPr>
                        <a:rPr lang="vi-VN" sz="4800"/>
                        <m:t>th</m:t>
                      </m:r>
                      <m:r>
                        <m:rPr>
                          <m:nor/>
                        </m:rPr>
                        <a:rPr lang="vi-VN" sz="4800"/>
                        <m:t>ậ</m:t>
                      </m:r>
                      <m:r>
                        <m:rPr>
                          <m:nor/>
                        </m:rPr>
                        <a:rPr lang="vi-VN" sz="4800"/>
                        <m:t>t</m:t>
                      </m:r>
                      <m:r>
                        <m:rPr>
                          <m:nor/>
                        </m:rPr>
                        <a:rPr lang="vi-VN" sz="4800"/>
                        <m:t> </m:t>
                      </m:r>
                      <m:r>
                        <m:rPr>
                          <m:nor/>
                        </m:rPr>
                        <a:rPr lang="vi-VN" sz="4800"/>
                        <m:t>nhi</m:t>
                      </m:r>
                      <m:r>
                        <m:rPr>
                          <m:nor/>
                        </m:rPr>
                        <a:rPr lang="vi-VN" sz="4800"/>
                        <m:t>ề</m:t>
                      </m:r>
                      <m:r>
                        <m:rPr>
                          <m:nor/>
                        </m:rPr>
                        <a:rPr lang="vi-VN" sz="4800"/>
                        <m:t>u</m:t>
                      </m:r>
                      <m:r>
                        <m:rPr>
                          <m:nor/>
                        </m:rPr>
                        <a:rPr lang="vi-VN" sz="4800"/>
                        <m:t> </m:t>
                      </m:r>
                      <m:r>
                        <m:rPr>
                          <m:nor/>
                        </m:rPr>
                        <a:rPr lang="vi-VN" sz="4800"/>
                        <m:t>v</m:t>
                      </m:r>
                      <m:r>
                        <m:rPr>
                          <m:nor/>
                        </m:rPr>
                        <a:rPr lang="vi-VN" sz="4800"/>
                        <m:t>à </m:t>
                      </m:r>
                      <m:r>
                        <m:rPr>
                          <m:nor/>
                        </m:rPr>
                        <a:rPr lang="vi-VN" sz="4800"/>
                        <m:t>th</m:t>
                      </m:r>
                      <m:r>
                        <m:rPr>
                          <m:nor/>
                        </m:rPr>
                        <a:rPr lang="vi-VN" sz="4800"/>
                        <m:t>ậ</m:t>
                      </m:r>
                      <m:r>
                        <m:rPr>
                          <m:nor/>
                        </m:rPr>
                        <a:rPr lang="vi-VN" sz="4800"/>
                        <m:t>t</m:t>
                      </m:r>
                      <m:r>
                        <m:rPr>
                          <m:nor/>
                        </m:rPr>
                        <a:rPr lang="vi-VN" sz="4800"/>
                        <m:t> </m:t>
                      </m:r>
                      <m:r>
                        <m:rPr>
                          <m:nor/>
                        </m:rPr>
                        <a:rPr lang="vi-VN" sz="4800"/>
                        <m:t>nhanh</m:t>
                      </m:r>
                      <m:r>
                        <m:rPr>
                          <m:nor/>
                        </m:rPr>
                        <a:rPr lang="vi-VN" sz="4800"/>
                        <m:t>. </m:t>
                      </m:r>
                      <m:r>
                        <m:rPr>
                          <m:nor/>
                        </m:rPr>
                        <a:rPr lang="vi-VN" sz="4800"/>
                        <m:t>Nh</m:t>
                      </m:r>
                      <m:r>
                        <m:rPr>
                          <m:nor/>
                        </m:rPr>
                        <a:rPr lang="vi-VN" sz="4800"/>
                        <m:t>ữ</m:t>
                      </m:r>
                      <m:r>
                        <m:rPr>
                          <m:nor/>
                        </m:rPr>
                        <a:rPr lang="vi-VN" sz="4800"/>
                        <m:t>ng</m:t>
                      </m:r>
                      <m:r>
                        <m:rPr>
                          <m:nor/>
                        </m:rPr>
                        <a:rPr lang="vi-VN" sz="4800"/>
                        <m:t> </m:t>
                      </m:r>
                      <m:r>
                        <m:rPr>
                          <m:nor/>
                        </m:rPr>
                        <a:rPr lang="vi-VN" sz="4800"/>
                        <m:t>ng</m:t>
                      </m:r>
                      <m:r>
                        <m:rPr>
                          <m:nor/>
                        </m:rPr>
                        <a:rPr lang="vi-VN" sz="4800"/>
                        <m:t>ườ</m:t>
                      </m:r>
                      <m:r>
                        <m:rPr>
                          <m:nor/>
                        </m:rPr>
                        <a:rPr lang="vi-VN" sz="4800"/>
                        <m:t>i</m:t>
                      </m:r>
                      <m:r>
                        <m:rPr>
                          <m:nor/>
                        </m:rPr>
                        <a:rPr lang="vi-VN" sz="4800"/>
                        <m:t> </m:t>
                      </m:r>
                      <m:r>
                        <m:rPr>
                          <m:nor/>
                        </m:rPr>
                        <a:rPr lang="vi-VN" sz="4800"/>
                        <m:t>ch</m:t>
                      </m:r>
                      <m:r>
                        <m:rPr>
                          <m:nor/>
                        </m:rPr>
                        <a:rPr lang="vi-VN" sz="4800"/>
                        <m:t>ữ</m:t>
                      </m:r>
                      <m:r>
                        <m:rPr>
                          <m:nor/>
                        </m:rPr>
                        <a:rPr lang="vi-VN" sz="4800"/>
                        <m:t>a</m:t>
                      </m:r>
                      <m:r>
                        <m:rPr>
                          <m:nor/>
                        </m:rPr>
                        <a:rPr lang="vi-VN" sz="4800"/>
                        <m:t> </m:t>
                      </m:r>
                      <m:r>
                        <m:rPr>
                          <m:nor/>
                        </m:rPr>
                        <a:rPr lang="vi-VN" sz="4800"/>
                        <m:t>ch</m:t>
                      </m:r>
                      <m:r>
                        <m:rPr>
                          <m:nor/>
                        </m:rPr>
                        <a:rPr lang="vi-VN" sz="4800"/>
                        <m:t>á</m:t>
                      </m:r>
                      <m:r>
                        <m:rPr>
                          <m:nor/>
                        </m:rPr>
                        <a:rPr lang="vi-VN" sz="4800"/>
                        <m:t>y</m:t>
                      </m:r>
                      <m:r>
                        <m:rPr>
                          <m:nor/>
                        </m:rPr>
                        <a:rPr lang="vi-VN" sz="4800"/>
                        <m:t> </m:t>
                      </m:r>
                      <m:r>
                        <m:rPr>
                          <m:nor/>
                        </m:rPr>
                        <a:rPr lang="vi-VN" sz="4800"/>
                        <m:t>ph</m:t>
                      </m:r>
                      <m:r>
                        <m:rPr>
                          <m:nor/>
                        </m:rPr>
                        <a:rPr lang="vi-VN" sz="4800"/>
                        <m:t>ả</m:t>
                      </m:r>
                      <m:r>
                        <m:rPr>
                          <m:nor/>
                        </m:rPr>
                        <a:rPr lang="vi-VN" sz="4800"/>
                        <m:t>i</m:t>
                      </m:r>
                      <m:r>
                        <m:rPr>
                          <m:nor/>
                        </m:rPr>
                        <a:rPr lang="vi-VN" sz="4800"/>
                        <m:t> </m:t>
                      </m:r>
                      <m:r>
                        <m:rPr>
                          <m:nor/>
                        </m:rPr>
                        <a:rPr lang="vi-VN" sz="4800"/>
                        <m:t>m</m:t>
                      </m:r>
                      <m:r>
                        <m:rPr>
                          <m:nor/>
                        </m:rPr>
                        <a:rPr lang="vi-VN" sz="4800"/>
                        <m:t>ặ</m:t>
                      </m:r>
                      <m:r>
                        <m:rPr>
                          <m:nor/>
                        </m:rPr>
                        <a:rPr lang="vi-VN" sz="4800"/>
                        <m:t>c</m:t>
                      </m:r>
                      <m:r>
                        <m:rPr>
                          <m:nor/>
                        </m:rPr>
                        <a:rPr lang="vi-VN" sz="4800"/>
                        <m:t> </m:t>
                      </m:r>
                      <m:r>
                        <m:rPr>
                          <m:nor/>
                        </m:rPr>
                        <a:rPr lang="vi-VN" sz="4800"/>
                        <m:t>qu</m:t>
                      </m:r>
                      <m:r>
                        <m:rPr>
                          <m:nor/>
                        </m:rPr>
                        <a:rPr lang="vi-VN" sz="4800"/>
                        <m:t>ầ</m:t>
                      </m:r>
                      <m:r>
                        <m:rPr>
                          <m:nor/>
                        </m:rPr>
                        <a:rPr lang="vi-VN" sz="4800"/>
                        <m:t>n</m:t>
                      </m:r>
                      <m:r>
                        <m:rPr>
                          <m:nor/>
                        </m:rPr>
                        <a:rPr lang="vi-VN" sz="4800"/>
                        <m:t> á</m:t>
                      </m:r>
                      <m:r>
                        <m:rPr>
                          <m:nor/>
                        </m:rPr>
                        <a:rPr lang="vi-VN" sz="4800"/>
                        <m:t>o</m:t>
                      </m:r>
                      <m:r>
                        <m:rPr>
                          <m:nor/>
                        </m:rPr>
                        <a:rPr lang="vi-VN" sz="4800"/>
                        <m:t> </m:t>
                      </m:r>
                      <m:r>
                        <m:rPr>
                          <m:nor/>
                        </m:rPr>
                        <a:rPr lang="vi-VN" sz="4800"/>
                        <m:t>ch</m:t>
                      </m:r>
                      <m:r>
                        <m:rPr>
                          <m:nor/>
                        </m:rPr>
                        <a:rPr lang="vi-VN" sz="4800"/>
                        <m:t>ố</m:t>
                      </m:r>
                      <m:r>
                        <m:rPr>
                          <m:nor/>
                        </m:rPr>
                        <a:rPr lang="vi-VN" sz="4800"/>
                        <m:t>ng</m:t>
                      </m:r>
                      <m:r>
                        <m:rPr>
                          <m:nor/>
                        </m:rPr>
                        <a:rPr lang="vi-VN" sz="4800"/>
                        <m:t> </m:t>
                      </m:r>
                      <m:r>
                        <m:rPr>
                          <m:nor/>
                        </m:rPr>
                        <a:rPr lang="vi-VN" sz="4800"/>
                        <m:t>b</m:t>
                      </m:r>
                      <m:r>
                        <m:rPr>
                          <m:nor/>
                        </m:rPr>
                        <a:rPr lang="vi-VN" sz="4800"/>
                        <m:t>ắ</m:t>
                      </m:r>
                      <m:r>
                        <m:rPr>
                          <m:nor/>
                        </m:rPr>
                        <a:rPr lang="vi-VN" sz="4800"/>
                        <m:t>n</m:t>
                      </m:r>
                      <m:r>
                        <m:rPr>
                          <m:nor/>
                        </m:rPr>
                        <a:rPr lang="vi-VN" sz="4800"/>
                        <m:t> </m:t>
                      </m:r>
                      <m:r>
                        <m:rPr>
                          <m:nor/>
                        </m:rPr>
                        <a:rPr lang="vi-VN" sz="4800"/>
                        <m:t>t</m:t>
                      </m:r>
                      <m:r>
                        <m:rPr>
                          <m:nor/>
                        </m:rPr>
                        <a:rPr lang="vi-VN" sz="4800"/>
                        <m:t>ó</m:t>
                      </m:r>
                      <m:r>
                        <m:rPr>
                          <m:nor/>
                        </m:rPr>
                        <a:rPr lang="vi-VN" sz="4800"/>
                        <m:t>e</m:t>
                      </m:r>
                      <m:r>
                        <m:rPr>
                          <m:nor/>
                        </m:rPr>
                        <a:rPr lang="vi-VN" sz="4800"/>
                        <m:t> </m:t>
                      </m:r>
                      <m:r>
                        <m:rPr>
                          <m:nor/>
                        </m:rPr>
                        <a:rPr lang="vi-VN" sz="4800"/>
                        <m:t>khi</m:t>
                      </m:r>
                      <m:r>
                        <m:rPr>
                          <m:nor/>
                        </m:rPr>
                        <a:rPr lang="vi-VN" sz="4800"/>
                        <m:t> </m:t>
                      </m:r>
                      <m:r>
                        <m:rPr>
                          <m:nor/>
                        </m:rPr>
                        <a:rPr lang="vi-VN" sz="4800"/>
                        <m:t>l</m:t>
                      </m:r>
                      <m:r>
                        <m:rPr>
                          <m:nor/>
                        </m:rPr>
                        <a:rPr lang="vi-VN" sz="4800"/>
                        <m:t>à</m:t>
                      </m:r>
                      <m:r>
                        <m:rPr>
                          <m:nor/>
                        </m:rPr>
                        <a:rPr lang="vi-VN" sz="4800"/>
                        <m:t>m</m:t>
                      </m:r>
                      <m:r>
                        <m:rPr>
                          <m:nor/>
                        </m:rPr>
                        <a:rPr lang="vi-VN" sz="4800"/>
                        <m:t> </m:t>
                      </m:r>
                      <m:r>
                        <m:rPr>
                          <m:nor/>
                        </m:rPr>
                        <a:rPr lang="vi-VN" sz="4800"/>
                        <m:t>vi</m:t>
                      </m:r>
                      <m:r>
                        <m:rPr>
                          <m:nor/>
                        </m:rPr>
                        <a:rPr lang="vi-VN" sz="4800"/>
                        <m:t>ệ</m:t>
                      </m:r>
                      <m:r>
                        <m:rPr>
                          <m:nor/>
                        </m:rPr>
                        <a:rPr lang="vi-VN" sz="4800"/>
                        <m:t>c</m:t>
                      </m:r>
                      <m:r>
                        <m:rPr>
                          <m:nor/>
                        </m:rPr>
                        <a:rPr lang="vi-VN" sz="4800"/>
                        <m:t> </m:t>
                      </m:r>
                      <m:r>
                        <m:rPr>
                          <m:nor/>
                        </m:rPr>
                        <a:rPr lang="vi-VN" sz="4800"/>
                        <m:t>v</m:t>
                      </m:r>
                      <m:r>
                        <m:rPr>
                          <m:nor/>
                        </m:rPr>
                        <a:rPr lang="vi-VN" sz="4800"/>
                        <m:t>ớ</m:t>
                      </m:r>
                      <m:r>
                        <m:rPr>
                          <m:nor/>
                        </m:rPr>
                        <a:rPr lang="vi-VN" sz="4800"/>
                        <m:t>i</m:t>
                      </m:r>
                      <m:r>
                        <m:rPr>
                          <m:nor/>
                        </m:rPr>
                        <a:rPr lang="vi-VN" sz="4800"/>
                        <m:t> </m:t>
                      </m:r>
                      <m:r>
                        <m:rPr>
                          <m:nor/>
                        </m:rPr>
                        <a:rPr lang="vi-VN" sz="4800"/>
                        <m:t>sulfuric</m:t>
                      </m:r>
                      <m:r>
                        <m:rPr>
                          <m:nor/>
                        </m:rPr>
                        <a:rPr lang="pt-BR" sz="4800"/>
                        <m:t> </m:t>
                      </m:r>
                      <m:r>
                        <m:rPr>
                          <m:nor/>
                        </m:rPr>
                        <a:rPr lang="pt-BR" sz="4800"/>
                        <m:t>acid</m:t>
                      </m:r>
                      <m:r>
                        <m:rPr>
                          <m:nor/>
                        </m:rPr>
                        <a:rPr lang="vi-VN" sz="4800"/>
                        <m:t>. </m:t>
                      </m:r>
                      <m:r>
                        <m:rPr>
                          <m:nor/>
                        </m:rPr>
                        <a:rPr lang="vi-VN" sz="4800"/>
                        <m:t>Gi</m:t>
                      </m:r>
                      <m:r>
                        <m:rPr>
                          <m:nor/>
                        </m:rPr>
                        <a:rPr lang="vi-VN" sz="4800"/>
                        <m:t>ả</m:t>
                      </m:r>
                      <m:r>
                        <m:rPr>
                          <m:nor/>
                        </m:rPr>
                        <a:rPr lang="vi-VN" sz="4800"/>
                        <m:t>i</m:t>
                      </m:r>
                      <m:r>
                        <m:rPr>
                          <m:nor/>
                        </m:rPr>
                        <a:rPr lang="vi-VN" sz="4800"/>
                        <m:t> </m:t>
                      </m:r>
                      <m:r>
                        <m:rPr>
                          <m:nor/>
                        </m:rPr>
                        <a:rPr lang="vi-VN" sz="4800"/>
                        <m:t>th</m:t>
                      </m:r>
                      <m:r>
                        <m:rPr>
                          <m:nor/>
                        </m:rPr>
                        <a:rPr lang="vi-VN" sz="4800"/>
                        <m:t>í</m:t>
                      </m:r>
                      <m:r>
                        <m:rPr>
                          <m:nor/>
                        </m:rPr>
                        <a:rPr lang="vi-VN" sz="4800"/>
                        <m:t>ch</m:t>
                      </m:r>
                      <m:r>
                        <m:rPr>
                          <m:nor/>
                        </m:rPr>
                        <a:rPr lang="vi-VN" sz="4800"/>
                        <m:t> </m:t>
                      </m:r>
                      <m:r>
                        <m:rPr>
                          <m:nor/>
                        </m:rPr>
                        <a:rPr lang="vi-VN" sz="4800"/>
                        <m:t>c</m:t>
                      </m:r>
                      <m:r>
                        <m:rPr>
                          <m:nor/>
                        </m:rPr>
                        <a:rPr lang="vi-VN" sz="4800"/>
                        <m:t>á</m:t>
                      </m:r>
                      <m:r>
                        <m:rPr>
                          <m:nor/>
                        </m:rPr>
                        <a:rPr lang="vi-VN" sz="4800"/>
                        <m:t>ch</m:t>
                      </m:r>
                      <m:r>
                        <m:rPr>
                          <m:nor/>
                        </m:rPr>
                        <a:rPr lang="vi-VN" sz="4800"/>
                        <m:t> </m:t>
                      </m:r>
                      <m:r>
                        <m:rPr>
                          <m:nor/>
                        </m:rPr>
                        <a:rPr lang="vi-VN" sz="4800"/>
                        <m:t>l</m:t>
                      </m:r>
                      <m:r>
                        <m:rPr>
                          <m:nor/>
                        </m:rPr>
                        <a:rPr lang="vi-VN" sz="4800"/>
                        <m:t>à</m:t>
                      </m:r>
                      <m:r>
                        <m:rPr>
                          <m:nor/>
                        </m:rPr>
                        <a:rPr lang="vi-VN" sz="4800"/>
                        <m:t>m</m:t>
                      </m:r>
                      <m:r>
                        <m:rPr>
                          <m:nor/>
                        </m:rPr>
                        <a:rPr lang="vi-VN" sz="4800"/>
                        <m:t> </m:t>
                      </m:r>
                      <m:r>
                        <m:rPr>
                          <m:nor/>
                        </m:rPr>
                        <a:rPr lang="vi-VN" sz="4800"/>
                        <m:t>tr</m:t>
                      </m:r>
                      <m:r>
                        <m:rPr>
                          <m:nor/>
                        </m:rPr>
                        <a:rPr lang="vi-VN" sz="4800"/>
                        <m:t>ê</m:t>
                      </m:r>
                      <m:r>
                        <m:rPr>
                          <m:nor/>
                        </m:rPr>
                        <a:rPr lang="vi-VN" sz="4800"/>
                        <m:t>n</m:t>
                      </m:r>
                      <m:r>
                        <m:rPr>
                          <m:nor/>
                        </m:rPr>
                        <a:rPr lang="vi-VN" sz="4800"/>
                        <m:t>.</m:t>
                      </m:r>
                    </m:oMath>
                  </a14:m>
                  <a:endParaRPr lang="en-US" sz="4800" dirty="0" smtClean="0"/>
                </a:p>
              </p:txBody>
            </p:sp>
          </mc:Choice>
          <mc:Fallback xmlns="">
            <p:sp>
              <p:nvSpPr>
                <p:cNvPr id="33" name="Text Box 5">
                  <a:extLst>
                    <a:ext uri="{FF2B5EF4-FFF2-40B4-BE49-F238E27FC236}">
                      <a16:creationId xmlns="" xmlns:a16="http://schemas.microsoft.com/office/drawing/2014/main" xmlns:a14="http://schemas.microsoft.com/office/drawing/2010/main" id="{0CE78A64-B2F6-ED1E-BAE0-B92E926AD0E1}"/>
                    </a:ext>
                  </a:extLst>
                </p:cNvPr>
                <p:cNvSpPr txBox="1">
                  <a:spLocks noRot="1" noChangeAspect="1" noMove="1" noResize="1" noEditPoints="1" noAdjustHandles="1" noChangeArrowheads="1" noChangeShapeType="1" noTextEdit="1"/>
                </p:cNvSpPr>
                <p:nvPr/>
              </p:nvSpPr>
              <p:spPr bwMode="auto">
                <a:xfrm>
                  <a:off x="3501159" y="2040870"/>
                  <a:ext cx="19011902" cy="6615618"/>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pic>
        <p:nvPicPr>
          <p:cNvPr id="48" name="Picture 47" descr="C:\Users\ADMIN\Pictures\Screenshots\Screenshot (1204).png"/>
          <p:cNvPicPr/>
          <p:nvPr/>
        </p:nvPicPr>
        <p:blipFill>
          <a:blip r:embed="rId3">
            <a:extLst>
              <a:ext uri="{28A0092B-C50C-407E-A947-70E740481C1C}">
                <a14:useLocalDpi xmlns:a14="http://schemas.microsoft.com/office/drawing/2010/main" val="0"/>
              </a:ext>
            </a:extLst>
          </a:blip>
          <a:srcRect/>
          <a:stretch>
            <a:fillRect/>
          </a:stretch>
        </p:blipFill>
        <p:spPr bwMode="auto">
          <a:xfrm>
            <a:off x="5285702" y="10227734"/>
            <a:ext cx="6449097" cy="3234266"/>
          </a:xfrm>
          <a:prstGeom prst="rect">
            <a:avLst/>
          </a:prstGeom>
          <a:noFill/>
          <a:ln>
            <a:noFill/>
          </a:ln>
        </p:spPr>
      </p:pic>
    </p:spTree>
    <p:extLst>
      <p:ext uri="{BB962C8B-B14F-4D97-AF65-F5344CB8AC3E}">
        <p14:creationId xmlns:p14="http://schemas.microsoft.com/office/powerpoint/2010/main" val="297627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a:extLst>
              <a:ext uri="{FF2B5EF4-FFF2-40B4-BE49-F238E27FC236}">
                <a16:creationId xmlns="" xmlns:a16="http://schemas.microsoft.com/office/drawing/2014/main" id="{A36AF45F-657B-520C-AC9F-3CD00FA49572}"/>
              </a:ext>
            </a:extLst>
          </p:cNvPr>
          <p:cNvGrpSpPr/>
          <p:nvPr/>
        </p:nvGrpSpPr>
        <p:grpSpPr>
          <a:xfrm>
            <a:off x="429793" y="2154736"/>
            <a:ext cx="6962321" cy="960549"/>
            <a:chOff x="13477876" y="4114800"/>
            <a:chExt cx="6962774" cy="960438"/>
          </a:xfrm>
        </p:grpSpPr>
        <p:sp>
          <p:nvSpPr>
            <p:cNvPr id="3" name="Freeform 71">
              <a:extLst>
                <a:ext uri="{FF2B5EF4-FFF2-40B4-BE49-F238E27FC236}">
                  <a16:creationId xmlns="" xmlns:a16="http://schemas.microsoft.com/office/drawing/2014/main" id="{4F48B44A-F72F-C723-F5CD-489A93AB5CBF}"/>
                </a:ext>
              </a:extLst>
            </p:cNvPr>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 name="Oval 72">
              <a:extLst>
                <a:ext uri="{FF2B5EF4-FFF2-40B4-BE49-F238E27FC236}">
                  <a16:creationId xmlns="" xmlns:a16="http://schemas.microsoft.com/office/drawing/2014/main" id="{C8D962B4-847E-C9E8-B800-DC679A254D01}"/>
                </a:ext>
              </a:extLst>
            </p:cNvPr>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 name="Freeform 73">
              <a:extLst>
                <a:ext uri="{FF2B5EF4-FFF2-40B4-BE49-F238E27FC236}">
                  <a16:creationId xmlns="" xmlns:a16="http://schemas.microsoft.com/office/drawing/2014/main" id="{9E86D8CD-41EB-41EB-B2D2-2B52994A2F05}"/>
                </a:ext>
              </a:extLst>
            </p:cNvPr>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6" name="Freeform 74">
              <a:extLst>
                <a:ext uri="{FF2B5EF4-FFF2-40B4-BE49-F238E27FC236}">
                  <a16:creationId xmlns="" xmlns:a16="http://schemas.microsoft.com/office/drawing/2014/main" id="{3B852398-B731-6997-A341-BF62977BAACF}"/>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7" name="Freeform 75">
              <a:extLst>
                <a:ext uri="{FF2B5EF4-FFF2-40B4-BE49-F238E27FC236}">
                  <a16:creationId xmlns="" xmlns:a16="http://schemas.microsoft.com/office/drawing/2014/main" id="{608F6234-1C85-0F35-95A2-5D51E004F429}"/>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 name="Freeform 76">
              <a:extLst>
                <a:ext uri="{FF2B5EF4-FFF2-40B4-BE49-F238E27FC236}">
                  <a16:creationId xmlns="" xmlns:a16="http://schemas.microsoft.com/office/drawing/2014/main" id="{3DFA2D1F-500F-2BFD-5F96-C207C32ECF12}"/>
                </a:ext>
              </a:extLst>
            </p:cNvPr>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 name="Freeform 77">
              <a:extLst>
                <a:ext uri="{FF2B5EF4-FFF2-40B4-BE49-F238E27FC236}">
                  <a16:creationId xmlns="" xmlns:a16="http://schemas.microsoft.com/office/drawing/2014/main" id="{759496E5-C025-3D65-B138-924B3CDF5FFB}"/>
                </a:ext>
              </a:extLst>
            </p:cNvPr>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 name="Freeform 78">
              <a:extLst>
                <a:ext uri="{FF2B5EF4-FFF2-40B4-BE49-F238E27FC236}">
                  <a16:creationId xmlns="" xmlns:a16="http://schemas.microsoft.com/office/drawing/2014/main" id="{876924D3-27A0-5248-3743-D97B6AEF8B42}"/>
                </a:ext>
              </a:extLst>
            </p:cNvPr>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1" name="Freeform 79">
              <a:extLst>
                <a:ext uri="{FF2B5EF4-FFF2-40B4-BE49-F238E27FC236}">
                  <a16:creationId xmlns="" xmlns:a16="http://schemas.microsoft.com/office/drawing/2014/main" id="{EFC5AF66-EAFF-D6BB-04C6-239BB51AFED1}"/>
                </a:ext>
              </a:extLst>
            </p:cNvPr>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2" name="Freeform 80">
              <a:extLst>
                <a:ext uri="{FF2B5EF4-FFF2-40B4-BE49-F238E27FC236}">
                  <a16:creationId xmlns="" xmlns:a16="http://schemas.microsoft.com/office/drawing/2014/main" id="{52297E73-1A0F-C19D-5C6D-E0711A88C8F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3" name="Freeform 81">
              <a:extLst>
                <a:ext uri="{FF2B5EF4-FFF2-40B4-BE49-F238E27FC236}">
                  <a16:creationId xmlns="" xmlns:a16="http://schemas.microsoft.com/office/drawing/2014/main" id="{92D5AD2E-089F-FC09-11CA-3E1F23CCD66C}"/>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4" name="Freeform 82">
              <a:extLst>
                <a:ext uri="{FF2B5EF4-FFF2-40B4-BE49-F238E27FC236}">
                  <a16:creationId xmlns="" xmlns:a16="http://schemas.microsoft.com/office/drawing/2014/main" id="{2B7A8A5F-57CD-634D-AF77-5A2673474CA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5" name="Freeform 83">
              <a:extLst>
                <a:ext uri="{FF2B5EF4-FFF2-40B4-BE49-F238E27FC236}">
                  <a16:creationId xmlns="" xmlns:a16="http://schemas.microsoft.com/office/drawing/2014/main" id="{0F246B4C-00D2-B622-03F6-0D626A7F3C2E}"/>
                </a:ext>
              </a:extLst>
            </p:cNvPr>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6" name="Oval 84">
              <a:extLst>
                <a:ext uri="{FF2B5EF4-FFF2-40B4-BE49-F238E27FC236}">
                  <a16:creationId xmlns="" xmlns:a16="http://schemas.microsoft.com/office/drawing/2014/main" id="{93EFCFE7-3B75-DBE3-1971-AB0E539AAB34}"/>
                </a:ext>
              </a:extLst>
            </p:cNvPr>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7" name="Freeform 85">
              <a:extLst>
                <a:ext uri="{FF2B5EF4-FFF2-40B4-BE49-F238E27FC236}">
                  <a16:creationId xmlns="" xmlns:a16="http://schemas.microsoft.com/office/drawing/2014/main" id="{B8EB2E36-135F-6714-959C-EAEB36D00089}"/>
                </a:ext>
              </a:extLst>
            </p:cNvPr>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8" name="Freeform 86">
              <a:extLst>
                <a:ext uri="{FF2B5EF4-FFF2-40B4-BE49-F238E27FC236}">
                  <a16:creationId xmlns="" xmlns:a16="http://schemas.microsoft.com/office/drawing/2014/main" id="{6DA05E09-7951-5D28-8BCB-BD8CBC9AC937}"/>
                </a:ext>
              </a:extLst>
            </p:cNvPr>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9" name="Freeform 87">
              <a:extLst>
                <a:ext uri="{FF2B5EF4-FFF2-40B4-BE49-F238E27FC236}">
                  <a16:creationId xmlns="" xmlns:a16="http://schemas.microsoft.com/office/drawing/2014/main" id="{5D03FE13-8C24-4FDC-3C8F-DE52549A4BD5}"/>
                </a:ext>
              </a:extLst>
            </p:cNvPr>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0" name="Freeform 88">
              <a:extLst>
                <a:ext uri="{FF2B5EF4-FFF2-40B4-BE49-F238E27FC236}">
                  <a16:creationId xmlns="" xmlns:a16="http://schemas.microsoft.com/office/drawing/2014/main" id="{5D439D97-E95D-BF6C-9261-FCA201AE7790}"/>
                </a:ext>
              </a:extLst>
            </p:cNvPr>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1" name="Freeform 89">
              <a:extLst>
                <a:ext uri="{FF2B5EF4-FFF2-40B4-BE49-F238E27FC236}">
                  <a16:creationId xmlns="" xmlns:a16="http://schemas.microsoft.com/office/drawing/2014/main" id="{6E1D7098-7B13-B7B2-8EC6-483920356E6A}"/>
                </a:ext>
              </a:extLst>
            </p:cNvPr>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2" name="Freeform 90">
              <a:extLst>
                <a:ext uri="{FF2B5EF4-FFF2-40B4-BE49-F238E27FC236}">
                  <a16:creationId xmlns="" xmlns:a16="http://schemas.microsoft.com/office/drawing/2014/main" id="{581505AB-958E-04A8-71E1-A4C43457AA60}"/>
                </a:ext>
              </a:extLst>
            </p:cNvPr>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3" name="Freeform 91">
              <a:extLst>
                <a:ext uri="{FF2B5EF4-FFF2-40B4-BE49-F238E27FC236}">
                  <a16:creationId xmlns="" xmlns:a16="http://schemas.microsoft.com/office/drawing/2014/main" id="{8388345B-6CCC-2535-7E0C-173503267322}"/>
                </a:ext>
              </a:extLst>
            </p:cNvPr>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4" name="Freeform 92">
              <a:extLst>
                <a:ext uri="{FF2B5EF4-FFF2-40B4-BE49-F238E27FC236}">
                  <a16:creationId xmlns="" xmlns:a16="http://schemas.microsoft.com/office/drawing/2014/main" id="{1CDC418A-C873-F50E-244F-0BB16455F60B}"/>
                </a:ext>
              </a:extLst>
            </p:cNvPr>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5" name="Freeform 93">
              <a:extLst>
                <a:ext uri="{FF2B5EF4-FFF2-40B4-BE49-F238E27FC236}">
                  <a16:creationId xmlns="" xmlns:a16="http://schemas.microsoft.com/office/drawing/2014/main" id="{8D39EB34-923C-2EC6-15D0-2A618F90CCBC}"/>
                </a:ext>
              </a:extLst>
            </p:cNvPr>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6" name="Freeform 94">
              <a:extLst>
                <a:ext uri="{FF2B5EF4-FFF2-40B4-BE49-F238E27FC236}">
                  <a16:creationId xmlns="" xmlns:a16="http://schemas.microsoft.com/office/drawing/2014/main" id="{A72E8760-6F23-6145-C646-EDD1E59218D5}"/>
                </a:ext>
              </a:extLst>
            </p:cNvPr>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7" name="Rectangle 95">
              <a:extLst>
                <a:ext uri="{FF2B5EF4-FFF2-40B4-BE49-F238E27FC236}">
                  <a16:creationId xmlns="" xmlns:a16="http://schemas.microsoft.com/office/drawing/2014/main" id="{E71CC138-F24A-052F-3BCF-BB77B9C95D8D}"/>
                </a:ext>
              </a:extLst>
            </p:cNvPr>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8" name="Freeform 96">
              <a:extLst>
                <a:ext uri="{FF2B5EF4-FFF2-40B4-BE49-F238E27FC236}">
                  <a16:creationId xmlns="" xmlns:a16="http://schemas.microsoft.com/office/drawing/2014/main" id="{BBE38FBA-098C-600B-EFEF-61287000A3B9}"/>
                </a:ext>
              </a:extLst>
            </p:cNvPr>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9" name="Freeform 97">
              <a:extLst>
                <a:ext uri="{FF2B5EF4-FFF2-40B4-BE49-F238E27FC236}">
                  <a16:creationId xmlns="" xmlns:a16="http://schemas.microsoft.com/office/drawing/2014/main" id="{E8E75633-58C1-A929-5BEE-C4E3B3A4057A}"/>
                </a:ext>
              </a:extLst>
            </p:cNvPr>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30" name="Freeform 98">
              <a:extLst>
                <a:ext uri="{FF2B5EF4-FFF2-40B4-BE49-F238E27FC236}">
                  <a16:creationId xmlns="" xmlns:a16="http://schemas.microsoft.com/office/drawing/2014/main" id="{83BE001C-A8B2-C396-C536-EF7CA974AB74}"/>
                </a:ext>
              </a:extLst>
            </p:cNvPr>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grpSp>
      <p:grpSp>
        <p:nvGrpSpPr>
          <p:cNvPr id="31" name="Nhóm 30">
            <a:extLst>
              <a:ext uri="{FF2B5EF4-FFF2-40B4-BE49-F238E27FC236}">
                <a16:creationId xmlns="" xmlns:a16="http://schemas.microsoft.com/office/drawing/2014/main" id="{587E9248-7D2C-27B0-BF24-F96BE11E050C}"/>
              </a:ext>
            </a:extLst>
          </p:cNvPr>
          <p:cNvGrpSpPr/>
          <p:nvPr/>
        </p:nvGrpSpPr>
        <p:grpSpPr>
          <a:xfrm>
            <a:off x="1798128" y="4354859"/>
            <a:ext cx="988551" cy="960472"/>
            <a:chOff x="3067627" y="696041"/>
            <a:chExt cx="988551" cy="960472"/>
          </a:xfrm>
        </p:grpSpPr>
        <p:sp>
          <p:nvSpPr>
            <p:cNvPr id="32" name="Bong bóng Lời nói: Hình bầu dục 31">
              <a:extLst>
                <a:ext uri="{FF2B5EF4-FFF2-40B4-BE49-F238E27FC236}">
                  <a16:creationId xmlns="" xmlns:a16="http://schemas.microsoft.com/office/drawing/2014/main" id="{E01C93D2-156C-0B90-4C48-44498CCDFE5D}"/>
                </a:ext>
              </a:extLst>
            </p:cNvPr>
            <p:cNvSpPr/>
            <p:nvPr/>
          </p:nvSpPr>
          <p:spPr>
            <a:xfrm>
              <a:off x="3067627" y="696041"/>
              <a:ext cx="988551" cy="960472"/>
            </a:xfrm>
            <a:prstGeom prst="wedgeEllipseCallout">
              <a:avLst>
                <a:gd name="adj1" fmla="val -564"/>
                <a:gd name="adj2" fmla="val 64317"/>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Đồ họa 32" descr="Repeat with solid fill">
              <a:extLst>
                <a:ext uri="{FF2B5EF4-FFF2-40B4-BE49-F238E27FC236}">
                  <a16:creationId xmlns="" xmlns:a16="http://schemas.microsoft.com/office/drawing/2014/main" id="{21E1B1FF-C6A5-47B3-A3D5-E8DEBD448A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2247719" flipV="1">
              <a:off x="3104703" y="719077"/>
              <a:ext cx="914400" cy="914400"/>
            </a:xfrm>
            <a:prstGeom prst="rect">
              <a:avLst/>
            </a:prstGeom>
          </p:spPr>
        </p:pic>
      </p:grpSp>
      <p:grpSp>
        <p:nvGrpSpPr>
          <p:cNvPr id="34" name="Nhóm 33">
            <a:extLst>
              <a:ext uri="{FF2B5EF4-FFF2-40B4-BE49-F238E27FC236}">
                <a16:creationId xmlns="" xmlns:a16="http://schemas.microsoft.com/office/drawing/2014/main" id="{9498C69B-DF2B-45A9-CA0C-3EF39CA4D6E6}"/>
              </a:ext>
            </a:extLst>
          </p:cNvPr>
          <p:cNvGrpSpPr/>
          <p:nvPr/>
        </p:nvGrpSpPr>
        <p:grpSpPr>
          <a:xfrm>
            <a:off x="3090881" y="4354859"/>
            <a:ext cx="1150960" cy="1150960"/>
            <a:chOff x="1671627" y="360375"/>
            <a:chExt cx="1208304" cy="1208304"/>
          </a:xfrm>
        </p:grpSpPr>
        <p:sp>
          <p:nvSpPr>
            <p:cNvPr id="35" name="Hình Bầu dục 34">
              <a:extLst>
                <a:ext uri="{FF2B5EF4-FFF2-40B4-BE49-F238E27FC236}">
                  <a16:creationId xmlns="" xmlns:a16="http://schemas.microsoft.com/office/drawing/2014/main" id="{81FBE964-3CEF-CDD3-ACFE-995279AEE4CD}"/>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Hình ảnh 35">
              <a:extLst>
                <a:ext uri="{FF2B5EF4-FFF2-40B4-BE49-F238E27FC236}">
                  <a16:creationId xmlns="" xmlns:a16="http://schemas.microsoft.com/office/drawing/2014/main" id="{E75B95E6-1BDE-B7B5-651E-83CD8624CEDC}"/>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grpSp>
        <p:nvGrpSpPr>
          <p:cNvPr id="37" name="Nhóm 36">
            <a:extLst>
              <a:ext uri="{FF2B5EF4-FFF2-40B4-BE49-F238E27FC236}">
                <a16:creationId xmlns="" xmlns:a16="http://schemas.microsoft.com/office/drawing/2014/main" id="{7F20A8E0-F4E1-8B93-0121-39454FCCECB1}"/>
              </a:ext>
            </a:extLst>
          </p:cNvPr>
          <p:cNvGrpSpPr/>
          <p:nvPr/>
        </p:nvGrpSpPr>
        <p:grpSpPr>
          <a:xfrm>
            <a:off x="4546043" y="4307402"/>
            <a:ext cx="988551" cy="960472"/>
            <a:chOff x="3173728" y="396007"/>
            <a:chExt cx="988551" cy="960472"/>
          </a:xfrm>
        </p:grpSpPr>
        <p:grpSp>
          <p:nvGrpSpPr>
            <p:cNvPr id="38" name="Nhóm 37">
              <a:extLst>
                <a:ext uri="{FF2B5EF4-FFF2-40B4-BE49-F238E27FC236}">
                  <a16:creationId xmlns="" xmlns:a16="http://schemas.microsoft.com/office/drawing/2014/main" id="{6611E957-AB46-98B4-65B9-23C3878D34F7}"/>
                </a:ext>
              </a:extLst>
            </p:cNvPr>
            <p:cNvGrpSpPr/>
            <p:nvPr/>
          </p:nvGrpSpPr>
          <p:grpSpPr>
            <a:xfrm>
              <a:off x="3318388" y="678425"/>
              <a:ext cx="693174" cy="452719"/>
              <a:chOff x="5753100" y="3407568"/>
              <a:chExt cx="691715" cy="373856"/>
            </a:xfrm>
            <a:solidFill>
              <a:srgbClr val="006600"/>
            </a:solidFill>
          </p:grpSpPr>
          <p:sp>
            <p:nvSpPr>
              <p:cNvPr id="40" name="Hình tự do: Hình 39">
                <a:extLst>
                  <a:ext uri="{FF2B5EF4-FFF2-40B4-BE49-F238E27FC236}">
                    <a16:creationId xmlns="" xmlns:a16="http://schemas.microsoft.com/office/drawing/2014/main" id="{D684C5F9-D066-236B-3EDA-AB535CAD963E}"/>
                  </a:ext>
                </a:extLst>
              </p:cNvPr>
              <p:cNvSpPr/>
              <p:nvPr/>
            </p:nvSpPr>
            <p:spPr>
              <a:xfrm>
                <a:off x="6222492" y="3407568"/>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Hình tự do: Hình 40">
                <a:extLst>
                  <a:ext uri="{FF2B5EF4-FFF2-40B4-BE49-F238E27FC236}">
                    <a16:creationId xmlns="" xmlns:a16="http://schemas.microsoft.com/office/drawing/2014/main" id="{FDB011CE-3225-B578-D640-3E9AE3CC9F47}"/>
                  </a:ext>
                </a:extLst>
              </p:cNvPr>
              <p:cNvSpPr/>
              <p:nvPr/>
            </p:nvSpPr>
            <p:spPr>
              <a:xfrm>
                <a:off x="5827204" y="3407568"/>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Hình tự do: Hình 41">
                <a:extLst>
                  <a:ext uri="{FF2B5EF4-FFF2-40B4-BE49-F238E27FC236}">
                    <a16:creationId xmlns="" xmlns:a16="http://schemas.microsoft.com/office/drawing/2014/main" id="{EBBC90BA-5334-BA33-4D64-5BC07214E3DD}"/>
                  </a:ext>
                </a:extLst>
              </p:cNvPr>
              <p:cNvSpPr/>
              <p:nvPr/>
            </p:nvSpPr>
            <p:spPr>
              <a:xfrm>
                <a:off x="6176200" y="3575875"/>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Hình tự do: Hình 42">
                <a:extLst>
                  <a:ext uri="{FF2B5EF4-FFF2-40B4-BE49-F238E27FC236}">
                    <a16:creationId xmlns="" xmlns:a16="http://schemas.microsoft.com/office/drawing/2014/main" id="{BA9EE8B4-C03E-97CE-ED71-480D4B81583A}"/>
                  </a:ext>
                </a:extLst>
              </p:cNvPr>
              <p:cNvSpPr/>
              <p:nvPr/>
            </p:nvSpPr>
            <p:spPr>
              <a:xfrm>
                <a:off x="5753100" y="3575875"/>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Hình tự do: Hình 43">
                <a:extLst>
                  <a:ext uri="{FF2B5EF4-FFF2-40B4-BE49-F238E27FC236}">
                    <a16:creationId xmlns="" xmlns:a16="http://schemas.microsoft.com/office/drawing/2014/main" id="{0D32C081-B044-8493-F7C2-AFFB1114F785}"/>
                  </a:ext>
                </a:extLst>
              </p:cNvPr>
              <p:cNvSpPr/>
              <p:nvPr/>
            </p:nvSpPr>
            <p:spPr>
              <a:xfrm>
                <a:off x="5950743" y="3633595"/>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Hình tự do: Hình 44">
                <a:extLst>
                  <a:ext uri="{FF2B5EF4-FFF2-40B4-BE49-F238E27FC236}">
                    <a16:creationId xmlns="" xmlns:a16="http://schemas.microsoft.com/office/drawing/2014/main" id="{F6FEDBD2-8E22-294C-2197-6FC49AE8BC69}"/>
                  </a:ext>
                </a:extLst>
              </p:cNvPr>
              <p:cNvSpPr/>
              <p:nvPr/>
            </p:nvSpPr>
            <p:spPr>
              <a:xfrm>
                <a:off x="6024848" y="3465195"/>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Bong bóng Lời nói: Hình bầu dục 38">
              <a:extLst>
                <a:ext uri="{FF2B5EF4-FFF2-40B4-BE49-F238E27FC236}">
                  <a16:creationId xmlns="" xmlns:a16="http://schemas.microsoft.com/office/drawing/2014/main" id="{5B0DB751-863F-13F7-51AC-E1706AF35BD2}"/>
                </a:ext>
              </a:extLst>
            </p:cNvPr>
            <p:cNvSpPr/>
            <p:nvPr/>
          </p:nvSpPr>
          <p:spPr>
            <a:xfrm>
              <a:off x="3173728" y="396007"/>
              <a:ext cx="988551" cy="960472"/>
            </a:xfrm>
            <a:prstGeom prst="wedgeEllipseCallout">
              <a:avLst>
                <a:gd name="adj1" fmla="val -564"/>
                <a:gd name="adj2" fmla="val 64317"/>
              </a:avLst>
            </a:prstGeom>
            <a:noFill/>
            <a:ln w="101600" cap="flat" cmpd="sng" algn="ctr">
              <a:solidFill>
                <a:srgbClr val="006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 name="Nhóm 45">
            <a:extLst>
              <a:ext uri="{FF2B5EF4-FFF2-40B4-BE49-F238E27FC236}">
                <a16:creationId xmlns="" xmlns:a16="http://schemas.microsoft.com/office/drawing/2014/main" id="{5ECEE200-E309-ADD7-AA70-B1E41945F225}"/>
              </a:ext>
            </a:extLst>
          </p:cNvPr>
          <p:cNvGrpSpPr/>
          <p:nvPr/>
        </p:nvGrpSpPr>
        <p:grpSpPr>
          <a:xfrm>
            <a:off x="5838796" y="4392628"/>
            <a:ext cx="988551" cy="960472"/>
            <a:chOff x="4439376" y="416105"/>
            <a:chExt cx="988551" cy="960472"/>
          </a:xfrm>
        </p:grpSpPr>
        <p:sp>
          <p:nvSpPr>
            <p:cNvPr id="47" name="Bong bóng Lời nói: Hình bầu dục 46">
              <a:extLst>
                <a:ext uri="{FF2B5EF4-FFF2-40B4-BE49-F238E27FC236}">
                  <a16:creationId xmlns="" xmlns:a16="http://schemas.microsoft.com/office/drawing/2014/main" id="{CB535100-F1D1-C885-FAE7-8D62687D1B92}"/>
                </a:ext>
              </a:extLst>
            </p:cNvPr>
            <p:cNvSpPr/>
            <p:nvPr/>
          </p:nvSpPr>
          <p:spPr>
            <a:xfrm>
              <a:off x="4439376" y="416105"/>
              <a:ext cx="988551" cy="960472"/>
            </a:xfrm>
            <a:prstGeom prst="wedgeEllipseCallout">
              <a:avLst>
                <a:gd name="adj1" fmla="val -564"/>
                <a:gd name="adj2" fmla="val 64317"/>
              </a:avLst>
            </a:prstGeom>
            <a:noFill/>
            <a:ln w="101600" cap="flat" cmpd="sng" algn="ctr">
              <a:solidFill>
                <a:srgbClr val="02A38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Đồ họa 47" descr="Head with gears with solid fill">
              <a:extLst>
                <a:ext uri="{FF2B5EF4-FFF2-40B4-BE49-F238E27FC236}">
                  <a16:creationId xmlns="" xmlns:a16="http://schemas.microsoft.com/office/drawing/2014/main" id="{CD95FC75-43C1-CCEE-366A-624CEF9B6E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513527" y="449673"/>
              <a:ext cx="914400" cy="914400"/>
            </a:xfrm>
            <a:prstGeom prst="rect">
              <a:avLst/>
            </a:prstGeom>
          </p:spPr>
        </p:pic>
      </p:grpSp>
      <p:grpSp>
        <p:nvGrpSpPr>
          <p:cNvPr id="49" name="Nhóm 48">
            <a:extLst>
              <a:ext uri="{FF2B5EF4-FFF2-40B4-BE49-F238E27FC236}">
                <a16:creationId xmlns="" xmlns:a16="http://schemas.microsoft.com/office/drawing/2014/main" id="{C878598D-6F49-9674-C9C5-21E1F97DE222}"/>
              </a:ext>
            </a:extLst>
          </p:cNvPr>
          <p:cNvGrpSpPr/>
          <p:nvPr/>
        </p:nvGrpSpPr>
        <p:grpSpPr>
          <a:xfrm>
            <a:off x="8396221" y="4269634"/>
            <a:ext cx="1150960" cy="1121234"/>
            <a:chOff x="7061416" y="323529"/>
            <a:chExt cx="1208304" cy="1208304"/>
          </a:xfrm>
        </p:grpSpPr>
        <p:sp>
          <p:nvSpPr>
            <p:cNvPr id="50" name="Hình Bầu dục 49">
              <a:extLst>
                <a:ext uri="{FF2B5EF4-FFF2-40B4-BE49-F238E27FC236}">
                  <a16:creationId xmlns="" xmlns:a16="http://schemas.microsoft.com/office/drawing/2014/main" id="{6ABA77B9-8182-660A-0B42-6F20318592FF}"/>
                </a:ext>
              </a:extLst>
            </p:cNvPr>
            <p:cNvSpPr/>
            <p:nvPr/>
          </p:nvSpPr>
          <p:spPr>
            <a:xfrm>
              <a:off x="7061416" y="323529"/>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 name="Đồ họa 50" descr="Power with solid fill">
              <a:extLst>
                <a:ext uri="{FF2B5EF4-FFF2-40B4-BE49-F238E27FC236}">
                  <a16:creationId xmlns="" xmlns:a16="http://schemas.microsoft.com/office/drawing/2014/main" id="{19BC2115-DEA2-591A-A3F6-7CC87CFC88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130075" y="341145"/>
              <a:ext cx="1112790" cy="1112790"/>
            </a:xfrm>
            <a:prstGeom prst="rect">
              <a:avLst/>
            </a:prstGeom>
          </p:spPr>
        </p:pic>
      </p:grpSp>
      <p:grpSp>
        <p:nvGrpSpPr>
          <p:cNvPr id="52" name="Nhóm 51">
            <a:extLst>
              <a:ext uri="{FF2B5EF4-FFF2-40B4-BE49-F238E27FC236}">
                <a16:creationId xmlns="" xmlns:a16="http://schemas.microsoft.com/office/drawing/2014/main" id="{DF37FD45-AD45-C8CF-1591-15C123691460}"/>
              </a:ext>
            </a:extLst>
          </p:cNvPr>
          <p:cNvGrpSpPr/>
          <p:nvPr/>
        </p:nvGrpSpPr>
        <p:grpSpPr>
          <a:xfrm>
            <a:off x="7131549" y="4317091"/>
            <a:ext cx="960472" cy="988551"/>
            <a:chOff x="5735764" y="363622"/>
            <a:chExt cx="960472" cy="988551"/>
          </a:xfrm>
        </p:grpSpPr>
        <p:sp>
          <p:nvSpPr>
            <p:cNvPr id="53" name="Bong bóng Lời nói: Hình bầu dục 52">
              <a:extLst>
                <a:ext uri="{FF2B5EF4-FFF2-40B4-BE49-F238E27FC236}">
                  <a16:creationId xmlns="" xmlns:a16="http://schemas.microsoft.com/office/drawing/2014/main" id="{8C4C62AA-99B5-AA8E-3934-EB422C16E954}"/>
                </a:ext>
              </a:extLst>
            </p:cNvPr>
            <p:cNvSpPr/>
            <p:nvPr/>
          </p:nvSpPr>
          <p:spPr>
            <a:xfrm rot="16200000">
              <a:off x="5721724" y="377662"/>
              <a:ext cx="988551" cy="960472"/>
            </a:xfrm>
            <a:prstGeom prst="wedgeEllipseCallout">
              <a:avLst>
                <a:gd name="adj1" fmla="val -564"/>
                <a:gd name="adj2" fmla="val 64317"/>
              </a:avLst>
            </a:prstGeom>
            <a:noFill/>
            <a:ln w="101600" cap="flat" cmpd="sng" algn="ctr">
              <a:solidFill>
                <a:srgbClr val="037A9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4" name="Hình ảnh 53">
              <a:extLst>
                <a:ext uri="{FF2B5EF4-FFF2-40B4-BE49-F238E27FC236}">
                  <a16:creationId xmlns="" xmlns:a16="http://schemas.microsoft.com/office/drawing/2014/main" id="{2C015DF6-8A5D-867F-8C33-9FD2F0439183}"/>
                </a:ext>
              </a:extLst>
            </p:cNvPr>
            <p:cNvPicPr>
              <a:picLocks noChangeAspect="1"/>
            </p:cNvPicPr>
            <p:nvPr/>
          </p:nvPicPr>
          <p:blipFill>
            <a:blip r:embed="rId9">
              <a:duotone>
                <a:srgbClr val="5B9BD5">
                  <a:shade val="45000"/>
                  <a:satMod val="135000"/>
                </a:srgbClr>
                <a:prstClr val="white"/>
              </a:duotone>
              <a:extLst>
                <a:ext uri="{BEBA8EAE-BF5A-486C-A8C5-ECC9F3942E4B}">
                  <a14:imgProps xmlns:a14="http://schemas.microsoft.com/office/drawing/2010/main">
                    <a14:imgLayer r:embed="rId10">
                      <a14:imgEffect>
                        <a14:artisticGlowEdges/>
                      </a14:imgEffect>
                    </a14:imgLayer>
                  </a14:imgProps>
                </a:ext>
                <a:ext uri="{28A0092B-C50C-407E-A947-70E740481C1C}">
                  <a14:useLocalDpi xmlns:a14="http://schemas.microsoft.com/office/drawing/2010/main" val="0"/>
                </a:ext>
              </a:extLst>
            </a:blip>
            <a:stretch>
              <a:fillRect/>
            </a:stretch>
          </p:blipFill>
          <p:spPr>
            <a:xfrm>
              <a:off x="5856032" y="519739"/>
              <a:ext cx="724992" cy="724992"/>
            </a:xfrm>
            <a:prstGeom prst="rect">
              <a:avLst/>
            </a:prstGeom>
          </p:spPr>
        </p:pic>
      </p:grpSp>
      <p:pic>
        <p:nvPicPr>
          <p:cNvPr id="55" name="Picture 5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99679" y="5635518"/>
            <a:ext cx="20871633" cy="6928696"/>
          </a:xfrm>
          <a:prstGeom prst="rect">
            <a:avLst/>
          </a:prstGeom>
        </p:spPr>
      </p:pic>
    </p:spTree>
    <p:extLst>
      <p:ext uri="{BB962C8B-B14F-4D97-AF65-F5344CB8AC3E}">
        <p14:creationId xmlns:p14="http://schemas.microsoft.com/office/powerpoint/2010/main" val="2492122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2" name="Google Shape;172;p1"/>
          <p:cNvSpPr txBox="1"/>
          <p:nvPr/>
        </p:nvSpPr>
        <p:spPr>
          <a:xfrm>
            <a:off x="271071" y="1628784"/>
            <a:ext cx="24398907" cy="1683497"/>
          </a:xfrm>
          <a:prstGeom prst="rect">
            <a:avLst/>
          </a:prstGeom>
          <a:noFill/>
          <a:ln>
            <a:noFill/>
          </a:ln>
        </p:spPr>
        <p:txBody>
          <a:bodyPr spcFirstLastPara="1" wrap="square" lIns="91400" tIns="45700" rIns="91400" bIns="45700" anchor="t" anchorCtr="0">
            <a:spAutoFit/>
          </a:bodyPr>
          <a:lstStyle/>
          <a:p>
            <a:pPr marR="0" lvl="0" algn="ctr" rtl="0">
              <a:lnSpc>
                <a:spcPct val="93750"/>
              </a:lnSpc>
              <a:spcBef>
                <a:spcPts val="0"/>
              </a:spcBef>
              <a:spcAft>
                <a:spcPts val="0"/>
              </a:spcAft>
            </a:pPr>
            <a:r>
              <a:rPr lang="en-US" sz="4800" b="1" dirty="0" smtClean="0">
                <a:solidFill>
                  <a:srgbClr val="7030A0"/>
                </a:solidFill>
                <a:latin typeface="Tahoma"/>
                <a:ea typeface="Tahoma"/>
                <a:cs typeface="Tahoma"/>
                <a:sym typeface="Tahoma"/>
              </a:rPr>
              <a:t>B</a:t>
            </a:r>
            <a:r>
              <a:rPr lang="en-US" sz="4800" b="1" dirty="0" smtClean="0">
                <a:solidFill>
                  <a:srgbClr val="FF0000"/>
                </a:solidFill>
                <a:latin typeface="Tahoma"/>
                <a:ea typeface="Tahoma"/>
                <a:cs typeface="Tahoma"/>
                <a:sym typeface="Tahoma"/>
              </a:rPr>
              <a:t>.HOẠT ĐỘNG HÌNH THÀNH KIẾN THỨC</a:t>
            </a:r>
          </a:p>
          <a:p>
            <a:pPr marR="0" lvl="0" algn="ctr" rtl="0">
              <a:lnSpc>
                <a:spcPct val="93750"/>
              </a:lnSpc>
              <a:spcBef>
                <a:spcPts val="0"/>
              </a:spcBef>
              <a:spcAft>
                <a:spcPts val="0"/>
              </a:spcAft>
            </a:pPr>
            <a:r>
              <a:rPr lang="en-US" sz="4800" b="1" dirty="0" smtClean="0">
                <a:solidFill>
                  <a:srgbClr val="7030A0"/>
                </a:solidFill>
                <a:latin typeface="Tahoma"/>
                <a:ea typeface="Tahoma"/>
                <a:cs typeface="Tahoma"/>
                <a:sym typeface="Tahoma"/>
              </a:rPr>
              <a:t>1.Tìm </a:t>
            </a:r>
            <a:r>
              <a:rPr lang="en-US" sz="4800" b="1" dirty="0" err="1" smtClean="0">
                <a:solidFill>
                  <a:srgbClr val="7030A0"/>
                </a:solidFill>
                <a:latin typeface="Tahoma"/>
                <a:ea typeface="Tahoma"/>
                <a:cs typeface="Tahoma"/>
                <a:sym typeface="Tahoma"/>
              </a:rPr>
              <a:t>hiểu</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về</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cấu</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tạo</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phân</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tử</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và</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tính</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chất</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vật</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lí</a:t>
            </a:r>
            <a:r>
              <a:rPr lang="en-US" sz="4800" b="1" dirty="0" smtClean="0">
                <a:solidFill>
                  <a:srgbClr val="7030A0"/>
                </a:solidFill>
                <a:latin typeface="Tahoma"/>
                <a:ea typeface="Tahoma"/>
                <a:cs typeface="Tahoma"/>
                <a:sym typeface="Tahoma"/>
              </a:rPr>
              <a:t> </a:t>
            </a:r>
          </a:p>
          <a:p>
            <a:pPr marL="342900" marR="0" lvl="0" indent="-342900" algn="ctr" rtl="0">
              <a:lnSpc>
                <a:spcPct val="93750"/>
              </a:lnSpc>
              <a:spcBef>
                <a:spcPts val="0"/>
              </a:spcBef>
              <a:spcAft>
                <a:spcPts val="0"/>
              </a:spcAft>
              <a:buAutoNum type="alphaUcPeriod"/>
            </a:pPr>
            <a:endParaRPr dirty="0"/>
          </a:p>
        </p:txBody>
      </p:sp>
      <p:grpSp>
        <p:nvGrpSpPr>
          <p:cNvPr id="173" name="Google Shape;173;p1"/>
          <p:cNvGrpSpPr/>
          <p:nvPr/>
        </p:nvGrpSpPr>
        <p:grpSpPr>
          <a:xfrm>
            <a:off x="3235499" y="4550378"/>
            <a:ext cx="18975066" cy="1642706"/>
            <a:chOff x="3024409" y="3659656"/>
            <a:chExt cx="18976301" cy="1642813"/>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024409" y="3659656"/>
              <a:ext cx="18976301" cy="1401333"/>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3000"/>
                </a:spcBef>
                <a:spcAft>
                  <a:spcPts val="0"/>
                </a:spcAft>
                <a:buNone/>
              </a:pPr>
              <a:endParaRPr sz="6600" b="1" dirty="0">
                <a:solidFill>
                  <a:srgbClr val="135F82"/>
                </a:solidFill>
                <a:latin typeface="Questrial"/>
                <a:ea typeface="Questrial"/>
                <a:cs typeface="Questrial"/>
                <a:sym typeface="Questrial"/>
              </a:endParaRPr>
            </a:p>
          </p:txBody>
        </p:sp>
      </p:grpSp>
      <p:pic>
        <p:nvPicPr>
          <p:cNvPr id="28" name="Picture 27" descr="C:\Users\ADMIN\Pictures\Screenshots\Screenshot (1205).png"/>
          <p:cNvPicPr/>
          <p:nvPr/>
        </p:nvPicPr>
        <p:blipFill>
          <a:blip r:embed="rId3">
            <a:extLst>
              <a:ext uri="{28A0092B-C50C-407E-A947-70E740481C1C}">
                <a14:useLocalDpi xmlns:a14="http://schemas.microsoft.com/office/drawing/2010/main" val="0"/>
              </a:ext>
            </a:extLst>
          </a:blip>
          <a:srcRect/>
          <a:stretch>
            <a:fillRect/>
          </a:stretch>
        </p:blipFill>
        <p:spPr bwMode="auto">
          <a:xfrm>
            <a:off x="8629403" y="7889774"/>
            <a:ext cx="7643530" cy="5673826"/>
          </a:xfrm>
          <a:prstGeom prst="rect">
            <a:avLst/>
          </a:prstGeom>
          <a:noFill/>
          <a:ln>
            <a:noFill/>
          </a:ln>
        </p:spPr>
      </p:pic>
      <p:pic>
        <p:nvPicPr>
          <p:cNvPr id="8" name="Picture 7" descr="C:\Users\ADMIN\Pictures\Screenshots\Screenshot (1247).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0400" y="3068961"/>
            <a:ext cx="5190119" cy="4581896"/>
          </a:xfrm>
          <a:prstGeom prst="rect">
            <a:avLst/>
          </a:prstGeom>
          <a:noFill/>
          <a:ln>
            <a:noFill/>
          </a:ln>
        </p:spPr>
      </p:pic>
      <p:pic>
        <p:nvPicPr>
          <p:cNvPr id="9" name="Picture 8" descr="C:\Users\ADMIN\Pictures\Screenshots\Screenshot (1246).png"/>
          <p:cNvPicPr/>
          <p:nvPr/>
        </p:nvPicPr>
        <p:blipFill>
          <a:blip r:embed="rId5">
            <a:extLst>
              <a:ext uri="{28A0092B-C50C-407E-A947-70E740481C1C}">
                <a14:useLocalDpi xmlns:a14="http://schemas.microsoft.com/office/drawing/2010/main" val="0"/>
              </a:ext>
            </a:extLst>
          </a:blip>
          <a:srcRect/>
          <a:stretch>
            <a:fillRect/>
          </a:stretch>
        </p:blipFill>
        <p:spPr bwMode="auto">
          <a:xfrm>
            <a:off x="10930519" y="3088667"/>
            <a:ext cx="4902148" cy="4562190"/>
          </a:xfrm>
          <a:prstGeom prst="rect">
            <a:avLst/>
          </a:prstGeom>
          <a:noFill/>
          <a:ln>
            <a:noFill/>
          </a:ln>
        </p:spPr>
      </p:pic>
    </p:spTree>
    <p:extLst>
      <p:ext uri="{BB962C8B-B14F-4D97-AF65-F5344CB8AC3E}">
        <p14:creationId xmlns:p14="http://schemas.microsoft.com/office/powerpoint/2010/main" val="304669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2" name="Google Shape;172;p1"/>
          <p:cNvSpPr txBox="1"/>
          <p:nvPr/>
        </p:nvSpPr>
        <p:spPr>
          <a:xfrm>
            <a:off x="271071" y="1628784"/>
            <a:ext cx="24398907" cy="1683497"/>
          </a:xfrm>
          <a:prstGeom prst="rect">
            <a:avLst/>
          </a:prstGeom>
          <a:noFill/>
          <a:ln>
            <a:noFill/>
          </a:ln>
        </p:spPr>
        <p:txBody>
          <a:bodyPr spcFirstLastPara="1" wrap="square" lIns="91400" tIns="45700" rIns="91400" bIns="45700" anchor="t" anchorCtr="0">
            <a:spAutoFit/>
          </a:bodyPr>
          <a:lstStyle/>
          <a:p>
            <a:pPr marR="0" lvl="0" algn="ctr" rtl="0">
              <a:lnSpc>
                <a:spcPct val="93750"/>
              </a:lnSpc>
              <a:spcBef>
                <a:spcPts val="0"/>
              </a:spcBef>
              <a:spcAft>
                <a:spcPts val="0"/>
              </a:spcAft>
            </a:pPr>
            <a:r>
              <a:rPr lang="en-US" sz="4800" b="1" dirty="0" smtClean="0">
                <a:solidFill>
                  <a:srgbClr val="7030A0"/>
                </a:solidFill>
                <a:latin typeface="Tahoma"/>
                <a:ea typeface="Tahoma"/>
                <a:cs typeface="Tahoma"/>
                <a:sym typeface="Tahoma"/>
              </a:rPr>
              <a:t>B</a:t>
            </a:r>
            <a:r>
              <a:rPr lang="en-US" sz="4800" b="1" dirty="0" smtClean="0">
                <a:solidFill>
                  <a:srgbClr val="FF0000"/>
                </a:solidFill>
                <a:latin typeface="Tahoma"/>
                <a:ea typeface="Tahoma"/>
                <a:cs typeface="Tahoma"/>
                <a:sym typeface="Tahoma"/>
              </a:rPr>
              <a:t>.HOẠT ĐỘNG HÌNH THÀNH KIẾN THỨC</a:t>
            </a:r>
          </a:p>
          <a:p>
            <a:pPr marR="0" lvl="0" algn="ctr" rtl="0">
              <a:lnSpc>
                <a:spcPct val="93750"/>
              </a:lnSpc>
              <a:spcBef>
                <a:spcPts val="0"/>
              </a:spcBef>
              <a:spcAft>
                <a:spcPts val="0"/>
              </a:spcAft>
            </a:pPr>
            <a:r>
              <a:rPr lang="en-US" sz="4800" b="1" dirty="0" err="1" smtClean="0">
                <a:solidFill>
                  <a:srgbClr val="FF0000"/>
                </a:solidFill>
                <a:latin typeface="Tahoma"/>
                <a:ea typeface="Tahoma"/>
                <a:cs typeface="Tahoma"/>
                <a:sym typeface="Tahoma"/>
              </a:rPr>
              <a:t>I.Tìm</a:t>
            </a:r>
            <a:r>
              <a:rPr lang="en-US" sz="4800" b="1" dirty="0" smtClean="0">
                <a:solidFill>
                  <a:srgbClr val="FF0000"/>
                </a:solidFill>
                <a:latin typeface="Tahoma"/>
                <a:ea typeface="Tahoma"/>
                <a:cs typeface="Tahoma"/>
                <a:sym typeface="Tahoma"/>
              </a:rPr>
              <a:t> </a:t>
            </a:r>
            <a:r>
              <a:rPr lang="en-US" sz="4800" b="1" dirty="0" err="1" smtClean="0">
                <a:solidFill>
                  <a:srgbClr val="FF0000"/>
                </a:solidFill>
                <a:latin typeface="Tahoma"/>
                <a:ea typeface="Tahoma"/>
                <a:cs typeface="Tahoma"/>
                <a:sym typeface="Tahoma"/>
              </a:rPr>
              <a:t>hiểu</a:t>
            </a:r>
            <a:r>
              <a:rPr lang="en-US" sz="4800" b="1" dirty="0" smtClean="0">
                <a:solidFill>
                  <a:srgbClr val="FF0000"/>
                </a:solidFill>
                <a:latin typeface="Tahoma"/>
                <a:ea typeface="Tahoma"/>
                <a:cs typeface="Tahoma"/>
                <a:sym typeface="Tahoma"/>
              </a:rPr>
              <a:t> </a:t>
            </a:r>
            <a:r>
              <a:rPr lang="en-US" sz="4800" b="1" dirty="0" err="1" smtClean="0">
                <a:solidFill>
                  <a:srgbClr val="FF0000"/>
                </a:solidFill>
                <a:latin typeface="Tahoma"/>
                <a:ea typeface="Tahoma"/>
                <a:cs typeface="Tahoma"/>
                <a:sym typeface="Tahoma"/>
              </a:rPr>
              <a:t>về</a:t>
            </a:r>
            <a:r>
              <a:rPr lang="en-US" sz="4800" b="1" dirty="0" smtClean="0">
                <a:solidFill>
                  <a:srgbClr val="FF0000"/>
                </a:solidFill>
                <a:latin typeface="Tahoma"/>
                <a:ea typeface="Tahoma"/>
                <a:cs typeface="Tahoma"/>
                <a:sym typeface="Tahoma"/>
              </a:rPr>
              <a:t> </a:t>
            </a:r>
            <a:r>
              <a:rPr lang="en-US" sz="4800" b="1" dirty="0" err="1" smtClean="0">
                <a:solidFill>
                  <a:srgbClr val="FF0000"/>
                </a:solidFill>
                <a:latin typeface="Tahoma"/>
                <a:ea typeface="Tahoma"/>
                <a:cs typeface="Tahoma"/>
                <a:sym typeface="Tahoma"/>
              </a:rPr>
              <a:t>cấu</a:t>
            </a:r>
            <a:r>
              <a:rPr lang="en-US" sz="4800" b="1" dirty="0" smtClean="0">
                <a:solidFill>
                  <a:srgbClr val="FF0000"/>
                </a:solidFill>
                <a:latin typeface="Tahoma"/>
                <a:ea typeface="Tahoma"/>
                <a:cs typeface="Tahoma"/>
                <a:sym typeface="Tahoma"/>
              </a:rPr>
              <a:t> </a:t>
            </a:r>
            <a:r>
              <a:rPr lang="en-US" sz="4800" b="1" dirty="0" err="1" smtClean="0">
                <a:solidFill>
                  <a:srgbClr val="FF0000"/>
                </a:solidFill>
                <a:latin typeface="Tahoma"/>
                <a:ea typeface="Tahoma"/>
                <a:cs typeface="Tahoma"/>
                <a:sym typeface="Tahoma"/>
              </a:rPr>
              <a:t>tạo</a:t>
            </a:r>
            <a:r>
              <a:rPr lang="en-US" sz="4800" b="1" dirty="0" smtClean="0">
                <a:solidFill>
                  <a:srgbClr val="FF0000"/>
                </a:solidFill>
                <a:latin typeface="Tahoma"/>
                <a:ea typeface="Tahoma"/>
                <a:cs typeface="Tahoma"/>
                <a:sym typeface="Tahoma"/>
              </a:rPr>
              <a:t> </a:t>
            </a:r>
            <a:r>
              <a:rPr lang="en-US" sz="4800" b="1" dirty="0" err="1" smtClean="0">
                <a:solidFill>
                  <a:srgbClr val="FF0000"/>
                </a:solidFill>
                <a:latin typeface="Tahoma"/>
                <a:ea typeface="Tahoma"/>
                <a:cs typeface="Tahoma"/>
                <a:sym typeface="Tahoma"/>
              </a:rPr>
              <a:t>phân</a:t>
            </a:r>
            <a:r>
              <a:rPr lang="en-US" sz="4800" b="1" dirty="0" smtClean="0">
                <a:solidFill>
                  <a:srgbClr val="FF0000"/>
                </a:solidFill>
                <a:latin typeface="Tahoma"/>
                <a:ea typeface="Tahoma"/>
                <a:cs typeface="Tahoma"/>
                <a:sym typeface="Tahoma"/>
              </a:rPr>
              <a:t> </a:t>
            </a:r>
            <a:r>
              <a:rPr lang="en-US" sz="4800" b="1" dirty="0" err="1" smtClean="0">
                <a:solidFill>
                  <a:srgbClr val="FF0000"/>
                </a:solidFill>
                <a:latin typeface="Tahoma"/>
                <a:ea typeface="Tahoma"/>
                <a:cs typeface="Tahoma"/>
                <a:sym typeface="Tahoma"/>
              </a:rPr>
              <a:t>tử</a:t>
            </a:r>
            <a:r>
              <a:rPr lang="en-US" sz="4800" b="1" dirty="0" smtClean="0">
                <a:solidFill>
                  <a:srgbClr val="FF0000"/>
                </a:solidFill>
                <a:latin typeface="Tahoma"/>
                <a:ea typeface="Tahoma"/>
                <a:cs typeface="Tahoma"/>
                <a:sym typeface="Tahoma"/>
              </a:rPr>
              <a:t> </a:t>
            </a:r>
            <a:r>
              <a:rPr lang="en-US" sz="4800" b="1" dirty="0" err="1" smtClean="0">
                <a:solidFill>
                  <a:srgbClr val="FF0000"/>
                </a:solidFill>
                <a:latin typeface="Tahoma"/>
                <a:ea typeface="Tahoma"/>
                <a:cs typeface="Tahoma"/>
                <a:sym typeface="Tahoma"/>
              </a:rPr>
              <a:t>và</a:t>
            </a:r>
            <a:r>
              <a:rPr lang="en-US" sz="4800" b="1" dirty="0" smtClean="0">
                <a:solidFill>
                  <a:srgbClr val="FF000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tính</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chất</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vật</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lí</a:t>
            </a:r>
            <a:r>
              <a:rPr lang="en-US" sz="4800" b="1" dirty="0" smtClean="0">
                <a:solidFill>
                  <a:srgbClr val="7030A0"/>
                </a:solidFill>
                <a:latin typeface="Tahoma"/>
                <a:ea typeface="Tahoma"/>
                <a:cs typeface="Tahoma"/>
                <a:sym typeface="Tahoma"/>
              </a:rPr>
              <a:t> </a:t>
            </a:r>
          </a:p>
          <a:p>
            <a:pPr marL="342900" marR="0" lvl="0" indent="-342900" algn="ctr" rtl="0">
              <a:lnSpc>
                <a:spcPct val="93750"/>
              </a:lnSpc>
              <a:spcBef>
                <a:spcPts val="0"/>
              </a:spcBef>
              <a:spcAft>
                <a:spcPts val="0"/>
              </a:spcAft>
              <a:buAutoNum type="alphaUcPeriod"/>
            </a:pPr>
            <a:endParaRPr dirty="0"/>
          </a:p>
        </p:txBody>
      </p:sp>
      <p:grpSp>
        <p:nvGrpSpPr>
          <p:cNvPr id="173" name="Google Shape;173;p1"/>
          <p:cNvGrpSpPr/>
          <p:nvPr/>
        </p:nvGrpSpPr>
        <p:grpSpPr>
          <a:xfrm>
            <a:off x="3184699" y="4558795"/>
            <a:ext cx="18975066" cy="1642706"/>
            <a:chOff x="3024409" y="3659656"/>
            <a:chExt cx="18976301" cy="1642813"/>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024409" y="3659656"/>
              <a:ext cx="18976301" cy="1401333"/>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3000"/>
                </a:spcBef>
                <a:spcAft>
                  <a:spcPts val="0"/>
                </a:spcAft>
                <a:buNone/>
              </a:pPr>
              <a:endParaRPr sz="6600" b="1" dirty="0">
                <a:solidFill>
                  <a:srgbClr val="135F82"/>
                </a:solidFill>
                <a:latin typeface="Questrial"/>
                <a:ea typeface="Questrial"/>
                <a:cs typeface="Questrial"/>
                <a:sym typeface="Questrial"/>
              </a:endParaRPr>
            </a:p>
          </p:txBody>
        </p:sp>
      </p:grpSp>
      <p:grpSp>
        <p:nvGrpSpPr>
          <p:cNvPr id="14" name="Google Shape;185;p1"/>
          <p:cNvGrpSpPr/>
          <p:nvPr/>
        </p:nvGrpSpPr>
        <p:grpSpPr>
          <a:xfrm>
            <a:off x="1384074" y="3200699"/>
            <a:ext cx="20723219" cy="6001603"/>
            <a:chOff x="6513779" y="6332869"/>
            <a:chExt cx="20726969" cy="6002692"/>
          </a:xfrm>
        </p:grpSpPr>
        <p:sp>
          <p:nvSpPr>
            <p:cNvPr id="15" name="Google Shape;186;p1">
              <a:hlinkClick r:id="" action="ppaction://noaction"/>
            </p:cNvPr>
            <p:cNvSpPr/>
            <p:nvPr/>
          </p:nvSpPr>
          <p:spPr>
            <a:xfrm>
              <a:off x="8861880" y="6332869"/>
              <a:ext cx="18378868" cy="6002692"/>
            </a:xfrm>
            <a:prstGeom prst="rect">
              <a:avLst/>
            </a:prstGeom>
            <a:noFill/>
            <a:ln>
              <a:noFill/>
            </a:ln>
          </p:spPr>
          <p:txBody>
            <a:bodyPr spcFirstLastPara="1" wrap="square" lIns="91425" tIns="45700" rIns="91425" bIns="45700" anchor="t" anchorCtr="0">
              <a:spAutoFit/>
            </a:bodyPr>
            <a:lstStyle/>
            <a:p>
              <a:r>
                <a:rPr lang="vi-VN" sz="4800" b="1" dirty="0"/>
                <a:t>PHIẾU HỌC TẬP SỐ </a:t>
              </a:r>
              <a:r>
                <a:rPr lang="en-US" sz="4800" b="1" dirty="0"/>
                <a:t>1</a:t>
              </a:r>
              <a:endParaRPr lang="en-US" sz="4800" dirty="0"/>
            </a:p>
            <a:p>
              <a:r>
                <a:rPr lang="vi-VN" sz="4800" b="1" dirty="0"/>
                <a:t>1/</a:t>
              </a:r>
              <a:r>
                <a:rPr lang="vi-VN" sz="4800" dirty="0"/>
                <a:t> Nêu tính chất vật lí của sulfuric</a:t>
              </a:r>
              <a:r>
                <a:rPr lang="pt-BR" sz="4800" dirty="0"/>
                <a:t> acid</a:t>
              </a:r>
              <a:r>
                <a:rPr lang="vi-VN" sz="4800" dirty="0"/>
                <a:t>.</a:t>
              </a:r>
              <a:endParaRPr lang="en-US" sz="4800" dirty="0"/>
            </a:p>
            <a:p>
              <a:r>
                <a:rPr lang="vi-VN" sz="4800" b="1" dirty="0"/>
                <a:t>- </a:t>
              </a:r>
              <a:r>
                <a:rPr lang="vi-VN" sz="4800" dirty="0"/>
                <a:t>Trạng thái:........................</a:t>
              </a:r>
              <a:endParaRPr lang="en-US" sz="4800" dirty="0"/>
            </a:p>
            <a:p>
              <a:r>
                <a:rPr lang="vi-VN" sz="4800" b="1" dirty="0"/>
                <a:t>- </a:t>
              </a:r>
              <a:r>
                <a:rPr lang="vi-VN" sz="4800" dirty="0"/>
                <a:t>Màu sắc:..........................</a:t>
              </a:r>
              <a:endParaRPr lang="en-US" sz="4800" dirty="0"/>
            </a:p>
            <a:p>
              <a:r>
                <a:rPr lang="vi-VN" sz="4800" b="1" dirty="0"/>
                <a:t>- </a:t>
              </a:r>
              <a:r>
                <a:rPr lang="vi-VN" sz="4800" dirty="0"/>
                <a:t>Tính tan:..........................</a:t>
              </a:r>
              <a:endParaRPr lang="en-US" sz="4800" dirty="0"/>
            </a:p>
            <a:p>
              <a:r>
                <a:rPr lang="vi-VN" sz="4800" dirty="0"/>
                <a:t>2/ Trình bày cách pha loãng dung dịch sulfuric</a:t>
              </a:r>
              <a:r>
                <a:rPr lang="pt-BR" sz="4800" dirty="0"/>
                <a:t> acid </a:t>
              </a:r>
              <a:r>
                <a:rPr lang="vi-VN" sz="4800" dirty="0"/>
                <a:t>đặc.</a:t>
              </a:r>
              <a:endParaRPr lang="en-US" sz="4800" dirty="0"/>
            </a:p>
            <a:p>
              <a:r>
                <a:rPr lang="en-US" sz="4800" dirty="0"/>
                <a:t>3</a:t>
              </a:r>
              <a:r>
                <a:rPr lang="vi-VN" sz="4800" dirty="0"/>
                <a:t>/ Nêu tác hại của việc khi pha loãng dung dịch sulfuric</a:t>
              </a:r>
              <a:r>
                <a:rPr lang="pt-BR" sz="4800" dirty="0"/>
                <a:t> acid </a:t>
              </a:r>
              <a:r>
                <a:rPr lang="vi-VN" sz="4800" dirty="0"/>
                <a:t>đặc không đúng cách và khi tiếp xúc da với sulfuric</a:t>
              </a:r>
              <a:r>
                <a:rPr lang="pt-BR" sz="4800" dirty="0"/>
                <a:t> acid </a:t>
              </a:r>
              <a:r>
                <a:rPr lang="vi-VN" sz="4800" dirty="0"/>
                <a:t>đặc.</a:t>
              </a:r>
              <a:endParaRPr lang="en-US" sz="4800" dirty="0"/>
            </a:p>
          </p:txBody>
        </p:sp>
        <p:grpSp>
          <p:nvGrpSpPr>
            <p:cNvPr id="16" name="Google Shape;187;p1"/>
            <p:cNvGrpSpPr/>
            <p:nvPr/>
          </p:nvGrpSpPr>
          <p:grpSpPr>
            <a:xfrm>
              <a:off x="6513779" y="6399776"/>
              <a:ext cx="1383018" cy="830512"/>
              <a:chOff x="6521587" y="6856976"/>
              <a:chExt cx="1371600" cy="830512"/>
            </a:xfrm>
          </p:grpSpPr>
          <p:sp>
            <p:nvSpPr>
              <p:cNvPr id="17"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 name="Google Shape;190;p1"/>
              <p:cNvSpPr/>
              <p:nvPr/>
            </p:nvSpPr>
            <p:spPr>
              <a:xfrm rot="5400000">
                <a:off x="6841627" y="653693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grpSp>
      <p:pic>
        <p:nvPicPr>
          <p:cNvPr id="21" name="Picture 20" descr="C:\Users\ADMIN\Pictures\Screenshots\Screenshot (1209).png"/>
          <p:cNvPicPr/>
          <p:nvPr/>
        </p:nvPicPr>
        <p:blipFill>
          <a:blip r:embed="rId3">
            <a:extLst>
              <a:ext uri="{28A0092B-C50C-407E-A947-70E740481C1C}">
                <a14:useLocalDpi xmlns:a14="http://schemas.microsoft.com/office/drawing/2010/main" val="0"/>
              </a:ext>
            </a:extLst>
          </a:blip>
          <a:srcRect/>
          <a:stretch>
            <a:fillRect/>
          </a:stretch>
        </p:blipFill>
        <p:spPr bwMode="auto">
          <a:xfrm>
            <a:off x="14981819" y="9163908"/>
            <a:ext cx="5253514" cy="4010225"/>
          </a:xfrm>
          <a:prstGeom prst="rect">
            <a:avLst/>
          </a:prstGeom>
          <a:noFill/>
          <a:ln>
            <a:noFill/>
          </a:ln>
        </p:spPr>
      </p:pic>
    </p:spTree>
    <p:extLst>
      <p:ext uri="{BB962C8B-B14F-4D97-AF65-F5344CB8AC3E}">
        <p14:creationId xmlns:p14="http://schemas.microsoft.com/office/powerpoint/2010/main" val="58938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 xmlns:a16="http://schemas.microsoft.com/office/drawing/2014/main" id="{6A3EA2FF-6D29-F63E-A7AB-7C8988CFB3E3}"/>
              </a:ext>
            </a:extLst>
          </p:cNvPr>
          <p:cNvGrpSpPr/>
          <p:nvPr/>
        </p:nvGrpSpPr>
        <p:grpSpPr>
          <a:xfrm>
            <a:off x="824347" y="2249604"/>
            <a:ext cx="22738481" cy="1888394"/>
            <a:chOff x="17200151" y="2536121"/>
            <a:chExt cx="22738481" cy="1888394"/>
          </a:xfrm>
        </p:grpSpPr>
        <p:sp>
          <p:nvSpPr>
            <p:cNvPr id="12" name="Right Triangle 109">
              <a:extLst>
                <a:ext uri="{FF2B5EF4-FFF2-40B4-BE49-F238E27FC236}">
                  <a16:creationId xmlns=""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 xmlns:a16="http://schemas.microsoft.com/office/drawing/2014/main" id="{5676BBB5-87FC-0860-FFCF-0DF61DA3ECA0}"/>
                </a:ext>
              </a:extLst>
            </p:cNvPr>
            <p:cNvSpPr>
              <a:spLocks/>
            </p:cNvSpPr>
            <p:nvPr/>
          </p:nvSpPr>
          <p:spPr bwMode="auto">
            <a:xfrm rot="5400000">
              <a:off x="18508353" y="1288892"/>
              <a:ext cx="769442"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 xmlns:a16="http://schemas.microsoft.com/office/drawing/2014/main" id="{24B3A259-8848-90BA-D5E5-841041DB744C}"/>
                </a:ext>
              </a:extLst>
            </p:cNvPr>
            <p:cNvSpPr txBox="1"/>
            <p:nvPr/>
          </p:nvSpPr>
          <p:spPr>
            <a:xfrm>
              <a:off x="17315592" y="2536121"/>
              <a:ext cx="16407056" cy="769441"/>
            </a:xfrm>
            <a:prstGeom prst="rect">
              <a:avLst/>
            </a:prstGeom>
            <a:noFill/>
          </p:spPr>
          <p:txBody>
            <a:bodyPr wrap="none" rtlCol="0">
              <a:spAutoFit/>
            </a:bodyPr>
            <a:lstStyle/>
            <a:p>
              <a:r>
                <a:rPr lang="vi-VN" sz="4400" b="1" dirty="0"/>
                <a:t>Tìm hiểu cấu tạo phân tử và tính chất vật lý của sulfuric acid</a:t>
              </a:r>
              <a:endParaRPr lang="en-US" sz="4400" dirty="0"/>
            </a:p>
          </p:txBody>
        </p:sp>
      </p:grpSp>
      <p:sp>
        <p:nvSpPr>
          <p:cNvPr id="16" name="Hộp Văn bản 15">
            <a:extLst>
              <a:ext uri="{FF2B5EF4-FFF2-40B4-BE49-F238E27FC236}">
                <a16:creationId xmlns="" xmlns:a16="http://schemas.microsoft.com/office/drawing/2014/main" id="{CC090838-E6D4-1B12-64CA-A5CC3592ED7F}"/>
              </a:ext>
            </a:extLst>
          </p:cNvPr>
          <p:cNvSpPr txBox="1"/>
          <p:nvPr/>
        </p:nvSpPr>
        <p:spPr>
          <a:xfrm>
            <a:off x="3973190" y="3290205"/>
            <a:ext cx="18528632" cy="584775"/>
          </a:xfrm>
          <a:prstGeom prst="rect">
            <a:avLst/>
          </a:prstGeom>
          <a:noFill/>
        </p:spPr>
        <p:txBody>
          <a:bodyPr wrap="square" rtlCol="0">
            <a:spAutoFit/>
          </a:bodyPr>
          <a:lstStyle/>
          <a:p>
            <a:r>
              <a:rPr lang="en-US" sz="3200" b="1" dirty="0" err="1" smtClean="0">
                <a:latin typeface="Tahoma" panose="020B0604030504040204" pitchFamily="34" charset="0"/>
                <a:ea typeface="Tahoma" panose="020B0604030504040204" pitchFamily="34" charset="0"/>
                <a:cs typeface="Tahoma" panose="020B0604030504040204" pitchFamily="34" charset="0"/>
              </a:rPr>
              <a:t>Công</a:t>
            </a:r>
            <a:r>
              <a:rPr lang="en-US" sz="3200" b="1" dirty="0" smtClean="0">
                <a:latin typeface="Tahoma" panose="020B0604030504040204" pitchFamily="34" charset="0"/>
                <a:ea typeface="Tahoma" panose="020B0604030504040204" pitchFamily="34" charset="0"/>
                <a:cs typeface="Tahoma" panose="020B0604030504040204" pitchFamily="34" charset="0"/>
              </a:rPr>
              <a:t> </a:t>
            </a:r>
            <a:r>
              <a:rPr lang="en-US" sz="3200" b="1" dirty="0" err="1" smtClean="0">
                <a:latin typeface="Tahoma" panose="020B0604030504040204" pitchFamily="34" charset="0"/>
                <a:ea typeface="Tahoma" panose="020B0604030504040204" pitchFamily="34" charset="0"/>
                <a:cs typeface="Tahoma" panose="020B0604030504040204" pitchFamily="34" charset="0"/>
              </a:rPr>
              <a:t>thức</a:t>
            </a:r>
            <a:r>
              <a:rPr lang="en-US" sz="3200" b="1" dirty="0" smtClean="0">
                <a:latin typeface="Tahoma" panose="020B0604030504040204" pitchFamily="34" charset="0"/>
                <a:ea typeface="Tahoma" panose="020B0604030504040204" pitchFamily="34" charset="0"/>
                <a:cs typeface="Tahoma" panose="020B0604030504040204" pitchFamily="34" charset="0"/>
              </a:rPr>
              <a:t> </a:t>
            </a:r>
            <a:r>
              <a:rPr lang="en-US" sz="3200" b="1" dirty="0" err="1" smtClean="0">
                <a:latin typeface="Tahoma" panose="020B0604030504040204" pitchFamily="34" charset="0"/>
                <a:ea typeface="Tahoma" panose="020B0604030504040204" pitchFamily="34" charset="0"/>
                <a:cs typeface="Tahoma" panose="020B0604030504040204" pitchFamily="34" charset="0"/>
              </a:rPr>
              <a:t>cấu</a:t>
            </a:r>
            <a:r>
              <a:rPr lang="en-US" sz="3200" b="1" dirty="0" smtClean="0">
                <a:latin typeface="Tahoma" panose="020B0604030504040204" pitchFamily="34" charset="0"/>
                <a:ea typeface="Tahoma" panose="020B0604030504040204" pitchFamily="34" charset="0"/>
                <a:cs typeface="Tahoma" panose="020B0604030504040204" pitchFamily="34" charset="0"/>
              </a:rPr>
              <a:t> </a:t>
            </a:r>
            <a:r>
              <a:rPr lang="en-US" sz="3200" b="1" dirty="0" err="1" smtClean="0">
                <a:latin typeface="Tahoma" panose="020B0604030504040204" pitchFamily="34" charset="0"/>
                <a:ea typeface="Tahoma" panose="020B0604030504040204" pitchFamily="34" charset="0"/>
                <a:cs typeface="Tahoma" panose="020B0604030504040204" pitchFamily="34" charset="0"/>
              </a:rPr>
              <a:t>tạo</a:t>
            </a:r>
            <a:r>
              <a:rPr lang="en-US" sz="3200" b="1" dirty="0" smtClean="0">
                <a:latin typeface="Tahoma" panose="020B0604030504040204" pitchFamily="34" charset="0"/>
                <a:ea typeface="Tahoma" panose="020B0604030504040204" pitchFamily="34" charset="0"/>
                <a:cs typeface="Tahoma" panose="020B0604030504040204" pitchFamily="34" charset="0"/>
              </a:rPr>
              <a:t>: </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grpSp>
        <p:nvGrpSpPr>
          <p:cNvPr id="17" name="Group 167">
            <a:extLst>
              <a:ext uri="{FF2B5EF4-FFF2-40B4-BE49-F238E27FC236}">
                <a16:creationId xmlns="" xmlns:a16="http://schemas.microsoft.com/office/drawing/2014/main" id="{9441A3D0-269C-E3B2-8098-7E5A483758A7}"/>
              </a:ext>
            </a:extLst>
          </p:cNvPr>
          <p:cNvGrpSpPr/>
          <p:nvPr/>
        </p:nvGrpSpPr>
        <p:grpSpPr>
          <a:xfrm>
            <a:off x="964120" y="8966216"/>
            <a:ext cx="3794127" cy="927101"/>
            <a:chOff x="4867276" y="9361488"/>
            <a:chExt cx="3794125" cy="927101"/>
          </a:xfrm>
        </p:grpSpPr>
        <p:sp>
          <p:nvSpPr>
            <p:cNvPr id="18" name="Freeform 59">
              <a:extLst>
                <a:ext uri="{FF2B5EF4-FFF2-40B4-BE49-F238E27FC236}">
                  <a16:creationId xmlns="" xmlns:a16="http://schemas.microsoft.com/office/drawing/2014/main" id="{5D06AC67-09E5-96DE-7E8D-A3B4493B5662}"/>
                </a:ext>
              </a:extLst>
            </p:cNvPr>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Freeform 60">
              <a:extLst>
                <a:ext uri="{FF2B5EF4-FFF2-40B4-BE49-F238E27FC236}">
                  <a16:creationId xmlns="" xmlns:a16="http://schemas.microsoft.com/office/drawing/2014/main" id="{88C1CE44-42F0-9291-5379-B6FED87EFE9C}"/>
                </a:ext>
              </a:extLst>
            </p:cNvPr>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Freeform 61">
              <a:extLst>
                <a:ext uri="{FF2B5EF4-FFF2-40B4-BE49-F238E27FC236}">
                  <a16:creationId xmlns="" xmlns:a16="http://schemas.microsoft.com/office/drawing/2014/main" id="{982F7973-B479-5CFC-7683-8FCB138CBC56}"/>
                </a:ext>
              </a:extLst>
            </p:cNvPr>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Freeform 62">
              <a:extLst>
                <a:ext uri="{FF2B5EF4-FFF2-40B4-BE49-F238E27FC236}">
                  <a16:creationId xmlns="" xmlns:a16="http://schemas.microsoft.com/office/drawing/2014/main" id="{BA962CC3-4C2C-24E9-301E-20DADC2604B8}"/>
                </a:ext>
              </a:extLst>
            </p:cNvPr>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2" name="Freeform 63">
              <a:extLst>
                <a:ext uri="{FF2B5EF4-FFF2-40B4-BE49-F238E27FC236}">
                  <a16:creationId xmlns="" xmlns:a16="http://schemas.microsoft.com/office/drawing/2014/main" id="{F6827642-9049-1B6C-CADF-40B4EB2A5975}"/>
                </a:ext>
              </a:extLst>
            </p:cNvPr>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3" name="Freeform 64">
              <a:extLst>
                <a:ext uri="{FF2B5EF4-FFF2-40B4-BE49-F238E27FC236}">
                  <a16:creationId xmlns="" xmlns:a16="http://schemas.microsoft.com/office/drawing/2014/main" id="{EEBB9657-4E2B-FD34-C8D5-292DFF69027E}"/>
                </a:ext>
              </a:extLst>
            </p:cNvPr>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Freeform 65">
              <a:extLst>
                <a:ext uri="{FF2B5EF4-FFF2-40B4-BE49-F238E27FC236}">
                  <a16:creationId xmlns="" xmlns:a16="http://schemas.microsoft.com/office/drawing/2014/main" id="{E22E28C3-5CDD-E245-DB5B-A67636408BAE}"/>
                </a:ext>
              </a:extLst>
            </p:cNvPr>
            <p:cNvSpPr>
              <a:spLocks/>
            </p:cNvSpPr>
            <p:nvPr/>
          </p:nvSpPr>
          <p:spPr bwMode="auto">
            <a:xfrm>
              <a:off x="4867276" y="9871076"/>
              <a:ext cx="3794125" cy="417513"/>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Oval 66">
              <a:extLst>
                <a:ext uri="{FF2B5EF4-FFF2-40B4-BE49-F238E27FC236}">
                  <a16:creationId xmlns="" xmlns:a16="http://schemas.microsoft.com/office/drawing/2014/main" id="{C477AE9D-9BDB-5165-1F0F-1BBB956E75E8}"/>
                </a:ext>
              </a:extLst>
            </p:cNvPr>
            <p:cNvSpPr>
              <a:spLocks noChangeArrowheads="1"/>
            </p:cNvSpPr>
            <p:nvPr/>
          </p:nvSpPr>
          <p:spPr bwMode="auto">
            <a:xfrm>
              <a:off x="5497513"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Freeform 67">
              <a:extLst>
                <a:ext uri="{FF2B5EF4-FFF2-40B4-BE49-F238E27FC236}">
                  <a16:creationId xmlns="" xmlns:a16="http://schemas.microsoft.com/office/drawing/2014/main" id="{DC959FBC-A76B-9483-467D-EC6491BD3259}"/>
                </a:ext>
              </a:extLst>
            </p:cNvPr>
            <p:cNvSpPr>
              <a:spLocks/>
            </p:cNvSpPr>
            <p:nvPr/>
          </p:nvSpPr>
          <p:spPr bwMode="auto">
            <a:xfrm>
              <a:off x="5475288" y="9361488"/>
              <a:ext cx="220662" cy="64928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1" name="Group 101">
            <a:extLst>
              <a:ext uri="{FF2B5EF4-FFF2-40B4-BE49-F238E27FC236}">
                <a16:creationId xmlns="" xmlns:a16="http://schemas.microsoft.com/office/drawing/2014/main" id="{552259C1-52E8-0282-A4CF-6194AF106405}"/>
              </a:ext>
            </a:extLst>
          </p:cNvPr>
          <p:cNvGrpSpPr/>
          <p:nvPr/>
        </p:nvGrpSpPr>
        <p:grpSpPr>
          <a:xfrm>
            <a:off x="824347" y="10466399"/>
            <a:ext cx="22812341" cy="4617075"/>
            <a:chOff x="1270511" y="5867400"/>
            <a:chExt cx="22812341" cy="4903398"/>
          </a:xfrm>
        </p:grpSpPr>
        <p:sp>
          <p:nvSpPr>
            <p:cNvPr id="62" name="Rounded Rectangle 181">
              <a:extLst>
                <a:ext uri="{FF2B5EF4-FFF2-40B4-BE49-F238E27FC236}">
                  <a16:creationId xmlns="" xmlns:a16="http://schemas.microsoft.com/office/drawing/2014/main" id="{6F3CB19B-40CA-09CF-83D0-2B8708DFA1CB}"/>
                </a:ext>
              </a:extLst>
            </p:cNvPr>
            <p:cNvSpPr/>
            <p:nvPr/>
          </p:nvSpPr>
          <p:spPr>
            <a:xfrm>
              <a:off x="1272210" y="6139007"/>
              <a:ext cx="22810642" cy="46317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0">
              <a:extLst>
                <a:ext uri="{FF2B5EF4-FFF2-40B4-BE49-F238E27FC236}">
                  <a16:creationId xmlns="" xmlns:a16="http://schemas.microsoft.com/office/drawing/2014/main" id="{A246C890-2649-CC5B-E470-BFD65516E562}"/>
                </a:ext>
              </a:extLst>
            </p:cNvPr>
            <p:cNvGrpSpPr/>
            <p:nvPr/>
          </p:nvGrpSpPr>
          <p:grpSpPr>
            <a:xfrm>
              <a:off x="1270511" y="5867400"/>
              <a:ext cx="13420041" cy="3170572"/>
              <a:chOff x="1224541" y="6305967"/>
              <a:chExt cx="13420041" cy="3170572"/>
            </a:xfrm>
          </p:grpSpPr>
          <p:sp>
            <p:nvSpPr>
              <p:cNvPr id="64" name="Freeform 20">
                <a:extLst>
                  <a:ext uri="{FF2B5EF4-FFF2-40B4-BE49-F238E27FC236}">
                    <a16:creationId xmlns="" xmlns:a16="http://schemas.microsoft.com/office/drawing/2014/main" id="{50C9C828-B9BB-F19B-4698-C4083EBECB5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 xmlns:a16="http://schemas.microsoft.com/office/drawing/2014/main" id="{19AE44F2-4591-26E8-370B-2F686D3E3ABF}"/>
                  </a:ext>
                </a:extLst>
              </p:cNvPr>
              <p:cNvSpPr txBox="1"/>
              <p:nvPr/>
            </p:nvSpPr>
            <p:spPr>
              <a:xfrm>
                <a:off x="2296330" y="6305967"/>
                <a:ext cx="12348252" cy="3170572"/>
              </a:xfrm>
              <a:prstGeom prst="rect">
                <a:avLst/>
              </a:prstGeom>
              <a:noFill/>
            </p:spPr>
            <p:txBody>
              <a:bodyPr wrap="none" rtlCol="0">
                <a:spAutoFit/>
              </a:bodyPr>
              <a:lstStyle/>
              <a:p>
                <a:r>
                  <a:rPr lang="en-US" sz="4600" b="1" dirty="0" err="1" smtClean="0">
                    <a:solidFill>
                      <a:srgbClr val="0999C8"/>
                    </a:solidFill>
                    <a:latin typeface="Tahoma" pitchFamily="34" charset="0"/>
                    <a:ea typeface="Tahoma" pitchFamily="34" charset="0"/>
                    <a:cs typeface="Tahoma" pitchFamily="34" charset="0"/>
                  </a:rPr>
                  <a:t>Cách</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pha</a:t>
                </a:r>
                <a:r>
                  <a:rPr lang="en-US" sz="4600" b="1" dirty="0" smtClean="0">
                    <a:solidFill>
                      <a:srgbClr val="0999C8"/>
                    </a:solidFill>
                    <a:latin typeface="Tahoma" pitchFamily="34" charset="0"/>
                    <a:ea typeface="Tahoma" pitchFamily="34" charset="0"/>
                    <a:cs typeface="Tahoma" pitchFamily="34" charset="0"/>
                  </a:rPr>
                  <a:t> </a:t>
                </a:r>
                <a:r>
                  <a:rPr lang="en-US" sz="4600" b="1" dirty="0" err="1" smtClean="0">
                    <a:solidFill>
                      <a:srgbClr val="0999C8"/>
                    </a:solidFill>
                    <a:latin typeface="Tahoma" pitchFamily="34" charset="0"/>
                    <a:ea typeface="Tahoma" pitchFamily="34" charset="0"/>
                    <a:cs typeface="Tahoma" pitchFamily="34" charset="0"/>
                  </a:rPr>
                  <a:t>loãng</a:t>
                </a:r>
                <a:r>
                  <a:rPr lang="en-US" sz="4600" b="1" dirty="0" smtClean="0">
                    <a:solidFill>
                      <a:srgbClr val="0999C8"/>
                    </a:solidFill>
                    <a:latin typeface="Tahoma" pitchFamily="34" charset="0"/>
                    <a:ea typeface="Tahoma" pitchFamily="34" charset="0"/>
                    <a:cs typeface="Tahoma" pitchFamily="34" charset="0"/>
                  </a:rPr>
                  <a:t> sulfuric acid:</a:t>
                </a:r>
              </a:p>
              <a:p>
                <a:r>
                  <a:rPr lang="en-US" sz="4800" dirty="0" err="1" smtClean="0"/>
                  <a:t>cho</a:t>
                </a:r>
                <a:r>
                  <a:rPr lang="en-US" sz="4800" dirty="0" smtClean="0"/>
                  <a:t> </a:t>
                </a:r>
                <a:r>
                  <a:rPr lang="en-US" sz="4800" dirty="0" err="1"/>
                  <a:t>từ</a:t>
                </a:r>
                <a:r>
                  <a:rPr lang="en-US" sz="4800" dirty="0"/>
                  <a:t> </a:t>
                </a:r>
                <a:r>
                  <a:rPr lang="en-US" sz="4800" dirty="0" err="1"/>
                  <a:t>từ</a:t>
                </a:r>
                <a:r>
                  <a:rPr lang="en-US" sz="4800" dirty="0"/>
                  <a:t> acid </a:t>
                </a:r>
                <a:r>
                  <a:rPr lang="en-US" sz="4800" dirty="0" err="1"/>
                  <a:t>vào</a:t>
                </a:r>
                <a:r>
                  <a:rPr lang="en-US" sz="4800" dirty="0"/>
                  <a:t> </a:t>
                </a:r>
                <a:r>
                  <a:rPr lang="en-US" sz="4800" dirty="0" err="1"/>
                  <a:t>nước</a:t>
                </a:r>
                <a:r>
                  <a:rPr lang="en-US" sz="4800" dirty="0"/>
                  <a:t> </a:t>
                </a:r>
                <a:r>
                  <a:rPr lang="en-US" sz="4800" dirty="0" err="1"/>
                  <a:t>và</a:t>
                </a:r>
                <a:r>
                  <a:rPr lang="en-US" sz="4800" dirty="0"/>
                  <a:t> </a:t>
                </a:r>
                <a:r>
                  <a:rPr lang="en-US" sz="4800" dirty="0" err="1"/>
                  <a:t>khuấy</a:t>
                </a:r>
                <a:r>
                  <a:rPr lang="en-US" sz="4800" dirty="0"/>
                  <a:t> </a:t>
                </a:r>
                <a:r>
                  <a:rPr lang="en-US" sz="4800" dirty="0" err="1"/>
                  <a:t>nhẹ</a:t>
                </a:r>
                <a:r>
                  <a:rPr lang="en-US" sz="4800" dirty="0"/>
                  <a:t> </a:t>
                </a:r>
                <a:r>
                  <a:rPr lang="en-US" sz="4800" dirty="0" err="1"/>
                  <a:t>bằng</a:t>
                </a:r>
                <a:r>
                  <a:rPr lang="en-US" sz="4800" dirty="0"/>
                  <a:t> </a:t>
                </a:r>
                <a:endParaRPr lang="en-US" sz="4800" dirty="0" smtClean="0"/>
              </a:p>
              <a:p>
                <a:r>
                  <a:rPr lang="en-US" sz="4800" dirty="0" err="1" smtClean="0"/>
                  <a:t>đũa</a:t>
                </a:r>
                <a:r>
                  <a:rPr lang="en-US" sz="4800" dirty="0" smtClean="0"/>
                  <a:t> </a:t>
                </a:r>
                <a:r>
                  <a:rPr lang="en-US" sz="4800" dirty="0" err="1"/>
                  <a:t>thủy</a:t>
                </a:r>
                <a:r>
                  <a:rPr lang="en-US" sz="4800" dirty="0"/>
                  <a:t> </a:t>
                </a:r>
                <a:r>
                  <a:rPr lang="en-US" sz="4800" dirty="0" err="1"/>
                  <a:t>tinh</a:t>
                </a:r>
                <a:endParaRPr lang="en-US" sz="4600" b="1" dirty="0" smtClean="0">
                  <a:solidFill>
                    <a:srgbClr val="0999C8"/>
                  </a:solidFill>
                  <a:latin typeface="Tahoma" pitchFamily="34" charset="0"/>
                  <a:ea typeface="Tahoma" pitchFamily="34" charset="0"/>
                  <a:cs typeface="Tahoma" pitchFamily="34" charset="0"/>
                </a:endParaRPr>
              </a:p>
              <a:p>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68" name="Picture 67" descr="C:\Users\ADMIN\Pictures\Screenshots\Screenshot (1208).png"/>
          <p:cNvPicPr/>
          <p:nvPr/>
        </p:nvPicPr>
        <p:blipFill>
          <a:blip r:embed="rId2">
            <a:extLst>
              <a:ext uri="{28A0092B-C50C-407E-A947-70E740481C1C}">
                <a14:useLocalDpi xmlns:a14="http://schemas.microsoft.com/office/drawing/2010/main" val="0"/>
              </a:ext>
            </a:extLst>
          </a:blip>
          <a:srcRect/>
          <a:stretch>
            <a:fillRect/>
          </a:stretch>
        </p:blipFill>
        <p:spPr bwMode="auto">
          <a:xfrm>
            <a:off x="8315276" y="3241852"/>
            <a:ext cx="4486324" cy="3873676"/>
          </a:xfrm>
          <a:prstGeom prst="rect">
            <a:avLst/>
          </a:prstGeom>
          <a:noFill/>
          <a:ln>
            <a:noFill/>
          </a:ln>
        </p:spPr>
      </p:pic>
      <p:sp>
        <p:nvSpPr>
          <p:cNvPr id="69" name="Hộp Văn bản 15">
            <a:extLst>
              <a:ext uri="{FF2B5EF4-FFF2-40B4-BE49-F238E27FC236}">
                <a16:creationId xmlns="" xmlns:a16="http://schemas.microsoft.com/office/drawing/2014/main" id="{CC090838-E6D4-1B12-64CA-A5CC3592ED7F}"/>
              </a:ext>
            </a:extLst>
          </p:cNvPr>
          <p:cNvSpPr txBox="1"/>
          <p:nvPr/>
        </p:nvSpPr>
        <p:spPr>
          <a:xfrm>
            <a:off x="1719047" y="7039562"/>
            <a:ext cx="18528632" cy="2062103"/>
          </a:xfrm>
          <a:prstGeom prst="rect">
            <a:avLst/>
          </a:prstGeom>
          <a:noFill/>
        </p:spPr>
        <p:txBody>
          <a:bodyPr wrap="square" rtlCol="0">
            <a:spAutoFit/>
          </a:bodyPr>
          <a:lstStyle/>
          <a:p>
            <a:r>
              <a:rPr lang="en-US" sz="3200" b="1" dirty="0">
                <a:solidFill>
                  <a:srgbClr val="FF0000"/>
                </a:solidFill>
              </a:rPr>
              <a:t>T</a:t>
            </a:r>
            <a:r>
              <a:rPr lang="vi-VN" sz="3200" b="1" dirty="0">
                <a:solidFill>
                  <a:srgbClr val="FF0000"/>
                </a:solidFill>
              </a:rPr>
              <a:t>ính chất vật lí </a:t>
            </a:r>
            <a:r>
              <a:rPr lang="vi-VN" sz="3200" dirty="0"/>
              <a:t>của sulfuric</a:t>
            </a:r>
            <a:r>
              <a:rPr lang="pt-BR" sz="3200" dirty="0"/>
              <a:t> acid</a:t>
            </a:r>
            <a:r>
              <a:rPr lang="vi-VN" sz="3200" dirty="0"/>
              <a:t>.</a:t>
            </a:r>
            <a:endParaRPr lang="en-US" sz="3200" dirty="0"/>
          </a:p>
          <a:p>
            <a:r>
              <a:rPr lang="vi-VN" sz="3200" b="1" dirty="0"/>
              <a:t>- </a:t>
            </a:r>
            <a:r>
              <a:rPr lang="vi-VN" sz="3200" dirty="0"/>
              <a:t>Trạng thái: chất lỏng, sánh như dầu</a:t>
            </a:r>
            <a:r>
              <a:rPr lang="en-US" sz="3200" dirty="0"/>
              <a:t>, </a:t>
            </a:r>
            <a:r>
              <a:rPr lang="en-US" sz="3200" dirty="0" err="1"/>
              <a:t>không</a:t>
            </a:r>
            <a:r>
              <a:rPr lang="en-US" sz="3200" dirty="0"/>
              <a:t> bay </a:t>
            </a:r>
            <a:r>
              <a:rPr lang="en-US" sz="3200" dirty="0" err="1"/>
              <a:t>hơi</a:t>
            </a:r>
            <a:r>
              <a:rPr lang="en-US" sz="3200" dirty="0"/>
              <a:t>.</a:t>
            </a:r>
          </a:p>
          <a:p>
            <a:r>
              <a:rPr lang="vi-VN" sz="3200" b="1" dirty="0"/>
              <a:t>- </a:t>
            </a:r>
            <a:r>
              <a:rPr lang="vi-VN" sz="3200" dirty="0"/>
              <a:t>Màu sắc:</a:t>
            </a:r>
            <a:r>
              <a:rPr lang="en-US" sz="3200" dirty="0" err="1"/>
              <a:t>không</a:t>
            </a:r>
            <a:r>
              <a:rPr lang="en-US" sz="3200" dirty="0"/>
              <a:t> </a:t>
            </a:r>
            <a:r>
              <a:rPr lang="en-US" sz="3200" dirty="0" err="1"/>
              <a:t>màu</a:t>
            </a:r>
            <a:endParaRPr lang="en-US" sz="3200" dirty="0"/>
          </a:p>
          <a:p>
            <a:r>
              <a:rPr lang="vi-VN" sz="3200" b="1" dirty="0"/>
              <a:t>- </a:t>
            </a:r>
            <a:r>
              <a:rPr lang="vi-VN" sz="3200" dirty="0"/>
              <a:t>Tính tan:</a:t>
            </a:r>
            <a:r>
              <a:rPr lang="en-US" sz="3200" dirty="0"/>
              <a:t>tan </a:t>
            </a:r>
            <a:r>
              <a:rPr lang="en-US" sz="3200" dirty="0" err="1"/>
              <a:t>tốt</a:t>
            </a:r>
            <a:r>
              <a:rPr lang="en-US" sz="3200" dirty="0"/>
              <a:t> </a:t>
            </a:r>
            <a:r>
              <a:rPr lang="en-US" sz="3200" dirty="0" err="1"/>
              <a:t>trong</a:t>
            </a:r>
            <a:r>
              <a:rPr lang="en-US" sz="3200" dirty="0"/>
              <a:t> </a:t>
            </a:r>
            <a:r>
              <a:rPr lang="en-US" sz="3200" dirty="0" err="1"/>
              <a:t>nước</a:t>
            </a:r>
            <a:endParaRPr lang="en-US" sz="3200" dirty="0"/>
          </a:p>
        </p:txBody>
      </p:sp>
      <p:pic>
        <p:nvPicPr>
          <p:cNvPr id="70" name="Picture 69" descr="C:\Users\ADMIN\Pictures\Screenshots\Screenshot (1209).png"/>
          <p:cNvPicPr/>
          <p:nvPr/>
        </p:nvPicPr>
        <p:blipFill>
          <a:blip r:embed="rId3">
            <a:extLst>
              <a:ext uri="{28A0092B-C50C-407E-A947-70E740481C1C}">
                <a14:useLocalDpi xmlns:a14="http://schemas.microsoft.com/office/drawing/2010/main" val="0"/>
              </a:ext>
            </a:extLst>
          </a:blip>
          <a:srcRect/>
          <a:stretch>
            <a:fillRect/>
          </a:stretch>
        </p:blipFill>
        <p:spPr bwMode="auto">
          <a:xfrm>
            <a:off x="14244388" y="10870396"/>
            <a:ext cx="10283009" cy="3108970"/>
          </a:xfrm>
          <a:prstGeom prst="rect">
            <a:avLst/>
          </a:prstGeom>
          <a:noFill/>
          <a:ln>
            <a:noFill/>
          </a:ln>
        </p:spPr>
      </p:pic>
    </p:spTree>
    <p:extLst>
      <p:ext uri="{BB962C8B-B14F-4D97-AF65-F5344CB8AC3E}">
        <p14:creationId xmlns:p14="http://schemas.microsoft.com/office/powerpoint/2010/main" val="269402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2" name="Google Shape;172;p1"/>
          <p:cNvSpPr txBox="1"/>
          <p:nvPr/>
        </p:nvSpPr>
        <p:spPr>
          <a:xfrm>
            <a:off x="271071" y="1628784"/>
            <a:ext cx="24398907" cy="1683497"/>
          </a:xfrm>
          <a:prstGeom prst="rect">
            <a:avLst/>
          </a:prstGeom>
          <a:noFill/>
          <a:ln>
            <a:noFill/>
          </a:ln>
        </p:spPr>
        <p:txBody>
          <a:bodyPr spcFirstLastPara="1" wrap="square" lIns="91400" tIns="45700" rIns="91400" bIns="45700" anchor="t" anchorCtr="0">
            <a:spAutoFit/>
          </a:bodyPr>
          <a:lstStyle/>
          <a:p>
            <a:pPr marR="0" lvl="0" algn="ctr" rtl="0">
              <a:lnSpc>
                <a:spcPct val="93750"/>
              </a:lnSpc>
              <a:spcBef>
                <a:spcPts val="0"/>
              </a:spcBef>
              <a:spcAft>
                <a:spcPts val="0"/>
              </a:spcAft>
            </a:pPr>
            <a:r>
              <a:rPr lang="en-US" sz="4800" b="1" dirty="0" smtClean="0">
                <a:solidFill>
                  <a:srgbClr val="7030A0"/>
                </a:solidFill>
                <a:latin typeface="Tahoma"/>
                <a:ea typeface="Tahoma"/>
                <a:cs typeface="Tahoma"/>
                <a:sym typeface="Tahoma"/>
              </a:rPr>
              <a:t>B</a:t>
            </a:r>
            <a:r>
              <a:rPr lang="en-US" sz="4800" b="1" dirty="0" smtClean="0">
                <a:solidFill>
                  <a:srgbClr val="FF0000"/>
                </a:solidFill>
                <a:latin typeface="Tahoma"/>
                <a:ea typeface="Tahoma"/>
                <a:cs typeface="Tahoma"/>
                <a:sym typeface="Tahoma"/>
              </a:rPr>
              <a:t>.HOẠT ĐỘNG HÌNH THÀNH KIẾN THỨC</a:t>
            </a:r>
          </a:p>
          <a:p>
            <a:pPr marR="0" lvl="0" algn="ctr" rtl="0">
              <a:lnSpc>
                <a:spcPct val="93750"/>
              </a:lnSpc>
              <a:spcBef>
                <a:spcPts val="0"/>
              </a:spcBef>
              <a:spcAft>
                <a:spcPts val="0"/>
              </a:spcAft>
            </a:pPr>
            <a:r>
              <a:rPr lang="en-US" sz="4800" b="1" dirty="0" smtClean="0">
                <a:solidFill>
                  <a:srgbClr val="FF0000"/>
                </a:solidFill>
                <a:latin typeface="Tahoma"/>
                <a:ea typeface="Tahoma"/>
                <a:cs typeface="Tahoma"/>
                <a:sym typeface="Tahoma"/>
              </a:rPr>
              <a:t>2.Tìm </a:t>
            </a:r>
            <a:r>
              <a:rPr lang="en-US" sz="4800" b="1" dirty="0" err="1" smtClean="0">
                <a:solidFill>
                  <a:srgbClr val="FF0000"/>
                </a:solidFill>
                <a:latin typeface="Tahoma"/>
                <a:ea typeface="Tahoma"/>
                <a:cs typeface="Tahoma"/>
                <a:sym typeface="Tahoma"/>
              </a:rPr>
              <a:t>hiểu</a:t>
            </a:r>
            <a:r>
              <a:rPr lang="en-US" sz="4800" b="1" dirty="0" smtClean="0">
                <a:solidFill>
                  <a:srgbClr val="FF000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tính</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chất</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hóa</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học</a:t>
            </a:r>
            <a:r>
              <a:rPr lang="en-US" sz="4800" b="1" dirty="0" smtClean="0">
                <a:solidFill>
                  <a:srgbClr val="7030A0"/>
                </a:solidFill>
                <a:latin typeface="Tahoma"/>
                <a:ea typeface="Tahoma"/>
                <a:cs typeface="Tahoma"/>
                <a:sym typeface="Tahoma"/>
              </a:rPr>
              <a:t> dung </a:t>
            </a:r>
            <a:r>
              <a:rPr lang="en-US" sz="4800" b="1" dirty="0" err="1" smtClean="0">
                <a:solidFill>
                  <a:srgbClr val="7030A0"/>
                </a:solidFill>
                <a:latin typeface="Tahoma"/>
                <a:ea typeface="Tahoma"/>
                <a:cs typeface="Tahoma"/>
                <a:sym typeface="Tahoma"/>
              </a:rPr>
              <a:t>dịch</a:t>
            </a:r>
            <a:r>
              <a:rPr lang="en-US" sz="4800" b="1" dirty="0" smtClean="0">
                <a:solidFill>
                  <a:srgbClr val="7030A0"/>
                </a:solidFill>
                <a:latin typeface="Tahoma"/>
                <a:ea typeface="Tahoma"/>
                <a:cs typeface="Tahoma"/>
                <a:sym typeface="Tahoma"/>
              </a:rPr>
              <a:t> sulfuric acid </a:t>
            </a:r>
            <a:r>
              <a:rPr lang="en-US" sz="4800" b="1" dirty="0" err="1" smtClean="0">
                <a:solidFill>
                  <a:srgbClr val="7030A0"/>
                </a:solidFill>
                <a:latin typeface="Tahoma"/>
                <a:ea typeface="Tahoma"/>
                <a:cs typeface="Tahoma"/>
                <a:sym typeface="Tahoma"/>
              </a:rPr>
              <a:t>loãng</a:t>
            </a:r>
            <a:endParaRPr lang="en-US" sz="4800" b="1" dirty="0" smtClean="0">
              <a:solidFill>
                <a:srgbClr val="7030A0"/>
              </a:solidFill>
              <a:latin typeface="Tahoma"/>
              <a:ea typeface="Tahoma"/>
              <a:cs typeface="Tahoma"/>
              <a:sym typeface="Tahoma"/>
            </a:endParaRPr>
          </a:p>
          <a:p>
            <a:pPr marL="342900" marR="0" lvl="0" indent="-342900" algn="ctr" rtl="0">
              <a:lnSpc>
                <a:spcPct val="93750"/>
              </a:lnSpc>
              <a:spcBef>
                <a:spcPts val="0"/>
              </a:spcBef>
              <a:spcAft>
                <a:spcPts val="0"/>
              </a:spcAft>
              <a:buAutoNum type="alphaUcPeriod"/>
            </a:pPr>
            <a:endParaRPr dirty="0"/>
          </a:p>
        </p:txBody>
      </p:sp>
      <p:grpSp>
        <p:nvGrpSpPr>
          <p:cNvPr id="173" name="Google Shape;173;p1"/>
          <p:cNvGrpSpPr/>
          <p:nvPr/>
        </p:nvGrpSpPr>
        <p:grpSpPr>
          <a:xfrm>
            <a:off x="3184699" y="4558795"/>
            <a:ext cx="18975066" cy="1642706"/>
            <a:chOff x="3024409" y="3659656"/>
            <a:chExt cx="18976301" cy="1642813"/>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024409" y="3659656"/>
              <a:ext cx="18976301" cy="1401333"/>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3000"/>
                </a:spcBef>
                <a:spcAft>
                  <a:spcPts val="0"/>
                </a:spcAft>
                <a:buNone/>
              </a:pPr>
              <a:endParaRPr sz="6600" b="1" dirty="0">
                <a:solidFill>
                  <a:srgbClr val="135F82"/>
                </a:solidFill>
                <a:latin typeface="Questrial"/>
                <a:ea typeface="Questrial"/>
                <a:cs typeface="Questrial"/>
                <a:sym typeface="Questrial"/>
              </a:endParaRPr>
            </a:p>
          </p:txBody>
        </p:sp>
      </p:grpSp>
      <p:grpSp>
        <p:nvGrpSpPr>
          <p:cNvPr id="14" name="Google Shape;185;p1"/>
          <p:cNvGrpSpPr/>
          <p:nvPr/>
        </p:nvGrpSpPr>
        <p:grpSpPr>
          <a:xfrm>
            <a:off x="1384074" y="2997498"/>
            <a:ext cx="19806710" cy="10433585"/>
            <a:chOff x="6513779" y="6129632"/>
            <a:chExt cx="19810294" cy="10435479"/>
          </a:xfrm>
        </p:grpSpPr>
        <p:sp>
          <p:nvSpPr>
            <p:cNvPr id="15" name="Google Shape;186;p1">
              <a:hlinkClick r:id="" action="ppaction://noaction"/>
            </p:cNvPr>
            <p:cNvSpPr/>
            <p:nvPr/>
          </p:nvSpPr>
          <p:spPr>
            <a:xfrm>
              <a:off x="7945205" y="6129632"/>
              <a:ext cx="18378868" cy="10435479"/>
            </a:xfrm>
            <a:prstGeom prst="rect">
              <a:avLst/>
            </a:prstGeom>
            <a:noFill/>
            <a:ln>
              <a:noFill/>
            </a:ln>
          </p:spPr>
          <p:txBody>
            <a:bodyPr spcFirstLastPara="1" wrap="square" lIns="91425" tIns="45700" rIns="91425" bIns="45700" anchor="t" anchorCtr="0">
              <a:spAutoFit/>
            </a:bodyPr>
            <a:lstStyle/>
            <a:p>
              <a:r>
                <a:rPr lang="vi-VN" sz="4800" b="1" dirty="0"/>
                <a:t>PHIẾU HỌC TẬP SỐ </a:t>
              </a:r>
              <a:r>
                <a:rPr lang="en-US" sz="4800" b="1" dirty="0"/>
                <a:t>2</a:t>
              </a:r>
              <a:endParaRPr lang="en-US" sz="4800" dirty="0"/>
            </a:p>
            <a:p>
              <a:r>
                <a:rPr lang="vi-VN" sz="4800" dirty="0"/>
                <a:t>1. Dự đoán các hiện tượng quan sát được khi thực hiện các thí nghiệm sau: </a:t>
              </a:r>
              <a:br>
                <a:rPr lang="vi-VN" sz="4800" dirty="0"/>
              </a:br>
              <a:r>
                <a:rPr lang="en-US" sz="4800" dirty="0"/>
                <a:t>          </a:t>
              </a:r>
              <a:r>
                <a:rPr lang="vi-VN" sz="4800" dirty="0"/>
                <a:t>TN1: </a:t>
              </a:r>
              <a:r>
                <a:rPr lang="nl-NL" sz="4800" dirty="0"/>
                <a:t>Nhỏ vài giọt dung dịch H</a:t>
              </a:r>
              <a:r>
                <a:rPr lang="nl-NL" sz="4800" baseline="-25000" dirty="0"/>
                <a:t>2</a:t>
              </a:r>
              <a:r>
                <a:rPr lang="nl-NL" sz="4800" dirty="0"/>
                <a:t>SO</a:t>
              </a:r>
              <a:r>
                <a:rPr lang="nl-NL" sz="4800" baseline="-25000" dirty="0"/>
                <a:t>4</a:t>
              </a:r>
              <a:r>
                <a:rPr lang="nl-NL" sz="4800" dirty="0"/>
                <a:t> loãng vào giấy quỳ tím.</a:t>
              </a:r>
              <a:endParaRPr lang="en-US" sz="4800" dirty="0"/>
            </a:p>
            <a:p>
              <a:r>
                <a:rPr lang="vi-VN" sz="4800" dirty="0"/>
                <a:t>TN</a:t>
              </a:r>
              <a:r>
                <a:rPr lang="en-US" sz="4800" dirty="0"/>
                <a:t>2</a:t>
              </a:r>
              <a:r>
                <a:rPr lang="vi-VN" sz="4800" dirty="0"/>
                <a:t>: </a:t>
              </a:r>
              <a:r>
                <a:rPr lang="nl-NL" sz="4800" dirty="0"/>
                <a:t>Cho viên Zn vào ống nghiệm chứa 2ml dung dịch H</a:t>
              </a:r>
              <a:r>
                <a:rPr lang="nl-NL" sz="4800" baseline="-25000" dirty="0"/>
                <a:t>2</a:t>
              </a:r>
              <a:r>
                <a:rPr lang="nl-NL" sz="4800" dirty="0"/>
                <a:t>SO</a:t>
              </a:r>
              <a:r>
                <a:rPr lang="nl-NL" sz="4800" baseline="-25000" dirty="0"/>
                <a:t>4 loãng</a:t>
              </a:r>
              <a:r>
                <a:rPr lang="nl-NL" sz="4800" dirty="0"/>
                <a:t>.</a:t>
              </a:r>
              <a:endParaRPr lang="en-US" sz="4800" dirty="0"/>
            </a:p>
            <a:p>
              <a:r>
                <a:rPr lang="vi-VN" sz="4800" dirty="0"/>
                <a:t>TN</a:t>
              </a:r>
              <a:r>
                <a:rPr lang="en-US" sz="4800" dirty="0"/>
                <a:t>3</a:t>
              </a:r>
              <a:r>
                <a:rPr lang="vi-VN" sz="4800" dirty="0"/>
                <a:t>: </a:t>
              </a:r>
              <a:r>
                <a:rPr lang="nl-NL" sz="4800" dirty="0"/>
                <a:t>Cho lá Cu vào ống nghiệm chứa 3ml dung dịch H</a:t>
              </a:r>
              <a:r>
                <a:rPr lang="nl-NL" sz="4800" baseline="-25000" dirty="0"/>
                <a:t>2</a:t>
              </a:r>
              <a:r>
                <a:rPr lang="nl-NL" sz="4800" dirty="0"/>
                <a:t>SO</a:t>
              </a:r>
              <a:r>
                <a:rPr lang="nl-NL" sz="4800" baseline="-25000" dirty="0"/>
                <a:t>4 loãng</a:t>
              </a:r>
              <a:r>
                <a:rPr lang="nl-NL" sz="4800" dirty="0"/>
                <a:t>, đun nóng nhẹ ống nghiệm trên ngọn lửa đèn cồn.</a:t>
              </a:r>
              <a:endParaRPr lang="en-US" sz="4800" dirty="0"/>
            </a:p>
            <a:p>
              <a:r>
                <a:rPr lang="vi-VN" sz="4800" dirty="0"/>
                <a:t>TN</a:t>
              </a:r>
              <a:r>
                <a:rPr lang="en-US" sz="4800" dirty="0"/>
                <a:t>4</a:t>
              </a:r>
              <a:r>
                <a:rPr lang="vi-VN" sz="4800" dirty="0"/>
                <a:t>: Nhỏ dung dịch BaCl</a:t>
              </a:r>
              <a:r>
                <a:rPr lang="vi-VN" sz="4800" baseline="-25000" dirty="0"/>
                <a:t>2</a:t>
              </a:r>
              <a:r>
                <a:rPr lang="vi-VN" sz="4800" dirty="0"/>
                <a:t> vào ống nghiệm chứa 3ml dung dịch </a:t>
              </a:r>
              <a:r>
                <a:rPr lang="nl-NL" sz="4800" dirty="0"/>
                <a:t>H</a:t>
              </a:r>
              <a:r>
                <a:rPr lang="nl-NL" sz="4800" baseline="-25000" dirty="0"/>
                <a:t>2</a:t>
              </a:r>
              <a:r>
                <a:rPr lang="nl-NL" sz="4800" dirty="0"/>
                <a:t>SO</a:t>
              </a:r>
              <a:r>
                <a:rPr lang="nl-NL" sz="4800" baseline="-25000" dirty="0"/>
                <a:t>4 loãng</a:t>
              </a:r>
              <a:r>
                <a:rPr lang="nl-NL" sz="4800" dirty="0"/>
                <a:t> và ống nghiệm chứa muối </a:t>
              </a:r>
              <a:r>
                <a:rPr lang="vi-VN" sz="4800" dirty="0"/>
                <a:t>Na</a:t>
              </a:r>
              <a:r>
                <a:rPr lang="vi-VN" sz="4800" baseline="-25000" dirty="0"/>
                <a:t>2</a:t>
              </a:r>
              <a:r>
                <a:rPr lang="vi-VN" sz="4800" dirty="0"/>
                <a:t>SO</a:t>
              </a:r>
              <a:r>
                <a:rPr lang="vi-VN" sz="4800" baseline="-25000" dirty="0"/>
                <a:t>4</a:t>
              </a:r>
              <a:r>
                <a:rPr lang="vi-VN" sz="4800" dirty="0"/>
                <a:t>.</a:t>
              </a:r>
              <a:endParaRPr lang="en-US" sz="4800" dirty="0"/>
            </a:p>
            <a:p>
              <a:r>
                <a:rPr lang="vi-VN" sz="4800" dirty="0"/>
                <a:t>2. Với những dụng cụ và hóa chất đã có sẵn, hãy thực hiện các TN trên. Quan sát hiện tượng xảy ra, viết các PTHH, xác định vai trò của axit trong từng phản ứng.</a:t>
              </a:r>
              <a:endParaRPr lang="en-US" sz="4800" dirty="0"/>
            </a:p>
            <a:p>
              <a:r>
                <a:rPr lang="vi-VN" sz="4800" dirty="0"/>
                <a:t> Từ đó nêu tính chất hóa học của axit loãng và giải thích tại sao axit lại có tính chất hoá học đó.</a:t>
              </a:r>
              <a:endParaRPr lang="en-US" sz="4800" dirty="0"/>
            </a:p>
          </p:txBody>
        </p:sp>
        <p:grpSp>
          <p:nvGrpSpPr>
            <p:cNvPr id="16" name="Google Shape;187;p1"/>
            <p:cNvGrpSpPr/>
            <p:nvPr/>
          </p:nvGrpSpPr>
          <p:grpSpPr>
            <a:xfrm>
              <a:off x="6513779" y="6399776"/>
              <a:ext cx="1383018" cy="830512"/>
              <a:chOff x="6521587" y="6856976"/>
              <a:chExt cx="1371600" cy="830512"/>
            </a:xfrm>
          </p:grpSpPr>
          <p:sp>
            <p:nvSpPr>
              <p:cNvPr id="17"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 name="Google Shape;190;p1"/>
              <p:cNvSpPr/>
              <p:nvPr/>
            </p:nvSpPr>
            <p:spPr>
              <a:xfrm rot="5400000">
                <a:off x="6841627" y="653693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grpSp>
      <p:pic>
        <p:nvPicPr>
          <p:cNvPr id="12" name="Picture 11" descr="C:\Users\ADMIN\Pictures\Screenshots\Screenshot (1209).png"/>
          <p:cNvPicPr/>
          <p:nvPr/>
        </p:nvPicPr>
        <p:blipFill>
          <a:blip r:embed="rId3">
            <a:extLst>
              <a:ext uri="{28A0092B-C50C-407E-A947-70E740481C1C}">
                <a14:useLocalDpi xmlns:a14="http://schemas.microsoft.com/office/drawing/2010/main" val="0"/>
              </a:ext>
            </a:extLst>
          </a:blip>
          <a:srcRect/>
          <a:stretch>
            <a:fillRect/>
          </a:stretch>
        </p:blipFill>
        <p:spPr bwMode="auto">
          <a:xfrm>
            <a:off x="21094355" y="5014050"/>
            <a:ext cx="3291233" cy="7973817"/>
          </a:xfrm>
          <a:prstGeom prst="rect">
            <a:avLst/>
          </a:prstGeom>
          <a:noFill/>
          <a:ln>
            <a:noFill/>
          </a:ln>
        </p:spPr>
      </p:pic>
    </p:spTree>
    <p:extLst>
      <p:ext uri="{BB962C8B-B14F-4D97-AF65-F5344CB8AC3E}">
        <p14:creationId xmlns:p14="http://schemas.microsoft.com/office/powerpoint/2010/main" val="353578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 xmlns:a16="http://schemas.microsoft.com/office/drawing/2014/main" id="{6A3EA2FF-6D29-F63E-A7AB-7C8988CFB3E3}"/>
              </a:ext>
            </a:extLst>
          </p:cNvPr>
          <p:cNvGrpSpPr/>
          <p:nvPr/>
        </p:nvGrpSpPr>
        <p:grpSpPr>
          <a:xfrm>
            <a:off x="1051120" y="2164355"/>
            <a:ext cx="22738481" cy="1888394"/>
            <a:chOff x="17200151" y="2536121"/>
            <a:chExt cx="22738481" cy="1888394"/>
          </a:xfrm>
        </p:grpSpPr>
        <p:sp>
          <p:nvSpPr>
            <p:cNvPr id="12" name="Right Triangle 109">
              <a:extLst>
                <a:ext uri="{FF2B5EF4-FFF2-40B4-BE49-F238E27FC236}">
                  <a16:creationId xmlns=""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 xmlns:a16="http://schemas.microsoft.com/office/drawing/2014/main" id="{5676BBB5-87FC-0860-FFCF-0DF61DA3ECA0}"/>
                </a:ext>
              </a:extLst>
            </p:cNvPr>
            <p:cNvSpPr>
              <a:spLocks/>
            </p:cNvSpPr>
            <p:nvPr/>
          </p:nvSpPr>
          <p:spPr bwMode="auto">
            <a:xfrm rot="5400000">
              <a:off x="18508353" y="1288892"/>
              <a:ext cx="769442"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 xmlns:a16="http://schemas.microsoft.com/office/drawing/2014/main" id="{24B3A259-8848-90BA-D5E5-841041DB744C}"/>
                </a:ext>
              </a:extLst>
            </p:cNvPr>
            <p:cNvSpPr txBox="1"/>
            <p:nvPr/>
          </p:nvSpPr>
          <p:spPr>
            <a:xfrm>
              <a:off x="17315592" y="2536121"/>
              <a:ext cx="14143615" cy="769441"/>
            </a:xfrm>
            <a:prstGeom prst="rect">
              <a:avLst/>
            </a:prstGeom>
            <a:noFill/>
          </p:spPr>
          <p:txBody>
            <a:bodyPr wrap="none" rtlCol="0">
              <a:spAutoFit/>
            </a:bodyPr>
            <a:lstStyle/>
            <a:p>
              <a:pPr lvl="0" defTabSz="2177278">
                <a:buClrTx/>
                <a:defRPr/>
              </a:pPr>
              <a:r>
                <a:rPr lang="nl-NL" sz="4400" b="1" dirty="0"/>
                <a:t>Tính chất hóa học của dung dịch sulfuric acid loãng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 xmlns:a16="http://schemas.microsoft.com/office/drawing/2014/main" id="{CC090838-E6D4-1B12-64CA-A5CC3592ED7F}"/>
              </a:ext>
            </a:extLst>
          </p:cNvPr>
          <p:cNvSpPr txBox="1"/>
          <p:nvPr/>
        </p:nvSpPr>
        <p:spPr>
          <a:xfrm>
            <a:off x="2921378" y="3529917"/>
            <a:ext cx="18821021" cy="2554545"/>
          </a:xfrm>
          <a:prstGeom prst="rect">
            <a:avLst/>
          </a:prstGeom>
          <a:noFill/>
        </p:spPr>
        <p:txBody>
          <a:bodyPr wrap="square" rtlCol="0">
            <a:spAutoFit/>
          </a:bodyPr>
          <a:lstStyle/>
          <a:p>
            <a:r>
              <a:rPr lang="nl-NL" sz="3200" dirty="0"/>
              <a:t>dung dịch acid sulfuric loãng có những tính chất chung của </a:t>
            </a:r>
            <a:r>
              <a:rPr lang="nl-NL" sz="3200" dirty="0" smtClean="0"/>
              <a:t>acid </a:t>
            </a:r>
            <a:r>
              <a:rPr lang="nl-NL" sz="3200" dirty="0"/>
              <a:t>:</a:t>
            </a:r>
            <a:endParaRPr lang="en-US" sz="3200" dirty="0"/>
          </a:p>
          <a:p>
            <a:r>
              <a:rPr lang="nl-NL" sz="3200" dirty="0"/>
              <a:t>+đổi màu quỳ tím thành đỏ</a:t>
            </a:r>
            <a:endParaRPr lang="en-US" sz="3200" dirty="0"/>
          </a:p>
          <a:p>
            <a:r>
              <a:rPr lang="nl-NL" sz="3200" dirty="0"/>
              <a:t>+tác dụng với kim loại hoạt động trong dãy hoạt động hóa học</a:t>
            </a:r>
            <a:endParaRPr lang="en-US" sz="3200" dirty="0"/>
          </a:p>
          <a:p>
            <a:r>
              <a:rPr lang="nl-NL" sz="3200" dirty="0"/>
              <a:t>+tác dụng với basic oxide và base</a:t>
            </a:r>
            <a:endParaRPr lang="en-US" sz="3200" dirty="0"/>
          </a:p>
          <a:p>
            <a:r>
              <a:rPr lang="nl-NL" sz="3200" dirty="0"/>
              <a:t>+tác dụng với nhiều muối.</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grpSp>
        <p:nvGrpSpPr>
          <p:cNvPr id="27" name="Group 10">
            <a:extLst>
              <a:ext uri="{FF2B5EF4-FFF2-40B4-BE49-F238E27FC236}">
                <a16:creationId xmlns="" xmlns:a16="http://schemas.microsoft.com/office/drawing/2014/main" id="{B1FEBAAB-8059-C5C3-B425-98B2C3ED6B2C}"/>
              </a:ext>
            </a:extLst>
          </p:cNvPr>
          <p:cNvGrpSpPr/>
          <p:nvPr/>
        </p:nvGrpSpPr>
        <p:grpSpPr>
          <a:xfrm>
            <a:off x="743521" y="6758004"/>
            <a:ext cx="22884349" cy="6399107"/>
            <a:chOff x="743521" y="6758004"/>
            <a:chExt cx="22884349" cy="6399107"/>
          </a:xfrm>
        </p:grpSpPr>
        <p:grpSp>
          <p:nvGrpSpPr>
            <p:cNvPr id="28" name="Group 54">
              <a:extLst>
                <a:ext uri="{FF2B5EF4-FFF2-40B4-BE49-F238E27FC236}">
                  <a16:creationId xmlns="" xmlns:a16="http://schemas.microsoft.com/office/drawing/2014/main" id="{BE599DA6-88BF-DD50-3F74-59E58CEAFA6E}"/>
                </a:ext>
              </a:extLst>
            </p:cNvPr>
            <p:cNvGrpSpPr/>
            <p:nvPr/>
          </p:nvGrpSpPr>
          <p:grpSpPr>
            <a:xfrm>
              <a:off x="743521" y="6758004"/>
              <a:ext cx="22884349" cy="2002538"/>
              <a:chOff x="1268077" y="3405486"/>
              <a:chExt cx="22884349" cy="2002538"/>
            </a:xfrm>
          </p:grpSpPr>
          <p:sp>
            <p:nvSpPr>
              <p:cNvPr id="31" name="Rounded Rectangle 148">
                <a:extLst>
                  <a:ext uri="{FF2B5EF4-FFF2-40B4-BE49-F238E27FC236}">
                    <a16:creationId xmlns="" xmlns:a16="http://schemas.microsoft.com/office/drawing/2014/main" id="{FFF2848A-7132-1B6E-C5D6-AA1FCE6426E0}"/>
                  </a:ext>
                </a:extLst>
              </p:cNvPr>
              <p:cNvSpPr/>
              <p:nvPr/>
            </p:nvSpPr>
            <p:spPr>
              <a:xfrm>
                <a:off x="1268077" y="3790950"/>
                <a:ext cx="22884349" cy="1617074"/>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 xmlns:a16="http://schemas.microsoft.com/office/drawing/2014/main" id="{B6A2287D-6EFE-5728-D473-DEA183631FBB}"/>
                  </a:ext>
                </a:extLst>
              </p:cNvPr>
              <p:cNvGrpSpPr/>
              <p:nvPr/>
            </p:nvGrpSpPr>
            <p:grpSpPr>
              <a:xfrm>
                <a:off x="1268078" y="3405486"/>
                <a:ext cx="3251532" cy="940513"/>
                <a:chOff x="1311958" y="3405486"/>
                <a:chExt cx="3251532" cy="940513"/>
              </a:xfrm>
            </p:grpSpPr>
            <p:sp>
              <p:nvSpPr>
                <p:cNvPr id="33" name="Freeform 20">
                  <a:extLst>
                    <a:ext uri="{FF2B5EF4-FFF2-40B4-BE49-F238E27FC236}">
                      <a16:creationId xmlns="" xmlns:a16="http://schemas.microsoft.com/office/drawing/2014/main" id="{C1AC3889-6AAE-3807-88A4-A83458BA863A}"/>
                    </a:ext>
                  </a:extLst>
                </p:cNvPr>
                <p:cNvSpPr>
                  <a:spLocks/>
                </p:cNvSpPr>
                <p:nvPr/>
              </p:nvSpPr>
              <p:spPr bwMode="auto">
                <a:xfrm rot="5400000">
                  <a:off x="2921386" y="2671082"/>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 xmlns:a16="http://schemas.microsoft.com/office/drawing/2014/main" id="{740A9028-6AE9-8951-8A01-243698661DBD}"/>
                    </a:ext>
                  </a:extLst>
                </p:cNvPr>
                <p:cNvSpPr txBox="1"/>
                <p:nvPr/>
              </p:nvSpPr>
              <p:spPr>
                <a:xfrm>
                  <a:off x="2250671" y="3527166"/>
                  <a:ext cx="1782860"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dụ</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p>
              </p:txBody>
            </p:sp>
            <p:grpSp>
              <p:nvGrpSpPr>
                <p:cNvPr id="35" name="Group 70">
                  <a:extLst>
                    <a:ext uri="{FF2B5EF4-FFF2-40B4-BE49-F238E27FC236}">
                      <a16:creationId xmlns="" xmlns:a16="http://schemas.microsoft.com/office/drawing/2014/main"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 xmlns:a16="http://schemas.microsoft.com/office/drawing/2014/main"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 xmlns:a16="http://schemas.microsoft.com/office/drawing/2014/main"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 xmlns:a16="http://schemas.microsoft.com/office/drawing/2014/main"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 xmlns:a16="http://schemas.microsoft.com/office/drawing/2014/main"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 xmlns:a16="http://schemas.microsoft.com/office/drawing/2014/main"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 xmlns:a16="http://schemas.microsoft.com/office/drawing/2014/main"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 xmlns:a16="http://schemas.microsoft.com/office/drawing/2014/main"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 xmlns:a16="http://schemas.microsoft.com/office/drawing/2014/main"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 xmlns:a16="http://schemas.microsoft.com/office/drawing/2014/main"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 xmlns:a16="http://schemas.microsoft.com/office/drawing/2014/main"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 xmlns:a16="http://schemas.microsoft.com/office/drawing/2014/main"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 xmlns:a16="http://schemas.microsoft.com/office/drawing/2014/main"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 xmlns:a16="http://schemas.microsoft.com/office/drawing/2014/main"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 xmlns:a16="http://schemas.microsoft.com/office/drawing/2014/main"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 xmlns:a16="http://schemas.microsoft.com/office/drawing/2014/main"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 xmlns:a16="http://schemas.microsoft.com/office/drawing/2014/main"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 xmlns:a16="http://schemas.microsoft.com/office/drawing/2014/main"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 xmlns:a16="http://schemas.microsoft.com/office/drawing/2014/main"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 xmlns:a16="http://schemas.microsoft.com/office/drawing/2014/main"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 xmlns:a16="http://schemas.microsoft.com/office/drawing/2014/main"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 xmlns:a16="http://schemas.microsoft.com/office/drawing/2014/main"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 xmlns:a16="http://schemas.microsoft.com/office/drawing/2014/main"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 xmlns:a16="http://schemas.microsoft.com/office/drawing/2014/main"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 xmlns:a16="http://schemas.microsoft.com/office/drawing/2014/main"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 xmlns:a16="http://schemas.microsoft.com/office/drawing/2014/main"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0" name="Rectangle 69">
              <a:extLst>
                <a:ext uri="{FF2B5EF4-FFF2-40B4-BE49-F238E27FC236}">
                  <a16:creationId xmlns="" xmlns:a16="http://schemas.microsoft.com/office/drawing/2014/main" id="{17122161-E816-5AD3-444C-F8393F3BEAA0}"/>
                </a:ext>
              </a:extLst>
            </p:cNvPr>
            <p:cNvSpPr/>
            <p:nvPr/>
          </p:nvSpPr>
          <p:spPr>
            <a:xfrm>
              <a:off x="4680540" y="7491457"/>
              <a:ext cx="18391422" cy="5665654"/>
            </a:xfrm>
            <a:prstGeom prst="rect">
              <a:avLst/>
            </a:prstGeom>
          </p:spPr>
          <p:txBody>
            <a:bodyPr wrap="square">
              <a:spAutoFit/>
            </a:bodyPr>
            <a:lstStyle/>
            <a:p>
              <a:r>
                <a:rPr lang="nl-NL" sz="4400" dirty="0"/>
                <a:t>Zn + H</a:t>
              </a:r>
              <a:r>
                <a:rPr lang="nl-NL" sz="4400" baseline="-25000" dirty="0"/>
                <a:t>2</a:t>
              </a:r>
              <a:r>
                <a:rPr lang="nl-NL" sz="4400" dirty="0"/>
                <a:t>SO</a:t>
              </a:r>
              <a:r>
                <a:rPr lang="nl-NL" sz="4400" baseline="-25000" dirty="0"/>
                <a:t>4</a:t>
              </a:r>
              <a:r>
                <a:rPr lang="nl-NL" sz="4400" dirty="0"/>
                <a:t> loãng </a:t>
              </a:r>
              <a:r>
                <a:rPr lang="nl-NL" sz="4400" dirty="0">
                  <a:sym typeface="Wingdings" panose="05000000000000000000" pitchFamily="2" charset="2"/>
                </a:rPr>
                <a:t></a:t>
              </a:r>
              <a:r>
                <a:rPr lang="nl-NL" sz="4400" dirty="0"/>
                <a:t> ZnSO</a:t>
              </a:r>
              <a:r>
                <a:rPr lang="nl-NL" sz="4400" baseline="-25000" dirty="0"/>
                <a:t>4</a:t>
              </a:r>
              <a:r>
                <a:rPr lang="nl-NL" sz="4400" dirty="0"/>
                <a:t> + H</a:t>
              </a:r>
              <a:r>
                <a:rPr lang="nl-NL" sz="4400" baseline="-25000" dirty="0"/>
                <a:t>2</a:t>
              </a:r>
              <a:endParaRPr lang="en-US" sz="4400" dirty="0"/>
            </a:p>
            <a:p>
              <a:r>
                <a:rPr lang="nl-NL" sz="4400" dirty="0"/>
                <a:t>Cu + H</a:t>
              </a:r>
              <a:r>
                <a:rPr lang="nl-NL" sz="4400" baseline="-25000" dirty="0"/>
                <a:t>2</a:t>
              </a:r>
              <a:r>
                <a:rPr lang="nl-NL" sz="4400" dirty="0"/>
                <a:t>SO</a:t>
              </a:r>
              <a:r>
                <a:rPr lang="nl-NL" sz="4400" baseline="-25000" dirty="0"/>
                <a:t>4</a:t>
              </a:r>
              <a:r>
                <a:rPr lang="nl-NL" sz="4400" dirty="0"/>
                <a:t> loãng </a:t>
              </a:r>
              <a:r>
                <a:rPr lang="nl-NL" sz="4400" dirty="0">
                  <a:sym typeface="Wingdings" panose="05000000000000000000" pitchFamily="2" charset="2"/>
                </a:rPr>
                <a:t></a:t>
              </a:r>
              <a:r>
                <a:rPr lang="nl-NL" sz="4400" dirty="0"/>
                <a:t> </a:t>
              </a:r>
              <a:r>
                <a:rPr lang="nl-NL" sz="4400" dirty="0" smtClean="0"/>
                <a:t>ko</a:t>
              </a:r>
            </a:p>
            <a:p>
              <a:r>
                <a:rPr lang="nl-NL" sz="4400" dirty="0"/>
                <a:t>ZnO + H</a:t>
              </a:r>
              <a:r>
                <a:rPr lang="nl-NL" sz="4400" baseline="-25000" dirty="0"/>
                <a:t>2</a:t>
              </a:r>
              <a:r>
                <a:rPr lang="nl-NL" sz="4400" dirty="0"/>
                <a:t>SO</a:t>
              </a:r>
              <a:r>
                <a:rPr lang="nl-NL" sz="4400" baseline="-25000" dirty="0"/>
                <a:t>4</a:t>
              </a:r>
              <a:r>
                <a:rPr lang="nl-NL" sz="4400" dirty="0"/>
                <a:t> loãng </a:t>
              </a:r>
              <a:r>
                <a:rPr lang="nl-NL" sz="4400" dirty="0">
                  <a:sym typeface="Wingdings" panose="05000000000000000000" pitchFamily="2" charset="2"/>
                </a:rPr>
                <a:t></a:t>
              </a:r>
              <a:r>
                <a:rPr lang="nl-NL" sz="4400" dirty="0"/>
                <a:t>ZnSO</a:t>
              </a:r>
              <a:r>
                <a:rPr lang="nl-NL" sz="4400" baseline="-25000" dirty="0"/>
                <a:t>4</a:t>
              </a:r>
              <a:r>
                <a:rPr lang="nl-NL" sz="4400" dirty="0"/>
                <a:t> +H</a:t>
              </a:r>
              <a:r>
                <a:rPr lang="nl-NL" sz="4400" baseline="-25000" dirty="0"/>
                <a:t>2</a:t>
              </a:r>
              <a:r>
                <a:rPr lang="nl-NL" sz="4400" dirty="0"/>
                <a:t>O</a:t>
              </a:r>
              <a:endParaRPr lang="en-US" sz="4400" dirty="0"/>
            </a:p>
            <a:p>
              <a:r>
                <a:rPr lang="nl-NL" sz="4400" dirty="0"/>
                <a:t>Ba(OH)</a:t>
              </a:r>
              <a:r>
                <a:rPr lang="nl-NL" sz="4400" baseline="-25000" dirty="0"/>
                <a:t>2</a:t>
              </a:r>
              <a:r>
                <a:rPr lang="nl-NL" sz="4400" dirty="0"/>
                <a:t> + H</a:t>
              </a:r>
              <a:r>
                <a:rPr lang="nl-NL" sz="4400" baseline="-25000" dirty="0"/>
                <a:t>2</a:t>
              </a:r>
              <a:r>
                <a:rPr lang="nl-NL" sz="4400" dirty="0"/>
                <a:t>SO</a:t>
              </a:r>
              <a:r>
                <a:rPr lang="nl-NL" sz="4400" baseline="-25000" dirty="0"/>
                <a:t>4</a:t>
              </a:r>
              <a:r>
                <a:rPr lang="nl-NL" sz="4400" dirty="0"/>
                <a:t> loãng </a:t>
              </a:r>
              <a:r>
                <a:rPr lang="nl-NL" sz="4400" dirty="0">
                  <a:sym typeface="Wingdings" panose="05000000000000000000" pitchFamily="2" charset="2"/>
                </a:rPr>
                <a:t></a:t>
              </a:r>
              <a:r>
                <a:rPr lang="nl-NL" sz="4400" dirty="0"/>
                <a:t> BaSO</a:t>
              </a:r>
              <a:r>
                <a:rPr lang="nl-NL" sz="4400" baseline="-25000" dirty="0"/>
                <a:t>4 </a:t>
              </a:r>
              <a:r>
                <a:rPr lang="nl-NL" sz="4400" dirty="0"/>
                <a:t>+ 2H</a:t>
              </a:r>
              <a:r>
                <a:rPr lang="nl-NL" sz="4400" baseline="-25000" dirty="0"/>
                <a:t>2</a:t>
              </a:r>
              <a:r>
                <a:rPr lang="nl-NL" sz="4400" dirty="0"/>
                <a:t>O</a:t>
              </a:r>
              <a:endParaRPr lang="en-US" sz="4400" dirty="0"/>
            </a:p>
            <a:p>
              <a:r>
                <a:rPr lang="nl-NL" sz="4400" dirty="0"/>
                <a:t>Na</a:t>
              </a:r>
              <a:r>
                <a:rPr lang="nl-NL" sz="4400" baseline="-25000" dirty="0"/>
                <a:t>2</a:t>
              </a:r>
              <a:r>
                <a:rPr lang="nl-NL" sz="4400" dirty="0"/>
                <a:t>CO</a:t>
              </a:r>
              <a:r>
                <a:rPr lang="nl-NL" sz="4400" baseline="-25000" dirty="0"/>
                <a:t>3</a:t>
              </a:r>
              <a:r>
                <a:rPr lang="nl-NL" sz="4400" dirty="0"/>
                <a:t> + H</a:t>
              </a:r>
              <a:r>
                <a:rPr lang="nl-NL" sz="4400" baseline="-25000" dirty="0"/>
                <a:t>2</a:t>
              </a:r>
              <a:r>
                <a:rPr lang="nl-NL" sz="4400" dirty="0"/>
                <a:t>SO</a:t>
              </a:r>
              <a:r>
                <a:rPr lang="nl-NL" sz="4400" baseline="-25000" dirty="0"/>
                <a:t>4</a:t>
              </a:r>
              <a:r>
                <a:rPr lang="nl-NL" sz="4400" dirty="0"/>
                <a:t> loãng </a:t>
              </a:r>
              <a:r>
                <a:rPr lang="nl-NL" sz="4400" dirty="0" smtClean="0">
                  <a:sym typeface="Wingdings" panose="05000000000000000000" pitchFamily="2" charset="2"/>
                </a:rPr>
                <a:t>2</a:t>
              </a:r>
              <a:r>
                <a:rPr lang="nl-NL" sz="4400" dirty="0" smtClean="0"/>
                <a:t>NaCl </a:t>
              </a:r>
              <a:r>
                <a:rPr lang="nl-NL" sz="4400" dirty="0"/>
                <a:t>+H</a:t>
              </a:r>
              <a:r>
                <a:rPr lang="nl-NL" sz="4400" baseline="-25000" dirty="0"/>
                <a:t>2</a:t>
              </a:r>
              <a:r>
                <a:rPr lang="nl-NL" sz="4400" dirty="0"/>
                <a:t>O+CO</a:t>
              </a:r>
              <a:r>
                <a:rPr lang="nl-NL" sz="4400" baseline="-25000" dirty="0"/>
                <a:t>2</a:t>
              </a:r>
              <a:endParaRPr lang="en-US" sz="4400" dirty="0"/>
            </a:p>
            <a:p>
              <a:endParaRPr lang="nl-NL" sz="4400" dirty="0" smtClean="0"/>
            </a:p>
            <a:p>
              <a:endParaRPr lang="en-US" sz="4400" dirty="0" smtClean="0"/>
            </a:p>
            <a:p>
              <a:pPr marL="0" marR="0" lvl="0" indent="0" defTabSz="2177278" eaLnBrk="1" fontAlgn="auto" latinLnBrk="0" hangingPunct="1">
                <a:lnSpc>
                  <a:spcPts val="65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61" name="Group 101">
            <a:extLst>
              <a:ext uri="{FF2B5EF4-FFF2-40B4-BE49-F238E27FC236}">
                <a16:creationId xmlns="" xmlns:a16="http://schemas.microsoft.com/office/drawing/2014/main" id="{552259C1-52E8-0282-A4CF-6194AF106405}"/>
              </a:ext>
            </a:extLst>
          </p:cNvPr>
          <p:cNvGrpSpPr/>
          <p:nvPr/>
        </p:nvGrpSpPr>
        <p:grpSpPr>
          <a:xfrm>
            <a:off x="-149670" y="11050434"/>
            <a:ext cx="22812341" cy="4617075"/>
            <a:chOff x="1270511" y="5867400"/>
            <a:chExt cx="22812341" cy="4903398"/>
          </a:xfrm>
        </p:grpSpPr>
        <p:sp>
          <p:nvSpPr>
            <p:cNvPr id="62" name="Rounded Rectangle 181">
              <a:extLst>
                <a:ext uri="{FF2B5EF4-FFF2-40B4-BE49-F238E27FC236}">
                  <a16:creationId xmlns="" xmlns:a16="http://schemas.microsoft.com/office/drawing/2014/main" id="{6F3CB19B-40CA-09CF-83D0-2B8708DFA1CB}"/>
                </a:ext>
              </a:extLst>
            </p:cNvPr>
            <p:cNvSpPr/>
            <p:nvPr/>
          </p:nvSpPr>
          <p:spPr>
            <a:xfrm>
              <a:off x="1272210" y="6139007"/>
              <a:ext cx="22810642" cy="46317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0">
              <a:extLst>
                <a:ext uri="{FF2B5EF4-FFF2-40B4-BE49-F238E27FC236}">
                  <a16:creationId xmlns="" xmlns:a16="http://schemas.microsoft.com/office/drawing/2014/main" id="{A246C890-2649-CC5B-E470-BFD65516E562}"/>
                </a:ext>
              </a:extLst>
            </p:cNvPr>
            <p:cNvGrpSpPr/>
            <p:nvPr/>
          </p:nvGrpSpPr>
          <p:grpSpPr>
            <a:xfrm>
              <a:off x="1270511" y="5867400"/>
              <a:ext cx="3568119" cy="849844"/>
              <a:chOff x="1224541" y="6305967"/>
              <a:chExt cx="3568119" cy="849844"/>
            </a:xfrm>
          </p:grpSpPr>
          <p:sp>
            <p:nvSpPr>
              <p:cNvPr id="64" name="Freeform 20">
                <a:extLst>
                  <a:ext uri="{FF2B5EF4-FFF2-40B4-BE49-F238E27FC236}">
                    <a16:creationId xmlns="" xmlns:a16="http://schemas.microsoft.com/office/drawing/2014/main" id="{50C9C828-B9BB-F19B-4698-C4083EBECB5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 xmlns:a16="http://schemas.microsoft.com/office/drawing/2014/main" id="{19AE44F2-4591-26E8-370B-2F686D3E3ABF}"/>
                  </a:ext>
                </a:extLst>
              </p:cNvPr>
              <p:cNvSpPr txBox="1"/>
              <p:nvPr/>
            </p:nvSpPr>
            <p:spPr>
              <a:xfrm>
                <a:off x="2296330" y="6305967"/>
                <a:ext cx="184731" cy="849844"/>
              </a:xfrm>
              <a:prstGeom prst="rect">
                <a:avLst/>
              </a:prstGeom>
              <a:noFill/>
            </p:spPr>
            <p:txBody>
              <a:bodyPr wrap="none" rtlCol="0">
                <a:spAutoFit/>
              </a:bodyPr>
              <a:lstStyle/>
              <a:p>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28199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2" name="Google Shape;172;p1"/>
          <p:cNvSpPr txBox="1"/>
          <p:nvPr/>
        </p:nvSpPr>
        <p:spPr>
          <a:xfrm>
            <a:off x="271071" y="1628784"/>
            <a:ext cx="24398907" cy="1683497"/>
          </a:xfrm>
          <a:prstGeom prst="rect">
            <a:avLst/>
          </a:prstGeom>
          <a:noFill/>
          <a:ln>
            <a:noFill/>
          </a:ln>
        </p:spPr>
        <p:txBody>
          <a:bodyPr spcFirstLastPara="1" wrap="square" lIns="91400" tIns="45700" rIns="91400" bIns="45700" anchor="t" anchorCtr="0">
            <a:spAutoFit/>
          </a:bodyPr>
          <a:lstStyle/>
          <a:p>
            <a:pPr marR="0" lvl="0" algn="ctr" rtl="0">
              <a:lnSpc>
                <a:spcPct val="93750"/>
              </a:lnSpc>
              <a:spcBef>
                <a:spcPts val="0"/>
              </a:spcBef>
              <a:spcAft>
                <a:spcPts val="0"/>
              </a:spcAft>
            </a:pPr>
            <a:r>
              <a:rPr lang="en-US" sz="4800" b="1" dirty="0" smtClean="0">
                <a:solidFill>
                  <a:srgbClr val="7030A0"/>
                </a:solidFill>
                <a:latin typeface="Tahoma"/>
                <a:ea typeface="Tahoma"/>
                <a:cs typeface="Tahoma"/>
                <a:sym typeface="Tahoma"/>
              </a:rPr>
              <a:t>B</a:t>
            </a:r>
            <a:r>
              <a:rPr lang="en-US" sz="4800" b="1" dirty="0" smtClean="0">
                <a:solidFill>
                  <a:srgbClr val="FF0000"/>
                </a:solidFill>
                <a:latin typeface="Tahoma"/>
                <a:ea typeface="Tahoma"/>
                <a:cs typeface="Tahoma"/>
                <a:sym typeface="Tahoma"/>
              </a:rPr>
              <a:t>.HOẠT ĐỘNG HÌNH THÀNH KIẾN THỨC</a:t>
            </a:r>
          </a:p>
          <a:p>
            <a:pPr marR="0" lvl="0" algn="ctr" rtl="0">
              <a:lnSpc>
                <a:spcPct val="93750"/>
              </a:lnSpc>
              <a:spcBef>
                <a:spcPts val="0"/>
              </a:spcBef>
              <a:spcAft>
                <a:spcPts val="0"/>
              </a:spcAft>
            </a:pPr>
            <a:r>
              <a:rPr lang="en-US" sz="4800" b="1" dirty="0" smtClean="0">
                <a:solidFill>
                  <a:srgbClr val="FF0000"/>
                </a:solidFill>
                <a:latin typeface="Tahoma"/>
                <a:ea typeface="Tahoma"/>
                <a:cs typeface="Tahoma"/>
                <a:sym typeface="Tahoma"/>
              </a:rPr>
              <a:t>2.Tìm </a:t>
            </a:r>
            <a:r>
              <a:rPr lang="en-US" sz="4800" b="1" dirty="0" err="1" smtClean="0">
                <a:solidFill>
                  <a:srgbClr val="FF0000"/>
                </a:solidFill>
                <a:latin typeface="Tahoma"/>
                <a:ea typeface="Tahoma"/>
                <a:cs typeface="Tahoma"/>
                <a:sym typeface="Tahoma"/>
              </a:rPr>
              <a:t>hiểu</a:t>
            </a:r>
            <a:r>
              <a:rPr lang="en-US" sz="4800" b="1" dirty="0" smtClean="0">
                <a:solidFill>
                  <a:srgbClr val="FF000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tính</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chất</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hóa</a:t>
            </a:r>
            <a:r>
              <a:rPr lang="en-US" sz="4800" b="1" dirty="0" smtClean="0">
                <a:solidFill>
                  <a:srgbClr val="7030A0"/>
                </a:solidFill>
                <a:latin typeface="Tahoma"/>
                <a:ea typeface="Tahoma"/>
                <a:cs typeface="Tahoma"/>
                <a:sym typeface="Tahoma"/>
              </a:rPr>
              <a:t> </a:t>
            </a:r>
            <a:r>
              <a:rPr lang="en-US" sz="4800" b="1" dirty="0" err="1" smtClean="0">
                <a:solidFill>
                  <a:srgbClr val="7030A0"/>
                </a:solidFill>
                <a:latin typeface="Tahoma"/>
                <a:ea typeface="Tahoma"/>
                <a:cs typeface="Tahoma"/>
                <a:sym typeface="Tahoma"/>
              </a:rPr>
              <a:t>học</a:t>
            </a:r>
            <a:r>
              <a:rPr lang="en-US" sz="4800" b="1" dirty="0" smtClean="0">
                <a:solidFill>
                  <a:srgbClr val="7030A0"/>
                </a:solidFill>
                <a:latin typeface="Tahoma"/>
                <a:ea typeface="Tahoma"/>
                <a:cs typeface="Tahoma"/>
                <a:sym typeface="Tahoma"/>
              </a:rPr>
              <a:t> dung </a:t>
            </a:r>
            <a:r>
              <a:rPr lang="en-US" sz="4800" b="1" dirty="0" err="1" smtClean="0">
                <a:solidFill>
                  <a:srgbClr val="7030A0"/>
                </a:solidFill>
                <a:latin typeface="Tahoma"/>
                <a:ea typeface="Tahoma"/>
                <a:cs typeface="Tahoma"/>
                <a:sym typeface="Tahoma"/>
              </a:rPr>
              <a:t>dịch</a:t>
            </a:r>
            <a:r>
              <a:rPr lang="en-US" sz="4800" b="1" dirty="0" smtClean="0">
                <a:solidFill>
                  <a:srgbClr val="7030A0"/>
                </a:solidFill>
                <a:latin typeface="Tahoma"/>
                <a:ea typeface="Tahoma"/>
                <a:cs typeface="Tahoma"/>
                <a:sym typeface="Tahoma"/>
              </a:rPr>
              <a:t> sulfuric acid </a:t>
            </a:r>
            <a:r>
              <a:rPr lang="en-US" sz="4800" b="1" dirty="0" err="1" smtClean="0">
                <a:solidFill>
                  <a:srgbClr val="7030A0"/>
                </a:solidFill>
                <a:latin typeface="Tahoma"/>
                <a:ea typeface="Tahoma"/>
                <a:cs typeface="Tahoma"/>
                <a:sym typeface="Tahoma"/>
              </a:rPr>
              <a:t>đặc</a:t>
            </a:r>
            <a:endParaRPr lang="en-US" sz="4800" b="1" dirty="0" smtClean="0">
              <a:solidFill>
                <a:srgbClr val="7030A0"/>
              </a:solidFill>
              <a:latin typeface="Tahoma"/>
              <a:ea typeface="Tahoma"/>
              <a:cs typeface="Tahoma"/>
              <a:sym typeface="Tahoma"/>
            </a:endParaRPr>
          </a:p>
          <a:p>
            <a:pPr marL="342900" marR="0" lvl="0" indent="-342900" algn="ctr" rtl="0">
              <a:lnSpc>
                <a:spcPct val="93750"/>
              </a:lnSpc>
              <a:spcBef>
                <a:spcPts val="0"/>
              </a:spcBef>
              <a:spcAft>
                <a:spcPts val="0"/>
              </a:spcAft>
              <a:buAutoNum type="alphaUcPeriod"/>
            </a:pPr>
            <a:endParaRPr dirty="0"/>
          </a:p>
        </p:txBody>
      </p:sp>
      <p:grpSp>
        <p:nvGrpSpPr>
          <p:cNvPr id="173" name="Google Shape;173;p1"/>
          <p:cNvGrpSpPr/>
          <p:nvPr/>
        </p:nvGrpSpPr>
        <p:grpSpPr>
          <a:xfrm>
            <a:off x="3184699" y="4558795"/>
            <a:ext cx="18975066" cy="1642706"/>
            <a:chOff x="3024409" y="3659656"/>
            <a:chExt cx="18976301" cy="1642813"/>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024409" y="3659656"/>
              <a:ext cx="18976301" cy="1401333"/>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3000"/>
                </a:spcBef>
                <a:spcAft>
                  <a:spcPts val="0"/>
                </a:spcAft>
                <a:buNone/>
              </a:pPr>
              <a:endParaRPr sz="6600" b="1" dirty="0">
                <a:solidFill>
                  <a:srgbClr val="135F82"/>
                </a:solidFill>
                <a:latin typeface="Questrial"/>
                <a:ea typeface="Questrial"/>
                <a:cs typeface="Questrial"/>
                <a:sym typeface="Questrial"/>
              </a:endParaRPr>
            </a:p>
          </p:txBody>
        </p:sp>
      </p:grpSp>
      <p:grpSp>
        <p:nvGrpSpPr>
          <p:cNvPr id="14" name="Google Shape;185;p1"/>
          <p:cNvGrpSpPr/>
          <p:nvPr/>
        </p:nvGrpSpPr>
        <p:grpSpPr>
          <a:xfrm>
            <a:off x="1384074" y="2997495"/>
            <a:ext cx="17547393" cy="9725700"/>
            <a:chOff x="6513779" y="6129632"/>
            <a:chExt cx="19810294" cy="7007293"/>
          </a:xfrm>
        </p:grpSpPr>
        <p:sp>
          <p:nvSpPr>
            <p:cNvPr id="15" name="Google Shape;186;p1">
              <a:hlinkClick r:id="" action="ppaction://noaction"/>
            </p:cNvPr>
            <p:cNvSpPr/>
            <p:nvPr/>
          </p:nvSpPr>
          <p:spPr>
            <a:xfrm>
              <a:off x="7945205" y="6129632"/>
              <a:ext cx="18378868" cy="7007293"/>
            </a:xfrm>
            <a:prstGeom prst="rect">
              <a:avLst/>
            </a:prstGeom>
            <a:noFill/>
            <a:ln>
              <a:noFill/>
            </a:ln>
          </p:spPr>
          <p:txBody>
            <a:bodyPr spcFirstLastPara="1" wrap="square" lIns="91425" tIns="45700" rIns="91425" bIns="45700" anchor="t" anchorCtr="0">
              <a:spAutoFit/>
            </a:bodyPr>
            <a:lstStyle/>
            <a:p>
              <a:r>
                <a:rPr lang="vi-VN" sz="4800" b="1" dirty="0"/>
                <a:t>PHIẾU HỌC TẬP SỐ PHIẾU HỌC TẬP SỐ 3</a:t>
              </a:r>
              <a:endParaRPr lang="en-US" sz="4800" dirty="0"/>
            </a:p>
            <a:p>
              <a:r>
                <a:rPr lang="vi-VN" sz="3400" dirty="0"/>
                <a:t>1. Với những dụng cụ và hóa chất đã có sẵn, hãy thực hiện các TN sau. Quan sát hiện tượng xảy ra, viết các PTHH, xác định vai trò của acid trong từng phản ứng. Từ đó nêu tính chất hóa học của acid đặc </a:t>
              </a:r>
              <a:endParaRPr lang="en-US" sz="3400" dirty="0"/>
            </a:p>
            <a:p>
              <a:r>
                <a:rPr lang="vi-VN" sz="3400" dirty="0"/>
                <a:t>TN1: </a:t>
              </a:r>
              <a:r>
                <a:rPr lang="nl-NL" sz="3400" dirty="0"/>
                <a:t>Cho lá Cu vào ống nghiệm chứa 3ml dung dịch H</a:t>
              </a:r>
              <a:r>
                <a:rPr lang="nl-NL" sz="3400" baseline="-25000" dirty="0"/>
                <a:t>2</a:t>
              </a:r>
              <a:r>
                <a:rPr lang="nl-NL" sz="3400" dirty="0"/>
                <a:t>SO</a:t>
              </a:r>
              <a:r>
                <a:rPr lang="nl-NL" sz="3400" baseline="-25000" dirty="0"/>
                <a:t>4 đặc</a:t>
              </a:r>
              <a:r>
                <a:rPr lang="nl-NL" sz="3400" dirty="0"/>
                <a:t>, đun nóng, thêm cánh hoa hồng vào ống nghiệm và có nút bông tẩm dung dịch NaOH trên miệng ống nghiệm.</a:t>
              </a:r>
              <a:endParaRPr lang="en-US" sz="3400" dirty="0"/>
            </a:p>
            <a:p>
              <a:r>
                <a:rPr lang="vi-VN" sz="3400" dirty="0"/>
                <a:t>TN2: </a:t>
              </a:r>
              <a:r>
                <a:rPr lang="nl-NL" sz="3400" dirty="0"/>
                <a:t>Rót 3ml dung dịch H</a:t>
              </a:r>
              <a:r>
                <a:rPr lang="nl-NL" sz="3400" baseline="-25000" dirty="0"/>
                <a:t>2</a:t>
              </a:r>
              <a:r>
                <a:rPr lang="nl-NL" sz="3400" dirty="0"/>
                <a:t>SO</a:t>
              </a:r>
              <a:r>
                <a:rPr lang="nl-NL" sz="3400" baseline="-25000" dirty="0"/>
                <a:t>4</a:t>
              </a:r>
              <a:r>
                <a:rPr lang="nl-NL" sz="3400" dirty="0"/>
                <a:t> đặc vào cốc đựng </a:t>
              </a:r>
              <a:r>
                <a:rPr lang="vi-VN" sz="3400" dirty="0"/>
                <a:t>đường saccarozơ</a:t>
              </a:r>
              <a:endParaRPr lang="en-US" sz="3400" dirty="0"/>
            </a:p>
            <a:p>
              <a:r>
                <a:rPr lang="vi-VN" sz="3400" dirty="0"/>
                <a:t>2. Hoàn thành các yêu cầu sau:</a:t>
              </a:r>
              <a:endParaRPr lang="en-US" sz="3400" dirty="0"/>
            </a:p>
            <a:p>
              <a:r>
                <a:rPr lang="vi-VN" sz="3400" dirty="0"/>
                <a:t>a. Giải thích và nêu tính chất hóa học đặc trưng của axit </a:t>
              </a:r>
              <a:r>
                <a:rPr lang="nl-NL" sz="3400" dirty="0"/>
                <a:t>H</a:t>
              </a:r>
              <a:r>
                <a:rPr lang="nl-NL" sz="3400" baseline="-25000" dirty="0"/>
                <a:t>2</a:t>
              </a:r>
              <a:r>
                <a:rPr lang="nl-NL" sz="3400" dirty="0"/>
                <a:t>SO</a:t>
              </a:r>
              <a:r>
                <a:rPr lang="nl-NL" sz="3400" baseline="-25000" dirty="0"/>
                <a:t>4</a:t>
              </a:r>
              <a:r>
                <a:rPr lang="nl-NL" sz="3400" dirty="0"/>
                <a:t> đặc.</a:t>
              </a:r>
              <a:endParaRPr lang="en-US" sz="3400" dirty="0"/>
            </a:p>
            <a:p>
              <a:r>
                <a:rPr lang="vi-VN" sz="3400" dirty="0"/>
                <a:t>b. Hoàn thành phản ứng khí cho </a:t>
              </a:r>
              <a:r>
                <a:rPr lang="nl-NL" sz="3400" dirty="0"/>
                <a:t>H</a:t>
              </a:r>
              <a:r>
                <a:rPr lang="nl-NL" sz="3400" baseline="-25000" dirty="0"/>
                <a:t>2</a:t>
              </a:r>
              <a:r>
                <a:rPr lang="nl-NL" sz="3400" dirty="0"/>
                <a:t>SO</a:t>
              </a:r>
              <a:r>
                <a:rPr lang="nl-NL" sz="3400" baseline="-25000" dirty="0"/>
                <a:t>4</a:t>
              </a:r>
              <a:r>
                <a:rPr lang="nl-NL" sz="3400" dirty="0"/>
                <a:t> đặc phản ứng với các phi kim (C, S, P) và các hợp chất có tính khử </a:t>
              </a:r>
              <a:r>
                <a:rPr lang="vi-VN" sz="3400" dirty="0"/>
                <a:t>H</a:t>
              </a:r>
              <a:r>
                <a:rPr lang="vi-VN" sz="3400" baseline="-25000" dirty="0"/>
                <a:t>2</a:t>
              </a:r>
              <a:r>
                <a:rPr lang="vi-VN" sz="3400" dirty="0"/>
                <a:t>S, FeO, KBr, HI Fe</a:t>
              </a:r>
              <a:r>
                <a:rPr lang="vi-VN" sz="3400" baseline="-25000" dirty="0"/>
                <a:t>3</a:t>
              </a:r>
              <a:r>
                <a:rPr lang="vi-VN" sz="3400" dirty="0"/>
                <a:t>O</a:t>
              </a:r>
              <a:r>
                <a:rPr lang="vi-VN" sz="3400" baseline="-25000" dirty="0"/>
                <a:t>4</a:t>
              </a:r>
              <a:r>
                <a:rPr lang="vi-VN" sz="3400" dirty="0"/>
                <a:t>, …</a:t>
              </a:r>
              <a:endParaRPr lang="en-US" sz="3400" dirty="0"/>
            </a:p>
            <a:p>
              <a:r>
                <a:rPr lang="vi-VN" sz="3400" dirty="0"/>
                <a:t>c. Giải thích nguyên nhân tính acid và tính oxi hóa của acid </a:t>
              </a:r>
              <a:r>
                <a:rPr lang="nl-NL" sz="3400" dirty="0"/>
                <a:t>H</a:t>
              </a:r>
              <a:r>
                <a:rPr lang="nl-NL" sz="3400" baseline="-25000" dirty="0"/>
                <a:t>2</a:t>
              </a:r>
              <a:r>
                <a:rPr lang="nl-NL" sz="3400" dirty="0"/>
                <a:t>SO</a:t>
              </a:r>
              <a:r>
                <a:rPr lang="nl-NL" sz="3400" baseline="-25000" dirty="0"/>
                <a:t>4 </a:t>
              </a:r>
              <a:r>
                <a:rPr lang="nl-NL" sz="3400" dirty="0"/>
                <a:t>loãng và tính </a:t>
              </a:r>
              <a:r>
                <a:rPr lang="vi-VN" sz="3400" dirty="0"/>
                <a:t>oxi hóa mạnh của </a:t>
              </a:r>
              <a:r>
                <a:rPr lang="nl-NL" sz="3400" dirty="0"/>
                <a:t>H</a:t>
              </a:r>
              <a:r>
                <a:rPr lang="nl-NL" sz="3400" baseline="-25000" dirty="0"/>
                <a:t>2</a:t>
              </a:r>
              <a:r>
                <a:rPr lang="nl-NL" sz="3400" dirty="0"/>
                <a:t>SO</a:t>
              </a:r>
              <a:r>
                <a:rPr lang="nl-NL" sz="3400" baseline="-25000" dirty="0"/>
                <a:t>4 </a:t>
              </a:r>
              <a:r>
                <a:rPr lang="nl-NL" sz="3400" dirty="0"/>
                <a:t>đặc viết phương trình minh họa, ghi rõ số oxi hóa của các nguyên tố trong các hợp chất.</a:t>
              </a:r>
              <a:endParaRPr lang="en-US" sz="3400" dirty="0"/>
            </a:p>
            <a:p>
              <a:r>
                <a:rPr lang="nl-NL" sz="3400" dirty="0"/>
                <a:t>d. Viết 4 phản ứng trong đó H</a:t>
              </a:r>
              <a:r>
                <a:rPr lang="nl-NL" sz="3400" baseline="-25000" dirty="0"/>
                <a:t>2</a:t>
              </a:r>
              <a:r>
                <a:rPr lang="nl-NL" sz="3400" dirty="0"/>
                <a:t>SO</a:t>
              </a:r>
              <a:r>
                <a:rPr lang="nl-NL" sz="3400" baseline="-25000" dirty="0"/>
                <a:t>4</a:t>
              </a:r>
              <a:r>
                <a:rPr lang="nl-NL" sz="3400" dirty="0"/>
                <a:t> đặc thể hiện tính acid, so sánh sản phẩm tạo thành khi thay H</a:t>
              </a:r>
              <a:r>
                <a:rPr lang="nl-NL" sz="3400" baseline="-25000" dirty="0"/>
                <a:t>2</a:t>
              </a:r>
              <a:r>
                <a:rPr lang="nl-NL" sz="3400" dirty="0"/>
                <a:t>SO</a:t>
              </a:r>
              <a:r>
                <a:rPr lang="nl-NL" sz="3400" baseline="-25000" dirty="0"/>
                <a:t>4</a:t>
              </a:r>
              <a:r>
                <a:rPr lang="nl-NL" sz="3400" dirty="0"/>
                <a:t> đặc bằng H</a:t>
              </a:r>
              <a:r>
                <a:rPr lang="nl-NL" sz="3400" baseline="-25000" dirty="0"/>
                <a:t>2</a:t>
              </a:r>
              <a:r>
                <a:rPr lang="nl-NL" sz="3400" dirty="0"/>
                <a:t>SO</a:t>
              </a:r>
              <a:r>
                <a:rPr lang="nl-NL" sz="3400" baseline="-25000" dirty="0"/>
                <a:t>4</a:t>
              </a:r>
              <a:r>
                <a:rPr lang="nl-NL" sz="3400" dirty="0"/>
                <a:t> loãng</a:t>
              </a:r>
              <a:r>
                <a:rPr lang="nl-NL" sz="3400" dirty="0" smtClean="0"/>
                <a:t>.</a:t>
              </a:r>
            </a:p>
            <a:p>
              <a:r>
                <a:rPr lang="nl-NL" sz="3400" dirty="0"/>
                <a:t>3.Trả lời câu hỏi như hình sau, từ đó nêu cách bảo quản và xử lí bỏng sulfuric acid?</a:t>
              </a:r>
              <a:endParaRPr lang="en-US" sz="3400" dirty="0"/>
            </a:p>
          </p:txBody>
        </p:sp>
        <p:grpSp>
          <p:nvGrpSpPr>
            <p:cNvPr id="16" name="Google Shape;187;p1"/>
            <p:cNvGrpSpPr/>
            <p:nvPr/>
          </p:nvGrpSpPr>
          <p:grpSpPr>
            <a:xfrm>
              <a:off x="6513779" y="6399776"/>
              <a:ext cx="1383018" cy="830512"/>
              <a:chOff x="6521587" y="6856976"/>
              <a:chExt cx="1371600" cy="830512"/>
            </a:xfrm>
          </p:grpSpPr>
          <p:sp>
            <p:nvSpPr>
              <p:cNvPr id="17"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 name="Google Shape;190;p1"/>
              <p:cNvSpPr/>
              <p:nvPr/>
            </p:nvSpPr>
            <p:spPr>
              <a:xfrm rot="5400000">
                <a:off x="6841627" y="653693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grpSp>
      <p:pic>
        <p:nvPicPr>
          <p:cNvPr id="13" name="Picture 12" descr="C:\Users\ADMIN\Pictures\Screenshots\Screenshot (1203).png"/>
          <p:cNvPicPr/>
          <p:nvPr/>
        </p:nvPicPr>
        <p:blipFill>
          <a:blip r:embed="rId3">
            <a:extLst>
              <a:ext uri="{28A0092B-C50C-407E-A947-70E740481C1C}">
                <a14:useLocalDpi xmlns:a14="http://schemas.microsoft.com/office/drawing/2010/main" val="0"/>
              </a:ext>
            </a:extLst>
          </a:blip>
          <a:srcRect/>
          <a:stretch>
            <a:fillRect/>
          </a:stretch>
        </p:blipFill>
        <p:spPr bwMode="auto">
          <a:xfrm>
            <a:off x="18931467" y="3453857"/>
            <a:ext cx="4964697" cy="9127762"/>
          </a:xfrm>
          <a:prstGeom prst="rect">
            <a:avLst/>
          </a:prstGeom>
          <a:noFill/>
          <a:ln>
            <a:noFill/>
          </a:ln>
        </p:spPr>
      </p:pic>
    </p:spTree>
    <p:extLst>
      <p:ext uri="{BB962C8B-B14F-4D97-AF65-F5344CB8AC3E}">
        <p14:creationId xmlns:p14="http://schemas.microsoft.com/office/powerpoint/2010/main" val="16075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 xmlns:a16="http://schemas.microsoft.com/office/drawing/2014/main" id="{6A3EA2FF-6D29-F63E-A7AB-7C8988CFB3E3}"/>
              </a:ext>
            </a:extLst>
          </p:cNvPr>
          <p:cNvGrpSpPr/>
          <p:nvPr/>
        </p:nvGrpSpPr>
        <p:grpSpPr>
          <a:xfrm>
            <a:off x="1051120" y="2164355"/>
            <a:ext cx="22738481" cy="1888394"/>
            <a:chOff x="17200151" y="2536121"/>
            <a:chExt cx="22738481" cy="1888394"/>
          </a:xfrm>
        </p:grpSpPr>
        <p:sp>
          <p:nvSpPr>
            <p:cNvPr id="12" name="Right Triangle 109">
              <a:extLst>
                <a:ext uri="{FF2B5EF4-FFF2-40B4-BE49-F238E27FC236}">
                  <a16:creationId xmlns=""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 xmlns:a16="http://schemas.microsoft.com/office/drawing/2014/main" id="{5676BBB5-87FC-0860-FFCF-0DF61DA3ECA0}"/>
                </a:ext>
              </a:extLst>
            </p:cNvPr>
            <p:cNvSpPr>
              <a:spLocks/>
            </p:cNvSpPr>
            <p:nvPr/>
          </p:nvSpPr>
          <p:spPr bwMode="auto">
            <a:xfrm rot="5400000">
              <a:off x="18508353" y="1288892"/>
              <a:ext cx="769442"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 xmlns:a16="http://schemas.microsoft.com/office/drawing/2014/main" id="{24B3A259-8848-90BA-D5E5-841041DB744C}"/>
                </a:ext>
              </a:extLst>
            </p:cNvPr>
            <p:cNvSpPr txBox="1"/>
            <p:nvPr/>
          </p:nvSpPr>
          <p:spPr>
            <a:xfrm>
              <a:off x="17315592" y="2536121"/>
              <a:ext cx="13611418" cy="769441"/>
            </a:xfrm>
            <a:prstGeom prst="rect">
              <a:avLst/>
            </a:prstGeom>
            <a:noFill/>
          </p:spPr>
          <p:txBody>
            <a:bodyPr wrap="none" rtlCol="0">
              <a:spAutoFit/>
            </a:bodyPr>
            <a:lstStyle/>
            <a:p>
              <a:pPr lvl="0" defTabSz="2177278">
                <a:buClrTx/>
                <a:defRPr/>
              </a:pPr>
              <a:r>
                <a:rPr lang="nl-NL" sz="4400" b="1" dirty="0"/>
                <a:t>Tính chất hóa học của dung dịch sulfuric acid </a:t>
              </a:r>
              <a:r>
                <a:rPr lang="nl-NL" sz="4400" b="1" dirty="0" smtClean="0"/>
                <a:t>đặc</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 xmlns:a16="http://schemas.microsoft.com/office/drawing/2014/main" id="{CC090838-E6D4-1B12-64CA-A5CC3592ED7F}"/>
              </a:ext>
            </a:extLst>
          </p:cNvPr>
          <p:cNvSpPr txBox="1"/>
          <p:nvPr/>
        </p:nvSpPr>
        <p:spPr>
          <a:xfrm>
            <a:off x="2210178" y="3408695"/>
            <a:ext cx="18821021" cy="2554545"/>
          </a:xfrm>
          <a:prstGeom prst="rect">
            <a:avLst/>
          </a:prstGeom>
          <a:noFill/>
        </p:spPr>
        <p:txBody>
          <a:bodyPr wrap="square" rtlCol="0">
            <a:spAutoFit/>
          </a:bodyPr>
          <a:lstStyle/>
          <a:p>
            <a:r>
              <a:rPr lang="nl-NL" sz="3200" dirty="0" smtClean="0"/>
              <a:t>Ngoài tính </a:t>
            </a:r>
            <a:r>
              <a:rPr lang="nl-NL" sz="3200" dirty="0" smtClean="0">
                <a:solidFill>
                  <a:srgbClr val="FF0000"/>
                </a:solidFill>
              </a:rPr>
              <a:t>acid mạnh</a:t>
            </a:r>
            <a:r>
              <a:rPr lang="nl-NL" sz="3200" dirty="0" smtClean="0"/>
              <a:t>, dung </a:t>
            </a:r>
            <a:r>
              <a:rPr lang="nl-NL" sz="3200" dirty="0"/>
              <a:t>dịch </a:t>
            </a:r>
            <a:r>
              <a:rPr lang="nl-NL" sz="3200" dirty="0" smtClean="0"/>
              <a:t>sulfuric acid đặc còn </a:t>
            </a:r>
            <a:r>
              <a:rPr lang="nl-NL" sz="3200" dirty="0"/>
              <a:t>có những tính chất </a:t>
            </a:r>
            <a:r>
              <a:rPr lang="nl-NL" sz="3200" dirty="0" smtClean="0"/>
              <a:t>hóa học đặc trưng sau: </a:t>
            </a:r>
            <a:endParaRPr lang="en-US" sz="3200" dirty="0"/>
          </a:p>
          <a:p>
            <a:r>
              <a:rPr lang="nl-NL" sz="3200" dirty="0" smtClean="0"/>
              <a:t>+</a:t>
            </a:r>
            <a:r>
              <a:rPr lang="en-US" sz="3200" dirty="0" err="1" smtClean="0">
                <a:solidFill>
                  <a:srgbClr val="FF0000"/>
                </a:solidFill>
              </a:rPr>
              <a:t>Tính</a:t>
            </a:r>
            <a:r>
              <a:rPr lang="en-US" sz="3200" dirty="0" smtClean="0">
                <a:solidFill>
                  <a:srgbClr val="FF0000"/>
                </a:solidFill>
              </a:rPr>
              <a:t> </a:t>
            </a:r>
            <a:r>
              <a:rPr lang="en-US" sz="3200" dirty="0" err="1" smtClean="0">
                <a:solidFill>
                  <a:srgbClr val="FF0000"/>
                </a:solidFill>
              </a:rPr>
              <a:t>oxi</a:t>
            </a:r>
            <a:r>
              <a:rPr lang="en-US" sz="3200" dirty="0" smtClean="0">
                <a:solidFill>
                  <a:srgbClr val="FF0000"/>
                </a:solidFill>
              </a:rPr>
              <a:t> </a:t>
            </a:r>
            <a:r>
              <a:rPr lang="en-US" sz="3200" dirty="0" err="1" smtClean="0">
                <a:solidFill>
                  <a:srgbClr val="FF0000"/>
                </a:solidFill>
              </a:rPr>
              <a:t>hóa</a:t>
            </a:r>
            <a:r>
              <a:rPr lang="en-US" sz="3200" dirty="0" smtClean="0">
                <a:solidFill>
                  <a:srgbClr val="FF0000"/>
                </a:solidFill>
              </a:rPr>
              <a:t> </a:t>
            </a:r>
            <a:r>
              <a:rPr lang="en-US" sz="3200" dirty="0" err="1" smtClean="0">
                <a:solidFill>
                  <a:srgbClr val="FF0000"/>
                </a:solidFill>
              </a:rPr>
              <a:t>mạnh</a:t>
            </a:r>
            <a:r>
              <a:rPr lang="en-US" sz="3200" dirty="0" smtClean="0"/>
              <a:t>: </a:t>
            </a:r>
            <a:r>
              <a:rPr lang="en-US" sz="3200" dirty="0" err="1" smtClean="0"/>
              <a:t>oxi</a:t>
            </a:r>
            <a:r>
              <a:rPr lang="en-US" sz="3200" dirty="0" smtClean="0"/>
              <a:t> </a:t>
            </a:r>
            <a:r>
              <a:rPr lang="en-US" sz="3200" dirty="0" err="1" smtClean="0"/>
              <a:t>hóa</a:t>
            </a:r>
            <a:r>
              <a:rPr lang="en-US" sz="3200" dirty="0" smtClean="0"/>
              <a:t> </a:t>
            </a:r>
            <a:r>
              <a:rPr lang="en-US" sz="3200" dirty="0" err="1" smtClean="0"/>
              <a:t>được</a:t>
            </a:r>
            <a:r>
              <a:rPr lang="en-US" sz="3200" dirty="0" smtClean="0"/>
              <a:t> </a:t>
            </a:r>
            <a:r>
              <a:rPr lang="en-US" sz="3200" dirty="0" err="1" smtClean="0"/>
              <a:t>hầu</a:t>
            </a:r>
            <a:r>
              <a:rPr lang="en-US" sz="3200" dirty="0" smtClean="0"/>
              <a:t> </a:t>
            </a:r>
            <a:r>
              <a:rPr lang="en-US" sz="3200" dirty="0" err="1" smtClean="0"/>
              <a:t>hết</a:t>
            </a:r>
            <a:r>
              <a:rPr lang="en-US" sz="3200" dirty="0" smtClean="0"/>
              <a:t> </a:t>
            </a:r>
            <a:r>
              <a:rPr lang="en-US" sz="3200" dirty="0" err="1" smtClean="0"/>
              <a:t>các</a:t>
            </a:r>
            <a:r>
              <a:rPr lang="en-US" sz="3200" dirty="0" smtClean="0"/>
              <a:t> </a:t>
            </a:r>
            <a:r>
              <a:rPr lang="en-US" sz="3200" dirty="0" err="1" smtClean="0"/>
              <a:t>kim</a:t>
            </a:r>
            <a:r>
              <a:rPr lang="en-US" sz="3200" dirty="0" smtClean="0"/>
              <a:t> </a:t>
            </a:r>
            <a:r>
              <a:rPr lang="en-US" sz="3200" dirty="0" err="1" smtClean="0"/>
              <a:t>loại</a:t>
            </a:r>
            <a:r>
              <a:rPr lang="en-US" sz="3200" dirty="0" smtClean="0"/>
              <a:t>(</a:t>
            </a:r>
            <a:r>
              <a:rPr lang="en-US" sz="3200" dirty="0" err="1" smtClean="0"/>
              <a:t>trừ</a:t>
            </a:r>
            <a:r>
              <a:rPr lang="en-US" sz="3200" dirty="0" smtClean="0"/>
              <a:t> </a:t>
            </a:r>
            <a:r>
              <a:rPr lang="en-US" sz="3200" dirty="0" err="1" smtClean="0"/>
              <a:t>vàng</a:t>
            </a:r>
            <a:r>
              <a:rPr lang="en-US" sz="3200" dirty="0" smtClean="0"/>
              <a:t>, </a:t>
            </a:r>
            <a:r>
              <a:rPr lang="en-US" sz="3200" dirty="0" err="1" smtClean="0"/>
              <a:t>patinium</a:t>
            </a:r>
            <a:r>
              <a:rPr lang="en-US" sz="3200" dirty="0" smtClean="0"/>
              <a:t>), </a:t>
            </a:r>
            <a:r>
              <a:rPr lang="en-US" sz="3200" dirty="0" err="1" smtClean="0"/>
              <a:t>nhiều</a:t>
            </a:r>
            <a:r>
              <a:rPr lang="en-US" sz="3200" dirty="0" smtClean="0"/>
              <a:t> phi </a:t>
            </a:r>
            <a:r>
              <a:rPr lang="en-US" sz="3200" dirty="0" err="1" smtClean="0"/>
              <a:t>kim</a:t>
            </a:r>
            <a:r>
              <a:rPr lang="en-US" sz="3200" dirty="0" smtClean="0"/>
              <a:t> </a:t>
            </a:r>
            <a:r>
              <a:rPr lang="en-US" sz="3200" dirty="0" err="1" smtClean="0"/>
              <a:t>như</a:t>
            </a:r>
            <a:r>
              <a:rPr lang="en-US" sz="3200" dirty="0" smtClean="0"/>
              <a:t> carbon, sulfur, phosphorus… </a:t>
            </a:r>
            <a:r>
              <a:rPr lang="en-US" sz="3200" dirty="0" err="1" smtClean="0"/>
              <a:t>và</a:t>
            </a:r>
            <a:r>
              <a:rPr lang="en-US" sz="3200" dirty="0" smtClean="0"/>
              <a:t> </a:t>
            </a:r>
            <a:r>
              <a:rPr lang="en-US" sz="3200" dirty="0" err="1" smtClean="0"/>
              <a:t>nhiều</a:t>
            </a:r>
            <a:r>
              <a:rPr lang="en-US" sz="3200" dirty="0" smtClean="0"/>
              <a:t> </a:t>
            </a:r>
            <a:r>
              <a:rPr lang="en-US" sz="3200" dirty="0" err="1" smtClean="0"/>
              <a:t>hợp</a:t>
            </a:r>
            <a:r>
              <a:rPr lang="en-US" sz="3200" dirty="0" smtClean="0"/>
              <a:t> </a:t>
            </a:r>
            <a:r>
              <a:rPr lang="en-US" sz="3200" dirty="0" err="1" smtClean="0"/>
              <a:t>chất</a:t>
            </a:r>
            <a:endParaRPr lang="en-US" sz="3200" dirty="0"/>
          </a:p>
          <a:p>
            <a:r>
              <a:rPr lang="nl-NL" sz="3200" dirty="0" smtClean="0"/>
              <a:t>+</a:t>
            </a:r>
            <a:r>
              <a:rPr lang="en-US" sz="3200" dirty="0" err="1" smtClean="0">
                <a:solidFill>
                  <a:srgbClr val="FF0000"/>
                </a:solidFill>
              </a:rPr>
              <a:t>Tính</a:t>
            </a:r>
            <a:r>
              <a:rPr lang="en-US" sz="3200" dirty="0" smtClean="0">
                <a:solidFill>
                  <a:srgbClr val="FF0000"/>
                </a:solidFill>
              </a:rPr>
              <a:t> </a:t>
            </a:r>
            <a:r>
              <a:rPr lang="en-US" sz="3200" dirty="0" err="1" smtClean="0">
                <a:solidFill>
                  <a:srgbClr val="FF0000"/>
                </a:solidFill>
              </a:rPr>
              <a:t>háo</a:t>
            </a:r>
            <a:r>
              <a:rPr lang="en-US" sz="3200" dirty="0" smtClean="0">
                <a:solidFill>
                  <a:srgbClr val="FF0000"/>
                </a:solidFill>
              </a:rPr>
              <a:t> </a:t>
            </a:r>
            <a:r>
              <a:rPr lang="en-US" sz="3200" dirty="0" err="1" smtClean="0">
                <a:solidFill>
                  <a:srgbClr val="FF0000"/>
                </a:solidFill>
              </a:rPr>
              <a:t>nước</a:t>
            </a:r>
            <a:r>
              <a:rPr lang="en-US" sz="3200" dirty="0" smtClean="0"/>
              <a:t>: </a:t>
            </a:r>
            <a:r>
              <a:rPr lang="nl-NL" sz="3200" dirty="0"/>
              <a:t>dung dịch sulfuric acid đặc </a:t>
            </a:r>
            <a:r>
              <a:rPr lang="nl-NL" sz="3200" dirty="0" smtClean="0"/>
              <a:t>hấp thụ mạnh nước. Nó có khả năng chiếm nước của nhiều hợp chất hoặc chiếm các nguyên tố O và H (thành phần của nước) trong nhiều hợp chất.</a:t>
            </a:r>
            <a:endParaRPr lang="en-US" sz="3200" dirty="0"/>
          </a:p>
        </p:txBody>
      </p:sp>
      <p:grpSp>
        <p:nvGrpSpPr>
          <p:cNvPr id="27" name="Group 10">
            <a:extLst>
              <a:ext uri="{FF2B5EF4-FFF2-40B4-BE49-F238E27FC236}">
                <a16:creationId xmlns="" xmlns:a16="http://schemas.microsoft.com/office/drawing/2014/main" id="{B1FEBAAB-8059-C5C3-B425-98B2C3ED6B2C}"/>
              </a:ext>
            </a:extLst>
          </p:cNvPr>
          <p:cNvGrpSpPr/>
          <p:nvPr/>
        </p:nvGrpSpPr>
        <p:grpSpPr>
          <a:xfrm>
            <a:off x="550837" y="5963240"/>
            <a:ext cx="22884349" cy="9784649"/>
            <a:chOff x="743521" y="6758004"/>
            <a:chExt cx="22884349" cy="9784649"/>
          </a:xfrm>
        </p:grpSpPr>
        <p:grpSp>
          <p:nvGrpSpPr>
            <p:cNvPr id="28" name="Group 54">
              <a:extLst>
                <a:ext uri="{FF2B5EF4-FFF2-40B4-BE49-F238E27FC236}">
                  <a16:creationId xmlns="" xmlns:a16="http://schemas.microsoft.com/office/drawing/2014/main" id="{BE599DA6-88BF-DD50-3F74-59E58CEAFA6E}"/>
                </a:ext>
              </a:extLst>
            </p:cNvPr>
            <p:cNvGrpSpPr/>
            <p:nvPr/>
          </p:nvGrpSpPr>
          <p:grpSpPr>
            <a:xfrm>
              <a:off x="743521" y="6758004"/>
              <a:ext cx="22884349" cy="2002538"/>
              <a:chOff x="1268077" y="3405486"/>
              <a:chExt cx="22884349" cy="2002538"/>
            </a:xfrm>
          </p:grpSpPr>
          <p:sp>
            <p:nvSpPr>
              <p:cNvPr id="31" name="Rounded Rectangle 148">
                <a:extLst>
                  <a:ext uri="{FF2B5EF4-FFF2-40B4-BE49-F238E27FC236}">
                    <a16:creationId xmlns="" xmlns:a16="http://schemas.microsoft.com/office/drawing/2014/main" id="{FFF2848A-7132-1B6E-C5D6-AA1FCE6426E0}"/>
                  </a:ext>
                </a:extLst>
              </p:cNvPr>
              <p:cNvSpPr/>
              <p:nvPr/>
            </p:nvSpPr>
            <p:spPr>
              <a:xfrm>
                <a:off x="1268077" y="3790950"/>
                <a:ext cx="22884349" cy="1617074"/>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 xmlns:a16="http://schemas.microsoft.com/office/drawing/2014/main" id="{B6A2287D-6EFE-5728-D473-DEA183631FBB}"/>
                  </a:ext>
                </a:extLst>
              </p:cNvPr>
              <p:cNvGrpSpPr/>
              <p:nvPr/>
            </p:nvGrpSpPr>
            <p:grpSpPr>
              <a:xfrm>
                <a:off x="1268078" y="3405486"/>
                <a:ext cx="3251532" cy="940513"/>
                <a:chOff x="1311958" y="3405486"/>
                <a:chExt cx="3251532" cy="940513"/>
              </a:xfrm>
            </p:grpSpPr>
            <p:sp>
              <p:nvSpPr>
                <p:cNvPr id="33" name="Freeform 20">
                  <a:extLst>
                    <a:ext uri="{FF2B5EF4-FFF2-40B4-BE49-F238E27FC236}">
                      <a16:creationId xmlns="" xmlns:a16="http://schemas.microsoft.com/office/drawing/2014/main" id="{C1AC3889-6AAE-3807-88A4-A83458BA863A}"/>
                    </a:ext>
                  </a:extLst>
                </p:cNvPr>
                <p:cNvSpPr>
                  <a:spLocks/>
                </p:cNvSpPr>
                <p:nvPr/>
              </p:nvSpPr>
              <p:spPr bwMode="auto">
                <a:xfrm rot="5400000">
                  <a:off x="2921386" y="2671082"/>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 xmlns:a16="http://schemas.microsoft.com/office/drawing/2014/main" id="{740A9028-6AE9-8951-8A01-243698661DBD}"/>
                    </a:ext>
                  </a:extLst>
                </p:cNvPr>
                <p:cNvSpPr txBox="1"/>
                <p:nvPr/>
              </p:nvSpPr>
              <p:spPr>
                <a:xfrm>
                  <a:off x="2250671" y="3527166"/>
                  <a:ext cx="1782860"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dụ</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p>
              </p:txBody>
            </p:sp>
            <p:grpSp>
              <p:nvGrpSpPr>
                <p:cNvPr id="35" name="Group 70">
                  <a:extLst>
                    <a:ext uri="{FF2B5EF4-FFF2-40B4-BE49-F238E27FC236}">
                      <a16:creationId xmlns="" xmlns:a16="http://schemas.microsoft.com/office/drawing/2014/main"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 xmlns:a16="http://schemas.microsoft.com/office/drawing/2014/main"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 xmlns:a16="http://schemas.microsoft.com/office/drawing/2014/main"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 xmlns:a16="http://schemas.microsoft.com/office/drawing/2014/main"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 xmlns:a16="http://schemas.microsoft.com/office/drawing/2014/main"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 xmlns:a16="http://schemas.microsoft.com/office/drawing/2014/main"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 xmlns:a16="http://schemas.microsoft.com/office/drawing/2014/main"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 xmlns:a16="http://schemas.microsoft.com/office/drawing/2014/main"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 xmlns:a16="http://schemas.microsoft.com/office/drawing/2014/main"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 xmlns:a16="http://schemas.microsoft.com/office/drawing/2014/main"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 xmlns:a16="http://schemas.microsoft.com/office/drawing/2014/main"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 xmlns:a16="http://schemas.microsoft.com/office/drawing/2014/main"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 xmlns:a16="http://schemas.microsoft.com/office/drawing/2014/main"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 xmlns:a16="http://schemas.microsoft.com/office/drawing/2014/main"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 xmlns:a16="http://schemas.microsoft.com/office/drawing/2014/main"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 xmlns:a16="http://schemas.microsoft.com/office/drawing/2014/main"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 xmlns:a16="http://schemas.microsoft.com/office/drawing/2014/main"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 xmlns:a16="http://schemas.microsoft.com/office/drawing/2014/main"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 xmlns:a16="http://schemas.microsoft.com/office/drawing/2014/main"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 xmlns:a16="http://schemas.microsoft.com/office/drawing/2014/main"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 xmlns:a16="http://schemas.microsoft.com/office/drawing/2014/main"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 xmlns:a16="http://schemas.microsoft.com/office/drawing/2014/main"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 xmlns:a16="http://schemas.microsoft.com/office/drawing/2014/main"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 xmlns:a16="http://schemas.microsoft.com/office/drawing/2014/main"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 xmlns:a16="http://schemas.microsoft.com/office/drawing/2014/main"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 xmlns:a16="http://schemas.microsoft.com/office/drawing/2014/main"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0" name="Rectangle 69">
              <a:extLst>
                <a:ext uri="{FF2B5EF4-FFF2-40B4-BE49-F238E27FC236}">
                  <a16:creationId xmlns="" xmlns:a16="http://schemas.microsoft.com/office/drawing/2014/main" id="{17122161-E816-5AD3-444C-F8393F3BEAA0}"/>
                </a:ext>
              </a:extLst>
            </p:cNvPr>
            <p:cNvSpPr/>
            <p:nvPr/>
          </p:nvSpPr>
          <p:spPr>
            <a:xfrm>
              <a:off x="4680540" y="7491457"/>
              <a:ext cx="18391422" cy="9051196"/>
            </a:xfrm>
            <a:prstGeom prst="rect">
              <a:avLst/>
            </a:prstGeom>
          </p:spPr>
          <p:txBody>
            <a:bodyPr wrap="square">
              <a:spAutoFit/>
            </a:bodyPr>
            <a:lstStyle/>
            <a:p>
              <a:r>
                <a:rPr lang="en-US" sz="4400" i="1" u="sng" dirty="0" err="1"/>
                <a:t>Oxi</a:t>
              </a:r>
              <a:r>
                <a:rPr lang="en-US" sz="4400" i="1" u="sng" dirty="0"/>
                <a:t> </a:t>
              </a:r>
              <a:r>
                <a:rPr lang="en-US" sz="4400" i="1" u="sng" dirty="0" err="1"/>
                <a:t>hóa</a:t>
              </a:r>
              <a:r>
                <a:rPr lang="en-US" sz="4400" i="1" u="sng" dirty="0"/>
                <a:t> </a:t>
              </a:r>
              <a:r>
                <a:rPr lang="en-US" sz="4400" i="1" u="sng" dirty="0" err="1"/>
                <a:t>hầu</a:t>
              </a:r>
              <a:r>
                <a:rPr lang="en-US" sz="4400" i="1" u="sng" dirty="0"/>
                <a:t> </a:t>
              </a:r>
              <a:r>
                <a:rPr lang="en-US" sz="4400" i="1" u="sng" dirty="0" err="1"/>
                <a:t>hết</a:t>
              </a:r>
              <a:r>
                <a:rPr lang="en-US" sz="4400" i="1" u="sng" dirty="0"/>
                <a:t> </a:t>
              </a:r>
              <a:r>
                <a:rPr lang="en-US" sz="4400" i="1" u="sng" dirty="0" err="1"/>
                <a:t>kim</a:t>
              </a:r>
              <a:r>
                <a:rPr lang="en-US" sz="4400" i="1" u="sng" dirty="0"/>
                <a:t> </a:t>
              </a:r>
              <a:r>
                <a:rPr lang="en-US" sz="4400" i="1" u="sng" dirty="0" err="1"/>
                <a:t>loại</a:t>
              </a:r>
              <a:r>
                <a:rPr lang="en-US" sz="4400" i="1" u="sng" dirty="0"/>
                <a:t>:</a:t>
              </a:r>
              <a:endParaRPr lang="en-US" sz="4400" dirty="0"/>
            </a:p>
            <a:p>
              <a:r>
                <a:rPr lang="en-US" sz="4400" dirty="0"/>
                <a:t>Cu(s)+</a:t>
              </a:r>
              <a:r>
                <a:rPr lang="en-US" sz="4400" b="1" dirty="0"/>
                <a:t> 2</a:t>
              </a:r>
              <a:r>
                <a:rPr lang="en-US" sz="4400" dirty="0"/>
                <a:t>H</a:t>
              </a:r>
              <a:r>
                <a:rPr lang="en-US" sz="4400" baseline="-25000" dirty="0"/>
                <a:t>2</a:t>
              </a:r>
              <a:r>
                <a:rPr lang="en-US" sz="4400" dirty="0"/>
                <a:t>SO</a:t>
              </a:r>
              <a:r>
                <a:rPr lang="en-US" sz="4400" baseline="-25000" dirty="0"/>
                <a:t>4</a:t>
              </a:r>
              <a:r>
                <a:rPr lang="en-US" sz="4400" dirty="0"/>
                <a:t>(</a:t>
              </a:r>
              <a:r>
                <a:rPr lang="en-US" sz="4400" dirty="0" err="1"/>
                <a:t>aq</a:t>
              </a:r>
              <a:r>
                <a:rPr lang="en-US" sz="4400" dirty="0"/>
                <a:t>)  </a:t>
              </a:r>
              <a:r>
                <a:rPr lang="en-US" sz="4400" dirty="0">
                  <a:sym typeface="Wingdings" panose="05000000000000000000" pitchFamily="2" charset="2"/>
                </a:rPr>
                <a:t></a:t>
              </a:r>
              <a:r>
                <a:rPr lang="en-US" sz="4400" dirty="0"/>
                <a:t> CuSO</a:t>
              </a:r>
              <a:r>
                <a:rPr lang="en-US" sz="4400" baseline="-25000" dirty="0"/>
                <a:t>4</a:t>
              </a:r>
              <a:r>
                <a:rPr lang="en-US" sz="4400" dirty="0"/>
                <a:t>(</a:t>
              </a:r>
              <a:r>
                <a:rPr lang="en-US" sz="4400" dirty="0" err="1"/>
                <a:t>aq</a:t>
              </a:r>
              <a:r>
                <a:rPr lang="en-US" sz="4400" dirty="0"/>
                <a:t>) +SO</a:t>
              </a:r>
              <a:r>
                <a:rPr lang="en-US" sz="4400" baseline="-25000" dirty="0"/>
                <a:t>2</a:t>
              </a:r>
              <a:r>
                <a:rPr lang="en-US" sz="4400" dirty="0"/>
                <a:t>(g)+2H</a:t>
              </a:r>
              <a:r>
                <a:rPr lang="en-US" sz="4400" baseline="-25000" dirty="0"/>
                <a:t>2</a:t>
              </a:r>
              <a:r>
                <a:rPr lang="en-US" sz="4400" dirty="0"/>
                <a:t>O(l)</a:t>
              </a:r>
            </a:p>
            <a:p>
              <a:r>
                <a:rPr lang="en-US" sz="4400" i="1" u="sng" dirty="0" err="1"/>
                <a:t>Oxi</a:t>
              </a:r>
              <a:r>
                <a:rPr lang="en-US" sz="4400" i="1" u="sng" dirty="0"/>
                <a:t> </a:t>
              </a:r>
              <a:r>
                <a:rPr lang="en-US" sz="4400" i="1" u="sng" dirty="0" err="1"/>
                <a:t>hóa</a:t>
              </a:r>
              <a:r>
                <a:rPr lang="en-US" sz="4400" i="1" u="sng" dirty="0"/>
                <a:t> </a:t>
              </a:r>
              <a:r>
                <a:rPr lang="en-US" sz="4400" i="1" u="sng" dirty="0" err="1"/>
                <a:t>nhiều</a:t>
              </a:r>
              <a:r>
                <a:rPr lang="en-US" sz="4400" i="1" u="sng" dirty="0"/>
                <a:t> phi </a:t>
              </a:r>
              <a:r>
                <a:rPr lang="en-US" sz="4400" i="1" u="sng" dirty="0" err="1"/>
                <a:t>kim</a:t>
              </a:r>
              <a:r>
                <a:rPr lang="en-US" sz="4400" i="1" u="sng" dirty="0"/>
                <a:t>:</a:t>
              </a:r>
              <a:endParaRPr lang="en-US" sz="4400" dirty="0"/>
            </a:p>
            <a:p>
              <a:r>
                <a:rPr lang="en-US" sz="4400" dirty="0"/>
                <a:t>C(s) + 2H</a:t>
              </a:r>
              <a:r>
                <a:rPr lang="en-US" sz="4400" baseline="-25000" dirty="0"/>
                <a:t>2</a:t>
              </a:r>
              <a:r>
                <a:rPr lang="en-US" sz="4400" dirty="0"/>
                <a:t>SO</a:t>
              </a:r>
              <a:r>
                <a:rPr lang="en-US" sz="4400" baseline="-25000" dirty="0"/>
                <a:t>4</a:t>
              </a:r>
              <a:r>
                <a:rPr lang="en-US" sz="4400" dirty="0"/>
                <a:t> (</a:t>
              </a:r>
              <a:r>
                <a:rPr lang="en-US" sz="4400" dirty="0" err="1"/>
                <a:t>aq</a:t>
              </a:r>
              <a:r>
                <a:rPr lang="en-US" sz="4400" dirty="0"/>
                <a:t>)  </a:t>
              </a:r>
              <a:r>
                <a:rPr lang="en-US" sz="4400" dirty="0">
                  <a:sym typeface="Wingdings" panose="05000000000000000000" pitchFamily="2" charset="2"/>
                </a:rPr>
                <a:t></a:t>
              </a:r>
              <a:r>
                <a:rPr lang="en-US" sz="4400" dirty="0"/>
                <a:t> CO</a:t>
              </a:r>
              <a:r>
                <a:rPr lang="en-US" sz="4400" baseline="-25000" dirty="0"/>
                <a:t>2</a:t>
              </a:r>
              <a:r>
                <a:rPr lang="en-US" sz="4400" dirty="0"/>
                <a:t>(g) +2SO</a:t>
              </a:r>
              <a:r>
                <a:rPr lang="en-US" sz="4400" baseline="-25000" dirty="0"/>
                <a:t>2</a:t>
              </a:r>
              <a:r>
                <a:rPr lang="en-US" sz="4400" dirty="0"/>
                <a:t>(g)+2H</a:t>
              </a:r>
              <a:r>
                <a:rPr lang="en-US" sz="4400" baseline="-25000" dirty="0"/>
                <a:t>2</a:t>
              </a:r>
              <a:r>
                <a:rPr lang="en-US" sz="4400" dirty="0"/>
                <a:t>O(l)</a:t>
              </a:r>
            </a:p>
            <a:p>
              <a:r>
                <a:rPr lang="en-US" sz="4400" dirty="0"/>
                <a:t>S(s) + H</a:t>
              </a:r>
              <a:r>
                <a:rPr lang="en-US" sz="4400" baseline="-25000" dirty="0"/>
                <a:t>2</a:t>
              </a:r>
              <a:r>
                <a:rPr lang="en-US" sz="4400" dirty="0"/>
                <a:t>SO</a:t>
              </a:r>
              <a:r>
                <a:rPr lang="en-US" sz="4400" baseline="-25000" dirty="0"/>
                <a:t>4</a:t>
              </a:r>
              <a:r>
                <a:rPr lang="en-US" sz="4400" dirty="0"/>
                <a:t> (</a:t>
              </a:r>
              <a:r>
                <a:rPr lang="en-US" sz="4400" dirty="0" err="1"/>
                <a:t>aq</a:t>
              </a:r>
              <a:r>
                <a:rPr lang="en-US" sz="4400" dirty="0"/>
                <a:t>)  </a:t>
              </a:r>
              <a:r>
                <a:rPr lang="en-US" sz="4400" dirty="0">
                  <a:sym typeface="Wingdings" panose="05000000000000000000" pitchFamily="2" charset="2"/>
                </a:rPr>
                <a:t></a:t>
              </a:r>
              <a:r>
                <a:rPr lang="en-US" sz="4400" dirty="0"/>
                <a:t> SO</a:t>
              </a:r>
              <a:r>
                <a:rPr lang="en-US" sz="4400" baseline="-25000" dirty="0"/>
                <a:t>2</a:t>
              </a:r>
              <a:r>
                <a:rPr lang="en-US" sz="4400" dirty="0"/>
                <a:t>(g)+H</a:t>
              </a:r>
              <a:r>
                <a:rPr lang="en-US" sz="4400" baseline="-25000" dirty="0"/>
                <a:t>2</a:t>
              </a:r>
              <a:r>
                <a:rPr lang="en-US" sz="4400" dirty="0"/>
                <a:t>O(l)</a:t>
              </a:r>
            </a:p>
            <a:p>
              <a:r>
                <a:rPr lang="en-US" sz="4400" dirty="0"/>
                <a:t>2P(s)</a:t>
              </a:r>
              <a:r>
                <a:rPr lang="en-US" sz="4400" b="1" dirty="0"/>
                <a:t> +5</a:t>
              </a:r>
              <a:r>
                <a:rPr lang="en-US" sz="4400" dirty="0"/>
                <a:t>H</a:t>
              </a:r>
              <a:r>
                <a:rPr lang="en-US" sz="4400" baseline="-25000" dirty="0"/>
                <a:t>2</a:t>
              </a:r>
              <a:r>
                <a:rPr lang="en-US" sz="4400" dirty="0"/>
                <a:t>SO</a:t>
              </a:r>
              <a:r>
                <a:rPr lang="en-US" sz="4400" baseline="-25000" dirty="0"/>
                <a:t>4</a:t>
              </a:r>
              <a:r>
                <a:rPr lang="en-US" sz="4400" dirty="0"/>
                <a:t>(</a:t>
              </a:r>
              <a:r>
                <a:rPr lang="en-US" sz="4400" dirty="0" err="1"/>
                <a:t>aq</a:t>
              </a:r>
              <a:r>
                <a:rPr lang="en-US" sz="4400" dirty="0"/>
                <a:t>)  </a:t>
              </a:r>
              <a:r>
                <a:rPr lang="en-US" sz="4400" dirty="0">
                  <a:sym typeface="Wingdings" panose="05000000000000000000" pitchFamily="2" charset="2"/>
                </a:rPr>
                <a:t></a:t>
              </a:r>
              <a:r>
                <a:rPr lang="en-US" sz="4400" dirty="0"/>
                <a:t> 2H</a:t>
              </a:r>
              <a:r>
                <a:rPr lang="en-US" sz="4400" baseline="-25000" dirty="0"/>
                <a:t>3</a:t>
              </a:r>
              <a:r>
                <a:rPr lang="en-US" sz="4400" dirty="0"/>
                <a:t>PO</a:t>
              </a:r>
              <a:r>
                <a:rPr lang="en-US" sz="4400" baseline="-25000" dirty="0"/>
                <a:t>4</a:t>
              </a:r>
              <a:r>
                <a:rPr lang="en-US" sz="4400" dirty="0"/>
                <a:t>(</a:t>
              </a:r>
              <a:r>
                <a:rPr lang="en-US" sz="4400" dirty="0" err="1"/>
                <a:t>aq</a:t>
              </a:r>
              <a:r>
                <a:rPr lang="en-US" sz="4400" dirty="0"/>
                <a:t>) +5SO</a:t>
              </a:r>
              <a:r>
                <a:rPr lang="en-US" sz="4400" baseline="-25000" dirty="0"/>
                <a:t>2</a:t>
              </a:r>
              <a:r>
                <a:rPr lang="en-US" sz="4400" dirty="0"/>
                <a:t>(g)+2H</a:t>
              </a:r>
              <a:r>
                <a:rPr lang="en-US" sz="4400" baseline="-25000" dirty="0"/>
                <a:t>2</a:t>
              </a:r>
              <a:r>
                <a:rPr lang="en-US" sz="4400" dirty="0"/>
                <a:t>O(l)</a:t>
              </a:r>
            </a:p>
            <a:p>
              <a:r>
                <a:rPr lang="en-US" sz="4400" i="1" u="sng" dirty="0" err="1"/>
                <a:t>Oxi</a:t>
              </a:r>
              <a:r>
                <a:rPr lang="en-US" sz="4400" i="1" u="sng" dirty="0"/>
                <a:t> </a:t>
              </a:r>
              <a:r>
                <a:rPr lang="en-US" sz="4400" i="1" u="sng" dirty="0" err="1"/>
                <a:t>hóa</a:t>
              </a:r>
              <a:r>
                <a:rPr lang="en-US" sz="4400" i="1" u="sng" dirty="0"/>
                <a:t> </a:t>
              </a:r>
              <a:r>
                <a:rPr lang="en-US" sz="4400" i="1" u="sng" dirty="0" err="1"/>
                <a:t>nhiều</a:t>
              </a:r>
              <a:r>
                <a:rPr lang="en-US" sz="4400" i="1" u="sng" dirty="0"/>
                <a:t> </a:t>
              </a:r>
              <a:r>
                <a:rPr lang="en-US" sz="4400" i="1" u="sng" dirty="0" err="1"/>
                <a:t>hợp</a:t>
              </a:r>
              <a:r>
                <a:rPr lang="en-US" sz="4400" i="1" u="sng" dirty="0"/>
                <a:t> </a:t>
              </a:r>
              <a:r>
                <a:rPr lang="en-US" sz="4400" i="1" u="sng" dirty="0" err="1"/>
                <a:t>chất</a:t>
              </a:r>
              <a:endParaRPr lang="en-US" sz="4400" dirty="0"/>
            </a:p>
            <a:p>
              <a:r>
                <a:rPr lang="en-US" sz="4400" dirty="0"/>
                <a:t>H</a:t>
              </a:r>
              <a:r>
                <a:rPr lang="en-US" sz="4400" baseline="-25000" dirty="0"/>
                <a:t>2</a:t>
              </a:r>
              <a:r>
                <a:rPr lang="en-US" sz="4400" dirty="0"/>
                <a:t>SO</a:t>
              </a:r>
              <a:r>
                <a:rPr lang="en-US" sz="4400" baseline="-25000" dirty="0"/>
                <a:t>4</a:t>
              </a:r>
              <a:r>
                <a:rPr lang="en-US" sz="4400" dirty="0"/>
                <a:t>(</a:t>
              </a:r>
              <a:r>
                <a:rPr lang="en-US" sz="4400" dirty="0" err="1"/>
                <a:t>aq</a:t>
              </a:r>
              <a:r>
                <a:rPr lang="en-US" sz="4400" dirty="0"/>
                <a:t>)+2KBr(s) </a:t>
              </a:r>
              <a:r>
                <a:rPr lang="en-US" sz="4400" dirty="0">
                  <a:sym typeface="Wingdings" panose="05000000000000000000" pitchFamily="2" charset="2"/>
                </a:rPr>
                <a:t></a:t>
              </a:r>
              <a:r>
                <a:rPr lang="en-US" sz="4400" dirty="0"/>
                <a:t>Br</a:t>
              </a:r>
              <a:r>
                <a:rPr lang="en-US" sz="4400" baseline="-25000" dirty="0"/>
                <a:t>2</a:t>
              </a:r>
              <a:r>
                <a:rPr lang="en-US" sz="4400" dirty="0"/>
                <a:t>(</a:t>
              </a:r>
              <a:r>
                <a:rPr lang="en-US" sz="4400" dirty="0" err="1"/>
                <a:t>aq</a:t>
              </a:r>
              <a:r>
                <a:rPr lang="en-US" sz="4400" dirty="0"/>
                <a:t>) +SO</a:t>
              </a:r>
              <a:r>
                <a:rPr lang="en-US" sz="4400" baseline="-25000" dirty="0"/>
                <a:t>2</a:t>
              </a:r>
              <a:r>
                <a:rPr lang="en-US" sz="4400" dirty="0"/>
                <a:t>(g)+2H</a:t>
              </a:r>
              <a:r>
                <a:rPr lang="en-US" sz="4400" baseline="-25000" dirty="0"/>
                <a:t>2</a:t>
              </a:r>
              <a:r>
                <a:rPr lang="en-US" sz="4400" dirty="0"/>
                <a:t>O(l)+K</a:t>
              </a:r>
              <a:r>
                <a:rPr lang="en-US" sz="4400" baseline="-25000" dirty="0"/>
                <a:t>2</a:t>
              </a:r>
              <a:r>
                <a:rPr lang="en-US" sz="4400" dirty="0"/>
                <a:t>SO</a:t>
              </a:r>
              <a:r>
                <a:rPr lang="en-US" sz="4400" baseline="-25000" dirty="0"/>
                <a:t>4</a:t>
              </a:r>
              <a:r>
                <a:rPr lang="en-US" sz="4400" dirty="0"/>
                <a:t>(</a:t>
              </a:r>
              <a:r>
                <a:rPr lang="en-US" sz="4400" dirty="0" err="1"/>
                <a:t>aq</a:t>
              </a:r>
              <a:r>
                <a:rPr lang="en-US" sz="4400" dirty="0"/>
                <a:t>)</a:t>
              </a:r>
            </a:p>
            <a:p>
              <a:r>
                <a:rPr lang="en-US" sz="4400" dirty="0"/>
                <a:t>H</a:t>
              </a:r>
              <a:r>
                <a:rPr lang="en-US" sz="4400" baseline="-25000" dirty="0"/>
                <a:t>2</a:t>
              </a:r>
              <a:r>
                <a:rPr lang="en-US" sz="4400" dirty="0"/>
                <a:t>SO</a:t>
              </a:r>
              <a:r>
                <a:rPr lang="en-US" sz="4400" baseline="-25000" dirty="0"/>
                <a:t>4</a:t>
              </a:r>
              <a:r>
                <a:rPr lang="en-US" sz="4400" dirty="0"/>
                <a:t>(</a:t>
              </a:r>
              <a:r>
                <a:rPr lang="en-US" sz="4400" dirty="0" err="1"/>
                <a:t>aq</a:t>
              </a:r>
              <a:r>
                <a:rPr lang="en-US" sz="4400" dirty="0"/>
                <a:t>)+8HI</a:t>
              </a:r>
              <a:r>
                <a:rPr lang="en-US" sz="4400" dirty="0">
                  <a:sym typeface="Wingdings" panose="05000000000000000000" pitchFamily="2" charset="2"/>
                </a:rPr>
                <a:t></a:t>
              </a:r>
              <a:r>
                <a:rPr lang="en-US" sz="4400" dirty="0"/>
                <a:t>4I</a:t>
              </a:r>
              <a:r>
                <a:rPr lang="en-US" sz="4400" baseline="-25000" dirty="0"/>
                <a:t>2</a:t>
              </a:r>
              <a:r>
                <a:rPr lang="en-US" sz="4400" dirty="0"/>
                <a:t>(s)+H</a:t>
              </a:r>
              <a:r>
                <a:rPr lang="en-US" sz="4400" baseline="-25000" dirty="0"/>
                <a:t>2</a:t>
              </a:r>
              <a:r>
                <a:rPr lang="en-US" sz="4400" dirty="0"/>
                <a:t>S(g)+4H</a:t>
              </a:r>
              <a:r>
                <a:rPr lang="en-US" sz="4400" baseline="-25000" dirty="0"/>
                <a:t>2</a:t>
              </a:r>
              <a:r>
                <a:rPr lang="en-US" sz="4400" dirty="0"/>
                <a:t>O(l)</a:t>
              </a:r>
            </a:p>
            <a:p>
              <a:r>
                <a:rPr lang="en-US" sz="4400" dirty="0"/>
                <a:t>2FeO(s)+</a:t>
              </a:r>
              <a:r>
                <a:rPr lang="en-US" sz="4400" b="1" dirty="0"/>
                <a:t> </a:t>
              </a:r>
              <a:r>
                <a:rPr lang="en-US" sz="4400" dirty="0"/>
                <a:t>4H</a:t>
              </a:r>
              <a:r>
                <a:rPr lang="en-US" sz="4400" baseline="-25000" dirty="0"/>
                <a:t>2</a:t>
              </a:r>
              <a:r>
                <a:rPr lang="en-US" sz="4400" dirty="0"/>
                <a:t>SO</a:t>
              </a:r>
              <a:r>
                <a:rPr lang="en-US" sz="4400" baseline="-25000" dirty="0"/>
                <a:t>4</a:t>
              </a:r>
              <a:r>
                <a:rPr lang="en-US" sz="4400" dirty="0"/>
                <a:t>(</a:t>
              </a:r>
              <a:r>
                <a:rPr lang="en-US" sz="4400" dirty="0" err="1"/>
                <a:t>aq</a:t>
              </a:r>
              <a:r>
                <a:rPr lang="en-US" sz="4400" dirty="0"/>
                <a:t>)  </a:t>
              </a:r>
              <a:r>
                <a:rPr lang="en-US" sz="4400" dirty="0">
                  <a:sym typeface="Wingdings" panose="05000000000000000000" pitchFamily="2" charset="2"/>
                </a:rPr>
                <a:t></a:t>
              </a:r>
              <a:r>
                <a:rPr lang="en-US" sz="4400" dirty="0"/>
                <a:t> Fe</a:t>
              </a:r>
              <a:r>
                <a:rPr lang="en-US" sz="4400" baseline="-25000" dirty="0"/>
                <a:t>2</a:t>
              </a:r>
              <a:r>
                <a:rPr lang="en-US" sz="4400" dirty="0"/>
                <a:t>(SO</a:t>
              </a:r>
              <a:r>
                <a:rPr lang="en-US" sz="4400" baseline="-25000" dirty="0"/>
                <a:t>4</a:t>
              </a:r>
              <a:r>
                <a:rPr lang="en-US" sz="4400" dirty="0"/>
                <a:t>)</a:t>
              </a:r>
              <a:r>
                <a:rPr lang="en-US" sz="4400" baseline="-25000" dirty="0"/>
                <a:t>3 </a:t>
              </a:r>
              <a:r>
                <a:rPr lang="en-US" sz="4400" dirty="0"/>
                <a:t>(</a:t>
              </a:r>
              <a:r>
                <a:rPr lang="en-US" sz="4400" dirty="0" err="1"/>
                <a:t>aq</a:t>
              </a:r>
              <a:r>
                <a:rPr lang="en-US" sz="4400" dirty="0"/>
                <a:t>) +SO</a:t>
              </a:r>
              <a:r>
                <a:rPr lang="en-US" sz="4400" baseline="-25000" dirty="0"/>
                <a:t>2</a:t>
              </a:r>
              <a:r>
                <a:rPr lang="en-US" sz="4400" dirty="0"/>
                <a:t>(g)+4H</a:t>
              </a:r>
              <a:r>
                <a:rPr lang="en-US" sz="4400" baseline="-25000" dirty="0"/>
                <a:t>2</a:t>
              </a:r>
              <a:r>
                <a:rPr lang="en-US" sz="4400" dirty="0"/>
                <a:t>O(l)</a:t>
              </a:r>
            </a:p>
            <a:p>
              <a:endParaRPr lang="nl-NL" sz="4400" dirty="0" smtClean="0"/>
            </a:p>
            <a:p>
              <a:endParaRPr lang="en-US" sz="4400" dirty="0" smtClean="0"/>
            </a:p>
            <a:p>
              <a:pPr marL="0" marR="0" lvl="0" indent="0" defTabSz="2177278" eaLnBrk="1" fontAlgn="auto" latinLnBrk="0" hangingPunct="1">
                <a:lnSpc>
                  <a:spcPts val="65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61" name="Group 101">
            <a:extLst>
              <a:ext uri="{FF2B5EF4-FFF2-40B4-BE49-F238E27FC236}">
                <a16:creationId xmlns="" xmlns:a16="http://schemas.microsoft.com/office/drawing/2014/main" id="{552259C1-52E8-0282-A4CF-6194AF106405}"/>
              </a:ext>
            </a:extLst>
          </p:cNvPr>
          <p:cNvGrpSpPr/>
          <p:nvPr/>
        </p:nvGrpSpPr>
        <p:grpSpPr>
          <a:xfrm>
            <a:off x="240442" y="10213893"/>
            <a:ext cx="15463656" cy="5533996"/>
            <a:chOff x="1268308" y="5867400"/>
            <a:chExt cx="15463656" cy="5877181"/>
          </a:xfrm>
        </p:grpSpPr>
        <p:sp>
          <p:nvSpPr>
            <p:cNvPr id="62" name="Rounded Rectangle 181">
              <a:extLst>
                <a:ext uri="{FF2B5EF4-FFF2-40B4-BE49-F238E27FC236}">
                  <a16:creationId xmlns="" xmlns:a16="http://schemas.microsoft.com/office/drawing/2014/main" id="{6F3CB19B-40CA-09CF-83D0-2B8708DFA1CB}"/>
                </a:ext>
              </a:extLst>
            </p:cNvPr>
            <p:cNvSpPr/>
            <p:nvPr/>
          </p:nvSpPr>
          <p:spPr>
            <a:xfrm>
              <a:off x="3340427" y="9542748"/>
              <a:ext cx="13391537" cy="220183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0">
              <a:extLst>
                <a:ext uri="{FF2B5EF4-FFF2-40B4-BE49-F238E27FC236}">
                  <a16:creationId xmlns="" xmlns:a16="http://schemas.microsoft.com/office/drawing/2014/main" id="{A246C890-2649-CC5B-E470-BFD65516E562}"/>
                </a:ext>
              </a:extLst>
            </p:cNvPr>
            <p:cNvGrpSpPr/>
            <p:nvPr/>
          </p:nvGrpSpPr>
          <p:grpSpPr>
            <a:xfrm>
              <a:off x="1268308" y="5867400"/>
              <a:ext cx="3181114" cy="4514433"/>
              <a:chOff x="1222338" y="6305967"/>
              <a:chExt cx="3181114" cy="4514433"/>
            </a:xfrm>
          </p:grpSpPr>
          <p:sp>
            <p:nvSpPr>
              <p:cNvPr id="64" name="Freeform 20">
                <a:extLst>
                  <a:ext uri="{FF2B5EF4-FFF2-40B4-BE49-F238E27FC236}">
                    <a16:creationId xmlns="" xmlns:a16="http://schemas.microsoft.com/office/drawing/2014/main" id="{50C9C828-B9BB-F19B-4698-C4083EBECB54}"/>
                  </a:ext>
                </a:extLst>
              </p:cNvPr>
              <p:cNvSpPr>
                <a:spLocks/>
              </p:cNvSpPr>
              <p:nvPr/>
            </p:nvSpPr>
            <p:spPr bwMode="auto">
              <a:xfrm rot="16200000" flipV="1">
                <a:off x="2490934" y="8907882"/>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 xmlns:a16="http://schemas.microsoft.com/office/drawing/2014/main" id="{19AE44F2-4591-26E8-370B-2F686D3E3ABF}"/>
                  </a:ext>
                </a:extLst>
              </p:cNvPr>
              <p:cNvSpPr txBox="1"/>
              <p:nvPr/>
            </p:nvSpPr>
            <p:spPr>
              <a:xfrm>
                <a:off x="2296330" y="6305967"/>
                <a:ext cx="184731" cy="849844"/>
              </a:xfrm>
              <a:prstGeom prst="rect">
                <a:avLst/>
              </a:prstGeom>
              <a:noFill/>
            </p:spPr>
            <p:txBody>
              <a:bodyPr wrap="none" rtlCol="0">
                <a:spAutoFit/>
              </a:bodyPr>
              <a:lstStyle/>
              <a:p>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 xmlns:a16="http://schemas.microsoft.com/office/drawing/2014/main" id="{483FCE9A-B4ED-DE82-5D4C-AA239DB90E46}"/>
                  </a:ext>
                </a:extLst>
              </p:cNvPr>
              <p:cNvSpPr/>
              <p:nvPr/>
            </p:nvSpPr>
            <p:spPr>
              <a:xfrm flipV="1">
                <a:off x="1222338" y="9899411"/>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99166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2208</Words>
  <Application>Microsoft Office PowerPoint</Application>
  <PresentationFormat>Custom</PresentationFormat>
  <Paragraphs>259</Paragraphs>
  <Slides>21</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Tahoma</vt:lpstr>
      <vt:lpstr>Monotype Corsiva</vt:lpstr>
      <vt:lpstr>Calibri</vt:lpstr>
      <vt:lpstr>Wingdings</vt:lpstr>
      <vt:lpstr>Times New Roman</vt:lpstr>
      <vt:lpstr>Arial</vt:lpstr>
      <vt:lpstr>Cambria Math</vt:lpstr>
      <vt:lpstr>Questrial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subject>VnTeach.Com</dc:subject>
  <dc:creator>Vnteach.com</dc:creator>
  <cp:keywords>VnTeach.Com</cp:keywords>
  <dc:description>VnTeach.Com</dc:description>
  <cp:lastModifiedBy>ADMIN</cp:lastModifiedBy>
  <cp:revision>39</cp:revision>
  <dcterms:created xsi:type="dcterms:W3CDTF">2013-08-07T06:38:09Z</dcterms:created>
  <dcterms:modified xsi:type="dcterms:W3CDTF">2023-05-30T12:02:34Z</dcterms:modified>
  <cp:category>VnTeach.Com</cp:category>
</cp:coreProperties>
</file>