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20"/>
  </p:notesMasterIdLst>
  <p:handoutMasterIdLst>
    <p:handoutMasterId r:id="rId21"/>
  </p:handoutMasterIdLst>
  <p:sldIdLst>
    <p:sldId id="257" r:id="rId2"/>
    <p:sldId id="434" r:id="rId3"/>
    <p:sldId id="421" r:id="rId4"/>
    <p:sldId id="399" r:id="rId5"/>
    <p:sldId id="436" r:id="rId6"/>
    <p:sldId id="422" r:id="rId7"/>
    <p:sldId id="424" r:id="rId8"/>
    <p:sldId id="435" r:id="rId9"/>
    <p:sldId id="425" r:id="rId10"/>
    <p:sldId id="426" r:id="rId11"/>
    <p:sldId id="427" r:id="rId12"/>
    <p:sldId id="428" r:id="rId13"/>
    <p:sldId id="429" r:id="rId14"/>
    <p:sldId id="430" r:id="rId15"/>
    <p:sldId id="431" r:id="rId16"/>
    <p:sldId id="432" r:id="rId17"/>
    <p:sldId id="433" r:id="rId18"/>
    <p:sldId id="42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EF8F4"/>
    <a:srgbClr val="FFFCF3"/>
    <a:srgbClr val="D60093"/>
    <a:srgbClr val="FF0066"/>
    <a:srgbClr val="1CAFB7"/>
    <a:srgbClr val="EF7920"/>
    <a:srgbClr val="1DB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529" autoAdjust="0"/>
  </p:normalViewPr>
  <p:slideViewPr>
    <p:cSldViewPr snapToGrid="0">
      <p:cViewPr varScale="1">
        <p:scale>
          <a:sx n="69" d="100"/>
          <a:sy n="69" d="100"/>
        </p:scale>
        <p:origin x="696"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9" d="100"/>
          <a:sy n="69" d="100"/>
        </p:scale>
        <p:origin x="278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C5C15B-056C-4DC8-88E1-56E49377BAF6}" type="doc">
      <dgm:prSet loTypeId="urn:microsoft.com/office/officeart/2005/8/layout/list1" loCatId="list" qsTypeId="urn:microsoft.com/office/officeart/2005/8/quickstyle/simple3" qsCatId="simple" csTypeId="urn:microsoft.com/office/officeart/2005/8/colors/accent6_2" csCatId="accent6" phldr="1"/>
      <dgm:spPr/>
      <dgm:t>
        <a:bodyPr/>
        <a:lstStyle/>
        <a:p>
          <a:endParaRPr lang="en-US"/>
        </a:p>
      </dgm:t>
    </dgm:pt>
    <dgm:pt modelId="{C3944843-6C92-4456-91C1-BEEEBEF7B1BA}">
      <dgm:prSet phldrT="[Text]" custT="1"/>
      <dgm:spPr/>
      <dgm:t>
        <a:bodyPr/>
        <a:lstStyle/>
        <a:p>
          <a:r>
            <a:rPr lang="en-US" sz="2000">
              <a:latin typeface="Roboto" panose="020B0604020202020204" charset="0"/>
              <a:ea typeface="Roboto" panose="020B0604020202020204" charset="0"/>
              <a:cs typeface="Roboto" panose="020B0604020202020204" charset="0"/>
            </a:rPr>
            <a:t>Qui tắc cộng</a:t>
          </a:r>
        </a:p>
      </dgm:t>
    </dgm:pt>
    <dgm:pt modelId="{B70A778D-E944-43F3-AFD1-F7EC269DAF06}" type="parTrans" cxnId="{7FA4BDA8-850A-4B75-86F5-27AB4B5956AF}">
      <dgm:prSet/>
      <dgm:spPr/>
      <dgm:t>
        <a:bodyPr/>
        <a:lstStyle/>
        <a:p>
          <a:endParaRPr lang="en-US" sz="2000">
            <a:latin typeface="Roboto" panose="020B0604020202020204" charset="0"/>
            <a:ea typeface="Roboto" panose="020B0604020202020204" charset="0"/>
            <a:cs typeface="Roboto" panose="020B0604020202020204" charset="0"/>
          </a:endParaRPr>
        </a:p>
      </dgm:t>
    </dgm:pt>
    <dgm:pt modelId="{3438A9E1-7806-4116-B9EE-D615FF0A4693}" type="sibTrans" cxnId="{7FA4BDA8-850A-4B75-86F5-27AB4B5956AF}">
      <dgm:prSet/>
      <dgm:spPr/>
      <dgm:t>
        <a:bodyPr/>
        <a:lstStyle/>
        <a:p>
          <a:endParaRPr lang="en-US" sz="2000">
            <a:latin typeface="Roboto" panose="020B0604020202020204" charset="0"/>
            <a:ea typeface="Roboto" panose="020B0604020202020204" charset="0"/>
            <a:cs typeface="Roboto" panose="020B0604020202020204" charset="0"/>
          </a:endParaRPr>
        </a:p>
      </dgm:t>
    </dgm:pt>
    <dgm:pt modelId="{218B1891-A50B-4CCB-8237-DCE39B7640BD}">
      <dgm:prSet phldrT="[Text]" custT="1"/>
      <dgm:spPr/>
      <dgm:t>
        <a:bodyPr/>
        <a:lstStyle/>
        <a:p>
          <a:r>
            <a:rPr lang="en-US" sz="2000">
              <a:latin typeface="Roboto" panose="020B0604020202020204" charset="0"/>
              <a:ea typeface="Roboto" panose="020B0604020202020204" charset="0"/>
              <a:cs typeface="Roboto" panose="020B0604020202020204" charset="0"/>
            </a:rPr>
            <a:t>Qui tắc nhân</a:t>
          </a:r>
        </a:p>
      </dgm:t>
    </dgm:pt>
    <dgm:pt modelId="{A79B9EE6-E458-48A8-974B-2439C9ADB09E}" type="parTrans" cxnId="{26F79E52-2B96-4A8F-BD13-5D1F9B8A21C5}">
      <dgm:prSet/>
      <dgm:spPr/>
      <dgm:t>
        <a:bodyPr/>
        <a:lstStyle/>
        <a:p>
          <a:endParaRPr lang="en-US" sz="2000">
            <a:latin typeface="Roboto" panose="020B0604020202020204" charset="0"/>
            <a:ea typeface="Roboto" panose="020B0604020202020204" charset="0"/>
            <a:cs typeface="Roboto" panose="020B0604020202020204" charset="0"/>
          </a:endParaRPr>
        </a:p>
      </dgm:t>
    </dgm:pt>
    <dgm:pt modelId="{5E4C9D89-798E-4331-8322-09FFF476EDF8}" type="sibTrans" cxnId="{26F79E52-2B96-4A8F-BD13-5D1F9B8A21C5}">
      <dgm:prSet/>
      <dgm:spPr/>
      <dgm:t>
        <a:bodyPr/>
        <a:lstStyle/>
        <a:p>
          <a:endParaRPr lang="en-US" sz="2000">
            <a:latin typeface="Roboto" panose="020B0604020202020204" charset="0"/>
            <a:ea typeface="Roboto" panose="020B0604020202020204" charset="0"/>
            <a:cs typeface="Roboto" panose="020B0604020202020204" charset="0"/>
          </a:endParaRPr>
        </a:p>
      </dgm:t>
    </dgm:pt>
    <dgm:pt modelId="{89F3DD76-7F6C-47F5-8AAB-55CA644B0926}">
      <dgm:prSet custT="1"/>
      <dgm:spPr/>
      <dgm:t>
        <a:bodyPr/>
        <a:lstStyle/>
        <a:p>
          <a:r>
            <a:rPr lang="en-US" sz="2000">
              <a:latin typeface="Roboto" panose="020B0604020202020204" charset="0"/>
              <a:ea typeface="Roboto" panose="020B0604020202020204" charset="0"/>
              <a:cs typeface="Roboto" panose="020B0604020202020204" charset="0"/>
            </a:rPr>
            <a:t>O(f(n) + g(n)) = O(max(f(n), g(n)))</a:t>
          </a:r>
        </a:p>
      </dgm:t>
    </dgm:pt>
    <dgm:pt modelId="{8B35F85B-B6BC-40DB-833D-93F3F2273E21}" type="parTrans" cxnId="{5663CBB3-74B3-4015-B5B0-F3BE1610B2BA}">
      <dgm:prSet/>
      <dgm:spPr/>
      <dgm:t>
        <a:bodyPr/>
        <a:lstStyle/>
        <a:p>
          <a:endParaRPr lang="en-US" sz="2000">
            <a:latin typeface="Roboto" panose="020B0604020202020204" charset="0"/>
            <a:ea typeface="Roboto" panose="020B0604020202020204" charset="0"/>
            <a:cs typeface="Roboto" panose="020B0604020202020204" charset="0"/>
          </a:endParaRPr>
        </a:p>
      </dgm:t>
    </dgm:pt>
    <dgm:pt modelId="{C0BDF302-ACA8-4FF4-9FB9-79E68105CFC6}" type="sibTrans" cxnId="{5663CBB3-74B3-4015-B5B0-F3BE1610B2BA}">
      <dgm:prSet/>
      <dgm:spPr/>
      <dgm:t>
        <a:bodyPr/>
        <a:lstStyle/>
        <a:p>
          <a:endParaRPr lang="en-US" sz="2000">
            <a:latin typeface="Roboto" panose="020B0604020202020204" charset="0"/>
            <a:ea typeface="Roboto" panose="020B0604020202020204" charset="0"/>
            <a:cs typeface="Roboto" panose="020B0604020202020204" charset="0"/>
          </a:endParaRPr>
        </a:p>
      </dgm:t>
    </dgm:pt>
    <dgm:pt modelId="{3D15199F-3DB5-4464-A2F6-AABE702EE1CC}">
      <dgm:prSet custT="1"/>
      <dgm:spPr/>
      <dgm:t>
        <a:bodyPr/>
        <a:lstStyle/>
        <a:p>
          <a:r>
            <a:rPr lang="en-US" sz="2000">
              <a:latin typeface="Roboto" panose="020B0604020202020204" charset="0"/>
              <a:ea typeface="Roboto" panose="020B0604020202020204" charset="0"/>
              <a:cs typeface="Roboto" panose="020B0604020202020204" charset="0"/>
            </a:rPr>
            <a:t>O(C.f(n)) = O(f(n)) (C là hằng số)</a:t>
          </a:r>
        </a:p>
      </dgm:t>
    </dgm:pt>
    <dgm:pt modelId="{8071ACB9-1FB3-4648-83EC-AF26A2FE30A8}" type="parTrans" cxnId="{79B48A35-75C3-4088-A772-5E4202386A29}">
      <dgm:prSet/>
      <dgm:spPr/>
      <dgm:t>
        <a:bodyPr/>
        <a:lstStyle/>
        <a:p>
          <a:endParaRPr lang="en-US" sz="2000">
            <a:latin typeface="Roboto" panose="020B0604020202020204" charset="0"/>
            <a:ea typeface="Roboto" panose="020B0604020202020204" charset="0"/>
            <a:cs typeface="Roboto" panose="020B0604020202020204" charset="0"/>
          </a:endParaRPr>
        </a:p>
      </dgm:t>
    </dgm:pt>
    <dgm:pt modelId="{98F9F199-46EE-48B4-9568-97F137AE77CD}" type="sibTrans" cxnId="{79B48A35-75C3-4088-A772-5E4202386A29}">
      <dgm:prSet/>
      <dgm:spPr/>
      <dgm:t>
        <a:bodyPr/>
        <a:lstStyle/>
        <a:p>
          <a:endParaRPr lang="en-US" sz="2000">
            <a:latin typeface="Roboto" panose="020B0604020202020204" charset="0"/>
            <a:ea typeface="Roboto" panose="020B0604020202020204" charset="0"/>
            <a:cs typeface="Roboto" panose="020B0604020202020204" charset="0"/>
          </a:endParaRPr>
        </a:p>
      </dgm:t>
    </dgm:pt>
    <dgm:pt modelId="{8E487B30-14AA-4BED-B9DB-5F04A1F7CA9A}">
      <dgm:prSet custT="1"/>
      <dgm:spPr/>
      <dgm:t>
        <a:bodyPr/>
        <a:lstStyle/>
        <a:p>
          <a:r>
            <a:rPr lang="en-US" sz="2000">
              <a:latin typeface="Roboto" panose="020B0604020202020204" charset="0"/>
              <a:ea typeface="Roboto" panose="020B0604020202020204" charset="0"/>
              <a:cs typeface="Roboto" panose="020B0604020202020204" charset="0"/>
            </a:rPr>
            <a:t>O(f(n).g(n)) = O(f(n)).O(g(n))</a:t>
          </a:r>
        </a:p>
      </dgm:t>
    </dgm:pt>
    <dgm:pt modelId="{BB445376-BA4B-4D72-9076-93B57438E310}" type="parTrans" cxnId="{EFA2AF05-EC77-4CCA-A132-55C916DC80BF}">
      <dgm:prSet/>
      <dgm:spPr/>
      <dgm:t>
        <a:bodyPr/>
        <a:lstStyle/>
        <a:p>
          <a:endParaRPr lang="en-US" sz="2000">
            <a:latin typeface="Roboto" panose="020B0604020202020204" charset="0"/>
            <a:ea typeface="Roboto" panose="020B0604020202020204" charset="0"/>
            <a:cs typeface="Roboto" panose="020B0604020202020204" charset="0"/>
          </a:endParaRPr>
        </a:p>
      </dgm:t>
    </dgm:pt>
    <dgm:pt modelId="{53E934BE-4FA9-488B-B7D0-C599C609B22F}" type="sibTrans" cxnId="{EFA2AF05-EC77-4CCA-A132-55C916DC80BF}">
      <dgm:prSet/>
      <dgm:spPr/>
      <dgm:t>
        <a:bodyPr/>
        <a:lstStyle/>
        <a:p>
          <a:endParaRPr lang="en-US" sz="2000">
            <a:latin typeface="Roboto" panose="020B0604020202020204" charset="0"/>
            <a:ea typeface="Roboto" panose="020B0604020202020204" charset="0"/>
            <a:cs typeface="Roboto" panose="020B0604020202020204" charset="0"/>
          </a:endParaRPr>
        </a:p>
      </dgm:t>
    </dgm:pt>
    <dgm:pt modelId="{5F5C7E2D-279E-4189-8E2C-4DDE99E64A58}" type="pres">
      <dgm:prSet presAssocID="{7FC5C15B-056C-4DC8-88E1-56E49377BAF6}" presName="linear" presStyleCnt="0">
        <dgm:presLayoutVars>
          <dgm:dir/>
          <dgm:animLvl val="lvl"/>
          <dgm:resizeHandles val="exact"/>
        </dgm:presLayoutVars>
      </dgm:prSet>
      <dgm:spPr/>
    </dgm:pt>
    <dgm:pt modelId="{334B18FC-8002-4AAD-983F-75C2F70C6B76}" type="pres">
      <dgm:prSet presAssocID="{C3944843-6C92-4456-91C1-BEEEBEF7B1BA}" presName="parentLin" presStyleCnt="0"/>
      <dgm:spPr/>
    </dgm:pt>
    <dgm:pt modelId="{42C82ED7-0FBF-4C19-BC01-D45C41C827FD}" type="pres">
      <dgm:prSet presAssocID="{C3944843-6C92-4456-91C1-BEEEBEF7B1BA}" presName="parentLeftMargin" presStyleLbl="node1" presStyleIdx="0" presStyleCnt="2"/>
      <dgm:spPr/>
    </dgm:pt>
    <dgm:pt modelId="{4927931F-5AA6-442F-AC4C-24974DD327EB}" type="pres">
      <dgm:prSet presAssocID="{C3944843-6C92-4456-91C1-BEEEBEF7B1BA}" presName="parentText" presStyleLbl="node1" presStyleIdx="0" presStyleCnt="2">
        <dgm:presLayoutVars>
          <dgm:chMax val="0"/>
          <dgm:bulletEnabled val="1"/>
        </dgm:presLayoutVars>
      </dgm:prSet>
      <dgm:spPr/>
    </dgm:pt>
    <dgm:pt modelId="{F72D7247-0E36-4FF2-99DD-6506CE7C9E7B}" type="pres">
      <dgm:prSet presAssocID="{C3944843-6C92-4456-91C1-BEEEBEF7B1BA}" presName="negativeSpace" presStyleCnt="0"/>
      <dgm:spPr/>
    </dgm:pt>
    <dgm:pt modelId="{4EDB36F5-9109-4A62-AA0F-7A35AD684E9E}" type="pres">
      <dgm:prSet presAssocID="{C3944843-6C92-4456-91C1-BEEEBEF7B1BA}" presName="childText" presStyleLbl="conFgAcc1" presStyleIdx="0" presStyleCnt="2">
        <dgm:presLayoutVars>
          <dgm:bulletEnabled val="1"/>
        </dgm:presLayoutVars>
      </dgm:prSet>
      <dgm:spPr/>
    </dgm:pt>
    <dgm:pt modelId="{CE1C7043-E02F-4C2C-A3FB-4F58A61DCD73}" type="pres">
      <dgm:prSet presAssocID="{3438A9E1-7806-4116-B9EE-D615FF0A4693}" presName="spaceBetweenRectangles" presStyleCnt="0"/>
      <dgm:spPr/>
    </dgm:pt>
    <dgm:pt modelId="{19403F50-59CB-4562-BFFA-7F82C3968010}" type="pres">
      <dgm:prSet presAssocID="{218B1891-A50B-4CCB-8237-DCE39B7640BD}" presName="parentLin" presStyleCnt="0"/>
      <dgm:spPr/>
    </dgm:pt>
    <dgm:pt modelId="{0EF86F46-F38D-4077-8B22-372792EF124F}" type="pres">
      <dgm:prSet presAssocID="{218B1891-A50B-4CCB-8237-DCE39B7640BD}" presName="parentLeftMargin" presStyleLbl="node1" presStyleIdx="0" presStyleCnt="2"/>
      <dgm:spPr/>
    </dgm:pt>
    <dgm:pt modelId="{2D51BD5A-BE1A-4EF1-9B80-23C6F3A99B51}" type="pres">
      <dgm:prSet presAssocID="{218B1891-A50B-4CCB-8237-DCE39B7640BD}" presName="parentText" presStyleLbl="node1" presStyleIdx="1" presStyleCnt="2">
        <dgm:presLayoutVars>
          <dgm:chMax val="0"/>
          <dgm:bulletEnabled val="1"/>
        </dgm:presLayoutVars>
      </dgm:prSet>
      <dgm:spPr/>
    </dgm:pt>
    <dgm:pt modelId="{BF6C2469-C4F6-4B76-93D8-F4B027E84CFC}" type="pres">
      <dgm:prSet presAssocID="{218B1891-A50B-4CCB-8237-DCE39B7640BD}" presName="negativeSpace" presStyleCnt="0"/>
      <dgm:spPr/>
    </dgm:pt>
    <dgm:pt modelId="{61FD01F9-FEB6-4993-8FA2-9EF5A39695E4}" type="pres">
      <dgm:prSet presAssocID="{218B1891-A50B-4CCB-8237-DCE39B7640BD}" presName="childText" presStyleLbl="conFgAcc1" presStyleIdx="1" presStyleCnt="2">
        <dgm:presLayoutVars>
          <dgm:bulletEnabled val="1"/>
        </dgm:presLayoutVars>
      </dgm:prSet>
      <dgm:spPr/>
    </dgm:pt>
  </dgm:ptLst>
  <dgm:cxnLst>
    <dgm:cxn modelId="{771F2401-80F3-4112-964A-FC0ABEC035DB}" type="presOf" srcId="{89F3DD76-7F6C-47F5-8AAB-55CA644B0926}" destId="{4EDB36F5-9109-4A62-AA0F-7A35AD684E9E}" srcOrd="0" destOrd="0" presId="urn:microsoft.com/office/officeart/2005/8/layout/list1"/>
    <dgm:cxn modelId="{EFA2AF05-EC77-4CCA-A132-55C916DC80BF}" srcId="{218B1891-A50B-4CCB-8237-DCE39B7640BD}" destId="{8E487B30-14AA-4BED-B9DB-5F04A1F7CA9A}" srcOrd="1" destOrd="0" parTransId="{BB445376-BA4B-4D72-9076-93B57438E310}" sibTransId="{53E934BE-4FA9-488B-B7D0-C599C609B22F}"/>
    <dgm:cxn modelId="{858C0C19-7806-4455-9B90-BC7C425D4E38}" type="presOf" srcId="{7FC5C15B-056C-4DC8-88E1-56E49377BAF6}" destId="{5F5C7E2D-279E-4189-8E2C-4DDE99E64A58}" srcOrd="0" destOrd="0" presId="urn:microsoft.com/office/officeart/2005/8/layout/list1"/>
    <dgm:cxn modelId="{583A532C-D919-4A5D-9CA7-1D250150B61F}" type="presOf" srcId="{218B1891-A50B-4CCB-8237-DCE39B7640BD}" destId="{2D51BD5A-BE1A-4EF1-9B80-23C6F3A99B51}" srcOrd="1" destOrd="0" presId="urn:microsoft.com/office/officeart/2005/8/layout/list1"/>
    <dgm:cxn modelId="{D740712E-13C0-411C-9953-DD9B9FDD10D4}" type="presOf" srcId="{C3944843-6C92-4456-91C1-BEEEBEF7B1BA}" destId="{42C82ED7-0FBF-4C19-BC01-D45C41C827FD}" srcOrd="0" destOrd="0" presId="urn:microsoft.com/office/officeart/2005/8/layout/list1"/>
    <dgm:cxn modelId="{79B48A35-75C3-4088-A772-5E4202386A29}" srcId="{218B1891-A50B-4CCB-8237-DCE39B7640BD}" destId="{3D15199F-3DB5-4464-A2F6-AABE702EE1CC}" srcOrd="0" destOrd="0" parTransId="{8071ACB9-1FB3-4648-83EC-AF26A2FE30A8}" sibTransId="{98F9F199-46EE-48B4-9568-97F137AE77CD}"/>
    <dgm:cxn modelId="{82ABD23C-4A36-474B-BFED-D04D28596D49}" type="presOf" srcId="{218B1891-A50B-4CCB-8237-DCE39B7640BD}" destId="{0EF86F46-F38D-4077-8B22-372792EF124F}" srcOrd="0" destOrd="0" presId="urn:microsoft.com/office/officeart/2005/8/layout/list1"/>
    <dgm:cxn modelId="{26F79E52-2B96-4A8F-BD13-5D1F9B8A21C5}" srcId="{7FC5C15B-056C-4DC8-88E1-56E49377BAF6}" destId="{218B1891-A50B-4CCB-8237-DCE39B7640BD}" srcOrd="1" destOrd="0" parTransId="{A79B9EE6-E458-48A8-974B-2439C9ADB09E}" sibTransId="{5E4C9D89-798E-4331-8322-09FFF476EDF8}"/>
    <dgm:cxn modelId="{5C25F382-0939-4464-AEEC-D1321F4DC46B}" type="presOf" srcId="{3D15199F-3DB5-4464-A2F6-AABE702EE1CC}" destId="{61FD01F9-FEB6-4993-8FA2-9EF5A39695E4}" srcOrd="0" destOrd="0" presId="urn:microsoft.com/office/officeart/2005/8/layout/list1"/>
    <dgm:cxn modelId="{7FA4BDA8-850A-4B75-86F5-27AB4B5956AF}" srcId="{7FC5C15B-056C-4DC8-88E1-56E49377BAF6}" destId="{C3944843-6C92-4456-91C1-BEEEBEF7B1BA}" srcOrd="0" destOrd="0" parTransId="{B70A778D-E944-43F3-AFD1-F7EC269DAF06}" sibTransId="{3438A9E1-7806-4116-B9EE-D615FF0A4693}"/>
    <dgm:cxn modelId="{A612CFAB-9762-49BF-98BA-5F066C03B44A}" type="presOf" srcId="{C3944843-6C92-4456-91C1-BEEEBEF7B1BA}" destId="{4927931F-5AA6-442F-AC4C-24974DD327EB}" srcOrd="1" destOrd="0" presId="urn:microsoft.com/office/officeart/2005/8/layout/list1"/>
    <dgm:cxn modelId="{5663CBB3-74B3-4015-B5B0-F3BE1610B2BA}" srcId="{C3944843-6C92-4456-91C1-BEEEBEF7B1BA}" destId="{89F3DD76-7F6C-47F5-8AAB-55CA644B0926}" srcOrd="0" destOrd="0" parTransId="{8B35F85B-B6BC-40DB-833D-93F3F2273E21}" sibTransId="{C0BDF302-ACA8-4FF4-9FB9-79E68105CFC6}"/>
    <dgm:cxn modelId="{FF4431D5-8A3D-4E1E-9EC7-ED33AEC2B480}" type="presOf" srcId="{8E487B30-14AA-4BED-B9DB-5F04A1F7CA9A}" destId="{61FD01F9-FEB6-4993-8FA2-9EF5A39695E4}" srcOrd="0" destOrd="1" presId="urn:microsoft.com/office/officeart/2005/8/layout/list1"/>
    <dgm:cxn modelId="{9F6533BD-0CEF-4D06-9C32-8A84A839729B}" type="presParOf" srcId="{5F5C7E2D-279E-4189-8E2C-4DDE99E64A58}" destId="{334B18FC-8002-4AAD-983F-75C2F70C6B76}" srcOrd="0" destOrd="0" presId="urn:microsoft.com/office/officeart/2005/8/layout/list1"/>
    <dgm:cxn modelId="{4FDA4F63-08ED-4FDD-B9F3-2DA05A1B57F6}" type="presParOf" srcId="{334B18FC-8002-4AAD-983F-75C2F70C6B76}" destId="{42C82ED7-0FBF-4C19-BC01-D45C41C827FD}" srcOrd="0" destOrd="0" presId="urn:microsoft.com/office/officeart/2005/8/layout/list1"/>
    <dgm:cxn modelId="{D971A3F5-6656-4857-B893-560D417BA687}" type="presParOf" srcId="{334B18FC-8002-4AAD-983F-75C2F70C6B76}" destId="{4927931F-5AA6-442F-AC4C-24974DD327EB}" srcOrd="1" destOrd="0" presId="urn:microsoft.com/office/officeart/2005/8/layout/list1"/>
    <dgm:cxn modelId="{5FB27E58-9852-46B3-9D16-CBD1F885E2A6}" type="presParOf" srcId="{5F5C7E2D-279E-4189-8E2C-4DDE99E64A58}" destId="{F72D7247-0E36-4FF2-99DD-6506CE7C9E7B}" srcOrd="1" destOrd="0" presId="urn:microsoft.com/office/officeart/2005/8/layout/list1"/>
    <dgm:cxn modelId="{9590D02C-0943-4DBC-8280-0945226F9917}" type="presParOf" srcId="{5F5C7E2D-279E-4189-8E2C-4DDE99E64A58}" destId="{4EDB36F5-9109-4A62-AA0F-7A35AD684E9E}" srcOrd="2" destOrd="0" presId="urn:microsoft.com/office/officeart/2005/8/layout/list1"/>
    <dgm:cxn modelId="{A7B910E0-A56A-4AE9-9AB7-08934D213366}" type="presParOf" srcId="{5F5C7E2D-279E-4189-8E2C-4DDE99E64A58}" destId="{CE1C7043-E02F-4C2C-A3FB-4F58A61DCD73}" srcOrd="3" destOrd="0" presId="urn:microsoft.com/office/officeart/2005/8/layout/list1"/>
    <dgm:cxn modelId="{2CCBEBB5-1E51-450D-AC36-5E7CB790EDE6}" type="presParOf" srcId="{5F5C7E2D-279E-4189-8E2C-4DDE99E64A58}" destId="{19403F50-59CB-4562-BFFA-7F82C3968010}" srcOrd="4" destOrd="0" presId="urn:microsoft.com/office/officeart/2005/8/layout/list1"/>
    <dgm:cxn modelId="{44577AD6-0597-46D3-BFCD-573CCD97805C}" type="presParOf" srcId="{19403F50-59CB-4562-BFFA-7F82C3968010}" destId="{0EF86F46-F38D-4077-8B22-372792EF124F}" srcOrd="0" destOrd="0" presId="urn:microsoft.com/office/officeart/2005/8/layout/list1"/>
    <dgm:cxn modelId="{7D3F25F9-03BF-41BB-A411-6BF52073FACD}" type="presParOf" srcId="{19403F50-59CB-4562-BFFA-7F82C3968010}" destId="{2D51BD5A-BE1A-4EF1-9B80-23C6F3A99B51}" srcOrd="1" destOrd="0" presId="urn:microsoft.com/office/officeart/2005/8/layout/list1"/>
    <dgm:cxn modelId="{88D6DFAD-F1D4-46D3-B28A-2295B7231228}" type="presParOf" srcId="{5F5C7E2D-279E-4189-8E2C-4DDE99E64A58}" destId="{BF6C2469-C4F6-4B76-93D8-F4B027E84CFC}" srcOrd="5" destOrd="0" presId="urn:microsoft.com/office/officeart/2005/8/layout/list1"/>
    <dgm:cxn modelId="{803B6019-6126-4427-B4A1-115E175D36FD}" type="presParOf" srcId="{5F5C7E2D-279E-4189-8E2C-4DDE99E64A58}" destId="{61FD01F9-FEB6-4993-8FA2-9EF5A39695E4}"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B36F5-9109-4A62-AA0F-7A35AD684E9E}">
      <dsp:nvSpPr>
        <dsp:cNvPr id="0" name=""/>
        <dsp:cNvSpPr/>
      </dsp:nvSpPr>
      <dsp:spPr>
        <a:xfrm>
          <a:off x="0" y="194315"/>
          <a:ext cx="5955168" cy="641024"/>
        </a:xfrm>
        <a:prstGeom prst="rect">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62187" tIns="229108" rIns="46218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Roboto" panose="020B0604020202020204" charset="0"/>
              <a:ea typeface="Roboto" panose="020B0604020202020204" charset="0"/>
              <a:cs typeface="Roboto" panose="020B0604020202020204" charset="0"/>
            </a:rPr>
            <a:t>O(f(n) + g(n)) = O(max(f(n), g(n)))</a:t>
          </a:r>
        </a:p>
      </dsp:txBody>
      <dsp:txXfrm>
        <a:off x="0" y="194315"/>
        <a:ext cx="5955168" cy="641024"/>
      </dsp:txXfrm>
    </dsp:sp>
    <dsp:sp modelId="{4927931F-5AA6-442F-AC4C-24974DD327EB}">
      <dsp:nvSpPr>
        <dsp:cNvPr id="0" name=""/>
        <dsp:cNvSpPr/>
      </dsp:nvSpPr>
      <dsp:spPr>
        <a:xfrm>
          <a:off x="297758" y="31955"/>
          <a:ext cx="4168617" cy="324720"/>
        </a:xfrm>
        <a:prstGeom prst="round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564" tIns="0" rIns="157564" bIns="0" numCol="1" spcCol="1270" anchor="ctr" anchorCtr="0">
          <a:noAutofit/>
        </a:bodyPr>
        <a:lstStyle/>
        <a:p>
          <a:pPr marL="0" lvl="0" indent="0" algn="l" defTabSz="889000">
            <a:lnSpc>
              <a:spcPct val="90000"/>
            </a:lnSpc>
            <a:spcBef>
              <a:spcPct val="0"/>
            </a:spcBef>
            <a:spcAft>
              <a:spcPct val="35000"/>
            </a:spcAft>
            <a:buNone/>
          </a:pPr>
          <a:r>
            <a:rPr lang="en-US" sz="2000" kern="1200">
              <a:latin typeface="Roboto" panose="020B0604020202020204" charset="0"/>
              <a:ea typeface="Roboto" panose="020B0604020202020204" charset="0"/>
              <a:cs typeface="Roboto" panose="020B0604020202020204" charset="0"/>
            </a:rPr>
            <a:t>Qui tắc cộng</a:t>
          </a:r>
        </a:p>
      </dsp:txBody>
      <dsp:txXfrm>
        <a:off x="313610" y="47807"/>
        <a:ext cx="4136913" cy="293016"/>
      </dsp:txXfrm>
    </dsp:sp>
    <dsp:sp modelId="{61FD01F9-FEB6-4993-8FA2-9EF5A39695E4}">
      <dsp:nvSpPr>
        <dsp:cNvPr id="0" name=""/>
        <dsp:cNvSpPr/>
      </dsp:nvSpPr>
      <dsp:spPr>
        <a:xfrm>
          <a:off x="0" y="1057101"/>
          <a:ext cx="5955168" cy="952875"/>
        </a:xfrm>
        <a:prstGeom prst="rect">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62187" tIns="229108" rIns="46218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Roboto" panose="020B0604020202020204" charset="0"/>
              <a:ea typeface="Roboto" panose="020B0604020202020204" charset="0"/>
              <a:cs typeface="Roboto" panose="020B0604020202020204" charset="0"/>
            </a:rPr>
            <a:t>O(C.f(n)) = O(f(n)) (C là hằng số)</a:t>
          </a:r>
        </a:p>
        <a:p>
          <a:pPr marL="228600" lvl="1" indent="-228600" algn="l" defTabSz="889000">
            <a:lnSpc>
              <a:spcPct val="90000"/>
            </a:lnSpc>
            <a:spcBef>
              <a:spcPct val="0"/>
            </a:spcBef>
            <a:spcAft>
              <a:spcPct val="15000"/>
            </a:spcAft>
            <a:buChar char="•"/>
          </a:pPr>
          <a:r>
            <a:rPr lang="en-US" sz="2000" kern="1200">
              <a:latin typeface="Roboto" panose="020B0604020202020204" charset="0"/>
              <a:ea typeface="Roboto" panose="020B0604020202020204" charset="0"/>
              <a:cs typeface="Roboto" panose="020B0604020202020204" charset="0"/>
            </a:rPr>
            <a:t>O(f(n).g(n)) = O(f(n)).O(g(n))</a:t>
          </a:r>
        </a:p>
      </dsp:txBody>
      <dsp:txXfrm>
        <a:off x="0" y="1057101"/>
        <a:ext cx="5955168" cy="952875"/>
      </dsp:txXfrm>
    </dsp:sp>
    <dsp:sp modelId="{2D51BD5A-BE1A-4EF1-9B80-23C6F3A99B51}">
      <dsp:nvSpPr>
        <dsp:cNvPr id="0" name=""/>
        <dsp:cNvSpPr/>
      </dsp:nvSpPr>
      <dsp:spPr>
        <a:xfrm>
          <a:off x="297758" y="894741"/>
          <a:ext cx="4168617" cy="324720"/>
        </a:xfrm>
        <a:prstGeom prst="round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564" tIns="0" rIns="157564" bIns="0" numCol="1" spcCol="1270" anchor="ctr" anchorCtr="0">
          <a:noAutofit/>
        </a:bodyPr>
        <a:lstStyle/>
        <a:p>
          <a:pPr marL="0" lvl="0" indent="0" algn="l" defTabSz="889000">
            <a:lnSpc>
              <a:spcPct val="90000"/>
            </a:lnSpc>
            <a:spcBef>
              <a:spcPct val="0"/>
            </a:spcBef>
            <a:spcAft>
              <a:spcPct val="35000"/>
            </a:spcAft>
            <a:buNone/>
          </a:pPr>
          <a:r>
            <a:rPr lang="en-US" sz="2000" kern="1200">
              <a:latin typeface="Roboto" panose="020B0604020202020204" charset="0"/>
              <a:ea typeface="Roboto" panose="020B0604020202020204" charset="0"/>
              <a:cs typeface="Roboto" panose="020B0604020202020204" charset="0"/>
            </a:rPr>
            <a:t>Qui tắc nhân</a:t>
          </a:r>
        </a:p>
      </dsp:txBody>
      <dsp:txXfrm>
        <a:off x="313610" y="910593"/>
        <a:ext cx="4136913" cy="29301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3D5444-F62C-42C3-A75A-D9DBA807730F}" type="datetimeFigureOut">
              <a:rPr lang="en-US" smtClean="0"/>
              <a:t>3/27/2025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A4F617-7A30-41D4-AB86-5D833C98E18B}" type="slidenum">
              <a:rPr lang="en-US" smtClean="0"/>
              <a:t>‹#›</a:t>
            </a:fld>
            <a:endParaRPr lang="en-US"/>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CAA1FA-7B6A-47D2-8D61-F225D71B51FF}" type="datetimeFigureOut">
              <a:rPr lang="en-US" smtClean="0"/>
              <a:t>3/27/2025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A179D-2D27-49E2-B022-8EDDA2EFE682}" type="slidenum">
              <a:rPr lang="en-US" smtClean="0"/>
              <a:t>‹#›</a:t>
            </a:fld>
            <a:endParaRPr lang="en-US"/>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latin typeface="Arial" pitchFamily="34" charset="0"/>
                <a:cs typeface="Arial" pitchFamily="34" charset="0"/>
              </a:rPr>
              <a:t>To change the  image on this slide, select the picture and delete it. Then click the Pictures icon in the placeholder to insert your own image.</a:t>
            </a:r>
          </a:p>
          <a:p>
            <a:endParaRPr lang="en-US" dirty="0"/>
          </a:p>
        </p:txBody>
      </p:sp>
      <p:sp>
        <p:nvSpPr>
          <p:cNvPr id="4" name="Slide Number Placeholder 3"/>
          <p:cNvSpPr>
            <a:spLocks noGrp="1"/>
          </p:cNvSpPr>
          <p:nvPr>
            <p:ph type="sldNum" sz="quarter" idx="10"/>
          </p:nvPr>
        </p:nvSpPr>
        <p:spPr/>
        <p:txBody>
          <a:bodyPr/>
          <a:lstStyle/>
          <a:p>
            <a:fld id="{1B9A179D-2D27-49E2-B022-8EDDA2EFE682}" type="slidenum">
              <a:rPr lang="en-US" smtClean="0"/>
              <a:t>1</a:t>
            </a:fld>
            <a:endParaRPr lang="en-US" dirty="0"/>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D94B-9035-4F74-839F-A6C9713759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1B428-F4D2-48FE-9FF3-0327BBDCB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E5E97F-F70B-405B-A41E-FD53A345B74A}"/>
              </a:ext>
            </a:extLst>
          </p:cNvPr>
          <p:cNvSpPr>
            <a:spLocks noGrp="1"/>
          </p:cNvSpPr>
          <p:nvPr>
            <p:ph type="dt" sz="half" idx="10"/>
          </p:nvPr>
        </p:nvSpPr>
        <p:spPr/>
        <p:txBody>
          <a:bodyPr/>
          <a:lstStyle/>
          <a:p>
            <a:fld id="{A77254A4-B123-47E6-815B-29D38EF25CCE}" type="datetimeFigureOut">
              <a:rPr lang="en-US" smtClean="0"/>
              <a:t>3/27/2025</a:t>
            </a:fld>
            <a:endParaRPr lang="en-US"/>
          </a:p>
        </p:txBody>
      </p:sp>
      <p:sp>
        <p:nvSpPr>
          <p:cNvPr id="5" name="Footer Placeholder 4">
            <a:extLst>
              <a:ext uri="{FF2B5EF4-FFF2-40B4-BE49-F238E27FC236}">
                <a16:creationId xmlns:a16="http://schemas.microsoft.com/office/drawing/2014/main" id="{FF6F2652-52FD-480A-AE86-84822DBC0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C562-AE02-4A16-B8E8-8F20F063D1DB}"/>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8580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92B96-EC44-430E-A052-ECF99DC619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15719A-067C-4C4A-B7ED-DE65F6391B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E4FE3-B734-4ED8-B229-CF06BDFD7954}"/>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5" name="Footer Placeholder 4">
            <a:extLst>
              <a:ext uri="{FF2B5EF4-FFF2-40B4-BE49-F238E27FC236}">
                <a16:creationId xmlns:a16="http://schemas.microsoft.com/office/drawing/2014/main" id="{6D52B838-8D36-40C8-A00C-7E17F41BABED}"/>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CB27E388-F192-46A8-8281-BCFCFBA3E786}"/>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105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EC186-3739-4F19-B591-177A1D613A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026BD-4B4D-4EB5-A296-89F5DE356D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745EC-321E-4C3F-A89D-D87C8C6CB515}"/>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5" name="Footer Placeholder 4">
            <a:extLst>
              <a:ext uri="{FF2B5EF4-FFF2-40B4-BE49-F238E27FC236}">
                <a16:creationId xmlns:a16="http://schemas.microsoft.com/office/drawing/2014/main" id="{E7E37CBB-67ED-4747-8E55-FAD58AA5E4E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37925557-C6A7-4849-BD9D-035F4AF6BBD6}"/>
              </a:ext>
            </a:extLst>
          </p:cNvPr>
          <p:cNvSpPr>
            <a:spLocks noGrp="1"/>
          </p:cNvSpPr>
          <p:nvPr>
            <p:ph type="sldNum" sz="quarter" idx="12"/>
          </p:nvPr>
        </p:nvSpPr>
        <p:spPr/>
        <p:txBody>
          <a:bodyPr/>
          <a:lstStyle/>
          <a:p>
            <a:fld id="{A7F8E3F6-DE14-48B2-B2BC-6FABA9630FB8}" type="slidenum">
              <a:rPr lang="en-US" smtClean="0"/>
              <a:pPr/>
              <a:t>‹#›</a:t>
            </a:fld>
            <a:endParaRPr lang="en-US"/>
          </a:p>
        </p:txBody>
      </p:sp>
    </p:spTree>
    <p:extLst>
      <p:ext uri="{BB962C8B-B14F-4D97-AF65-F5344CB8AC3E}">
        <p14:creationId xmlns:p14="http://schemas.microsoft.com/office/powerpoint/2010/main" val="132061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99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B272-A354-4364-A8FF-0B40D4447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1CD53-057B-44C1-8926-749DC86DD9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DFA27-9286-444F-870F-2A4AFC0C913F}"/>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5" name="Footer Placeholder 4">
            <a:extLst>
              <a:ext uri="{FF2B5EF4-FFF2-40B4-BE49-F238E27FC236}">
                <a16:creationId xmlns:a16="http://schemas.microsoft.com/office/drawing/2014/main" id="{17C5ECA1-A5D2-4EC5-987A-F7A819F5ED7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1737F2B2-D001-4F02-BB46-74E11E77D399}"/>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26672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288-6204-45D3-A267-54945A542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25CFC-2127-44D2-A0DB-36F8F5E3BA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EB7E9D-D705-4019-ABDA-9344AA4E47D9}"/>
              </a:ext>
            </a:extLst>
          </p:cNvPr>
          <p:cNvSpPr>
            <a:spLocks noGrp="1"/>
          </p:cNvSpPr>
          <p:nvPr>
            <p:ph type="dt" sz="half" idx="10"/>
          </p:nvPr>
        </p:nvSpPr>
        <p:spPr/>
        <p:txBody>
          <a:bodyPr/>
          <a:lstStyle/>
          <a:p>
            <a:fld id="{A77254A4-B123-47E6-815B-29D38EF25CCE}" type="datetimeFigureOut">
              <a:rPr lang="en-US" smtClean="0"/>
              <a:t>3/27/2025</a:t>
            </a:fld>
            <a:endParaRPr lang="en-US"/>
          </a:p>
        </p:txBody>
      </p:sp>
      <p:sp>
        <p:nvSpPr>
          <p:cNvPr id="5" name="Footer Placeholder 4">
            <a:extLst>
              <a:ext uri="{FF2B5EF4-FFF2-40B4-BE49-F238E27FC236}">
                <a16:creationId xmlns:a16="http://schemas.microsoft.com/office/drawing/2014/main" id="{969A673F-5B13-4EBB-9764-D34CB5A08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C11BD7-6F13-4C25-B568-8307CFC23B01}"/>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95659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4510-1999-4409-8B6B-D7351FDEFE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B808A-85BA-4250-A8A3-9074B2B751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F85479-F70B-4A0E-868B-5B2CBDFEF6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6907C9-718E-495E-B7E2-B072A1BCE74E}"/>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6" name="Footer Placeholder 5">
            <a:extLst>
              <a:ext uri="{FF2B5EF4-FFF2-40B4-BE49-F238E27FC236}">
                <a16:creationId xmlns:a16="http://schemas.microsoft.com/office/drawing/2014/main" id="{8B70FF96-0FD9-4718-A216-3BE589F7D427}"/>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BF7CDFAC-B1D9-446C-B4B4-67525177F38A}"/>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971532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664C5-9351-4697-B741-C9D0B6100D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73D8F6-5D28-4311-868E-957ADAB109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97F417-103D-4300-88AA-EE51BAAD594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279C31-0FA4-44F9-9FD9-BC8611B7B2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4F350D-DB73-472D-BAE4-FD64346F1A9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83782-3824-4B10-8EC3-C7FA69303AB2}"/>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8" name="Footer Placeholder 7">
            <a:extLst>
              <a:ext uri="{FF2B5EF4-FFF2-40B4-BE49-F238E27FC236}">
                <a16:creationId xmlns:a16="http://schemas.microsoft.com/office/drawing/2014/main" id="{615AAD94-26B9-4EA6-8FE7-3CA9E66AB8E4}"/>
              </a:ext>
            </a:extLst>
          </p:cNvPr>
          <p:cNvSpPr>
            <a:spLocks noGrp="1"/>
          </p:cNvSpPr>
          <p:nvPr>
            <p:ph type="ftr" sz="quarter" idx="11"/>
          </p:nvPr>
        </p:nvSpPr>
        <p:spPr/>
        <p:txBody>
          <a:bodyPr/>
          <a:lstStyle/>
          <a:p>
            <a:r>
              <a:rPr lang="en-US"/>
              <a:t>Add a footer</a:t>
            </a:r>
          </a:p>
        </p:txBody>
      </p:sp>
      <p:sp>
        <p:nvSpPr>
          <p:cNvPr id="9" name="Slide Number Placeholder 8">
            <a:extLst>
              <a:ext uri="{FF2B5EF4-FFF2-40B4-BE49-F238E27FC236}">
                <a16:creationId xmlns:a16="http://schemas.microsoft.com/office/drawing/2014/main" id="{EEB953FE-AF8E-4A62-80AE-A29170AA16B4}"/>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0324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C76-32BF-48FE-BC24-2F01419520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9F869-1BB6-44C0-8625-5B1B8C7FAB45}"/>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4" name="Footer Placeholder 3">
            <a:extLst>
              <a:ext uri="{FF2B5EF4-FFF2-40B4-BE49-F238E27FC236}">
                <a16:creationId xmlns:a16="http://schemas.microsoft.com/office/drawing/2014/main" id="{41D2288C-0B75-4B5F-9621-3A586204078C}"/>
              </a:ext>
            </a:extLst>
          </p:cNvPr>
          <p:cNvSpPr>
            <a:spLocks noGrp="1"/>
          </p:cNvSpPr>
          <p:nvPr>
            <p:ph type="ftr" sz="quarter" idx="11"/>
          </p:nvPr>
        </p:nvSpPr>
        <p:spPr/>
        <p:txBody>
          <a:bodyPr/>
          <a:lstStyle/>
          <a:p>
            <a:r>
              <a:rPr lang="en-US"/>
              <a:t>Add a footer</a:t>
            </a:r>
          </a:p>
        </p:txBody>
      </p:sp>
      <p:sp>
        <p:nvSpPr>
          <p:cNvPr id="5" name="Slide Number Placeholder 4">
            <a:extLst>
              <a:ext uri="{FF2B5EF4-FFF2-40B4-BE49-F238E27FC236}">
                <a16:creationId xmlns:a16="http://schemas.microsoft.com/office/drawing/2014/main" id="{F226914B-2229-4EFA-84AC-F22E626A9A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78312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230675-764B-4167-A2AA-CBB4EB52CBC8}"/>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3" name="Footer Placeholder 2">
            <a:extLst>
              <a:ext uri="{FF2B5EF4-FFF2-40B4-BE49-F238E27FC236}">
                <a16:creationId xmlns:a16="http://schemas.microsoft.com/office/drawing/2014/main" id="{192EDFDB-3577-4B05-8AE9-59A883470233}"/>
              </a:ext>
            </a:extLst>
          </p:cNvPr>
          <p:cNvSpPr>
            <a:spLocks noGrp="1"/>
          </p:cNvSpPr>
          <p:nvPr>
            <p:ph type="ftr" sz="quarter" idx="11"/>
          </p:nvPr>
        </p:nvSpPr>
        <p:spPr/>
        <p:txBody>
          <a:bodyPr/>
          <a:lstStyle/>
          <a:p>
            <a:r>
              <a:rPr lang="en-US"/>
              <a:t>Add a footer</a:t>
            </a:r>
          </a:p>
        </p:txBody>
      </p:sp>
      <p:sp>
        <p:nvSpPr>
          <p:cNvPr id="4" name="Slide Number Placeholder 3">
            <a:extLst>
              <a:ext uri="{FF2B5EF4-FFF2-40B4-BE49-F238E27FC236}">
                <a16:creationId xmlns:a16="http://schemas.microsoft.com/office/drawing/2014/main" id="{7E24EB58-C4F0-4209-8898-46F625183583}"/>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8435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01D8-E053-4EDD-8955-9ECAA9358F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A0927F-40F2-474E-966D-7B9B6161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904F55-D96B-4268-BB71-480EF56A7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F5DFEB-92F8-462E-B480-DA9CF6D8E9A7}"/>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6" name="Footer Placeholder 5">
            <a:extLst>
              <a:ext uri="{FF2B5EF4-FFF2-40B4-BE49-F238E27FC236}">
                <a16:creationId xmlns:a16="http://schemas.microsoft.com/office/drawing/2014/main" id="{1B6F8FCE-BBD4-4C97-8C5E-29F331E551DF}"/>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98FD10F6-16BC-4DF6-8DD9-A66E0E6812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080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2624-583C-41CF-A574-CA6F360E0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19B514-B136-48A1-A0FD-C8988933BF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394EE2-1FB3-4719-8DA2-64C590728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767281-86C5-4AEB-930A-92423558D9C6}"/>
              </a:ext>
            </a:extLst>
          </p:cNvPr>
          <p:cNvSpPr>
            <a:spLocks noGrp="1"/>
          </p:cNvSpPr>
          <p:nvPr>
            <p:ph type="dt" sz="half" idx="10"/>
          </p:nvPr>
        </p:nvSpPr>
        <p:spPr/>
        <p:txBody>
          <a:bodyPr/>
          <a:lstStyle/>
          <a:p>
            <a:fld id="{A79A3335-6331-4872-A8B7-ECD55539F4D0}" type="datetimeFigureOut">
              <a:rPr lang="en-US" smtClean="0"/>
              <a:t>3/27/2025</a:t>
            </a:fld>
            <a:endParaRPr lang="en-US"/>
          </a:p>
        </p:txBody>
      </p:sp>
      <p:sp>
        <p:nvSpPr>
          <p:cNvPr id="6" name="Footer Placeholder 5">
            <a:extLst>
              <a:ext uri="{FF2B5EF4-FFF2-40B4-BE49-F238E27FC236}">
                <a16:creationId xmlns:a16="http://schemas.microsoft.com/office/drawing/2014/main" id="{6872C060-F305-426E-A4B5-698E62650876}"/>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6B21081E-4521-4221-AB13-C43BDE7756CB}"/>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87145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A8155-5921-42C2-87F6-AB94E0F0B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CE5CC-BBB9-45C8-8010-8114A1580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29BF8-6AE2-4EA2-9563-ACB6032EAD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3335-6331-4872-A8B7-ECD55539F4D0}" type="datetimeFigureOut">
              <a:rPr lang="en-US" smtClean="0"/>
              <a:pPr/>
              <a:t>3/27/2025</a:t>
            </a:fld>
            <a:endParaRPr lang="en-US"/>
          </a:p>
        </p:txBody>
      </p:sp>
      <p:sp>
        <p:nvSpPr>
          <p:cNvPr id="5" name="Footer Placeholder 4">
            <a:extLst>
              <a:ext uri="{FF2B5EF4-FFF2-40B4-BE49-F238E27FC236}">
                <a16:creationId xmlns:a16="http://schemas.microsoft.com/office/drawing/2014/main" id="{95B58979-BCAF-4C61-9388-52DCEC0006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p>
        </p:txBody>
      </p:sp>
      <p:sp>
        <p:nvSpPr>
          <p:cNvPr id="6" name="Slide Number Placeholder 5">
            <a:extLst>
              <a:ext uri="{FF2B5EF4-FFF2-40B4-BE49-F238E27FC236}">
                <a16:creationId xmlns:a16="http://schemas.microsoft.com/office/drawing/2014/main" id="{2EB229A3-0633-46A2-960E-1CEB37130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8E3F6-DE14-48B2-B2BC-6FABA9630FB8}" type="slidenum">
              <a:rPr lang="en-US" smtClean="0"/>
              <a:pPr/>
              <a:t>‹#›</a:t>
            </a:fld>
            <a:endParaRPr lang="en-US"/>
          </a:p>
        </p:txBody>
      </p:sp>
      <p:cxnSp>
        <p:nvCxnSpPr>
          <p:cNvPr id="11" name="Straight Connector 10">
            <a:extLst>
              <a:ext uri="{FF2B5EF4-FFF2-40B4-BE49-F238E27FC236}">
                <a16:creationId xmlns:a16="http://schemas.microsoft.com/office/drawing/2014/main" id="{04B53732-E71E-4E1D-9D97-95807847761A}"/>
              </a:ext>
            </a:extLst>
          </p:cNvPr>
          <p:cNvCxnSpPr/>
          <p:nvPr userDrawn="1"/>
        </p:nvCxnSpPr>
        <p:spPr>
          <a:xfrm>
            <a:off x="0" y="859807"/>
            <a:ext cx="12192000" cy="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Parallelogram 12">
            <a:extLst>
              <a:ext uri="{FF2B5EF4-FFF2-40B4-BE49-F238E27FC236}">
                <a16:creationId xmlns:a16="http://schemas.microsoft.com/office/drawing/2014/main" id="{B0A89DA3-8F75-4367-84F9-492000161795}"/>
              </a:ext>
            </a:extLst>
          </p:cNvPr>
          <p:cNvSpPr/>
          <p:nvPr userDrawn="1"/>
        </p:nvSpPr>
        <p:spPr>
          <a:xfrm rot="600000">
            <a:off x="11491540"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44140D5E-8506-4019-8B58-2D9F38F46669}"/>
              </a:ext>
            </a:extLst>
          </p:cNvPr>
          <p:cNvSpPr/>
          <p:nvPr userDrawn="1"/>
        </p:nvSpPr>
        <p:spPr>
          <a:xfrm rot="600000">
            <a:off x="116584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a:extLst>
              <a:ext uri="{FF2B5EF4-FFF2-40B4-BE49-F238E27FC236}">
                <a16:creationId xmlns:a16="http://schemas.microsoft.com/office/drawing/2014/main" id="{1B240646-E723-405B-9E10-D54D43EF6D7D}"/>
              </a:ext>
            </a:extLst>
          </p:cNvPr>
          <p:cNvSpPr/>
          <p:nvPr userDrawn="1"/>
        </p:nvSpPr>
        <p:spPr>
          <a:xfrm rot="600000">
            <a:off x="118108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576724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5AA360E-9A36-46EC-9D35-4A9C99B10DCF}"/>
              </a:ext>
            </a:extLst>
          </p:cNvPr>
          <p:cNvSpPr txBox="1">
            <a:spLocks/>
          </p:cNvSpPr>
          <p:nvPr/>
        </p:nvSpPr>
        <p:spPr>
          <a:xfrm>
            <a:off x="1439593" y="1606168"/>
            <a:ext cx="9772357" cy="153785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algn="ctr">
              <a:lnSpc>
                <a:spcPct val="150000"/>
              </a:lnSpc>
              <a:spcBef>
                <a:spcPts val="0"/>
              </a:spcBef>
            </a:pPr>
            <a:r>
              <a:rPr lang="nl-NL" sz="3600" b="1" kern="0">
                <a:solidFill>
                  <a:schemeClr val="accent1">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BÀI 24</a:t>
            </a:r>
          </a:p>
          <a:p>
            <a:pPr algn="ctr">
              <a:lnSpc>
                <a:spcPct val="150000"/>
              </a:lnSpc>
              <a:spcBef>
                <a:spcPts val="0"/>
              </a:spcBef>
            </a:pPr>
            <a:r>
              <a:rPr lang="en-US" sz="3600" b="1" kern="0" dirty="0">
                <a:solidFill>
                  <a:schemeClr val="accent1">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ĐÁNH GIÁ ĐỘ PHỨC TẠP THỜI GIAN THUẬT TOÁN</a:t>
            </a:r>
            <a:endParaRPr lang="en-US" sz="3600" b="1" kern="0" dirty="0">
              <a:solidFill>
                <a:schemeClr val="accent1">
                  <a:lumMod val="75000"/>
                </a:schemeClr>
              </a:solidFill>
              <a:latin typeface="Calibri Light" panose="020F0302020204030204" pitchFamily="34" charset="0"/>
              <a:ea typeface="Calibri Light" panose="020F0302020204030204" pitchFamily="34" charset="0"/>
              <a:cs typeface="Times New Roman" panose="02020603050405020304" pitchFamily="18" charset="0"/>
            </a:endParaRP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47AE111A-AD64-4FF8-84E2-A6D2EB396DB8}"/>
              </a:ext>
            </a:extLst>
          </p:cNvPr>
          <p:cNvPicPr>
            <a:picLocks noChangeAspect="1"/>
          </p:cNvPicPr>
          <p:nvPr/>
        </p:nvPicPr>
        <p:blipFill rotWithShape="1">
          <a:blip r:embed="rId2"/>
          <a:srcRect r="57212"/>
          <a:stretch/>
        </p:blipFill>
        <p:spPr>
          <a:xfrm>
            <a:off x="918430" y="1565823"/>
            <a:ext cx="4027643" cy="3030928"/>
          </a:xfrm>
          <a:prstGeom prst="rect">
            <a:avLst/>
          </a:prstGeom>
        </p:spPr>
      </p:pic>
      <p:sp>
        <p:nvSpPr>
          <p:cNvPr id="6" name="TextBox 5">
            <a:extLst>
              <a:ext uri="{FF2B5EF4-FFF2-40B4-BE49-F238E27FC236}">
                <a16:creationId xmlns:a16="http://schemas.microsoft.com/office/drawing/2014/main" id="{8E2938A0-D034-4076-BA9F-2523B8814F50}"/>
              </a:ext>
            </a:extLst>
          </p:cNvPr>
          <p:cNvSpPr txBox="1"/>
          <p:nvPr/>
        </p:nvSpPr>
        <p:spPr>
          <a:xfrm>
            <a:off x="531750" y="993312"/>
            <a:ext cx="3505200" cy="461665"/>
          </a:xfrm>
          <a:prstGeom prst="rect">
            <a:avLst/>
          </a:prstGeom>
          <a:noFill/>
        </p:spPr>
        <p:txBody>
          <a:bodyPr wrap="square" rtlCol="0">
            <a:spAutoFit/>
          </a:bodyPr>
          <a:lstStyle/>
          <a:p>
            <a:r>
              <a:rPr lang="en-US" sz="2400" b="1"/>
              <a:t>Ví dụ</a:t>
            </a:r>
          </a:p>
        </p:txBody>
      </p:sp>
      <p:cxnSp>
        <p:nvCxnSpPr>
          <p:cNvPr id="11" name="Straight Connector 10">
            <a:extLst>
              <a:ext uri="{FF2B5EF4-FFF2-40B4-BE49-F238E27FC236}">
                <a16:creationId xmlns:a16="http://schemas.microsoft.com/office/drawing/2014/main" id="{8ED45897-27F7-4A7C-88D6-3A6211660920}"/>
              </a:ext>
            </a:extLst>
          </p:cNvPr>
          <p:cNvCxnSpPr>
            <a:stCxn id="4" idx="2"/>
          </p:cNvCxnSpPr>
          <p:nvPr/>
        </p:nvCxnSpPr>
        <p:spPr>
          <a:xfrm flipH="1">
            <a:off x="5185888" y="1191731"/>
            <a:ext cx="1" cy="5555433"/>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97F1C22-5DD7-4D15-86E2-FB77A11DB7FD}"/>
                  </a:ext>
                </a:extLst>
              </p:cNvPr>
              <p:cNvSpPr txBox="1"/>
              <p:nvPr/>
            </p:nvSpPr>
            <p:spPr>
              <a:xfrm>
                <a:off x="5425704" y="1565823"/>
                <a:ext cx="6474355" cy="2805320"/>
              </a:xfrm>
              <a:prstGeom prst="rect">
                <a:avLst/>
              </a:prstGeom>
              <a:noFill/>
            </p:spPr>
            <p:txBody>
              <a:bodyPr wrap="square" rtlCol="0">
                <a:spAutoFit/>
              </a:bodyPr>
              <a:lstStyle/>
              <a:p>
                <a:pPr>
                  <a:lnSpc>
                    <a:spcPct val="150000"/>
                  </a:lnSpc>
                </a:pPr>
                <a:r>
                  <a:rPr lang="en-US" sz="2000">
                    <a:latin typeface="Roboto" panose="020B0604020202020204" charset="0"/>
                    <a:ea typeface="Roboto" panose="020B0604020202020204" charset="0"/>
                    <a:cs typeface="Roboto" panose="020B0604020202020204" charset="0"/>
                  </a:rPr>
                  <a:t>Với n=100, ch</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ơng trình mất 103 đ</a:t>
                </a:r>
                <a:r>
                  <a:rPr lang="vi-VN" sz="2000">
                    <a:latin typeface="Roboto" panose="020B0604020202020204" charset="0"/>
                    <a:ea typeface="Roboto" panose="020B0604020202020204" charset="0"/>
                    <a:cs typeface="Roboto" panose="020B0604020202020204" charset="0"/>
                  </a:rPr>
                  <a:t>ơ</a:t>
                </a:r>
                <a:r>
                  <a:rPr lang="en-US" sz="2000">
                    <a:latin typeface="Roboto" panose="020B0604020202020204" charset="0"/>
                    <a:ea typeface="Roboto" panose="020B0604020202020204" charset="0"/>
                    <a:cs typeface="Roboto" panose="020B0604020202020204" charset="0"/>
                  </a:rPr>
                  <a:t>n vị thời gian thực hiện</a:t>
                </a:r>
              </a:p>
              <a:p>
                <a:pPr>
                  <a:lnSpc>
                    <a:spcPct val="150000"/>
                  </a:lnSpc>
                </a:pPr>
                <a:r>
                  <a:rPr lang="en-US" sz="2000">
                    <a:latin typeface="Roboto" panose="020B0604020202020204" charset="0"/>
                    <a:ea typeface="Roboto" panose="020B0604020202020204" charset="0"/>
                    <a:cs typeface="Roboto" panose="020B0604020202020204" charset="0"/>
                  </a:rPr>
                  <a:t>Vậy với n=10</a:t>
                </a:r>
                <a:r>
                  <a:rPr lang="en-US" sz="2000" baseline="30000">
                    <a:latin typeface="Roboto" panose="020B0604020202020204" charset="0"/>
                    <a:ea typeface="Roboto" panose="020B0604020202020204" charset="0"/>
                    <a:cs typeface="Roboto" panose="020B0604020202020204" charset="0"/>
                  </a:rPr>
                  <a:t>6</a:t>
                </a:r>
                <a:r>
                  <a:rPr lang="en-US" sz="2000">
                    <a:latin typeface="Roboto" panose="020B0604020202020204" charset="0"/>
                    <a:ea typeface="Roboto" panose="020B0604020202020204" charset="0"/>
                    <a:cs typeface="Roboto" panose="020B0604020202020204" charset="0"/>
                  </a:rPr>
                  <a:t> mất bao nhiêu đ</a:t>
                </a:r>
                <a:r>
                  <a:rPr lang="vi-VN" sz="2000">
                    <a:latin typeface="Roboto" panose="020B0604020202020204" charset="0"/>
                    <a:ea typeface="Roboto" panose="020B0604020202020204" charset="0"/>
                    <a:cs typeface="Roboto" panose="020B0604020202020204" charset="0"/>
                  </a:rPr>
                  <a:t>ơ</a:t>
                </a:r>
                <a:r>
                  <a:rPr lang="en-US" sz="2000">
                    <a:latin typeface="Roboto" panose="020B0604020202020204" charset="0"/>
                    <a:ea typeface="Roboto" panose="020B0604020202020204" charset="0"/>
                    <a:cs typeface="Roboto" panose="020B0604020202020204" charset="0"/>
                  </a:rPr>
                  <a:t>n vị thời gian?</a:t>
                </a:r>
              </a:p>
              <a:p>
                <a:pPr algn="ctr">
                  <a:lnSpc>
                    <a:spcPct val="150000"/>
                  </a:lnSpc>
                </a:pPr>
                <a14:m>
                  <m:oMath xmlns:m="http://schemas.openxmlformats.org/officeDocument/2006/math">
                    <m:r>
                      <a:rPr lang="en-US" sz="2000" i="1" smtClean="0">
                        <a:latin typeface="Cambria Math" panose="02040503050406030204" pitchFamily="18" charset="0"/>
                        <a:ea typeface="Cambria Math" panose="02040503050406030204" pitchFamily="18" charset="0"/>
                        <a:cs typeface="Roboto" panose="020B0604020202020204" charset="0"/>
                      </a:rPr>
                      <m:t>≈</m:t>
                    </m:r>
                    <m:r>
                      <a:rPr lang="en-US" sz="2000" b="0" i="1" smtClean="0">
                        <a:latin typeface="Cambria Math" panose="02040503050406030204" pitchFamily="18" charset="0"/>
                        <a:ea typeface="Cambria Math" panose="02040503050406030204" pitchFamily="18" charset="0"/>
                        <a:cs typeface="Roboto" panose="020B0604020202020204" charset="0"/>
                      </a:rPr>
                      <m:t>1000000</m:t>
                    </m:r>
                  </m:oMath>
                </a14:m>
                <a:r>
                  <a:rPr lang="en-US" sz="2000">
                    <a:latin typeface="Roboto" panose="020B0604020202020204" charset="0"/>
                    <a:ea typeface="Roboto" panose="020B0604020202020204" charset="0"/>
                    <a:cs typeface="Roboto" panose="020B0604020202020204" charset="0"/>
                  </a:rPr>
                  <a:t> đơn vị thời gian</a:t>
                </a:r>
              </a:p>
              <a:p>
                <a:pPr>
                  <a:lnSpc>
                    <a:spcPct val="150000"/>
                  </a:lnSpc>
                </a:pPr>
                <a:r>
                  <a:rPr lang="en-US" sz="2000">
                    <a:latin typeface="Roboto" panose="020B0604020202020204" charset="0"/>
                    <a:ea typeface="Roboto" panose="020B0604020202020204" charset="0"/>
                    <a:cs typeface="Roboto" panose="020B0604020202020204" charset="0"/>
                  </a:rPr>
                  <a:t>Vậy ch</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ơng trình sẽ mất O(n) thời gian, nghĩa là thời gian tăng tỉ lệ thuận với n.</a:t>
                </a:r>
              </a:p>
            </p:txBody>
          </p:sp>
        </mc:Choice>
        <mc:Fallback xmlns="">
          <p:sp>
            <p:nvSpPr>
              <p:cNvPr id="12" name="TextBox 11">
                <a:extLst>
                  <a:ext uri="{FF2B5EF4-FFF2-40B4-BE49-F238E27FC236}">
                    <a16:creationId xmlns:a16="http://schemas.microsoft.com/office/drawing/2014/main" id="{397F1C22-5DD7-4D15-86E2-FB77A11DB7FD}"/>
                  </a:ext>
                </a:extLst>
              </p:cNvPr>
              <p:cNvSpPr txBox="1">
                <a:spLocks noRot="1" noChangeAspect="1" noMove="1" noResize="1" noEditPoints="1" noAdjustHandles="1" noChangeArrowheads="1" noChangeShapeType="1" noTextEdit="1"/>
              </p:cNvSpPr>
              <p:nvPr/>
            </p:nvSpPr>
            <p:spPr>
              <a:xfrm>
                <a:off x="5425704" y="1565823"/>
                <a:ext cx="6474355" cy="2805320"/>
              </a:xfrm>
              <a:prstGeom prst="rect">
                <a:avLst/>
              </a:prstGeom>
              <a:blipFill>
                <a:blip r:embed="rId3"/>
                <a:stretch>
                  <a:fillRect l="-942" r="-282" b="-3043"/>
                </a:stretch>
              </a:blipFill>
            </p:spPr>
            <p:txBody>
              <a:bodyPr/>
              <a:lstStyle/>
              <a:p>
                <a:r>
                  <a:rPr lang="en-US">
                    <a:noFill/>
                  </a:rPr>
                  <a:t> </a:t>
                </a:r>
              </a:p>
            </p:txBody>
          </p:sp>
        </mc:Fallback>
      </mc:AlternateContent>
    </p:spTree>
    <p:extLst>
      <p:ext uri="{BB962C8B-B14F-4D97-AF65-F5344CB8AC3E}">
        <p14:creationId xmlns:p14="http://schemas.microsoft.com/office/powerpoint/2010/main" val="253961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uiExpand="1"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47AE111A-AD64-4FF8-84E2-A6D2EB396DB8}"/>
              </a:ext>
            </a:extLst>
          </p:cNvPr>
          <p:cNvPicPr>
            <a:picLocks noChangeAspect="1"/>
          </p:cNvPicPr>
          <p:nvPr/>
        </p:nvPicPr>
        <p:blipFill rotWithShape="1">
          <a:blip r:embed="rId2"/>
          <a:srcRect l="54174" r="639"/>
          <a:stretch/>
        </p:blipFill>
        <p:spPr>
          <a:xfrm>
            <a:off x="531750" y="1773641"/>
            <a:ext cx="4253345" cy="3030928"/>
          </a:xfrm>
          <a:prstGeom prst="rect">
            <a:avLst/>
          </a:prstGeom>
        </p:spPr>
      </p:pic>
      <p:sp>
        <p:nvSpPr>
          <p:cNvPr id="6" name="TextBox 5">
            <a:extLst>
              <a:ext uri="{FF2B5EF4-FFF2-40B4-BE49-F238E27FC236}">
                <a16:creationId xmlns:a16="http://schemas.microsoft.com/office/drawing/2014/main" id="{8E2938A0-D034-4076-BA9F-2523B8814F50}"/>
              </a:ext>
            </a:extLst>
          </p:cNvPr>
          <p:cNvSpPr txBox="1"/>
          <p:nvPr/>
        </p:nvSpPr>
        <p:spPr>
          <a:xfrm>
            <a:off x="531750" y="993312"/>
            <a:ext cx="3505200" cy="461665"/>
          </a:xfrm>
          <a:prstGeom prst="rect">
            <a:avLst/>
          </a:prstGeom>
          <a:noFill/>
        </p:spPr>
        <p:txBody>
          <a:bodyPr wrap="square" rtlCol="0">
            <a:spAutoFit/>
          </a:bodyPr>
          <a:lstStyle/>
          <a:p>
            <a:r>
              <a:rPr lang="en-US" sz="2400" b="1"/>
              <a:t>Ví dụ</a:t>
            </a:r>
          </a:p>
        </p:txBody>
      </p:sp>
      <p:cxnSp>
        <p:nvCxnSpPr>
          <p:cNvPr id="11" name="Straight Connector 10">
            <a:extLst>
              <a:ext uri="{FF2B5EF4-FFF2-40B4-BE49-F238E27FC236}">
                <a16:creationId xmlns:a16="http://schemas.microsoft.com/office/drawing/2014/main" id="{8ED45897-27F7-4A7C-88D6-3A6211660920}"/>
              </a:ext>
            </a:extLst>
          </p:cNvPr>
          <p:cNvCxnSpPr>
            <a:stCxn id="4" idx="2"/>
          </p:cNvCxnSpPr>
          <p:nvPr/>
        </p:nvCxnSpPr>
        <p:spPr>
          <a:xfrm flipH="1">
            <a:off x="5185888" y="1191731"/>
            <a:ext cx="1" cy="5555433"/>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97F1C22-5DD7-4D15-86E2-FB77A11DB7FD}"/>
                  </a:ext>
                </a:extLst>
              </p:cNvPr>
              <p:cNvSpPr txBox="1"/>
              <p:nvPr/>
            </p:nvSpPr>
            <p:spPr>
              <a:xfrm>
                <a:off x="5411850" y="1739755"/>
                <a:ext cx="6474355" cy="3728649"/>
              </a:xfrm>
              <a:prstGeom prst="rect">
                <a:avLst/>
              </a:prstGeom>
              <a:noFill/>
            </p:spPr>
            <p:txBody>
              <a:bodyPr wrap="square" rtlCol="0">
                <a:spAutoFit/>
              </a:bodyPr>
              <a:lstStyle/>
              <a:p>
                <a:pPr>
                  <a:lnSpc>
                    <a:spcPct val="150000"/>
                  </a:lnSpc>
                </a:pPr>
                <a:r>
                  <a:rPr lang="en-US" sz="2000">
                    <a:latin typeface="Roboto" panose="020B0604020202020204" charset="0"/>
                    <a:ea typeface="Roboto" panose="020B0604020202020204" charset="0"/>
                    <a:cs typeface="Roboto" panose="020B0604020202020204" charset="0"/>
                  </a:rPr>
                  <a:t>Với n=100, ch</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ơng trình mất bao nhiêu đ</a:t>
                </a:r>
                <a:r>
                  <a:rPr lang="vi-VN" sz="2000">
                    <a:latin typeface="Roboto" panose="020B0604020202020204" charset="0"/>
                    <a:ea typeface="Roboto" panose="020B0604020202020204" charset="0"/>
                    <a:cs typeface="Roboto" panose="020B0604020202020204" charset="0"/>
                  </a:rPr>
                  <a:t>ơ</a:t>
                </a:r>
                <a:r>
                  <a:rPr lang="en-US" sz="2000">
                    <a:latin typeface="Roboto" panose="020B0604020202020204" charset="0"/>
                    <a:ea typeface="Roboto" panose="020B0604020202020204" charset="0"/>
                    <a:cs typeface="Roboto" panose="020B0604020202020204" charset="0"/>
                  </a:rPr>
                  <a:t>n vị thời gian thực hiện</a:t>
                </a:r>
              </a:p>
              <a:p>
                <a:pPr algn="ctr">
                  <a:lnSpc>
                    <a:spcPct val="150000"/>
                  </a:lnSpc>
                </a:pPr>
                <a14:m>
                  <m:oMath xmlns:m="http://schemas.openxmlformats.org/officeDocument/2006/math">
                    <m:r>
                      <a:rPr lang="en-US" sz="2000" i="1">
                        <a:latin typeface="Cambria Math" panose="02040503050406030204" pitchFamily="18" charset="0"/>
                        <a:ea typeface="Cambria Math" panose="02040503050406030204" pitchFamily="18" charset="0"/>
                        <a:cs typeface="Roboto" panose="020B0604020202020204" charset="0"/>
                      </a:rPr>
                      <m:t>≈ </m:t>
                    </m:r>
                  </m:oMath>
                </a14:m>
                <a:r>
                  <a:rPr lang="en-US" sz="2000">
                    <a:latin typeface="Roboto" panose="020B0604020202020204" charset="0"/>
                    <a:ea typeface="Roboto" panose="020B0604020202020204" charset="0"/>
                    <a:cs typeface="Roboto" panose="020B0604020202020204" charset="0"/>
                  </a:rPr>
                  <a:t>100 x 100 =10000 đơn vị thời gian</a:t>
                </a:r>
              </a:p>
              <a:p>
                <a:pPr>
                  <a:lnSpc>
                    <a:spcPct val="150000"/>
                  </a:lnSpc>
                </a:pPr>
                <a:r>
                  <a:rPr lang="en-US" sz="2000">
                    <a:latin typeface="Roboto" panose="020B0604020202020204" charset="0"/>
                    <a:ea typeface="Roboto" panose="020B0604020202020204" charset="0"/>
                    <a:cs typeface="Roboto" panose="020B0604020202020204" charset="0"/>
                  </a:rPr>
                  <a:t>Vậy với n=10</a:t>
                </a:r>
                <a:r>
                  <a:rPr lang="en-US" sz="2000" baseline="30000">
                    <a:latin typeface="Roboto" panose="020B0604020202020204" charset="0"/>
                    <a:ea typeface="Roboto" panose="020B0604020202020204" charset="0"/>
                    <a:cs typeface="Roboto" panose="020B0604020202020204" charset="0"/>
                  </a:rPr>
                  <a:t>6</a:t>
                </a:r>
                <a:r>
                  <a:rPr lang="en-US" sz="2000">
                    <a:latin typeface="Roboto" panose="020B0604020202020204" charset="0"/>
                    <a:ea typeface="Roboto" panose="020B0604020202020204" charset="0"/>
                    <a:cs typeface="Roboto" panose="020B0604020202020204" charset="0"/>
                  </a:rPr>
                  <a:t> mất bao nhiêu đ</a:t>
                </a:r>
                <a:r>
                  <a:rPr lang="vi-VN" sz="2000">
                    <a:latin typeface="Roboto" panose="020B0604020202020204" charset="0"/>
                    <a:ea typeface="Roboto" panose="020B0604020202020204" charset="0"/>
                    <a:cs typeface="Roboto" panose="020B0604020202020204" charset="0"/>
                  </a:rPr>
                  <a:t>ơ</a:t>
                </a:r>
                <a:r>
                  <a:rPr lang="en-US" sz="2000">
                    <a:latin typeface="Roboto" panose="020B0604020202020204" charset="0"/>
                    <a:ea typeface="Roboto" panose="020B0604020202020204" charset="0"/>
                    <a:cs typeface="Roboto" panose="020B0604020202020204" charset="0"/>
                  </a:rPr>
                  <a:t>n vị thời gian?</a:t>
                </a:r>
              </a:p>
              <a:p>
                <a:pPr algn="ctr">
                  <a:lnSpc>
                    <a:spcPct val="150000"/>
                  </a:lnSpc>
                </a:pPr>
                <a14:m>
                  <m:oMath xmlns:m="http://schemas.openxmlformats.org/officeDocument/2006/math">
                    <m:r>
                      <a:rPr lang="en-US" sz="2000" i="1" smtClean="0">
                        <a:latin typeface="Cambria Math" panose="02040503050406030204" pitchFamily="18" charset="0"/>
                        <a:ea typeface="Cambria Math" panose="02040503050406030204" pitchFamily="18" charset="0"/>
                        <a:cs typeface="Roboto" panose="020B0604020202020204" charset="0"/>
                      </a:rPr>
                      <m:t>≈</m:t>
                    </m:r>
                    <m:sSup>
                      <m:sSupPr>
                        <m:ctrlPr>
                          <a:rPr lang="en-US" sz="2000" b="0" i="1" smtClean="0">
                            <a:latin typeface="Cambria Math" panose="02040503050406030204" pitchFamily="18" charset="0"/>
                            <a:ea typeface="Cambria Math" panose="02040503050406030204" pitchFamily="18" charset="0"/>
                            <a:cs typeface="Roboto" panose="020B0604020202020204" charset="0"/>
                          </a:rPr>
                        </m:ctrlPr>
                      </m:sSupPr>
                      <m:e>
                        <m:r>
                          <a:rPr lang="en-US" sz="2000" b="0" i="1" smtClean="0">
                            <a:latin typeface="Cambria Math" panose="02040503050406030204" pitchFamily="18" charset="0"/>
                            <a:ea typeface="Cambria Math" panose="02040503050406030204" pitchFamily="18" charset="0"/>
                            <a:cs typeface="Roboto" panose="020B0604020202020204" charset="0"/>
                          </a:rPr>
                          <m:t>10</m:t>
                        </m:r>
                      </m:e>
                      <m:sup>
                        <m:r>
                          <a:rPr lang="en-US" sz="2000" b="0" i="1" smtClean="0">
                            <a:latin typeface="Cambria Math" panose="02040503050406030204" pitchFamily="18" charset="0"/>
                            <a:ea typeface="Cambria Math" panose="02040503050406030204" pitchFamily="18" charset="0"/>
                            <a:cs typeface="Roboto" panose="020B0604020202020204" charset="0"/>
                          </a:rPr>
                          <m:t>12</m:t>
                        </m:r>
                      </m:sup>
                    </m:sSup>
                  </m:oMath>
                </a14:m>
                <a:r>
                  <a:rPr lang="en-US" sz="2000">
                    <a:latin typeface="Roboto" panose="020B0604020202020204" charset="0"/>
                    <a:ea typeface="Roboto" panose="020B0604020202020204" charset="0"/>
                    <a:cs typeface="Roboto" panose="020B0604020202020204" charset="0"/>
                  </a:rPr>
                  <a:t> đơn vị thời gian</a:t>
                </a:r>
              </a:p>
              <a:p>
                <a:pPr>
                  <a:lnSpc>
                    <a:spcPct val="150000"/>
                  </a:lnSpc>
                </a:pPr>
                <a:r>
                  <a:rPr lang="en-US" sz="2000">
                    <a:latin typeface="Roboto" panose="020B0604020202020204" charset="0"/>
                    <a:ea typeface="Roboto" panose="020B0604020202020204" charset="0"/>
                    <a:cs typeface="Roboto" panose="020B0604020202020204" charset="0"/>
                  </a:rPr>
                  <a:t>Công thức tổng quát </a:t>
                </a:r>
              </a:p>
              <a:p>
                <a:pPr algn="ctr">
                  <a:lnSpc>
                    <a:spcPct val="150000"/>
                  </a:lnSpc>
                </a:pPr>
                <a:r>
                  <a:rPr lang="en-US" sz="2000">
                    <a:latin typeface="Roboto" panose="020B0604020202020204" charset="0"/>
                    <a:ea typeface="Roboto" panose="020B0604020202020204" charset="0"/>
                    <a:cs typeface="Roboto" panose="020B0604020202020204" charset="0"/>
                  </a:rPr>
                  <a:t>O(nxn) = O(n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a:t>
                </a:r>
              </a:p>
              <a:p>
                <a:pPr>
                  <a:lnSpc>
                    <a:spcPct val="150000"/>
                  </a:lnSpc>
                </a:pPr>
                <a:r>
                  <a:rPr lang="en-US" sz="2000">
                    <a:latin typeface="Roboto" panose="020B0604020202020204" charset="0"/>
                    <a:ea typeface="Roboto" panose="020B0604020202020204" charset="0"/>
                    <a:cs typeface="Roboto" panose="020B0604020202020204" charset="0"/>
                  </a:rPr>
                  <a:t>Vậy độ phức tạp thời gian của ch</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ơng trình là O(n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a:t>
                </a:r>
              </a:p>
            </p:txBody>
          </p:sp>
        </mc:Choice>
        <mc:Fallback xmlns="">
          <p:sp>
            <p:nvSpPr>
              <p:cNvPr id="12" name="TextBox 11">
                <a:extLst>
                  <a:ext uri="{FF2B5EF4-FFF2-40B4-BE49-F238E27FC236}">
                    <a16:creationId xmlns:a16="http://schemas.microsoft.com/office/drawing/2014/main" id="{397F1C22-5DD7-4D15-86E2-FB77A11DB7FD}"/>
                  </a:ext>
                </a:extLst>
              </p:cNvPr>
              <p:cNvSpPr txBox="1">
                <a:spLocks noRot="1" noChangeAspect="1" noMove="1" noResize="1" noEditPoints="1" noAdjustHandles="1" noChangeArrowheads="1" noChangeShapeType="1" noTextEdit="1"/>
              </p:cNvSpPr>
              <p:nvPr/>
            </p:nvSpPr>
            <p:spPr>
              <a:xfrm>
                <a:off x="5411850" y="1739755"/>
                <a:ext cx="6474355" cy="3728649"/>
              </a:xfrm>
              <a:prstGeom prst="rect">
                <a:avLst/>
              </a:prstGeom>
              <a:blipFill>
                <a:blip r:embed="rId3"/>
                <a:stretch>
                  <a:fillRect l="-1036" r="-847" b="-1961"/>
                </a:stretch>
              </a:blipFill>
            </p:spPr>
            <p:txBody>
              <a:bodyPr/>
              <a:lstStyle/>
              <a:p>
                <a:r>
                  <a:rPr lang="en-US">
                    <a:noFill/>
                  </a:rPr>
                  <a:t> </a:t>
                </a:r>
              </a:p>
            </p:txBody>
          </p:sp>
        </mc:Fallback>
      </mc:AlternateContent>
    </p:spTree>
    <p:extLst>
      <p:ext uri="{BB962C8B-B14F-4D97-AF65-F5344CB8AC3E}">
        <p14:creationId xmlns:p14="http://schemas.microsoft.com/office/powerpoint/2010/main" val="2108208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uiExpand="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8E2938A0-D034-4076-BA9F-2523B8814F50}"/>
              </a:ext>
            </a:extLst>
          </p:cNvPr>
          <p:cNvSpPr txBox="1"/>
          <p:nvPr/>
        </p:nvSpPr>
        <p:spPr>
          <a:xfrm>
            <a:off x="531750" y="993312"/>
            <a:ext cx="3505200" cy="461665"/>
          </a:xfrm>
          <a:prstGeom prst="rect">
            <a:avLst/>
          </a:prstGeom>
          <a:noFill/>
        </p:spPr>
        <p:txBody>
          <a:bodyPr wrap="square" rtlCol="0">
            <a:spAutoFit/>
          </a:bodyPr>
          <a:lstStyle/>
          <a:p>
            <a:r>
              <a:rPr lang="en-US" sz="2400" b="1"/>
              <a:t>Ví dụ</a:t>
            </a:r>
          </a:p>
        </p:txBody>
      </p:sp>
      <p:cxnSp>
        <p:nvCxnSpPr>
          <p:cNvPr id="11" name="Straight Connector 10">
            <a:extLst>
              <a:ext uri="{FF2B5EF4-FFF2-40B4-BE49-F238E27FC236}">
                <a16:creationId xmlns:a16="http://schemas.microsoft.com/office/drawing/2014/main" id="{8ED45897-27F7-4A7C-88D6-3A6211660920}"/>
              </a:ext>
            </a:extLst>
          </p:cNvPr>
          <p:cNvCxnSpPr>
            <a:stCxn id="4" idx="2"/>
          </p:cNvCxnSpPr>
          <p:nvPr/>
        </p:nvCxnSpPr>
        <p:spPr>
          <a:xfrm flipH="1">
            <a:off x="5185888" y="1191731"/>
            <a:ext cx="1" cy="5555433"/>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C6EA6EC-6ED9-4268-AEEC-A5905B4F671F}"/>
              </a:ext>
            </a:extLst>
          </p:cNvPr>
          <p:cNvPicPr>
            <a:picLocks noChangeAspect="1"/>
          </p:cNvPicPr>
          <p:nvPr/>
        </p:nvPicPr>
        <p:blipFill>
          <a:blip r:embed="rId2"/>
          <a:stretch>
            <a:fillRect/>
          </a:stretch>
        </p:blipFill>
        <p:spPr>
          <a:xfrm>
            <a:off x="188686" y="1947419"/>
            <a:ext cx="4797570" cy="1751745"/>
          </a:xfrm>
          <a:prstGeom prst="rect">
            <a:avLst/>
          </a:prstGeom>
        </p:spPr>
      </p:pic>
      <p:sp>
        <p:nvSpPr>
          <p:cNvPr id="8" name="TextBox 7">
            <a:extLst>
              <a:ext uri="{FF2B5EF4-FFF2-40B4-BE49-F238E27FC236}">
                <a16:creationId xmlns:a16="http://schemas.microsoft.com/office/drawing/2014/main" id="{BF663E7F-DBC9-4C43-838D-813C28B0A788}"/>
              </a:ext>
            </a:extLst>
          </p:cNvPr>
          <p:cNvSpPr txBox="1"/>
          <p:nvPr/>
        </p:nvSpPr>
        <p:spPr>
          <a:xfrm>
            <a:off x="5385521" y="1947419"/>
            <a:ext cx="6474355" cy="1420325"/>
          </a:xfrm>
          <a:prstGeom prst="rect">
            <a:avLst/>
          </a:prstGeom>
          <a:noFill/>
        </p:spPr>
        <p:txBody>
          <a:bodyPr wrap="square" rtlCol="0">
            <a:spAutoFit/>
          </a:bodyPr>
          <a:lstStyle/>
          <a:p>
            <a:pPr>
              <a:lnSpc>
                <a:spcPct val="150000"/>
              </a:lnSpc>
            </a:pPr>
            <a:r>
              <a:rPr lang="en-US" sz="2000">
                <a:latin typeface="Roboto" panose="020B0604020202020204" charset="0"/>
                <a:ea typeface="Roboto" panose="020B0604020202020204" charset="0"/>
                <a:cs typeface="Roboto" panose="020B0604020202020204" charset="0"/>
              </a:rPr>
              <a:t>Tr</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ờng hợp tốt nhất A</a:t>
            </a:r>
            <a:r>
              <a:rPr lang="en-US" sz="2000" baseline="-25000">
                <a:latin typeface="Roboto" panose="020B0604020202020204" charset="0"/>
                <a:ea typeface="Roboto" panose="020B0604020202020204" charset="0"/>
                <a:cs typeface="Roboto" panose="020B0604020202020204" charset="0"/>
              </a:rPr>
              <a:t>0</a:t>
            </a:r>
            <a:r>
              <a:rPr lang="en-US" sz="2000">
                <a:latin typeface="Roboto" panose="020B0604020202020204" charset="0"/>
                <a:ea typeface="Roboto" panose="020B0604020202020204" charset="0"/>
                <a:cs typeface="Roboto" panose="020B0604020202020204" charset="0"/>
              </a:rPr>
              <a:t>=K thì độ phức tạp là O(1)</a:t>
            </a:r>
          </a:p>
          <a:p>
            <a:pPr>
              <a:lnSpc>
                <a:spcPct val="150000"/>
              </a:lnSpc>
            </a:pPr>
            <a:r>
              <a:rPr lang="en-US" sz="2000">
                <a:latin typeface="Roboto" panose="020B0604020202020204" charset="0"/>
                <a:ea typeface="Roboto" panose="020B0604020202020204" charset="0"/>
                <a:cs typeface="Roboto" panose="020B0604020202020204" charset="0"/>
              </a:rPr>
              <a:t>Trường hợp xấu nhất độ phức tạp thời gian của ch</a:t>
            </a:r>
            <a:r>
              <a:rPr lang="vi-VN" sz="2000">
                <a:latin typeface="Roboto" panose="020B0604020202020204" charset="0"/>
                <a:ea typeface="Roboto" panose="020B0604020202020204" charset="0"/>
                <a:cs typeface="Roboto" panose="020B0604020202020204" charset="0"/>
              </a:rPr>
              <a:t>ư</a:t>
            </a:r>
            <a:r>
              <a:rPr lang="en-US" sz="2000">
                <a:latin typeface="Roboto" panose="020B0604020202020204" charset="0"/>
                <a:ea typeface="Roboto" panose="020B0604020202020204" charset="0"/>
                <a:cs typeface="Roboto" panose="020B0604020202020204" charset="0"/>
              </a:rPr>
              <a:t>ơng trình là O(n)</a:t>
            </a:r>
          </a:p>
        </p:txBody>
      </p:sp>
    </p:spTree>
    <p:extLst>
      <p:ext uri="{BB962C8B-B14F-4D97-AF65-F5344CB8AC3E}">
        <p14:creationId xmlns:p14="http://schemas.microsoft.com/office/powerpoint/2010/main" val="344459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8E2938A0-D034-4076-BA9F-2523B8814F50}"/>
              </a:ext>
            </a:extLst>
          </p:cNvPr>
          <p:cNvSpPr txBox="1"/>
          <p:nvPr/>
        </p:nvSpPr>
        <p:spPr>
          <a:xfrm>
            <a:off x="531750" y="993312"/>
            <a:ext cx="3505200" cy="461665"/>
          </a:xfrm>
          <a:prstGeom prst="rect">
            <a:avLst/>
          </a:prstGeom>
          <a:noFill/>
        </p:spPr>
        <p:txBody>
          <a:bodyPr wrap="square" rtlCol="0">
            <a:spAutoFit/>
          </a:bodyPr>
          <a:lstStyle/>
          <a:p>
            <a:r>
              <a:rPr lang="en-US" sz="2400" b="1"/>
              <a:t>Ví dụ</a:t>
            </a:r>
          </a:p>
        </p:txBody>
      </p:sp>
      <p:cxnSp>
        <p:nvCxnSpPr>
          <p:cNvPr id="11" name="Straight Connector 10">
            <a:extLst>
              <a:ext uri="{FF2B5EF4-FFF2-40B4-BE49-F238E27FC236}">
                <a16:creationId xmlns:a16="http://schemas.microsoft.com/office/drawing/2014/main" id="{8ED45897-27F7-4A7C-88D6-3A6211660920}"/>
              </a:ext>
            </a:extLst>
          </p:cNvPr>
          <p:cNvCxnSpPr>
            <a:stCxn id="4" idx="2"/>
          </p:cNvCxnSpPr>
          <p:nvPr/>
        </p:nvCxnSpPr>
        <p:spPr>
          <a:xfrm flipH="1">
            <a:off x="5185888" y="1191731"/>
            <a:ext cx="1" cy="5555433"/>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F663E7F-DBC9-4C43-838D-813C28B0A788}"/>
                  </a:ext>
                </a:extLst>
              </p:cNvPr>
              <p:cNvSpPr txBox="1"/>
              <p:nvPr/>
            </p:nvSpPr>
            <p:spPr>
              <a:xfrm>
                <a:off x="5385521" y="1454977"/>
                <a:ext cx="6474355" cy="4771499"/>
              </a:xfrm>
              <a:prstGeom prst="rect">
                <a:avLst/>
              </a:prstGeom>
              <a:noFill/>
            </p:spPr>
            <p:txBody>
              <a:bodyPr wrap="square" rtlCol="0">
                <a:spAutoFit/>
              </a:bodyPr>
              <a:lstStyle/>
              <a:p>
                <a:pPr>
                  <a:lnSpc>
                    <a:spcPct val="150000"/>
                  </a:lnSpc>
                </a:pPr>
                <a:r>
                  <a:rPr lang="en-US" sz="2000">
                    <a:latin typeface="Roboto" panose="020B0604020202020204" charset="0"/>
                    <a:ea typeface="Roboto" panose="020B0604020202020204" charset="0"/>
                    <a:cs typeface="Roboto" panose="020B0604020202020204" charset="0"/>
                  </a:rPr>
                  <a:t>Cho len(A)=1024, và các phần từ đã được sắp xếp có thứ tự thì thuật toán này thực hiện tối đa bao nhiêu lần thì tìm thấy khoá K.</a:t>
                </a:r>
              </a:p>
              <a:p>
                <a:pPr algn="ctr">
                  <a:lnSpc>
                    <a:spcPct val="150000"/>
                  </a:lnSpc>
                </a:pPr>
                <a:r>
                  <a:rPr lang="en-US" sz="2000">
                    <a:latin typeface="Roboto" panose="020B0604020202020204" charset="0"/>
                    <a:ea typeface="Roboto" panose="020B0604020202020204" charset="0"/>
                    <a:cs typeface="Roboto" panose="020B0604020202020204" charset="0"/>
                  </a:rPr>
                  <a:t>10 lần</a:t>
                </a:r>
              </a:p>
              <a:p>
                <a:pPr>
                  <a:lnSpc>
                    <a:spcPct val="150000"/>
                  </a:lnSpc>
                </a:pPr>
                <a:r>
                  <a:rPr lang="en-US" sz="2000">
                    <a:latin typeface="Roboto" panose="020B0604020202020204" charset="0"/>
                    <a:ea typeface="Roboto" panose="020B0604020202020204" charset="0"/>
                    <a:cs typeface="Roboto" panose="020B0604020202020204" charset="0"/>
                  </a:rPr>
                  <a:t>Khi sử dụng thuật toán tìm kiếm nhị phân, ta sẽ chia đôi danh sách mỗi lần tìm kiếm. Số lần chia đôi cần thiết là:</a:t>
                </a:r>
              </a:p>
              <a:p>
                <a:pPr algn="ctr">
                  <a:lnSpc>
                    <a:spcPct val="150000"/>
                  </a:lnSpc>
                </a:pPr>
                <a14:m>
                  <m:oMathPara xmlns:m="http://schemas.openxmlformats.org/officeDocument/2006/math">
                    <m:oMathParaPr>
                      <m:jc m:val="centerGroup"/>
                    </m:oMathParaPr>
                    <m:oMath xmlns:m="http://schemas.openxmlformats.org/officeDocument/2006/math">
                      <m:sSubSup>
                        <m:sSubSupPr>
                          <m:ctrlPr>
                            <a:rPr lang="en-US" sz="2000" i="1" smtClean="0">
                              <a:latin typeface="Cambria Math" panose="02040503050406030204" pitchFamily="18" charset="0"/>
                              <a:ea typeface="Roboto" panose="020B0604020202020204" charset="0"/>
                              <a:cs typeface="Roboto" panose="020B0604020202020204" charset="0"/>
                            </a:rPr>
                          </m:ctrlPr>
                        </m:sSubSupPr>
                        <m:e>
                          <m:r>
                            <a:rPr lang="en-US" sz="2000" b="0" i="1" smtClean="0">
                              <a:latin typeface="Cambria Math" panose="02040503050406030204" pitchFamily="18" charset="0"/>
                              <a:ea typeface="Roboto" panose="020B0604020202020204" charset="0"/>
                              <a:cs typeface="Roboto" panose="020B0604020202020204" charset="0"/>
                            </a:rPr>
                            <m:t>𝑙𝑜𝑔</m:t>
                          </m:r>
                        </m:e>
                        <m:sub>
                          <m:r>
                            <a:rPr lang="en-US" sz="2000" b="0" i="1" smtClean="0">
                              <a:latin typeface="Cambria Math" panose="02040503050406030204" pitchFamily="18" charset="0"/>
                              <a:ea typeface="Roboto" panose="020B0604020202020204" charset="0"/>
                              <a:cs typeface="Roboto" panose="020B0604020202020204" charset="0"/>
                            </a:rPr>
                            <m:t>2</m:t>
                          </m:r>
                        </m:sub>
                        <m:sup>
                          <m:r>
                            <a:rPr lang="en-US" sz="2000" b="0" i="1" smtClean="0">
                              <a:latin typeface="Cambria Math" panose="02040503050406030204" pitchFamily="18" charset="0"/>
                              <a:ea typeface="Roboto" panose="020B0604020202020204" charset="0"/>
                              <a:cs typeface="Roboto" panose="020B0604020202020204" charset="0"/>
                            </a:rPr>
                            <m:t>1024</m:t>
                          </m:r>
                        </m:sup>
                      </m:sSubSup>
                      <m:r>
                        <a:rPr lang="en-US" sz="2000" b="0" i="1" smtClean="0">
                          <a:latin typeface="Cambria Math" panose="02040503050406030204" pitchFamily="18" charset="0"/>
                          <a:ea typeface="Roboto" panose="020B0604020202020204" charset="0"/>
                          <a:cs typeface="Roboto" panose="020B0604020202020204" charset="0"/>
                        </a:rPr>
                        <m:t>=</m:t>
                      </m:r>
                      <m:sSubSup>
                        <m:sSubSupPr>
                          <m:ctrlPr>
                            <a:rPr lang="en-US" sz="2000" b="0" i="1" smtClean="0">
                              <a:latin typeface="Cambria Math" panose="02040503050406030204" pitchFamily="18" charset="0"/>
                              <a:ea typeface="Roboto" panose="020B0604020202020204" charset="0"/>
                              <a:cs typeface="Roboto" panose="020B0604020202020204" charset="0"/>
                            </a:rPr>
                          </m:ctrlPr>
                        </m:sSubSupPr>
                        <m:e>
                          <m:r>
                            <a:rPr lang="en-US" sz="2000" b="0" i="1" smtClean="0">
                              <a:latin typeface="Cambria Math" panose="02040503050406030204" pitchFamily="18" charset="0"/>
                              <a:ea typeface="Roboto" panose="020B0604020202020204" charset="0"/>
                              <a:cs typeface="Roboto" panose="020B0604020202020204" charset="0"/>
                            </a:rPr>
                            <m:t>𝑙𝑜𝑔</m:t>
                          </m:r>
                        </m:e>
                        <m:sub>
                          <m:r>
                            <a:rPr lang="en-US" sz="2000" b="0" i="1" smtClean="0">
                              <a:latin typeface="Cambria Math" panose="02040503050406030204" pitchFamily="18" charset="0"/>
                              <a:ea typeface="Roboto" panose="020B0604020202020204" charset="0"/>
                              <a:cs typeface="Roboto" panose="020B0604020202020204" charset="0"/>
                            </a:rPr>
                            <m:t>2</m:t>
                          </m:r>
                        </m:sub>
                        <m:sup>
                          <m:sSup>
                            <m:sSupPr>
                              <m:ctrlPr>
                                <a:rPr lang="en-US" sz="2000" b="0" i="1" smtClean="0">
                                  <a:latin typeface="Cambria Math" panose="02040503050406030204" pitchFamily="18" charset="0"/>
                                  <a:ea typeface="Roboto" panose="020B0604020202020204" charset="0"/>
                                  <a:cs typeface="Roboto" panose="020B0604020202020204" charset="0"/>
                                </a:rPr>
                              </m:ctrlPr>
                            </m:sSupPr>
                            <m:e>
                              <m:r>
                                <a:rPr lang="en-US" sz="2000" b="0" i="1" smtClean="0">
                                  <a:latin typeface="Cambria Math" panose="02040503050406030204" pitchFamily="18" charset="0"/>
                                  <a:ea typeface="Roboto" panose="020B0604020202020204" charset="0"/>
                                  <a:cs typeface="Roboto" panose="020B0604020202020204" charset="0"/>
                                </a:rPr>
                                <m:t>2</m:t>
                              </m:r>
                            </m:e>
                            <m:sup>
                              <m:r>
                                <a:rPr lang="en-US" sz="2000" b="0" i="1" smtClean="0">
                                  <a:latin typeface="Cambria Math" panose="02040503050406030204" pitchFamily="18" charset="0"/>
                                  <a:ea typeface="Roboto" panose="020B0604020202020204" charset="0"/>
                                  <a:cs typeface="Roboto" panose="020B0604020202020204" charset="0"/>
                                </a:rPr>
                                <m:t>10</m:t>
                              </m:r>
                            </m:sup>
                          </m:sSup>
                        </m:sup>
                      </m:sSubSup>
                      <m:r>
                        <a:rPr lang="en-US" sz="2000" b="0" i="1" smtClean="0">
                          <a:latin typeface="Cambria Math" panose="02040503050406030204" pitchFamily="18" charset="0"/>
                          <a:ea typeface="Roboto" panose="020B0604020202020204" charset="0"/>
                          <a:cs typeface="Roboto" panose="020B0604020202020204" charset="0"/>
                        </a:rPr>
                        <m:t>=10</m:t>
                      </m:r>
                    </m:oMath>
                  </m:oMathPara>
                </a14:m>
                <a:endParaRPr lang="en-US" sz="2000" b="0">
                  <a:latin typeface="Roboto" panose="020B0604020202020204" charset="0"/>
                  <a:ea typeface="Roboto" panose="020B0604020202020204" charset="0"/>
                  <a:cs typeface="Roboto" panose="020B0604020202020204" charset="0"/>
                </a:endParaRPr>
              </a:p>
              <a:p>
                <a:pPr>
                  <a:lnSpc>
                    <a:spcPct val="150000"/>
                  </a:lnSpc>
                </a:pPr>
                <a:r>
                  <a:rPr lang="en-US" sz="2000">
                    <a:latin typeface="Roboto" panose="020B0604020202020204" charset="0"/>
                    <a:ea typeface="Roboto" panose="020B0604020202020204" charset="0"/>
                    <a:cs typeface="Roboto" panose="020B0604020202020204" charset="0"/>
                  </a:rPr>
                  <a:t>Tổng quát: số lần thực hiện chia đôi là </a:t>
                </a:r>
                <a14:m>
                  <m:oMath xmlns:m="http://schemas.openxmlformats.org/officeDocument/2006/math">
                    <m:sSubSup>
                      <m:sSubSupPr>
                        <m:ctrlPr>
                          <a:rPr lang="en-US" sz="2000" i="1" smtClean="0">
                            <a:latin typeface="Cambria Math" panose="02040503050406030204" pitchFamily="18" charset="0"/>
                            <a:ea typeface="Roboto" panose="020B0604020202020204" charset="0"/>
                            <a:cs typeface="Roboto" panose="020B0604020202020204" charset="0"/>
                          </a:rPr>
                        </m:ctrlPr>
                      </m:sSubSupPr>
                      <m:e>
                        <m:r>
                          <a:rPr lang="en-US" sz="2000" i="1">
                            <a:latin typeface="Cambria Math" panose="02040503050406030204" pitchFamily="18" charset="0"/>
                            <a:ea typeface="Roboto" panose="020B0604020202020204" charset="0"/>
                            <a:cs typeface="Roboto" panose="020B0604020202020204" charset="0"/>
                          </a:rPr>
                          <m:t>𝑙𝑜𝑔</m:t>
                        </m:r>
                      </m:e>
                      <m:sub>
                        <m:r>
                          <a:rPr lang="en-US" sz="2000" i="1">
                            <a:latin typeface="Cambria Math" panose="02040503050406030204" pitchFamily="18" charset="0"/>
                            <a:ea typeface="Roboto" panose="020B0604020202020204" charset="0"/>
                            <a:cs typeface="Roboto" panose="020B0604020202020204" charset="0"/>
                          </a:rPr>
                          <m:t>2</m:t>
                        </m:r>
                      </m:sub>
                      <m:sup>
                        <m:r>
                          <a:rPr lang="en-US" sz="2000" b="0" i="1" smtClean="0">
                            <a:latin typeface="Cambria Math" panose="02040503050406030204" pitchFamily="18" charset="0"/>
                            <a:ea typeface="Roboto" panose="020B0604020202020204" charset="0"/>
                            <a:cs typeface="Roboto" panose="020B0604020202020204" charset="0"/>
                          </a:rPr>
                          <m:t>𝑛</m:t>
                        </m:r>
                      </m:sup>
                    </m:sSubSup>
                  </m:oMath>
                </a14:m>
                <a:endParaRPr lang="en-US" sz="2000">
                  <a:latin typeface="Roboto" panose="020B0604020202020204" charset="0"/>
                  <a:ea typeface="Roboto" panose="020B0604020202020204" charset="0"/>
                  <a:cs typeface="Roboto" panose="020B0604020202020204" charset="0"/>
                </a:endParaRPr>
              </a:p>
              <a:p>
                <a:pPr>
                  <a:lnSpc>
                    <a:spcPct val="150000"/>
                  </a:lnSpc>
                </a:pPr>
                <a:r>
                  <a:rPr lang="en-US" sz="2000">
                    <a:latin typeface="Roboto" panose="020B0604020202020204" charset="0"/>
                    <a:ea typeface="Roboto" panose="020B0604020202020204" charset="0"/>
                    <a:cs typeface="Roboto" panose="020B0604020202020204" charset="0"/>
                  </a:rPr>
                  <a:t>Vậy độ phức tạp của thuật toán tìm kiếm nhị phân là O(logn)</a:t>
                </a:r>
                <a:endParaRPr lang="en-US" sz="2000" b="0">
                  <a:latin typeface="Roboto" panose="020B0604020202020204" charset="0"/>
                  <a:ea typeface="Roboto" panose="020B0604020202020204" charset="0"/>
                  <a:cs typeface="Roboto" panose="020B0604020202020204" charset="0"/>
                </a:endParaRPr>
              </a:p>
            </p:txBody>
          </p:sp>
        </mc:Choice>
        <mc:Fallback xmlns="">
          <p:sp>
            <p:nvSpPr>
              <p:cNvPr id="8" name="TextBox 7">
                <a:extLst>
                  <a:ext uri="{FF2B5EF4-FFF2-40B4-BE49-F238E27FC236}">
                    <a16:creationId xmlns:a16="http://schemas.microsoft.com/office/drawing/2014/main" id="{BF663E7F-DBC9-4C43-838D-813C28B0A788}"/>
                  </a:ext>
                </a:extLst>
              </p:cNvPr>
              <p:cNvSpPr txBox="1">
                <a:spLocks noRot="1" noChangeAspect="1" noMove="1" noResize="1" noEditPoints="1" noAdjustHandles="1" noChangeArrowheads="1" noChangeShapeType="1" noTextEdit="1"/>
              </p:cNvSpPr>
              <p:nvPr/>
            </p:nvSpPr>
            <p:spPr>
              <a:xfrm>
                <a:off x="5385521" y="1454977"/>
                <a:ext cx="6474355" cy="4771499"/>
              </a:xfrm>
              <a:prstGeom prst="rect">
                <a:avLst/>
              </a:prstGeom>
              <a:blipFill>
                <a:blip r:embed="rId2"/>
                <a:stretch>
                  <a:fillRect l="-941" r="-1787" b="-512"/>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6551D163-AC80-4324-90CA-F1CDD2A58995}"/>
              </a:ext>
            </a:extLst>
          </p:cNvPr>
          <p:cNvPicPr>
            <a:picLocks noChangeAspect="1"/>
          </p:cNvPicPr>
          <p:nvPr/>
        </p:nvPicPr>
        <p:blipFill>
          <a:blip r:embed="rId3"/>
          <a:stretch>
            <a:fillRect/>
          </a:stretch>
        </p:blipFill>
        <p:spPr>
          <a:xfrm>
            <a:off x="531750" y="1947418"/>
            <a:ext cx="4036881" cy="3917269"/>
          </a:xfrm>
          <a:prstGeom prst="rect">
            <a:avLst/>
          </a:prstGeom>
        </p:spPr>
      </p:pic>
    </p:spTree>
    <p:extLst>
      <p:ext uri="{BB962C8B-B14F-4D97-AF65-F5344CB8AC3E}">
        <p14:creationId xmlns:p14="http://schemas.microsoft.com/office/powerpoint/2010/main" val="3704608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11" name="Straight Connector 10">
            <a:extLst>
              <a:ext uri="{FF2B5EF4-FFF2-40B4-BE49-F238E27FC236}">
                <a16:creationId xmlns:a16="http://schemas.microsoft.com/office/drawing/2014/main" id="{8ED45897-27F7-4A7C-88D6-3A6211660920}"/>
              </a:ext>
            </a:extLst>
          </p:cNvPr>
          <p:cNvCxnSpPr>
            <a:cxnSpLocks/>
          </p:cNvCxnSpPr>
          <p:nvPr/>
        </p:nvCxnSpPr>
        <p:spPr>
          <a:xfrm flipH="1">
            <a:off x="6294252" y="1064943"/>
            <a:ext cx="1" cy="5555433"/>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8826766F-F527-4B13-A052-7D8FEC3C74C5}"/>
              </a:ext>
            </a:extLst>
          </p:cNvPr>
          <p:cNvPicPr>
            <a:picLocks noChangeAspect="1"/>
          </p:cNvPicPr>
          <p:nvPr/>
        </p:nvPicPr>
        <p:blipFill>
          <a:blip r:embed="rId2"/>
          <a:stretch>
            <a:fillRect/>
          </a:stretch>
        </p:blipFill>
        <p:spPr>
          <a:xfrm>
            <a:off x="6971897" y="1191731"/>
            <a:ext cx="4136621" cy="5389308"/>
          </a:xfrm>
          <a:prstGeom prst="rect">
            <a:avLst/>
          </a:prstGeom>
        </p:spPr>
      </p:pic>
      <p:sp>
        <p:nvSpPr>
          <p:cNvPr id="9" name="Text Placeholder 6">
            <a:extLst>
              <a:ext uri="{FF2B5EF4-FFF2-40B4-BE49-F238E27FC236}">
                <a16:creationId xmlns:a16="http://schemas.microsoft.com/office/drawing/2014/main" id="{F0B676CF-1DFE-4D14-A9A2-88593F969046}"/>
              </a:ext>
            </a:extLst>
          </p:cNvPr>
          <p:cNvSpPr txBox="1">
            <a:spLocks/>
          </p:cNvSpPr>
          <p:nvPr/>
        </p:nvSpPr>
        <p:spPr>
          <a:xfrm>
            <a:off x="188686" y="1298503"/>
            <a:ext cx="5709057" cy="417404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en-US" sz="2200">
                <a:latin typeface="Roboto" panose="020B0604020202020204" charset="0"/>
                <a:ea typeface="Roboto" panose="020B0604020202020204" charset="0"/>
                <a:cs typeface="Roboto" panose="020B0604020202020204" charset="0"/>
              </a:rPr>
              <a:t>n: dữ liệu đầu vào</a:t>
            </a:r>
          </a:p>
          <a:p>
            <a:pPr algn="just">
              <a:lnSpc>
                <a:spcPct val="150000"/>
              </a:lnSpc>
            </a:pPr>
            <a:r>
              <a:rPr lang="en-US" sz="2200">
                <a:latin typeface="Roboto" panose="020B0604020202020204" charset="0"/>
                <a:ea typeface="Roboto" panose="020B0604020202020204" charset="0"/>
                <a:cs typeface="Roboto" panose="020B0604020202020204" charset="0"/>
              </a:rPr>
              <a:t>T(n): thời gian thực hiện thuật toán (số phép toán của thuật toán)</a:t>
            </a:r>
          </a:p>
          <a:p>
            <a:pPr algn="just">
              <a:lnSpc>
                <a:spcPct val="150000"/>
              </a:lnSpc>
            </a:pPr>
            <a:r>
              <a:rPr lang="en-US" sz="2200">
                <a:latin typeface="Roboto" panose="020B0604020202020204" charset="0"/>
                <a:ea typeface="Roboto" panose="020B0604020202020204" charset="0"/>
                <a:cs typeface="Roboto" panose="020B0604020202020204" charset="0"/>
              </a:rPr>
              <a:t>n càng lớn thì T(n) sẽ tăng lên nhưng với tốc độ khác nhau</a:t>
            </a:r>
          </a:p>
          <a:p>
            <a:pPr algn="just">
              <a:lnSpc>
                <a:spcPct val="150000"/>
              </a:lnSpc>
            </a:pPr>
            <a:r>
              <a:rPr lang="en-US" sz="2200">
                <a:latin typeface="Roboto" panose="020B0604020202020204" charset="0"/>
                <a:ea typeface="Roboto" panose="020B0604020202020204" charset="0"/>
                <a:cs typeface="Roboto" panose="020B0604020202020204" charset="0"/>
              </a:rPr>
              <a:t>Dùng O-lớn để biểu diễn các tốc độ tăng khác nhau này, O-lớn chính là độ phức tạp thời gian tính toán </a:t>
            </a:r>
            <a:endParaRPr lang="vi-VN" sz="2200">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2528618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10659423" cy="707886"/>
          </a:xfrm>
          <a:prstGeom prst="rect">
            <a:avLst/>
          </a:prstGeom>
          <a:noFill/>
        </p:spPr>
        <p:txBody>
          <a:bodyPr wrap="square" rtlCol="0">
            <a:spAutoFit/>
          </a:bodyPr>
          <a:lstStyle/>
          <a:p>
            <a:r>
              <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rPr>
              <a:t>3</a:t>
            </a:r>
            <a:r>
              <a:rPr lang="en-US" sz="2000" b="1">
                <a:solidFill>
                  <a:srgbClr val="002060"/>
                </a:solidFill>
                <a:latin typeface="Tahoma" panose="020B0604030504040204" pitchFamily="34" charset="0"/>
                <a:ea typeface="Tahoma" panose="020B0604030504040204" pitchFamily="34" charset="0"/>
                <a:cs typeface="Tahoma" panose="020B0604030504040204" pitchFamily="34" charset="0"/>
              </a:rPr>
              <a:t>. MỘT SỐ QUY TẮC THỰC HÀNH TÍNH ĐỘ PHỨC TẠP THỜI GIAN THUẬT TOÁN</a:t>
            </a:r>
            <a:endParaRPr lang="en-US" sz="2000" b="1" dirty="0">
              <a:solidFill>
                <a:schemeClr val="accent1">
                  <a:lumMod val="50000"/>
                </a:schemeClr>
              </a:solidFill>
              <a:latin typeface="Roboto" panose="020B0604020202020204"/>
            </a:endParaRPr>
          </a:p>
          <a:p>
            <a:endPar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Diagram 6">
            <a:extLst>
              <a:ext uri="{FF2B5EF4-FFF2-40B4-BE49-F238E27FC236}">
                <a16:creationId xmlns:a16="http://schemas.microsoft.com/office/drawing/2014/main" id="{01782885-A896-469C-A884-9059A4E5E5FA}"/>
              </a:ext>
            </a:extLst>
          </p:cNvPr>
          <p:cNvGraphicFramePr/>
          <p:nvPr>
            <p:extLst>
              <p:ext uri="{D42A27DB-BD31-4B8C-83A1-F6EECF244321}">
                <p14:modId xmlns:p14="http://schemas.microsoft.com/office/powerpoint/2010/main" val="618586915"/>
              </p:ext>
            </p:extLst>
          </p:nvPr>
        </p:nvGraphicFramePr>
        <p:xfrm>
          <a:off x="779071" y="1150138"/>
          <a:ext cx="5955168" cy="2041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 Placeholder 6">
            <a:extLst>
              <a:ext uri="{FF2B5EF4-FFF2-40B4-BE49-F238E27FC236}">
                <a16:creationId xmlns:a16="http://schemas.microsoft.com/office/drawing/2014/main" id="{4EE51C06-BBC9-40AC-8E6D-392C8DF80093}"/>
              </a:ext>
            </a:extLst>
          </p:cNvPr>
          <p:cNvSpPr txBox="1">
            <a:spLocks/>
          </p:cNvSpPr>
          <p:nvPr/>
        </p:nvSpPr>
        <p:spPr>
          <a:xfrm>
            <a:off x="596047" y="3665931"/>
            <a:ext cx="8007626" cy="232278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r>
              <a:rPr lang="en-US" sz="2000">
                <a:latin typeface="Roboto" panose="020B0604020202020204" charset="0"/>
                <a:ea typeface="Roboto" panose="020B0604020202020204" charset="0"/>
                <a:cs typeface="Roboto" panose="020B0604020202020204" charset="0"/>
              </a:rPr>
              <a:t>T1(n) = 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 n = O(max(n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,n)) = O(n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(Qui tắc cộng)</a:t>
            </a:r>
          </a:p>
          <a:p>
            <a:pPr algn="just"/>
            <a:r>
              <a:rPr lang="en-US" sz="2000">
                <a:latin typeface="Roboto" panose="020B0604020202020204" charset="0"/>
                <a:ea typeface="Roboto" panose="020B0604020202020204" charset="0"/>
                <a:cs typeface="Roboto" panose="020B0604020202020204" charset="0"/>
              </a:rPr>
              <a:t>T2(n) = 10n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 O(n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(Qui tắc nhân với hằng số)</a:t>
            </a:r>
          </a:p>
          <a:p>
            <a:pPr algn="just"/>
            <a:r>
              <a:rPr lang="en-US" sz="2000">
                <a:latin typeface="Roboto" panose="020B0604020202020204" charset="0"/>
                <a:ea typeface="Roboto" panose="020B0604020202020204" charset="0"/>
                <a:cs typeface="Roboto" panose="020B0604020202020204" charset="0"/>
              </a:rPr>
              <a:t>T3(n) = 3n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 nlogn = O(max(3n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nlogn)) (Qui tắc cộng)</a:t>
            </a:r>
          </a:p>
          <a:p>
            <a:pPr marL="63500" indent="0" algn="just">
              <a:buNone/>
            </a:pPr>
            <a:r>
              <a:rPr lang="en-US" sz="2000">
                <a:latin typeface="Roboto" panose="020B0604020202020204" charset="0"/>
                <a:ea typeface="Roboto" panose="020B0604020202020204" charset="0"/>
                <a:cs typeface="Roboto" panose="020B0604020202020204" charset="0"/>
              </a:rPr>
              <a:t>                = O(3n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 O(n</a:t>
            </a:r>
            <a:r>
              <a:rPr lang="en-US" sz="2000" baseline="30000">
                <a:latin typeface="Roboto" panose="020B0604020202020204" charset="0"/>
                <a:ea typeface="Roboto" panose="020B0604020202020204" charset="0"/>
                <a:cs typeface="Roboto" panose="020B0604020202020204" charset="0"/>
              </a:rPr>
              <a:t>2</a:t>
            </a:r>
            <a:r>
              <a:rPr lang="en-US" sz="2000">
                <a:latin typeface="Roboto" panose="020B0604020202020204" charset="0"/>
                <a:ea typeface="Roboto" panose="020B0604020202020204" charset="0"/>
                <a:cs typeface="Roboto" panose="020B0604020202020204" charset="0"/>
              </a:rPr>
              <a:t>) (Qui tắc nhân với hằng số)</a:t>
            </a:r>
          </a:p>
          <a:p>
            <a:pPr marL="63500" indent="0" algn="just">
              <a:buNone/>
            </a:pPr>
            <a:endParaRPr lang="vi-VN" sz="2000">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3906074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4927931F-5AA6-442F-AC4C-24974DD327EB}"/>
                                            </p:graphicEl>
                                          </p:spTgt>
                                        </p:tgtEl>
                                        <p:attrNameLst>
                                          <p:attrName>style.visibility</p:attrName>
                                        </p:attrNameLst>
                                      </p:cBhvr>
                                      <p:to>
                                        <p:strVal val="visible"/>
                                      </p:to>
                                    </p:set>
                                    <p:animEffect transition="in" filter="fade">
                                      <p:cBhvr>
                                        <p:cTn id="7" dur="500"/>
                                        <p:tgtEl>
                                          <p:spTgt spid="7">
                                            <p:graphicEl>
                                              <a:dgm id="{4927931F-5AA6-442F-AC4C-24974DD327E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4EDB36F5-9109-4A62-AA0F-7A35AD684E9E}"/>
                                            </p:graphicEl>
                                          </p:spTgt>
                                        </p:tgtEl>
                                        <p:attrNameLst>
                                          <p:attrName>style.visibility</p:attrName>
                                        </p:attrNameLst>
                                      </p:cBhvr>
                                      <p:to>
                                        <p:strVal val="visible"/>
                                      </p:to>
                                    </p:set>
                                    <p:animEffect transition="in" filter="fade">
                                      <p:cBhvr>
                                        <p:cTn id="12" dur="500"/>
                                        <p:tgtEl>
                                          <p:spTgt spid="7">
                                            <p:graphicEl>
                                              <a:dgm id="{4EDB36F5-9109-4A62-AA0F-7A35AD684E9E}"/>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graphicEl>
                                              <a:dgm id="{2D51BD5A-BE1A-4EF1-9B80-23C6F3A99B51}"/>
                                            </p:graphicEl>
                                          </p:spTgt>
                                        </p:tgtEl>
                                        <p:attrNameLst>
                                          <p:attrName>style.visibility</p:attrName>
                                        </p:attrNameLst>
                                      </p:cBhvr>
                                      <p:to>
                                        <p:strVal val="visible"/>
                                      </p:to>
                                    </p:set>
                                    <p:animEffect transition="in" filter="fade">
                                      <p:cBhvr>
                                        <p:cTn id="22" dur="500"/>
                                        <p:tgtEl>
                                          <p:spTgt spid="7">
                                            <p:graphicEl>
                                              <a:dgm id="{2D51BD5A-BE1A-4EF1-9B80-23C6F3A99B51}"/>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graphicEl>
                                              <a:dgm id="{61FD01F9-FEB6-4993-8FA2-9EF5A39695E4}"/>
                                            </p:graphicEl>
                                          </p:spTgt>
                                        </p:tgtEl>
                                        <p:attrNameLst>
                                          <p:attrName>style.visibility</p:attrName>
                                        </p:attrNameLst>
                                      </p:cBhvr>
                                      <p:to>
                                        <p:strVal val="visible"/>
                                      </p:to>
                                    </p:set>
                                    <p:animEffect transition="in" filter="fade">
                                      <p:cBhvr>
                                        <p:cTn id="27" dur="500"/>
                                        <p:tgtEl>
                                          <p:spTgt spid="7">
                                            <p:graphicEl>
                                              <a:dgm id="{61FD01F9-FEB6-4993-8FA2-9EF5A39695E4}"/>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1" end="1"/>
                                            </p:txEl>
                                          </p:spTgt>
                                        </p:tgtEl>
                                        <p:attrNameLst>
                                          <p:attrName>style.visibility</p:attrName>
                                        </p:attrNameLst>
                                      </p:cBhvr>
                                      <p:to>
                                        <p:strVal val="visible"/>
                                      </p:to>
                                    </p:set>
                                    <p:animEffect transition="in" filter="fade">
                                      <p:cBhvr>
                                        <p:cTn id="32" dur="500"/>
                                        <p:tgtEl>
                                          <p:spTgt spid="9">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2" end="2"/>
                                            </p:txEl>
                                          </p:spTgt>
                                        </p:tgtEl>
                                        <p:attrNameLst>
                                          <p:attrName>style.visibility</p:attrName>
                                        </p:attrNameLst>
                                      </p:cBhvr>
                                      <p:to>
                                        <p:strVal val="visible"/>
                                      </p:to>
                                    </p:set>
                                    <p:animEffect transition="in" filter="fade">
                                      <p:cBhvr>
                                        <p:cTn id="37" dur="500"/>
                                        <p:tgtEl>
                                          <p:spTgt spid="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3" end="3"/>
                                            </p:txEl>
                                          </p:spTgt>
                                        </p:tgtEl>
                                        <p:attrNameLst>
                                          <p:attrName>style.visibility</p:attrName>
                                        </p:attrNameLst>
                                      </p:cBhvr>
                                      <p:to>
                                        <p:strVal val="visible"/>
                                      </p:to>
                                    </p:set>
                                    <p:animEffect transition="in" filter="fade">
                                      <p:cBhvr>
                                        <p:cTn id="4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10659423" cy="707886"/>
          </a:xfrm>
          <a:prstGeom prst="rect">
            <a:avLst/>
          </a:prstGeom>
          <a:noFill/>
        </p:spPr>
        <p:txBody>
          <a:bodyPr wrap="square" rtlCol="0">
            <a:spAutoFit/>
          </a:bodyPr>
          <a:lstStyle/>
          <a:p>
            <a:r>
              <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rPr>
              <a:t>3</a:t>
            </a:r>
            <a:r>
              <a:rPr lang="en-US" sz="2000" b="1">
                <a:solidFill>
                  <a:srgbClr val="002060"/>
                </a:solidFill>
                <a:latin typeface="Tahoma" panose="020B0604030504040204" pitchFamily="34" charset="0"/>
                <a:ea typeface="Tahoma" panose="020B0604030504040204" pitchFamily="34" charset="0"/>
                <a:cs typeface="Tahoma" panose="020B0604030504040204" pitchFamily="34" charset="0"/>
              </a:rPr>
              <a:t>. MỘT SỐ QUY TẮC THỰC HÀNH TÍNH ĐỘ PHỨC TẠP THỜI GIAN THUẬT TOÁN</a:t>
            </a:r>
            <a:endParaRPr lang="en-US" sz="2000" b="1" dirty="0">
              <a:solidFill>
                <a:schemeClr val="accent1">
                  <a:lumMod val="50000"/>
                </a:schemeClr>
              </a:solidFill>
              <a:latin typeface="Roboto" panose="020B0604020202020204"/>
            </a:endParaRPr>
          </a:p>
          <a:p>
            <a:endPar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5" name="Google Shape;114;p14">
            <a:extLst>
              <a:ext uri="{FF2B5EF4-FFF2-40B4-BE49-F238E27FC236}">
                <a16:creationId xmlns:a16="http://schemas.microsoft.com/office/drawing/2014/main" id="{76C7E87B-8CD8-4B5B-B891-1AE339EE859A}"/>
              </a:ext>
            </a:extLst>
          </p:cNvPr>
          <p:cNvSpPr txBox="1">
            <a:spLocks/>
          </p:cNvSpPr>
          <p:nvPr/>
        </p:nvSpPr>
        <p:spPr>
          <a:xfrm>
            <a:off x="188686" y="1144744"/>
            <a:ext cx="5817033" cy="1667729"/>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lvl="0" eaLnBrk="0" fontAlgn="base" hangingPunct="0">
              <a:lnSpc>
                <a:spcPct val="150000"/>
              </a:lnSpc>
              <a:spcBef>
                <a:spcPct val="0"/>
              </a:spcBef>
              <a:spcAft>
                <a:spcPct val="0"/>
              </a:spcAft>
              <a:buClrTx/>
            </a:pPr>
            <a:r>
              <a:rPr lang="en-US" altLang="en-US" sz="2200">
                <a:solidFill>
                  <a:srgbClr val="333333"/>
                </a:solidFill>
                <a:latin typeface="Roboto" panose="020B0604020202020204" charset="0"/>
                <a:ea typeface="Roboto" panose="020B0604020202020204" charset="0"/>
                <a:cs typeface="Roboto" panose="020B0604020202020204" charset="0"/>
              </a:rPr>
              <a:t>Tính độ phức tạp của các hàm thời gian sau:</a:t>
            </a:r>
            <a:endParaRPr lang="en-US" altLang="en-US" sz="2200">
              <a:solidFill>
                <a:schemeClr val="tx1"/>
              </a:solidFill>
              <a:latin typeface="Roboto" panose="020B0604020202020204" charset="0"/>
              <a:ea typeface="Roboto" panose="020B0604020202020204" charset="0"/>
              <a:cs typeface="Roboto" panose="020B0604020202020204" charset="0"/>
            </a:endParaRPr>
          </a:p>
          <a:p>
            <a:pPr lvl="0" eaLnBrk="0" fontAlgn="base" hangingPunct="0">
              <a:lnSpc>
                <a:spcPct val="150000"/>
              </a:lnSpc>
              <a:spcBef>
                <a:spcPct val="0"/>
              </a:spcBef>
              <a:spcAft>
                <a:spcPct val="0"/>
              </a:spcAft>
              <a:buClrTx/>
            </a:pPr>
            <a:r>
              <a:rPr lang="en-US" altLang="en-US" sz="2200">
                <a:solidFill>
                  <a:srgbClr val="333333"/>
                </a:solidFill>
                <a:latin typeface="Roboto" panose="020B0604020202020204" charset="0"/>
                <a:ea typeface="Roboto" panose="020B0604020202020204" charset="0"/>
                <a:cs typeface="Roboto" panose="020B0604020202020204" charset="0"/>
              </a:rPr>
              <a:t>a) T(n) = 2n(n - 2) + 4.</a:t>
            </a:r>
            <a:endParaRPr lang="en-US" altLang="en-US" sz="2200">
              <a:solidFill>
                <a:schemeClr val="tx1"/>
              </a:solidFill>
              <a:latin typeface="Roboto" panose="020B0604020202020204" charset="0"/>
              <a:ea typeface="Roboto" panose="020B0604020202020204" charset="0"/>
              <a:cs typeface="Roboto" panose="020B0604020202020204" charset="0"/>
            </a:endParaRPr>
          </a:p>
          <a:p>
            <a:pPr lvl="0" eaLnBrk="0" fontAlgn="base" hangingPunct="0">
              <a:lnSpc>
                <a:spcPct val="150000"/>
              </a:lnSpc>
              <a:spcBef>
                <a:spcPct val="0"/>
              </a:spcBef>
              <a:spcAft>
                <a:spcPct val="0"/>
              </a:spcAft>
              <a:buClrTx/>
            </a:pPr>
            <a:r>
              <a:rPr lang="en-US" altLang="en-US" sz="2200">
                <a:solidFill>
                  <a:srgbClr val="333333"/>
                </a:solidFill>
                <a:latin typeface="Roboto" panose="020B0604020202020204" charset="0"/>
                <a:ea typeface="Roboto" panose="020B0604020202020204" charset="0"/>
                <a:cs typeface="Roboto" panose="020B0604020202020204" charset="0"/>
              </a:rPr>
              <a:t>b) T(n) = n</a:t>
            </a:r>
            <a:r>
              <a:rPr lang="en-US" altLang="en-US" sz="2200" baseline="30000">
                <a:solidFill>
                  <a:srgbClr val="333333"/>
                </a:solidFill>
                <a:latin typeface="Roboto" panose="020B0604020202020204" charset="0"/>
                <a:ea typeface="Roboto" panose="020B0604020202020204" charset="0"/>
                <a:cs typeface="Roboto" panose="020B0604020202020204" charset="0"/>
              </a:rPr>
              <a:t>3</a:t>
            </a:r>
            <a:r>
              <a:rPr lang="en-US" altLang="en-US" sz="2200">
                <a:solidFill>
                  <a:srgbClr val="333333"/>
                </a:solidFill>
                <a:latin typeface="Roboto" panose="020B0604020202020204" charset="0"/>
                <a:ea typeface="Roboto" panose="020B0604020202020204" charset="0"/>
                <a:cs typeface="Roboto" panose="020B0604020202020204" charset="0"/>
              </a:rPr>
              <a:t> + 5n - 3.</a:t>
            </a:r>
            <a:endParaRPr lang="en-US" altLang="en-US" sz="2200">
              <a:solidFill>
                <a:schemeClr val="tx1"/>
              </a:solidFill>
              <a:latin typeface="Roboto" panose="020B0604020202020204" charset="0"/>
              <a:ea typeface="Roboto" panose="020B0604020202020204" charset="0"/>
              <a:cs typeface="Roboto" panose="020B0604020202020204" charset="0"/>
            </a:endParaRPr>
          </a:p>
        </p:txBody>
      </p:sp>
      <p:sp>
        <p:nvSpPr>
          <p:cNvPr id="6" name="TextBox 5">
            <a:extLst>
              <a:ext uri="{FF2B5EF4-FFF2-40B4-BE49-F238E27FC236}">
                <a16:creationId xmlns:a16="http://schemas.microsoft.com/office/drawing/2014/main" id="{942A0C61-35D8-4EB6-9854-F949D869AB2E}"/>
              </a:ext>
            </a:extLst>
          </p:cNvPr>
          <p:cNvSpPr txBox="1"/>
          <p:nvPr/>
        </p:nvSpPr>
        <p:spPr>
          <a:xfrm>
            <a:off x="6527367" y="1020053"/>
            <a:ext cx="5276706" cy="5107873"/>
          </a:xfrm>
          <a:prstGeom prst="rect">
            <a:avLst/>
          </a:prstGeom>
          <a:noFill/>
        </p:spPr>
        <p:txBody>
          <a:bodyPr wrap="square">
            <a:spAutoFit/>
          </a:bodyPr>
          <a:lstStyle/>
          <a:p>
            <a:pPr algn="l">
              <a:lnSpc>
                <a:spcPct val="150000"/>
              </a:lnSpc>
            </a:pPr>
            <a:r>
              <a:rPr lang="pt-BR" sz="2200" b="0" i="0">
                <a:solidFill>
                  <a:srgbClr val="333333"/>
                </a:solidFill>
                <a:effectLst/>
                <a:latin typeface="Roboto" panose="020B0604020202020204" charset="0"/>
                <a:ea typeface="Roboto" panose="020B0604020202020204" charset="0"/>
                <a:cs typeface="Roboto" panose="020B0604020202020204" charset="0"/>
              </a:rPr>
              <a:t>a) </a:t>
            </a:r>
          </a:p>
          <a:p>
            <a:pPr algn="l">
              <a:lnSpc>
                <a:spcPct val="150000"/>
              </a:lnSpc>
            </a:pPr>
            <a:r>
              <a:rPr lang="pt-BR" sz="2200" b="0" i="0">
                <a:solidFill>
                  <a:srgbClr val="333333"/>
                </a:solidFill>
                <a:effectLst/>
                <a:latin typeface="Roboto" panose="020B0604020202020204" charset="0"/>
                <a:ea typeface="Roboto" panose="020B0604020202020204" charset="0"/>
                <a:cs typeface="Roboto" panose="020B0604020202020204" charset="0"/>
              </a:rPr>
              <a:t>T(n) 	= 2n(n - 2) + 4</a:t>
            </a:r>
          </a:p>
          <a:p>
            <a:pPr algn="l">
              <a:lnSpc>
                <a:spcPct val="150000"/>
              </a:lnSpc>
            </a:pPr>
            <a:r>
              <a:rPr lang="pt-BR" sz="2200">
                <a:solidFill>
                  <a:srgbClr val="333333"/>
                </a:solidFill>
                <a:latin typeface="Roboto" panose="020B0604020202020204" charset="0"/>
                <a:ea typeface="Roboto" panose="020B0604020202020204" charset="0"/>
                <a:cs typeface="Roboto" panose="020B0604020202020204" charset="0"/>
              </a:rPr>
              <a:t>	</a:t>
            </a:r>
            <a:r>
              <a:rPr lang="pt-BR" sz="2200" b="0" i="0">
                <a:solidFill>
                  <a:srgbClr val="333333"/>
                </a:solidFill>
                <a:effectLst/>
                <a:latin typeface="Roboto" panose="020B0604020202020204" charset="0"/>
                <a:ea typeface="Roboto" panose="020B0604020202020204" charset="0"/>
                <a:cs typeface="Roboto" panose="020B0604020202020204" charset="0"/>
              </a:rPr>
              <a:t>= 2n</a:t>
            </a:r>
            <a:r>
              <a:rPr lang="pt-BR" sz="2200" b="0" i="0" baseline="30000">
                <a:solidFill>
                  <a:srgbClr val="333333"/>
                </a:solidFill>
                <a:effectLst/>
                <a:latin typeface="Roboto" panose="020B0604020202020204" charset="0"/>
                <a:ea typeface="Roboto" panose="020B0604020202020204" charset="0"/>
                <a:cs typeface="Roboto" panose="020B0604020202020204" charset="0"/>
              </a:rPr>
              <a:t>2</a:t>
            </a:r>
            <a:r>
              <a:rPr lang="pt-BR" sz="2200" b="0" i="0">
                <a:solidFill>
                  <a:srgbClr val="333333"/>
                </a:solidFill>
                <a:effectLst/>
                <a:latin typeface="Roboto" panose="020B0604020202020204" charset="0"/>
                <a:ea typeface="Roboto" panose="020B0604020202020204" charset="0"/>
                <a:cs typeface="Roboto" panose="020B0604020202020204" charset="0"/>
              </a:rPr>
              <a:t> - 4n + 4</a:t>
            </a:r>
          </a:p>
          <a:p>
            <a:pPr algn="l">
              <a:lnSpc>
                <a:spcPct val="150000"/>
              </a:lnSpc>
            </a:pPr>
            <a:r>
              <a:rPr lang="pt-BR" sz="2200">
                <a:solidFill>
                  <a:srgbClr val="333333"/>
                </a:solidFill>
                <a:latin typeface="Roboto" panose="020B0604020202020204" charset="0"/>
                <a:ea typeface="Roboto" panose="020B0604020202020204" charset="0"/>
                <a:cs typeface="Roboto" panose="020B0604020202020204" charset="0"/>
              </a:rPr>
              <a:t>O(T(n))</a:t>
            </a:r>
            <a:r>
              <a:rPr lang="pt-BR" sz="2200" b="0" i="0">
                <a:solidFill>
                  <a:srgbClr val="333333"/>
                </a:solidFill>
                <a:effectLst/>
                <a:latin typeface="Roboto" panose="020B0604020202020204" charset="0"/>
                <a:ea typeface="Roboto" panose="020B0604020202020204" charset="0"/>
                <a:cs typeface="Roboto" panose="020B0604020202020204" charset="0"/>
              </a:rPr>
              <a:t> = O(max(2n</a:t>
            </a:r>
            <a:r>
              <a:rPr lang="pt-BR" sz="2200" b="0" i="0" baseline="30000">
                <a:solidFill>
                  <a:srgbClr val="333333"/>
                </a:solidFill>
                <a:effectLst/>
                <a:latin typeface="Roboto" panose="020B0604020202020204" charset="0"/>
                <a:ea typeface="Roboto" panose="020B0604020202020204" charset="0"/>
                <a:cs typeface="Roboto" panose="020B0604020202020204" charset="0"/>
              </a:rPr>
              <a:t>2</a:t>
            </a:r>
            <a:r>
              <a:rPr lang="pt-BR" sz="2200" b="0" i="0">
                <a:solidFill>
                  <a:srgbClr val="333333"/>
                </a:solidFill>
                <a:effectLst/>
                <a:latin typeface="Roboto" panose="020B0604020202020204" charset="0"/>
                <a:ea typeface="Roboto" panose="020B0604020202020204" charset="0"/>
                <a:cs typeface="Roboto" panose="020B0604020202020204" charset="0"/>
              </a:rPr>
              <a:t>, -4n, 4))</a:t>
            </a:r>
          </a:p>
          <a:p>
            <a:pPr algn="l">
              <a:lnSpc>
                <a:spcPct val="150000"/>
              </a:lnSpc>
            </a:pPr>
            <a:r>
              <a:rPr lang="pt-BR" sz="2200">
                <a:solidFill>
                  <a:srgbClr val="333333"/>
                </a:solidFill>
                <a:latin typeface="Roboto" panose="020B0604020202020204" charset="0"/>
                <a:ea typeface="Roboto" panose="020B0604020202020204" charset="0"/>
                <a:cs typeface="Roboto" panose="020B0604020202020204" charset="0"/>
              </a:rPr>
              <a:t>	= O(</a:t>
            </a:r>
            <a:r>
              <a:rPr lang="pt-BR" sz="2200" b="0" i="0">
                <a:solidFill>
                  <a:srgbClr val="333333"/>
                </a:solidFill>
                <a:effectLst/>
                <a:latin typeface="Roboto" panose="020B0604020202020204" charset="0"/>
                <a:ea typeface="Roboto" panose="020B0604020202020204" charset="0"/>
                <a:cs typeface="Roboto" panose="020B0604020202020204" charset="0"/>
              </a:rPr>
              <a:t>2n</a:t>
            </a:r>
            <a:r>
              <a:rPr lang="pt-BR" sz="2200" b="0" i="0" baseline="30000">
                <a:solidFill>
                  <a:srgbClr val="333333"/>
                </a:solidFill>
                <a:effectLst/>
                <a:latin typeface="Roboto" panose="020B0604020202020204" charset="0"/>
                <a:ea typeface="Roboto" panose="020B0604020202020204" charset="0"/>
                <a:cs typeface="Roboto" panose="020B0604020202020204" charset="0"/>
              </a:rPr>
              <a:t>2</a:t>
            </a:r>
            <a:r>
              <a:rPr lang="pt-BR" sz="2200">
                <a:solidFill>
                  <a:srgbClr val="333333"/>
                </a:solidFill>
                <a:latin typeface="Roboto" panose="020B0604020202020204" charset="0"/>
                <a:ea typeface="Roboto" panose="020B0604020202020204" charset="0"/>
                <a:cs typeface="Roboto" panose="020B0604020202020204" charset="0"/>
              </a:rPr>
              <a:t>)</a:t>
            </a:r>
            <a:endParaRPr lang="pt-BR" sz="2200" b="0" i="0" baseline="30000">
              <a:solidFill>
                <a:srgbClr val="333333"/>
              </a:solidFill>
              <a:effectLst/>
              <a:latin typeface="Roboto" panose="020B0604020202020204" charset="0"/>
              <a:ea typeface="Roboto" panose="020B0604020202020204" charset="0"/>
              <a:cs typeface="Roboto" panose="020B0604020202020204" charset="0"/>
            </a:endParaRPr>
          </a:p>
          <a:p>
            <a:pPr algn="l">
              <a:lnSpc>
                <a:spcPct val="150000"/>
              </a:lnSpc>
            </a:pPr>
            <a:r>
              <a:rPr lang="pt-BR" sz="2200" baseline="30000">
                <a:solidFill>
                  <a:srgbClr val="333333"/>
                </a:solidFill>
                <a:latin typeface="Roboto" panose="020B0604020202020204" charset="0"/>
                <a:ea typeface="Roboto" panose="020B0604020202020204" charset="0"/>
                <a:cs typeface="Roboto" panose="020B0604020202020204" charset="0"/>
              </a:rPr>
              <a:t>	</a:t>
            </a:r>
            <a:r>
              <a:rPr lang="pt-BR" sz="2200" b="0" i="0">
                <a:solidFill>
                  <a:srgbClr val="333333"/>
                </a:solidFill>
                <a:effectLst/>
                <a:latin typeface="Roboto" panose="020B0604020202020204" charset="0"/>
                <a:ea typeface="Roboto" panose="020B0604020202020204" charset="0"/>
                <a:cs typeface="Roboto" panose="020B0604020202020204" charset="0"/>
              </a:rPr>
              <a:t>= O(n</a:t>
            </a:r>
            <a:r>
              <a:rPr lang="pt-BR" sz="2200" b="0" i="0" baseline="30000">
                <a:solidFill>
                  <a:srgbClr val="333333"/>
                </a:solidFill>
                <a:effectLst/>
                <a:latin typeface="Roboto" panose="020B0604020202020204" charset="0"/>
                <a:ea typeface="Roboto" panose="020B0604020202020204" charset="0"/>
                <a:cs typeface="Roboto" panose="020B0604020202020204" charset="0"/>
              </a:rPr>
              <a:t>2</a:t>
            </a:r>
            <a:r>
              <a:rPr lang="pt-BR" sz="2200" b="0" i="0">
                <a:solidFill>
                  <a:srgbClr val="333333"/>
                </a:solidFill>
                <a:effectLst/>
                <a:latin typeface="Roboto" panose="020B0604020202020204" charset="0"/>
                <a:ea typeface="Roboto" panose="020B0604020202020204" charset="0"/>
                <a:cs typeface="Roboto" panose="020B0604020202020204" charset="0"/>
              </a:rPr>
              <a:t>)</a:t>
            </a:r>
          </a:p>
          <a:p>
            <a:pPr algn="l">
              <a:lnSpc>
                <a:spcPct val="150000"/>
              </a:lnSpc>
            </a:pPr>
            <a:r>
              <a:rPr lang="pt-BR" sz="2200" b="0" i="0">
                <a:solidFill>
                  <a:srgbClr val="333333"/>
                </a:solidFill>
                <a:effectLst/>
                <a:latin typeface="Roboto" panose="020B0604020202020204" charset="0"/>
                <a:ea typeface="Roboto" panose="020B0604020202020204" charset="0"/>
                <a:cs typeface="Roboto" panose="020B0604020202020204" charset="0"/>
              </a:rPr>
              <a:t>b)</a:t>
            </a:r>
          </a:p>
          <a:p>
            <a:pPr algn="l">
              <a:lnSpc>
                <a:spcPct val="150000"/>
              </a:lnSpc>
            </a:pPr>
            <a:r>
              <a:rPr lang="pt-BR" sz="2200" b="0" i="0">
                <a:solidFill>
                  <a:srgbClr val="333333"/>
                </a:solidFill>
                <a:effectLst/>
                <a:latin typeface="Roboto" panose="020B0604020202020204" charset="0"/>
                <a:ea typeface="Roboto" panose="020B0604020202020204" charset="0"/>
                <a:cs typeface="Roboto" panose="020B0604020202020204" charset="0"/>
              </a:rPr>
              <a:t>T(n) 	= n</a:t>
            </a:r>
            <a:r>
              <a:rPr lang="pt-BR" sz="2200" b="0" i="0" baseline="30000">
                <a:solidFill>
                  <a:srgbClr val="333333"/>
                </a:solidFill>
                <a:effectLst/>
                <a:latin typeface="Roboto" panose="020B0604020202020204" charset="0"/>
                <a:ea typeface="Roboto" panose="020B0604020202020204" charset="0"/>
                <a:cs typeface="Roboto" panose="020B0604020202020204" charset="0"/>
              </a:rPr>
              <a:t>3</a:t>
            </a:r>
            <a:r>
              <a:rPr lang="pt-BR" sz="2200" b="0" i="0">
                <a:solidFill>
                  <a:srgbClr val="333333"/>
                </a:solidFill>
                <a:effectLst/>
                <a:latin typeface="Roboto" panose="020B0604020202020204" charset="0"/>
                <a:ea typeface="Roboto" panose="020B0604020202020204" charset="0"/>
                <a:cs typeface="Roboto" panose="020B0604020202020204" charset="0"/>
              </a:rPr>
              <a:t> + 5n – 3 </a:t>
            </a:r>
          </a:p>
          <a:p>
            <a:pPr algn="l">
              <a:lnSpc>
                <a:spcPct val="150000"/>
              </a:lnSpc>
            </a:pPr>
            <a:r>
              <a:rPr lang="pt-BR" sz="2200">
                <a:solidFill>
                  <a:srgbClr val="333333"/>
                </a:solidFill>
                <a:latin typeface="Roboto" panose="020B0604020202020204" charset="0"/>
                <a:ea typeface="Roboto" panose="020B0604020202020204" charset="0"/>
                <a:cs typeface="Roboto" panose="020B0604020202020204" charset="0"/>
              </a:rPr>
              <a:t>O(T(n))</a:t>
            </a:r>
            <a:r>
              <a:rPr lang="pt-BR" sz="2200" b="0" i="0">
                <a:solidFill>
                  <a:srgbClr val="333333"/>
                </a:solidFill>
                <a:effectLst/>
                <a:latin typeface="Roboto" panose="020B0604020202020204" charset="0"/>
                <a:ea typeface="Roboto" panose="020B0604020202020204" charset="0"/>
                <a:cs typeface="Roboto" panose="020B0604020202020204" charset="0"/>
              </a:rPr>
              <a:t>  = O(max(n</a:t>
            </a:r>
            <a:r>
              <a:rPr lang="pt-BR" sz="2200" b="0" i="0" baseline="30000">
                <a:solidFill>
                  <a:srgbClr val="333333"/>
                </a:solidFill>
                <a:effectLst/>
                <a:latin typeface="Roboto" panose="020B0604020202020204" charset="0"/>
                <a:ea typeface="Roboto" panose="020B0604020202020204" charset="0"/>
                <a:cs typeface="Roboto" panose="020B0604020202020204" charset="0"/>
              </a:rPr>
              <a:t>3</a:t>
            </a:r>
            <a:r>
              <a:rPr lang="pt-BR" sz="2200" b="0" i="0">
                <a:solidFill>
                  <a:srgbClr val="333333"/>
                </a:solidFill>
                <a:effectLst/>
                <a:latin typeface="Roboto" panose="020B0604020202020204" charset="0"/>
                <a:ea typeface="Roboto" panose="020B0604020202020204" charset="0"/>
                <a:cs typeface="Roboto" panose="020B0604020202020204" charset="0"/>
              </a:rPr>
              <a:t>, 5n, -3))</a:t>
            </a:r>
          </a:p>
          <a:p>
            <a:pPr>
              <a:lnSpc>
                <a:spcPct val="150000"/>
              </a:lnSpc>
            </a:pPr>
            <a:r>
              <a:rPr lang="pt-BR" sz="2200" b="0" i="0">
                <a:solidFill>
                  <a:srgbClr val="333333"/>
                </a:solidFill>
                <a:effectLst/>
                <a:latin typeface="Roboto" panose="020B0604020202020204" charset="0"/>
                <a:ea typeface="Roboto" panose="020B0604020202020204" charset="0"/>
                <a:cs typeface="Roboto" panose="020B0604020202020204" charset="0"/>
              </a:rPr>
              <a:t>	= O(n</a:t>
            </a:r>
            <a:r>
              <a:rPr lang="pt-BR" sz="2200" b="0" i="0" baseline="30000">
                <a:solidFill>
                  <a:srgbClr val="333333"/>
                </a:solidFill>
                <a:effectLst/>
                <a:latin typeface="Roboto" panose="020B0604020202020204" charset="0"/>
                <a:ea typeface="Roboto" panose="020B0604020202020204" charset="0"/>
                <a:cs typeface="Roboto" panose="020B0604020202020204" charset="0"/>
              </a:rPr>
              <a:t>3</a:t>
            </a:r>
            <a:r>
              <a:rPr lang="pt-BR" sz="2200" b="0" i="0">
                <a:solidFill>
                  <a:srgbClr val="333333"/>
                </a:solidFill>
                <a:effectLst/>
                <a:latin typeface="Roboto" panose="020B0604020202020204" charset="0"/>
                <a:ea typeface="Roboto" panose="020B0604020202020204" charset="0"/>
                <a:cs typeface="Roboto" panose="020B0604020202020204" charset="0"/>
              </a:rPr>
              <a:t>)</a:t>
            </a:r>
          </a:p>
        </p:txBody>
      </p:sp>
      <p:cxnSp>
        <p:nvCxnSpPr>
          <p:cNvPr id="3" name="Straight Connector 2">
            <a:extLst>
              <a:ext uri="{FF2B5EF4-FFF2-40B4-BE49-F238E27FC236}">
                <a16:creationId xmlns:a16="http://schemas.microsoft.com/office/drawing/2014/main" id="{A73BB7AB-623F-4A2B-8461-89FA01384EC1}"/>
              </a:ext>
            </a:extLst>
          </p:cNvPr>
          <p:cNvCxnSpPr/>
          <p:nvPr/>
        </p:nvCxnSpPr>
        <p:spPr>
          <a:xfrm>
            <a:off x="6005719" y="945510"/>
            <a:ext cx="0" cy="591249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867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fade">
                                      <p:cBhvr>
                                        <p:cTn id="27" dur="500"/>
                                        <p:tgtEl>
                                          <p:spTgt spid="6">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fade">
                                      <p:cBhvr>
                                        <p:cTn id="32" dur="500"/>
                                        <p:tgtEl>
                                          <p:spTgt spid="6">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animEffect transition="in" filter="fade">
                                      <p:cBhvr>
                                        <p:cTn id="37" dur="500"/>
                                        <p:tgtEl>
                                          <p:spTgt spid="6">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xEl>
                                              <p:pRg st="4" end="4"/>
                                            </p:txEl>
                                          </p:spTgt>
                                        </p:tgtEl>
                                        <p:attrNameLst>
                                          <p:attrName>style.visibility</p:attrName>
                                        </p:attrNameLst>
                                      </p:cBhvr>
                                      <p:to>
                                        <p:strVal val="visible"/>
                                      </p:to>
                                    </p:set>
                                    <p:animEffect transition="in" filter="fade">
                                      <p:cBhvr>
                                        <p:cTn id="42" dur="500"/>
                                        <p:tgtEl>
                                          <p:spTgt spid="6">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xEl>
                                              <p:pRg st="5" end="5"/>
                                            </p:txEl>
                                          </p:spTgt>
                                        </p:tgtEl>
                                        <p:attrNameLst>
                                          <p:attrName>style.visibility</p:attrName>
                                        </p:attrNameLst>
                                      </p:cBhvr>
                                      <p:to>
                                        <p:strVal val="visible"/>
                                      </p:to>
                                    </p:set>
                                    <p:animEffect transition="in" filter="fade">
                                      <p:cBhvr>
                                        <p:cTn id="47" dur="500"/>
                                        <p:tgtEl>
                                          <p:spTgt spid="6">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6">
                                            <p:txEl>
                                              <p:pRg st="6" end="6"/>
                                            </p:txEl>
                                          </p:spTgt>
                                        </p:tgtEl>
                                        <p:attrNameLst>
                                          <p:attrName>style.visibility</p:attrName>
                                        </p:attrNameLst>
                                      </p:cBhvr>
                                      <p:to>
                                        <p:strVal val="visible"/>
                                      </p:to>
                                    </p:set>
                                    <p:animEffect transition="in" filter="fade">
                                      <p:cBhvr>
                                        <p:cTn id="52" dur="500"/>
                                        <p:tgtEl>
                                          <p:spTgt spid="6">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
                                            <p:txEl>
                                              <p:pRg st="7" end="7"/>
                                            </p:txEl>
                                          </p:spTgt>
                                        </p:tgtEl>
                                        <p:attrNameLst>
                                          <p:attrName>style.visibility</p:attrName>
                                        </p:attrNameLst>
                                      </p:cBhvr>
                                      <p:to>
                                        <p:strVal val="visible"/>
                                      </p:to>
                                    </p:set>
                                    <p:animEffect transition="in" filter="fade">
                                      <p:cBhvr>
                                        <p:cTn id="57" dur="500"/>
                                        <p:tgtEl>
                                          <p:spTgt spid="6">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6">
                                            <p:txEl>
                                              <p:pRg st="8" end="8"/>
                                            </p:txEl>
                                          </p:spTgt>
                                        </p:tgtEl>
                                        <p:attrNameLst>
                                          <p:attrName>style.visibility</p:attrName>
                                        </p:attrNameLst>
                                      </p:cBhvr>
                                      <p:to>
                                        <p:strVal val="visible"/>
                                      </p:to>
                                    </p:set>
                                    <p:animEffect transition="in" filter="fade">
                                      <p:cBhvr>
                                        <p:cTn id="62" dur="500"/>
                                        <p:tgtEl>
                                          <p:spTgt spid="6">
                                            <p:txEl>
                                              <p:pRg st="8" end="8"/>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
                                            <p:txEl>
                                              <p:pRg st="9" end="9"/>
                                            </p:txEl>
                                          </p:spTgt>
                                        </p:tgtEl>
                                        <p:attrNameLst>
                                          <p:attrName>style.visibility</p:attrName>
                                        </p:attrNameLst>
                                      </p:cBhvr>
                                      <p:to>
                                        <p:strVal val="visible"/>
                                      </p:to>
                                    </p:set>
                                    <p:animEffect transition="in" filter="fade">
                                      <p:cBhvr>
                                        <p:cTn id="67"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10659423" cy="707886"/>
          </a:xfrm>
          <a:prstGeom prst="rect">
            <a:avLst/>
          </a:prstGeom>
          <a:noFill/>
        </p:spPr>
        <p:txBody>
          <a:bodyPr wrap="square" rtlCol="0">
            <a:spAutoFit/>
          </a:bodyPr>
          <a:lstStyle/>
          <a:p>
            <a:r>
              <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rPr>
              <a:t>3</a:t>
            </a:r>
            <a:r>
              <a:rPr lang="en-US" sz="2000" b="1">
                <a:solidFill>
                  <a:srgbClr val="002060"/>
                </a:solidFill>
                <a:latin typeface="Tahoma" panose="020B0604030504040204" pitchFamily="34" charset="0"/>
                <a:ea typeface="Tahoma" panose="020B0604030504040204" pitchFamily="34" charset="0"/>
                <a:cs typeface="Tahoma" panose="020B0604030504040204" pitchFamily="34" charset="0"/>
              </a:rPr>
              <a:t>. MỘT SỐ QUY TẮC THỰC HÀNH TÍNH ĐỘ PHỨC TẠP THỜI GIAN THUẬT TOÁN</a:t>
            </a:r>
            <a:endParaRPr lang="en-US" sz="2000" b="1" dirty="0">
              <a:solidFill>
                <a:schemeClr val="accent1">
                  <a:lumMod val="50000"/>
                </a:schemeClr>
              </a:solidFill>
              <a:latin typeface="Roboto" panose="020B0604020202020204"/>
            </a:endParaRPr>
          </a:p>
          <a:p>
            <a:endParaRPr lang="en-US" sz="20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86660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7E1D6-4C71-4866-84F1-859FD84CA33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732868-B332-4533-929D-5217B39F0F8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74504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D5BCD39E-4735-4E6A-82D7-A4A3FBC2D87D}"/>
              </a:ext>
            </a:extLst>
          </p:cNvPr>
          <p:cNvSpPr txBox="1"/>
          <p:nvPr/>
        </p:nvSpPr>
        <p:spPr>
          <a:xfrm>
            <a:off x="387927" y="2297152"/>
            <a:ext cx="11194472" cy="113184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indent="858838">
              <a:lnSpc>
                <a:spcPct val="150000"/>
              </a:lnSpc>
            </a:pPr>
            <a:r>
              <a:rPr lang="en-US" sz="2400">
                <a:latin typeface="Roboto" panose="020B0604020202020204" charset="0"/>
                <a:ea typeface="Roboto" panose="020B0604020202020204" charset="0"/>
                <a:cs typeface="Roboto" panose="020B0604020202020204" charset="0"/>
              </a:rPr>
              <a:t>Ta có thể ước lượng thời gian chạy của chương trình dựa trên việc tính tổng thời gian các phép tính đơn và các lệnh đơn của chương trình.</a:t>
            </a:r>
          </a:p>
        </p:txBody>
      </p:sp>
    </p:spTree>
    <p:extLst>
      <p:ext uri="{BB962C8B-B14F-4D97-AF65-F5344CB8AC3E}">
        <p14:creationId xmlns:p14="http://schemas.microsoft.com/office/powerpoint/2010/main" val="250432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5EC80C79-2CDA-450C-93AB-CA9E538143A7}"/>
              </a:ext>
            </a:extLst>
          </p:cNvPr>
          <p:cNvSpPr txBox="1"/>
          <p:nvPr/>
        </p:nvSpPr>
        <p:spPr>
          <a:xfrm>
            <a:off x="377372" y="1191731"/>
            <a:ext cx="11814628" cy="1553054"/>
          </a:xfrm>
          <a:prstGeom prst="rect">
            <a:avLst/>
          </a:prstGeom>
          <a:noFill/>
        </p:spPr>
        <p:txBody>
          <a:bodyPr wrap="square" rtlCol="0">
            <a:spAutoFit/>
          </a:bodyPr>
          <a:lstStyle/>
          <a:p>
            <a:pPr>
              <a:lnSpc>
                <a:spcPct val="150000"/>
              </a:lnSpc>
            </a:pPr>
            <a:r>
              <a:rPr lang="en-US" sz="2200">
                <a:latin typeface="Roboto" panose="020B0604020202020204" charset="0"/>
                <a:ea typeface="Roboto" panose="020B0604020202020204" charset="0"/>
                <a:cs typeface="Roboto" panose="020B0604020202020204" charset="0"/>
              </a:rPr>
              <a:t>Thời gian chạy của ch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ơng trình ta kí hiệu là T(n): hàm tính thời gian chạy của thuật toán với n là kích th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ớc bộ dữ liệu đầu vào.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tính thời gian có thể hiểu là một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thời gian của một lệnh hay phép tính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của máy tính.</a:t>
            </a:r>
          </a:p>
        </p:txBody>
      </p:sp>
    </p:spTree>
    <p:extLst>
      <p:ext uri="{BB962C8B-B14F-4D97-AF65-F5344CB8AC3E}">
        <p14:creationId xmlns:p14="http://schemas.microsoft.com/office/powerpoint/2010/main" val="1531461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D5BCD39E-4735-4E6A-82D7-A4A3FBC2D87D}"/>
              </a:ext>
            </a:extLst>
          </p:cNvPr>
          <p:cNvSpPr txBox="1"/>
          <p:nvPr/>
        </p:nvSpPr>
        <p:spPr>
          <a:xfrm>
            <a:off x="346364" y="1094509"/>
            <a:ext cx="11194472" cy="461665"/>
          </a:xfrm>
          <a:prstGeom prst="rect">
            <a:avLst/>
          </a:prstGeom>
          <a:noFill/>
        </p:spPr>
        <p:txBody>
          <a:bodyPr wrap="square" rtlCol="0">
            <a:spAutoFit/>
          </a:bodyPr>
          <a:lstStyle/>
          <a:p>
            <a:r>
              <a:rPr lang="en-US" sz="2400" dirty="0" err="1">
                <a:latin typeface="Roboto" panose="020B0604020202020204" charset="0"/>
                <a:ea typeface="Roboto" panose="020B0604020202020204" charset="0"/>
                <a:cs typeface="Roboto" panose="020B0604020202020204" charset="0"/>
              </a:rPr>
              <a:t>Nguyên</a:t>
            </a:r>
            <a:r>
              <a:rPr lang="en-US" sz="2400">
                <a:latin typeface="Roboto" panose="020B0604020202020204" charset="0"/>
                <a:ea typeface="Roboto" panose="020B0604020202020204" charset="0"/>
                <a:cs typeface="Roboto" panose="020B0604020202020204" charset="0"/>
              </a:rPr>
              <a:t> tắc tính thời gian chạy ch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ơng trình</a:t>
            </a:r>
          </a:p>
        </p:txBody>
      </p:sp>
      <p:graphicFrame>
        <p:nvGraphicFramePr>
          <p:cNvPr id="6" name="Table 5">
            <a:extLst>
              <a:ext uri="{FF2B5EF4-FFF2-40B4-BE49-F238E27FC236}">
                <a16:creationId xmlns:a16="http://schemas.microsoft.com/office/drawing/2014/main" id="{F879C1D7-E7B6-4D2F-B501-1EC29670B052}"/>
              </a:ext>
            </a:extLst>
          </p:cNvPr>
          <p:cNvGraphicFramePr>
            <a:graphicFrameLocks noGrp="1"/>
          </p:cNvGraphicFramePr>
          <p:nvPr>
            <p:extLst>
              <p:ext uri="{D42A27DB-BD31-4B8C-83A1-F6EECF244321}">
                <p14:modId xmlns:p14="http://schemas.microsoft.com/office/powerpoint/2010/main" val="3251346546"/>
              </p:ext>
            </p:extLst>
          </p:nvPr>
        </p:nvGraphicFramePr>
        <p:xfrm>
          <a:off x="591128" y="1676400"/>
          <a:ext cx="11009744" cy="4696695"/>
        </p:xfrm>
        <a:graphic>
          <a:graphicData uri="http://schemas.openxmlformats.org/drawingml/2006/table">
            <a:tbl>
              <a:tblPr firstRow="1" bandRow="1">
                <a:tableStyleId>{C4B1156A-380E-4F78-BDF5-A606A8083BF9}</a:tableStyleId>
              </a:tblPr>
              <a:tblGrid>
                <a:gridCol w="7107382">
                  <a:extLst>
                    <a:ext uri="{9D8B030D-6E8A-4147-A177-3AD203B41FA5}">
                      <a16:colId xmlns:a16="http://schemas.microsoft.com/office/drawing/2014/main" val="3346284498"/>
                    </a:ext>
                  </a:extLst>
                </a:gridCol>
                <a:gridCol w="3902362">
                  <a:extLst>
                    <a:ext uri="{9D8B030D-6E8A-4147-A177-3AD203B41FA5}">
                      <a16:colId xmlns:a16="http://schemas.microsoft.com/office/drawing/2014/main" val="249146138"/>
                    </a:ext>
                  </a:extLst>
                </a:gridCol>
              </a:tblGrid>
              <a:tr h="939339">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200" b="0" i="0" u="none" strike="noStrike" kern="0" cap="none" spc="0" normalizeH="0" baseline="0" noProof="0">
                          <a:ln>
                            <a:noFill/>
                          </a:ln>
                          <a:solidFill>
                            <a:srgbClr val="000000"/>
                          </a:solidFill>
                          <a:effectLst/>
                          <a:uLnTx/>
                          <a:uFillTx/>
                          <a:latin typeface="Roboto" panose="020B0604020202020204" charset="0"/>
                          <a:ea typeface="Roboto" panose="020B0604020202020204" charset="0"/>
                          <a:cs typeface="Roboto" panose="020B0604020202020204" charset="0"/>
                          <a:sym typeface="Arial"/>
                        </a:rPr>
                        <a:t>Các phép toán đơn giản (phép tính số học +, -, *, /, //, %, phép so sánh)</a:t>
                      </a:r>
                    </a:p>
                  </a:txBody>
                  <a:tcPr anchor="ctr"/>
                </a:tc>
                <a:tc>
                  <a:txBody>
                    <a:bodyPr/>
                    <a:lstStyle/>
                    <a:p>
                      <a:r>
                        <a:rPr lang="en-US" sz="2200" b="0">
                          <a:latin typeface="Roboto" panose="020B0604020202020204" charset="0"/>
                          <a:ea typeface="Roboto" panose="020B0604020202020204" charset="0"/>
                          <a:cs typeface="Roboto" panose="020B0604020202020204" charset="0"/>
                        </a:rPr>
                        <a:t>1 đ</a:t>
                      </a:r>
                      <a:r>
                        <a:rPr lang="vi-VN" sz="2200" b="0">
                          <a:latin typeface="Roboto" panose="020B0604020202020204" charset="0"/>
                          <a:ea typeface="Roboto" panose="020B0604020202020204" charset="0"/>
                          <a:cs typeface="Roboto" panose="020B0604020202020204" charset="0"/>
                        </a:rPr>
                        <a:t>ơ</a:t>
                      </a:r>
                      <a:r>
                        <a:rPr lang="en-US" sz="2200" b="0">
                          <a:latin typeface="Roboto" panose="020B0604020202020204" charset="0"/>
                          <a:ea typeface="Roboto" panose="020B0604020202020204" charset="0"/>
                          <a:cs typeface="Roboto" panose="020B0604020202020204" charset="0"/>
                        </a:rPr>
                        <a:t>n vị thời gian</a:t>
                      </a:r>
                    </a:p>
                  </a:txBody>
                  <a:tcPr anchor="ctr"/>
                </a:tc>
                <a:extLst>
                  <a:ext uri="{0D108BD9-81ED-4DB2-BD59-A6C34878D82A}">
                    <a16:rowId xmlns:a16="http://schemas.microsoft.com/office/drawing/2014/main" val="54890137"/>
                  </a:ext>
                </a:extLst>
              </a:tr>
              <a:tr h="939339">
                <a:tc>
                  <a:txBody>
                    <a:bodyPr/>
                    <a:lstStyle/>
                    <a:p>
                      <a:pPr algn="l"/>
                      <a:r>
                        <a:rPr lang="en-US" sz="2200">
                          <a:latin typeface="Roboto" panose="020B0604020202020204" charset="0"/>
                          <a:ea typeface="Roboto" panose="020B0604020202020204" charset="0"/>
                          <a:cs typeface="Roboto" panose="020B0604020202020204" charset="0"/>
                        </a:rPr>
                        <a:t>Các phép toán logic c</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 bản nh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 AND, OR, NOT</a:t>
                      </a:r>
                    </a:p>
                  </a:txBody>
                  <a:tcPr anchor="ctr"/>
                </a:tc>
                <a:tc>
                  <a:txBody>
                    <a:bodyPr/>
                    <a:lstStyle/>
                    <a:p>
                      <a:r>
                        <a:rPr lang="en-US" sz="2200">
                          <a:latin typeface="Roboto" panose="020B0604020202020204" charset="0"/>
                          <a:ea typeface="Roboto" panose="020B0604020202020204" charset="0"/>
                          <a:cs typeface="Roboto" panose="020B0604020202020204" charset="0"/>
                        </a:rPr>
                        <a:t>1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thời gian</a:t>
                      </a:r>
                    </a:p>
                  </a:txBody>
                  <a:tcPr anchor="ctr"/>
                </a:tc>
                <a:extLst>
                  <a:ext uri="{0D108BD9-81ED-4DB2-BD59-A6C34878D82A}">
                    <a16:rowId xmlns:a16="http://schemas.microsoft.com/office/drawing/2014/main" val="330207356"/>
                  </a:ext>
                </a:extLst>
              </a:tr>
              <a:tr h="939339">
                <a:tc>
                  <a:txBody>
                    <a:bodyPr/>
                    <a:lstStyle/>
                    <a:p>
                      <a:pPr algn="l"/>
                      <a:r>
                        <a:rPr lang="en-US" sz="2200">
                          <a:latin typeface="Roboto" panose="020B0604020202020204" charset="0"/>
                          <a:ea typeface="Roboto" panose="020B0604020202020204" charset="0"/>
                          <a:cs typeface="Roboto" panose="020B0604020202020204" charset="0"/>
                        </a:rPr>
                        <a:t>Các lệnh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lệnh gán, lệnh in, lệnh đọc dữ liệu,…</a:t>
                      </a:r>
                    </a:p>
                  </a:txBody>
                  <a:tcPr anchor="ctr"/>
                </a:tc>
                <a:tc>
                  <a:txBody>
                    <a:bodyPr/>
                    <a:lstStyle/>
                    <a:p>
                      <a:r>
                        <a:rPr lang="en-US" sz="2200">
                          <a:latin typeface="Roboto" panose="020B0604020202020204" charset="0"/>
                          <a:ea typeface="Roboto" panose="020B0604020202020204" charset="0"/>
                          <a:cs typeface="Roboto" panose="020B0604020202020204" charset="0"/>
                        </a:rPr>
                        <a:t>1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thời gian</a:t>
                      </a:r>
                    </a:p>
                  </a:txBody>
                  <a:tcPr anchor="ctr"/>
                </a:tc>
                <a:extLst>
                  <a:ext uri="{0D108BD9-81ED-4DB2-BD59-A6C34878D82A}">
                    <a16:rowId xmlns:a16="http://schemas.microsoft.com/office/drawing/2014/main" val="4272526052"/>
                  </a:ext>
                </a:extLst>
              </a:tr>
              <a:tr h="939339">
                <a:tc>
                  <a:txBody>
                    <a:bodyPr/>
                    <a:lstStyle/>
                    <a:p>
                      <a:pPr algn="l"/>
                      <a:r>
                        <a:rPr lang="en-US" sz="2200">
                          <a:latin typeface="Roboto" panose="020B0604020202020204" charset="0"/>
                          <a:ea typeface="Roboto" panose="020B0604020202020204" charset="0"/>
                          <a:cs typeface="Roboto" panose="020B0604020202020204" charset="0"/>
                        </a:rPr>
                        <a:t>Vòng lặp for, while </a:t>
                      </a:r>
                    </a:p>
                  </a:txBody>
                  <a:tcPr anchor="ctr"/>
                </a:tc>
                <a:tc>
                  <a:txBody>
                    <a:bodyPr/>
                    <a:lstStyle/>
                    <a:p>
                      <a:r>
                        <a:rPr lang="en-US" sz="2200">
                          <a:latin typeface="Roboto" panose="020B0604020202020204" charset="0"/>
                          <a:ea typeface="Roboto" panose="020B0604020202020204" charset="0"/>
                          <a:cs typeface="Roboto" panose="020B0604020202020204" charset="0"/>
                        </a:rPr>
                        <a:t>Tổng 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thời gian thực hiện của mỗi bước lặp</a:t>
                      </a:r>
                    </a:p>
                  </a:txBody>
                  <a:tcPr anchor="ctr"/>
                </a:tc>
                <a:extLst>
                  <a:ext uri="{0D108BD9-81ED-4DB2-BD59-A6C34878D82A}">
                    <a16:rowId xmlns:a16="http://schemas.microsoft.com/office/drawing/2014/main" val="3483959092"/>
                  </a:ext>
                </a:extLst>
              </a:tr>
              <a:tr h="939339">
                <a:tc>
                  <a:txBody>
                    <a:bodyPr/>
                    <a:lstStyle/>
                    <a:p>
                      <a:pPr algn="l"/>
                      <a:r>
                        <a:rPr lang="en-US" sz="2200">
                          <a:latin typeface="Roboto" panose="020B0604020202020204" charset="0"/>
                          <a:ea typeface="Roboto" panose="020B0604020202020204" charset="0"/>
                          <a:cs typeface="Roboto" panose="020B0604020202020204" charset="0"/>
                        </a:rPr>
                        <a:t>Lệnh if</a:t>
                      </a:r>
                    </a:p>
                  </a:txBody>
                  <a:tcPr anchor="ctr"/>
                </a:tc>
                <a:tc>
                  <a:txBody>
                    <a:bodyPr/>
                    <a:lstStyle/>
                    <a:p>
                      <a:r>
                        <a:rPr lang="en-US" sz="2200">
                          <a:latin typeface="Roboto" panose="020B0604020202020204" charset="0"/>
                          <a:ea typeface="Roboto" panose="020B0604020202020204" charset="0"/>
                          <a:cs typeface="Roboto" panose="020B0604020202020204" charset="0"/>
                        </a:rPr>
                        <a:t>Đ</a:t>
                      </a:r>
                      <a:r>
                        <a:rPr lang="vi-VN" sz="2200">
                          <a:latin typeface="Roboto" panose="020B0604020202020204" charset="0"/>
                          <a:ea typeface="Roboto" panose="020B0604020202020204" charset="0"/>
                          <a:cs typeface="Roboto" panose="020B0604020202020204" charset="0"/>
                        </a:rPr>
                        <a:t>ơ</a:t>
                      </a:r>
                      <a:r>
                        <a:rPr lang="en-US" sz="2200">
                          <a:latin typeface="Roboto" panose="020B0604020202020204" charset="0"/>
                          <a:ea typeface="Roboto" panose="020B0604020202020204" charset="0"/>
                          <a:cs typeface="Roboto" panose="020B0604020202020204" charset="0"/>
                        </a:rPr>
                        <a:t>n vị thời gian lớn nhất của các lệnh rẽ nhánh</a:t>
                      </a:r>
                    </a:p>
                  </a:txBody>
                  <a:tcPr anchor="ctr"/>
                </a:tc>
                <a:extLst>
                  <a:ext uri="{0D108BD9-81ED-4DB2-BD59-A6C34878D82A}">
                    <a16:rowId xmlns:a16="http://schemas.microsoft.com/office/drawing/2014/main" val="3086691023"/>
                  </a:ext>
                </a:extLst>
              </a:tr>
            </a:tbl>
          </a:graphicData>
        </a:graphic>
      </p:graphicFrame>
    </p:spTree>
    <p:extLst>
      <p:ext uri="{BB962C8B-B14F-4D97-AF65-F5344CB8AC3E}">
        <p14:creationId xmlns:p14="http://schemas.microsoft.com/office/powerpoint/2010/main" val="2734694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958FB416-0644-4880-A738-CF72EE6FB509}"/>
              </a:ext>
            </a:extLst>
          </p:cNvPr>
          <p:cNvPicPr>
            <a:picLocks noChangeAspect="1"/>
          </p:cNvPicPr>
          <p:nvPr/>
        </p:nvPicPr>
        <p:blipFill>
          <a:blip r:embed="rId2"/>
          <a:stretch>
            <a:fillRect/>
          </a:stretch>
        </p:blipFill>
        <p:spPr>
          <a:xfrm>
            <a:off x="1389484" y="2497037"/>
            <a:ext cx="9413032" cy="3030928"/>
          </a:xfrm>
          <a:prstGeom prst="rect">
            <a:avLst/>
          </a:prstGeom>
        </p:spPr>
      </p:pic>
      <p:sp>
        <p:nvSpPr>
          <p:cNvPr id="3" name="TextBox 2">
            <a:extLst>
              <a:ext uri="{FF2B5EF4-FFF2-40B4-BE49-F238E27FC236}">
                <a16:creationId xmlns:a16="http://schemas.microsoft.com/office/drawing/2014/main" id="{5EC80C79-2CDA-450C-93AB-CA9E538143A7}"/>
              </a:ext>
            </a:extLst>
          </p:cNvPr>
          <p:cNvSpPr txBox="1"/>
          <p:nvPr/>
        </p:nvSpPr>
        <p:spPr>
          <a:xfrm>
            <a:off x="377372" y="1011622"/>
            <a:ext cx="11814628" cy="1045223"/>
          </a:xfrm>
          <a:prstGeom prst="rect">
            <a:avLst/>
          </a:prstGeom>
          <a:noFill/>
        </p:spPr>
        <p:txBody>
          <a:bodyPr wrap="square" rtlCol="0">
            <a:spAutoFit/>
          </a:bodyPr>
          <a:lstStyle/>
          <a:p>
            <a:pPr>
              <a:lnSpc>
                <a:spcPct val="150000"/>
              </a:lnSpc>
            </a:pPr>
            <a:r>
              <a:rPr lang="en-US" sz="2200">
                <a:latin typeface="Roboto" panose="020B0604020202020204" charset="0"/>
                <a:ea typeface="Roboto" panose="020B0604020202020204" charset="0"/>
                <a:cs typeface="Roboto" panose="020B0604020202020204" charset="0"/>
              </a:rPr>
              <a:t>Dựa vào nguyên tắc tính thời gian chạy của ch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ơng trình, em hãy </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ớc lượng thời gian chạy các ch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ơng trình sau?</a:t>
            </a:r>
          </a:p>
        </p:txBody>
      </p:sp>
    </p:spTree>
    <p:extLst>
      <p:ext uri="{BB962C8B-B14F-4D97-AF65-F5344CB8AC3E}">
        <p14:creationId xmlns:p14="http://schemas.microsoft.com/office/powerpoint/2010/main" val="3619267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Google Shape;114;p14">
            <a:extLst>
              <a:ext uri="{FF2B5EF4-FFF2-40B4-BE49-F238E27FC236}">
                <a16:creationId xmlns:a16="http://schemas.microsoft.com/office/drawing/2014/main" id="{9354E1A9-788A-4609-B8CC-F359F90BD735}"/>
              </a:ext>
            </a:extLst>
          </p:cNvPr>
          <p:cNvSpPr txBox="1">
            <a:spLocks/>
          </p:cNvSpPr>
          <p:nvPr/>
        </p:nvSpPr>
        <p:spPr>
          <a:xfrm>
            <a:off x="330487" y="721170"/>
            <a:ext cx="9994405"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2000" dirty="0">
                <a:latin typeface="Roboto" panose="020B0604020202020204" charset="0"/>
                <a:ea typeface="Roboto" panose="020B0604020202020204" charset="0"/>
                <a:cs typeface="Roboto" panose="020B0604020202020204" charset="0"/>
              </a:rPr>
              <a:t>1. </a:t>
            </a:r>
            <a:r>
              <a:rPr lang="en-US" sz="2000" dirty="0" err="1">
                <a:latin typeface="Roboto" panose="020B0604020202020204" charset="0"/>
                <a:ea typeface="Roboto" panose="020B0604020202020204" charset="0"/>
                <a:cs typeface="Roboto" panose="020B0604020202020204" charset="0"/>
              </a:rPr>
              <a:t>Các</a:t>
            </a:r>
            <a:r>
              <a:rPr lang="en-US" sz="2000">
                <a:latin typeface="Roboto" panose="020B0604020202020204" charset="0"/>
                <a:ea typeface="Roboto" panose="020B0604020202020204" charset="0"/>
                <a:cs typeface="Roboto" panose="020B0604020202020204" charset="0"/>
              </a:rPr>
              <a:t> lệnh và đoạn chương trình sau cần chạy trong bao nhiêu đơn vị thời gian?</a:t>
            </a:r>
            <a:endParaRPr lang="vi-VN" sz="2000">
              <a:latin typeface="Roboto" panose="020B0604020202020204" charset="0"/>
              <a:ea typeface="Roboto" panose="020B0604020202020204" charset="0"/>
              <a:cs typeface="Roboto" panose="020B0604020202020204" charset="0"/>
            </a:endParaRPr>
          </a:p>
        </p:txBody>
      </p:sp>
      <p:pic>
        <p:nvPicPr>
          <p:cNvPr id="7" name="Picture 6">
            <a:extLst>
              <a:ext uri="{FF2B5EF4-FFF2-40B4-BE49-F238E27FC236}">
                <a16:creationId xmlns:a16="http://schemas.microsoft.com/office/drawing/2014/main" id="{BD31DFD6-9F62-4E5D-A871-2D79423BC5BD}"/>
              </a:ext>
            </a:extLst>
          </p:cNvPr>
          <p:cNvPicPr>
            <a:picLocks noChangeAspect="1"/>
          </p:cNvPicPr>
          <p:nvPr/>
        </p:nvPicPr>
        <p:blipFill rotWithShape="1">
          <a:blip r:embed="rId2"/>
          <a:srcRect r="56127"/>
          <a:stretch/>
        </p:blipFill>
        <p:spPr>
          <a:xfrm>
            <a:off x="745171" y="1641857"/>
            <a:ext cx="4046884" cy="2257932"/>
          </a:xfrm>
          <a:prstGeom prst="rect">
            <a:avLst/>
          </a:prstGeom>
        </p:spPr>
      </p:pic>
      <p:sp>
        <p:nvSpPr>
          <p:cNvPr id="8" name="TextBox 7">
            <a:extLst>
              <a:ext uri="{FF2B5EF4-FFF2-40B4-BE49-F238E27FC236}">
                <a16:creationId xmlns:a16="http://schemas.microsoft.com/office/drawing/2014/main" id="{1CEAAF3A-0200-4F3F-8CAE-984A7DC19AD1}"/>
              </a:ext>
            </a:extLst>
          </p:cNvPr>
          <p:cNvSpPr txBox="1"/>
          <p:nvPr/>
        </p:nvSpPr>
        <p:spPr>
          <a:xfrm>
            <a:off x="7269697" y="4945863"/>
            <a:ext cx="2727114" cy="646331"/>
          </a:xfrm>
          <a:prstGeom prst="rect">
            <a:avLst/>
          </a:prstGeom>
          <a:noFill/>
        </p:spPr>
        <p:txBody>
          <a:bodyPr wrap="square" rtlCol="0">
            <a:spAutoFit/>
          </a:bodyPr>
          <a:lstStyle/>
          <a:p>
            <a:r>
              <a:rPr lang="en-US" sz="1800"/>
              <a:t>b) T(n) 	= 1 + 1 + n/3 </a:t>
            </a:r>
          </a:p>
          <a:p>
            <a:r>
              <a:rPr lang="en-US" sz="1800"/>
              <a:t>	= n/3 + 2</a:t>
            </a:r>
          </a:p>
        </p:txBody>
      </p:sp>
      <p:pic>
        <p:nvPicPr>
          <p:cNvPr id="9" name="Picture 8">
            <a:extLst>
              <a:ext uri="{FF2B5EF4-FFF2-40B4-BE49-F238E27FC236}">
                <a16:creationId xmlns:a16="http://schemas.microsoft.com/office/drawing/2014/main" id="{D16FD98C-4137-4191-B739-4A5B9CFC9AAF}"/>
              </a:ext>
            </a:extLst>
          </p:cNvPr>
          <p:cNvPicPr>
            <a:picLocks noChangeAspect="1"/>
          </p:cNvPicPr>
          <p:nvPr/>
        </p:nvPicPr>
        <p:blipFill rotWithShape="1">
          <a:blip r:embed="rId2"/>
          <a:srcRect l="53432"/>
          <a:stretch/>
        </p:blipFill>
        <p:spPr>
          <a:xfrm>
            <a:off x="626762" y="4087177"/>
            <a:ext cx="4295542" cy="2257932"/>
          </a:xfrm>
          <a:prstGeom prst="rect">
            <a:avLst/>
          </a:prstGeom>
        </p:spPr>
      </p:pic>
      <p:sp>
        <p:nvSpPr>
          <p:cNvPr id="10" name="TextBox 9">
            <a:extLst>
              <a:ext uri="{FF2B5EF4-FFF2-40B4-BE49-F238E27FC236}">
                <a16:creationId xmlns:a16="http://schemas.microsoft.com/office/drawing/2014/main" id="{D4CD551A-B176-4306-A1B5-893642D15338}"/>
              </a:ext>
            </a:extLst>
          </p:cNvPr>
          <p:cNvSpPr txBox="1"/>
          <p:nvPr/>
        </p:nvSpPr>
        <p:spPr>
          <a:xfrm>
            <a:off x="5806964" y="3381390"/>
            <a:ext cx="618179" cy="369332"/>
          </a:xfrm>
          <a:prstGeom prst="rect">
            <a:avLst/>
          </a:prstGeom>
          <a:noFill/>
        </p:spPr>
        <p:txBody>
          <a:bodyPr wrap="square" rtlCol="0">
            <a:spAutoFit/>
          </a:bodyPr>
          <a:lstStyle/>
          <a:p>
            <a:r>
              <a:rPr lang="en-US" sz="1800"/>
              <a:t>n/3</a:t>
            </a:r>
          </a:p>
        </p:txBody>
      </p:sp>
      <p:cxnSp>
        <p:nvCxnSpPr>
          <p:cNvPr id="11" name="Straight Connector 10">
            <a:extLst>
              <a:ext uri="{FF2B5EF4-FFF2-40B4-BE49-F238E27FC236}">
                <a16:creationId xmlns:a16="http://schemas.microsoft.com/office/drawing/2014/main" id="{4157BC22-839B-4F9D-858B-262619DD3A3F}"/>
              </a:ext>
            </a:extLst>
          </p:cNvPr>
          <p:cNvCxnSpPr>
            <a:cxnSpLocks/>
          </p:cNvCxnSpPr>
          <p:nvPr/>
        </p:nvCxnSpPr>
        <p:spPr>
          <a:xfrm>
            <a:off x="5037903" y="3566056"/>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743432B-6944-4F37-8538-DFA992C79AF5}"/>
              </a:ext>
            </a:extLst>
          </p:cNvPr>
          <p:cNvSpPr txBox="1"/>
          <p:nvPr/>
        </p:nvSpPr>
        <p:spPr>
          <a:xfrm>
            <a:off x="7187659" y="2616256"/>
            <a:ext cx="2604910" cy="646331"/>
          </a:xfrm>
          <a:prstGeom prst="rect">
            <a:avLst/>
          </a:prstGeom>
          <a:noFill/>
        </p:spPr>
        <p:txBody>
          <a:bodyPr wrap="square" rtlCol="0">
            <a:spAutoFit/>
          </a:bodyPr>
          <a:lstStyle/>
          <a:p>
            <a:r>
              <a:rPr lang="en-US" sz="1800"/>
              <a:t>a) T(n) 	= 1 + n + n/3 </a:t>
            </a:r>
          </a:p>
          <a:p>
            <a:r>
              <a:rPr lang="en-US" sz="1800"/>
              <a:t>	= 4n/3 + 1</a:t>
            </a:r>
          </a:p>
        </p:txBody>
      </p:sp>
      <p:cxnSp>
        <p:nvCxnSpPr>
          <p:cNvPr id="13" name="Straight Connector 12">
            <a:extLst>
              <a:ext uri="{FF2B5EF4-FFF2-40B4-BE49-F238E27FC236}">
                <a16:creationId xmlns:a16="http://schemas.microsoft.com/office/drawing/2014/main" id="{440F1496-3378-436A-BED4-2ECDD326CF35}"/>
              </a:ext>
            </a:extLst>
          </p:cNvPr>
          <p:cNvCxnSpPr>
            <a:cxnSpLocks/>
          </p:cNvCxnSpPr>
          <p:nvPr/>
        </p:nvCxnSpPr>
        <p:spPr>
          <a:xfrm>
            <a:off x="5042796" y="2359564"/>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4B62C8C-1C4B-44CC-B968-E38C9B9A5BEA}"/>
              </a:ext>
            </a:extLst>
          </p:cNvPr>
          <p:cNvSpPr txBox="1"/>
          <p:nvPr/>
        </p:nvSpPr>
        <p:spPr>
          <a:xfrm>
            <a:off x="5776320" y="2184698"/>
            <a:ext cx="333790" cy="369332"/>
          </a:xfrm>
          <a:prstGeom prst="rect">
            <a:avLst/>
          </a:prstGeom>
          <a:noFill/>
        </p:spPr>
        <p:txBody>
          <a:bodyPr wrap="square" rtlCol="0">
            <a:spAutoFit/>
          </a:bodyPr>
          <a:lstStyle/>
          <a:p>
            <a:r>
              <a:rPr lang="en-US" sz="1800"/>
              <a:t>1</a:t>
            </a:r>
          </a:p>
        </p:txBody>
      </p:sp>
      <p:cxnSp>
        <p:nvCxnSpPr>
          <p:cNvPr id="15" name="Straight Connector 14">
            <a:extLst>
              <a:ext uri="{FF2B5EF4-FFF2-40B4-BE49-F238E27FC236}">
                <a16:creationId xmlns:a16="http://schemas.microsoft.com/office/drawing/2014/main" id="{9ABF001D-5B93-473C-8B06-5750439B38FD}"/>
              </a:ext>
            </a:extLst>
          </p:cNvPr>
          <p:cNvCxnSpPr>
            <a:cxnSpLocks/>
          </p:cNvCxnSpPr>
          <p:nvPr/>
        </p:nvCxnSpPr>
        <p:spPr>
          <a:xfrm>
            <a:off x="5088561" y="4805216"/>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5A5E0BB-1BB1-46B1-9F83-CE8522F6A3A9}"/>
              </a:ext>
            </a:extLst>
          </p:cNvPr>
          <p:cNvSpPr txBox="1"/>
          <p:nvPr/>
        </p:nvSpPr>
        <p:spPr>
          <a:xfrm>
            <a:off x="5839944" y="4615202"/>
            <a:ext cx="333790" cy="369332"/>
          </a:xfrm>
          <a:prstGeom prst="rect">
            <a:avLst/>
          </a:prstGeom>
          <a:noFill/>
        </p:spPr>
        <p:txBody>
          <a:bodyPr wrap="square" rtlCol="0">
            <a:spAutoFit/>
          </a:bodyPr>
          <a:lstStyle/>
          <a:p>
            <a:r>
              <a:rPr lang="en-US" sz="1800"/>
              <a:t>1</a:t>
            </a:r>
          </a:p>
        </p:txBody>
      </p:sp>
      <p:cxnSp>
        <p:nvCxnSpPr>
          <p:cNvPr id="17" name="Straight Connector 16">
            <a:extLst>
              <a:ext uri="{FF2B5EF4-FFF2-40B4-BE49-F238E27FC236}">
                <a16:creationId xmlns:a16="http://schemas.microsoft.com/office/drawing/2014/main" id="{636E3418-18FB-4F12-8EE6-388A1E2BBF1B}"/>
              </a:ext>
            </a:extLst>
          </p:cNvPr>
          <p:cNvCxnSpPr>
            <a:cxnSpLocks/>
          </p:cNvCxnSpPr>
          <p:nvPr/>
        </p:nvCxnSpPr>
        <p:spPr>
          <a:xfrm>
            <a:off x="5044863" y="5209048"/>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DB56554-1756-40CA-A06A-2120CE9FE2AC}"/>
              </a:ext>
            </a:extLst>
          </p:cNvPr>
          <p:cNvSpPr txBox="1"/>
          <p:nvPr/>
        </p:nvSpPr>
        <p:spPr>
          <a:xfrm>
            <a:off x="5851372" y="5049702"/>
            <a:ext cx="333790" cy="369332"/>
          </a:xfrm>
          <a:prstGeom prst="rect">
            <a:avLst/>
          </a:prstGeom>
          <a:noFill/>
        </p:spPr>
        <p:txBody>
          <a:bodyPr wrap="square" rtlCol="0">
            <a:spAutoFit/>
          </a:bodyPr>
          <a:lstStyle/>
          <a:p>
            <a:r>
              <a:rPr lang="en-US" sz="1800"/>
              <a:t>1</a:t>
            </a:r>
          </a:p>
        </p:txBody>
      </p:sp>
      <p:cxnSp>
        <p:nvCxnSpPr>
          <p:cNvPr id="19" name="Straight Connector 18">
            <a:extLst>
              <a:ext uri="{FF2B5EF4-FFF2-40B4-BE49-F238E27FC236}">
                <a16:creationId xmlns:a16="http://schemas.microsoft.com/office/drawing/2014/main" id="{93701A57-C5AF-42DB-A8C2-96C10029E87A}"/>
              </a:ext>
            </a:extLst>
          </p:cNvPr>
          <p:cNvCxnSpPr>
            <a:cxnSpLocks/>
          </p:cNvCxnSpPr>
          <p:nvPr/>
        </p:nvCxnSpPr>
        <p:spPr>
          <a:xfrm>
            <a:off x="5089137" y="5934055"/>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D0C6E68-2238-4CCB-89E4-EF34837F1845}"/>
              </a:ext>
            </a:extLst>
          </p:cNvPr>
          <p:cNvSpPr txBox="1"/>
          <p:nvPr/>
        </p:nvSpPr>
        <p:spPr>
          <a:xfrm>
            <a:off x="5810476" y="5735639"/>
            <a:ext cx="618179" cy="369332"/>
          </a:xfrm>
          <a:prstGeom prst="rect">
            <a:avLst/>
          </a:prstGeom>
          <a:noFill/>
        </p:spPr>
        <p:txBody>
          <a:bodyPr wrap="square" rtlCol="0">
            <a:spAutoFit/>
          </a:bodyPr>
          <a:lstStyle/>
          <a:p>
            <a:r>
              <a:rPr lang="en-US" sz="1800"/>
              <a:t>n/3</a:t>
            </a:r>
          </a:p>
        </p:txBody>
      </p:sp>
      <p:cxnSp>
        <p:nvCxnSpPr>
          <p:cNvPr id="21" name="Straight Connector 20">
            <a:extLst>
              <a:ext uri="{FF2B5EF4-FFF2-40B4-BE49-F238E27FC236}">
                <a16:creationId xmlns:a16="http://schemas.microsoft.com/office/drawing/2014/main" id="{EBCCE2C9-7E32-422C-B9E9-26A241DF5146}"/>
              </a:ext>
            </a:extLst>
          </p:cNvPr>
          <p:cNvCxnSpPr>
            <a:cxnSpLocks/>
          </p:cNvCxnSpPr>
          <p:nvPr/>
        </p:nvCxnSpPr>
        <p:spPr>
          <a:xfrm>
            <a:off x="5038327" y="3203550"/>
            <a:ext cx="762101"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86BEA515-1410-4968-840E-80C20FB76C9C}"/>
              </a:ext>
            </a:extLst>
          </p:cNvPr>
          <p:cNvSpPr txBox="1"/>
          <p:nvPr/>
        </p:nvSpPr>
        <p:spPr>
          <a:xfrm>
            <a:off x="5806965" y="3030456"/>
            <a:ext cx="365785" cy="369332"/>
          </a:xfrm>
          <a:prstGeom prst="rect">
            <a:avLst/>
          </a:prstGeom>
          <a:noFill/>
        </p:spPr>
        <p:txBody>
          <a:bodyPr wrap="square" rtlCol="0">
            <a:spAutoFit/>
          </a:bodyPr>
          <a:lstStyle/>
          <a:p>
            <a:r>
              <a:rPr lang="en-US" sz="1800"/>
              <a:t>n</a:t>
            </a:r>
          </a:p>
        </p:txBody>
      </p:sp>
    </p:spTree>
    <p:extLst>
      <p:ext uri="{BB962C8B-B14F-4D97-AF65-F5344CB8AC3E}">
        <p14:creationId xmlns:p14="http://schemas.microsoft.com/office/powerpoint/2010/main" val="2704952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animEffect transition="in" filter="fade">
                                      <p:cBhvr>
                                        <p:cTn id="47" dur="500"/>
                                        <p:tgtEl>
                                          <p:spTgt spid="1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
                                            <p:txEl>
                                              <p:pRg st="1" end="1"/>
                                            </p:txEl>
                                          </p:spTgt>
                                        </p:tgtEl>
                                        <p:attrNameLst>
                                          <p:attrName>style.visibility</p:attrName>
                                        </p:attrNameLst>
                                      </p:cBhvr>
                                      <p:to>
                                        <p:strVal val="visible"/>
                                      </p:to>
                                    </p:set>
                                    <p:animEffect transition="in" filter="fade">
                                      <p:cBhvr>
                                        <p:cTn id="52" dur="500"/>
                                        <p:tgtEl>
                                          <p:spTgt spid="12">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fade">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fade">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8">
                                            <p:txEl>
                                              <p:pRg st="0" end="0"/>
                                            </p:txEl>
                                          </p:spTgt>
                                        </p:tgtEl>
                                        <p:attrNameLst>
                                          <p:attrName>style.visibility</p:attrName>
                                        </p:attrNameLst>
                                      </p:cBhvr>
                                      <p:to>
                                        <p:strVal val="visible"/>
                                      </p:to>
                                    </p:set>
                                    <p:animEffect transition="in" filter="fade">
                                      <p:cBhvr>
                                        <p:cTn id="92" dur="500"/>
                                        <p:tgtEl>
                                          <p:spTgt spid="8">
                                            <p:txEl>
                                              <p:pRg st="0" end="0"/>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8">
                                            <p:txEl>
                                              <p:pRg st="1" end="1"/>
                                            </p:txEl>
                                          </p:spTgt>
                                        </p:tgtEl>
                                        <p:attrNameLst>
                                          <p:attrName>style.visibility</p:attrName>
                                        </p:attrNameLst>
                                      </p:cBhvr>
                                      <p:to>
                                        <p:strVal val="visible"/>
                                      </p:to>
                                    </p:set>
                                    <p:animEffect transition="in" filter="fade">
                                      <p:cBhvr>
                                        <p:cTn id="97"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6" grpId="0"/>
      <p:bldP spid="18" grpId="0"/>
      <p:bldP spid="20"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ĐÁNH GIÁ THỜI GIAN THỰC HIỆN CH</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Ư</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ƠNG TRÌNH</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23" name="Google Shape;114;p14">
            <a:extLst>
              <a:ext uri="{FF2B5EF4-FFF2-40B4-BE49-F238E27FC236}">
                <a16:creationId xmlns:a16="http://schemas.microsoft.com/office/drawing/2014/main" id="{DC1010F9-17DC-45AD-9D89-C0D686B5BF95}"/>
              </a:ext>
            </a:extLst>
          </p:cNvPr>
          <p:cNvSpPr txBox="1">
            <a:spLocks/>
          </p:cNvSpPr>
          <p:nvPr/>
        </p:nvSpPr>
        <p:spPr>
          <a:xfrm>
            <a:off x="596984" y="1383559"/>
            <a:ext cx="10902289"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400">
                <a:latin typeface="Roboto" panose="020B0604020202020204" charset="0"/>
                <a:ea typeface="Roboto" panose="020B0604020202020204" charset="0"/>
                <a:cs typeface="Roboto" panose="020B0604020202020204" charset="0"/>
              </a:rPr>
              <a:t>2. </a:t>
            </a:r>
            <a:r>
              <a:rPr lang="vi-VN" sz="2400">
                <a:latin typeface="Roboto" panose="020B0604020202020204" charset="0"/>
                <a:ea typeface="Roboto" panose="020B0604020202020204" charset="0"/>
                <a:cs typeface="Roboto" panose="020B0604020202020204" charset="0"/>
              </a:rPr>
              <a:t>Khẳng định "Trong mọi chương trình chỉ có đúng một phép toán tích cực" l</a:t>
            </a:r>
            <a:r>
              <a:rPr lang="en-US" sz="2400">
                <a:latin typeface="Roboto" panose="020B0604020202020204" charset="0"/>
                <a:ea typeface="Roboto" panose="020B0604020202020204" charset="0"/>
                <a:cs typeface="Roboto" panose="020B0604020202020204" charset="0"/>
              </a:rPr>
              <a:t>à</a:t>
            </a:r>
            <a:r>
              <a:rPr lang="vi-VN" sz="2400">
                <a:latin typeface="Roboto" panose="020B0604020202020204" charset="0"/>
                <a:ea typeface="Roboto" panose="020B0604020202020204" charset="0"/>
                <a:cs typeface="Roboto" panose="020B0604020202020204" charset="0"/>
              </a:rPr>
              <a:t> đúng hay sai?</a:t>
            </a:r>
          </a:p>
        </p:txBody>
      </p:sp>
      <p:sp>
        <p:nvSpPr>
          <p:cNvPr id="24" name="Text Placeholder 6">
            <a:extLst>
              <a:ext uri="{FF2B5EF4-FFF2-40B4-BE49-F238E27FC236}">
                <a16:creationId xmlns:a16="http://schemas.microsoft.com/office/drawing/2014/main" id="{5D848CA7-A3A1-4617-AA29-8BFEA84FBC00}"/>
              </a:ext>
            </a:extLst>
          </p:cNvPr>
          <p:cNvSpPr txBox="1">
            <a:spLocks/>
          </p:cNvSpPr>
          <p:nvPr/>
        </p:nvSpPr>
        <p:spPr>
          <a:xfrm>
            <a:off x="188685" y="2524074"/>
            <a:ext cx="11615387" cy="228437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vi-VN" sz="2400">
                <a:latin typeface="Roboto" panose="020B0604020202020204" charset="0"/>
                <a:ea typeface="Roboto" panose="020B0604020202020204" charset="0"/>
                <a:cs typeface="Roboto" panose="020B0604020202020204" charset="0"/>
              </a:rPr>
              <a:t>Khẳng định "Trong mọi chương trình chỉ có đúng một phép toán tích cực" là sai vì trong một chương trình có thể có nhiều phép toán tích cực, phụ thuộc vào mục đích và logic của chương trình. Một phép toán được xem là tích cực khi nó đóng góp vào sự hoàn thành tác vụ của chương trình và tối ưu hóa hiệu suất. Các phép toán tích cực có thể bao gồm tính toán số học, truy xuất dữ liệu, ghi ra tập tin, hiển thị thông báo cho người dùng và nhiều hơn nữa.</a:t>
            </a:r>
          </a:p>
        </p:txBody>
      </p:sp>
    </p:spTree>
    <p:extLst>
      <p:ext uri="{BB962C8B-B14F-4D97-AF65-F5344CB8AC3E}">
        <p14:creationId xmlns:p14="http://schemas.microsoft.com/office/powerpoint/2010/main" val="660825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fade">
                                      <p:cBhvr>
                                        <p:cTn id="7" dur="500"/>
                                        <p:tgtEl>
                                          <p:spTgt spid="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fade">
                                      <p:cBhvr>
                                        <p:cTn id="12"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96E1E4C4-E7DE-48DE-A1CF-10A426FFD8DE}"/>
              </a:ext>
            </a:extLst>
          </p:cNvPr>
          <p:cNvSpPr txBox="1"/>
          <p:nvPr/>
        </p:nvSpPr>
        <p:spPr>
          <a:xfrm>
            <a:off x="554182" y="1191731"/>
            <a:ext cx="4087091" cy="430887"/>
          </a:xfrm>
          <a:prstGeom prst="rect">
            <a:avLst/>
          </a:prstGeom>
          <a:noFill/>
        </p:spPr>
        <p:txBody>
          <a:bodyPr wrap="square" rtlCol="0">
            <a:spAutoFit/>
          </a:bodyPr>
          <a:lstStyle/>
          <a:p>
            <a:r>
              <a:rPr lang="en-US" sz="2200" b="1" i="1">
                <a:latin typeface="Roboto" panose="020B0604020202020204" charset="0"/>
                <a:ea typeface="Roboto" panose="020B0604020202020204" charset="0"/>
                <a:cs typeface="Roboto" panose="020B0604020202020204" charset="0"/>
              </a:rPr>
              <a:t>Khái niệm: </a:t>
            </a:r>
          </a:p>
        </p:txBody>
      </p:sp>
      <p:sp>
        <p:nvSpPr>
          <p:cNvPr id="3" name="TextBox 2">
            <a:extLst>
              <a:ext uri="{FF2B5EF4-FFF2-40B4-BE49-F238E27FC236}">
                <a16:creationId xmlns:a16="http://schemas.microsoft.com/office/drawing/2014/main" id="{3B890F9C-6D98-48EE-BF7B-E8FD82BA8287}"/>
              </a:ext>
            </a:extLst>
          </p:cNvPr>
          <p:cNvSpPr txBox="1"/>
          <p:nvPr/>
        </p:nvSpPr>
        <p:spPr>
          <a:xfrm>
            <a:off x="554182" y="1624254"/>
            <a:ext cx="11513127" cy="1045223"/>
          </a:xfrm>
          <a:prstGeom prst="rect">
            <a:avLst/>
          </a:prstGeom>
          <a:noFill/>
        </p:spPr>
        <p:txBody>
          <a:bodyPr wrap="square" rtlCol="0">
            <a:spAutoFit/>
          </a:bodyPr>
          <a:lstStyle/>
          <a:p>
            <a:pPr indent="692150">
              <a:lnSpc>
                <a:spcPct val="150000"/>
              </a:lnSpc>
            </a:pPr>
            <a:r>
              <a:rPr lang="en-US" sz="2200">
                <a:latin typeface="Roboto" panose="020B0604020202020204" charset="0"/>
                <a:ea typeface="Roboto" panose="020B0604020202020204" charset="0"/>
                <a:cs typeface="Roboto" panose="020B0604020202020204" charset="0"/>
              </a:rPr>
              <a:t>Độ phức tạp thời gian thuật toán là khối l</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ợng thời gian cần thiết để chạy ch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ơng trình thể hiện thuật toán</a:t>
            </a:r>
          </a:p>
        </p:txBody>
      </p:sp>
    </p:spTree>
    <p:extLst>
      <p:ext uri="{BB962C8B-B14F-4D97-AF65-F5344CB8AC3E}">
        <p14:creationId xmlns:p14="http://schemas.microsoft.com/office/powerpoint/2010/main" val="383975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9994405" cy="954107"/>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PHÂN TÍCH ĐỘ PHỨC TẠP THỜI GIAN THUẬT TOÁN</a:t>
            </a:r>
            <a:endParaRPr lang="en-US" sz="2800" b="1" dirty="0">
              <a:solidFill>
                <a:schemeClr val="accent1">
                  <a:lumMod val="50000"/>
                </a:schemeClr>
              </a:solidFill>
              <a:latin typeface="Roboto" panose="020B0604020202020204"/>
            </a:endParaRPr>
          </a:p>
          <a:p>
            <a:endPar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3B890F9C-6D98-48EE-BF7B-E8FD82BA8287}"/>
              </a:ext>
            </a:extLst>
          </p:cNvPr>
          <p:cNvSpPr txBox="1"/>
          <p:nvPr/>
        </p:nvSpPr>
        <p:spPr>
          <a:xfrm>
            <a:off x="526473" y="1368115"/>
            <a:ext cx="11513127" cy="2060885"/>
          </a:xfrm>
          <a:prstGeom prst="rect">
            <a:avLst/>
          </a:prstGeom>
          <a:noFill/>
        </p:spPr>
        <p:txBody>
          <a:bodyPr wrap="square" rtlCol="0">
            <a:spAutoFit/>
          </a:bodyPr>
          <a:lstStyle/>
          <a:p>
            <a:pPr indent="692150">
              <a:lnSpc>
                <a:spcPct val="150000"/>
              </a:lnSpc>
            </a:pPr>
            <a:r>
              <a:rPr lang="en-US" sz="2200">
                <a:latin typeface="Roboto" panose="020B0604020202020204" charset="0"/>
                <a:ea typeface="Roboto" panose="020B0604020202020204" charset="0"/>
                <a:cs typeface="Roboto" panose="020B0604020202020204" charset="0"/>
              </a:rPr>
              <a:t>Các hàm thời gian T(n) của các thuật toán đều có giá trị tăng rất lớn khi n tăng đến vô cùng. Do vậy cần có cách phân loại các bậc hay độ tăng của các hàm thời gian này.</a:t>
            </a:r>
          </a:p>
          <a:p>
            <a:pPr indent="692150">
              <a:lnSpc>
                <a:spcPct val="150000"/>
              </a:lnSpc>
            </a:pPr>
            <a:r>
              <a:rPr lang="en-US" sz="2200">
                <a:latin typeface="Roboto" panose="020B0604020202020204" charset="0"/>
                <a:ea typeface="Roboto" panose="020B0604020202020204" charset="0"/>
                <a:cs typeface="Roboto" panose="020B0604020202020204" charset="0"/>
              </a:rPr>
              <a:t>Trong khoa học máy tính, người ta định nghĩa khái niệm bậc để so sánh mức tăng của các hàm thời gian. </a:t>
            </a:r>
          </a:p>
        </p:txBody>
      </p:sp>
      <p:sp>
        <p:nvSpPr>
          <p:cNvPr id="7" name="TextBox 6">
            <a:extLst>
              <a:ext uri="{FF2B5EF4-FFF2-40B4-BE49-F238E27FC236}">
                <a16:creationId xmlns:a16="http://schemas.microsoft.com/office/drawing/2014/main" id="{FEB5D5E3-5A00-4BED-9D34-8F9DE7E32CF3}"/>
              </a:ext>
            </a:extLst>
          </p:cNvPr>
          <p:cNvSpPr txBox="1"/>
          <p:nvPr/>
        </p:nvSpPr>
        <p:spPr>
          <a:xfrm>
            <a:off x="789710" y="3851564"/>
            <a:ext cx="6054437" cy="430887"/>
          </a:xfrm>
          <a:prstGeom prst="rect">
            <a:avLst/>
          </a:prstGeom>
          <a:noFill/>
        </p:spPr>
        <p:txBody>
          <a:bodyPr wrap="square" rtlCol="0">
            <a:spAutoFit/>
          </a:bodyPr>
          <a:lstStyle/>
          <a:p>
            <a:r>
              <a:rPr lang="en-US" sz="2200" b="1" i="1">
                <a:latin typeface="Roboto" panose="020B0604020202020204" charset="0"/>
                <a:ea typeface="Roboto" panose="020B0604020202020204" charset="0"/>
                <a:cs typeface="Roboto" panose="020B0604020202020204" charset="0"/>
              </a:rPr>
              <a:t>Kí hiệu O</a:t>
            </a:r>
          </a:p>
        </p:txBody>
      </p:sp>
      <p:sp>
        <p:nvSpPr>
          <p:cNvPr id="9" name="TextBox 8">
            <a:extLst>
              <a:ext uri="{FF2B5EF4-FFF2-40B4-BE49-F238E27FC236}">
                <a16:creationId xmlns:a16="http://schemas.microsoft.com/office/drawing/2014/main" id="{AA0D8DEA-3C14-4F7D-B055-F06F05C7B2AA}"/>
              </a:ext>
            </a:extLst>
          </p:cNvPr>
          <p:cNvSpPr txBox="1"/>
          <p:nvPr/>
        </p:nvSpPr>
        <p:spPr>
          <a:xfrm>
            <a:off x="678873" y="4585854"/>
            <a:ext cx="11513127" cy="1045223"/>
          </a:xfrm>
          <a:prstGeom prst="rect">
            <a:avLst/>
          </a:prstGeom>
          <a:noFill/>
        </p:spPr>
        <p:txBody>
          <a:bodyPr wrap="square" rtlCol="0">
            <a:spAutoFit/>
          </a:bodyPr>
          <a:lstStyle/>
          <a:p>
            <a:pPr indent="692150">
              <a:lnSpc>
                <a:spcPct val="150000"/>
              </a:lnSpc>
            </a:pPr>
            <a:r>
              <a:rPr lang="en-US" sz="2200">
                <a:latin typeface="Roboto" panose="020B0604020202020204" charset="0"/>
                <a:ea typeface="Roboto" panose="020B0604020202020204" charset="0"/>
                <a:cs typeface="Roboto" panose="020B0604020202020204" charset="0"/>
              </a:rPr>
              <a:t>Dùng để đánh giá và phân loại độ phức tạp thời gian của thuật toán khi kích th</a:t>
            </a:r>
            <a:r>
              <a:rPr lang="vi-VN" sz="2200">
                <a:latin typeface="Roboto" panose="020B0604020202020204" charset="0"/>
                <a:ea typeface="Roboto" panose="020B0604020202020204" charset="0"/>
                <a:cs typeface="Roboto" panose="020B0604020202020204" charset="0"/>
              </a:rPr>
              <a:t>ư</a:t>
            </a:r>
            <a:r>
              <a:rPr lang="en-US" sz="2200">
                <a:latin typeface="Roboto" panose="020B0604020202020204" charset="0"/>
                <a:ea typeface="Roboto" panose="020B0604020202020204" charset="0"/>
                <a:cs typeface="Roboto" panose="020B0604020202020204" charset="0"/>
              </a:rPr>
              <a:t>ớc đầu vào của bài toán tăng lên vô cùng</a:t>
            </a:r>
          </a:p>
        </p:txBody>
      </p:sp>
    </p:spTree>
    <p:extLst>
      <p:ext uri="{BB962C8B-B14F-4D97-AF65-F5344CB8AC3E}">
        <p14:creationId xmlns:p14="http://schemas.microsoft.com/office/powerpoint/2010/main" val="2789922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theme/theme1.xml><?xml version="1.0" encoding="utf-8"?>
<a:theme xmlns:a="http://schemas.openxmlformats.org/drawingml/2006/main" name="Office Them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2997</TotalTime>
  <Words>1461</Words>
  <Application>Microsoft Office PowerPoint</Application>
  <PresentationFormat>Widescreen</PresentationFormat>
  <Paragraphs>102</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Book Antiqua</vt:lpstr>
      <vt:lpstr>Calibri</vt:lpstr>
      <vt:lpstr>Calibri Light</vt:lpstr>
      <vt:lpstr>Cambria Math</vt:lpstr>
      <vt:lpstr>Roboto</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TÁCH ẢNH VÀ THIẾT KẾ ĐỒ HỌA VỚI KÊNH ALPHA</dc:title>
  <dc:creator>HoangThanh Tam</dc:creator>
  <cp:lastModifiedBy>Administrator</cp:lastModifiedBy>
  <cp:revision>304</cp:revision>
  <dcterms:created xsi:type="dcterms:W3CDTF">2022-02-17T15:32:27Z</dcterms:created>
  <dcterms:modified xsi:type="dcterms:W3CDTF">2025-03-27T02:01:06Z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